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iWOpIL2YLSeNpHD7AEyUTi55o1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8575" lIns="97150" spcFirstLastPara="1" rIns="97150" wrap="square" tIns="4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6550" y="0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8575" lIns="97150" spcFirstLastPara="1" rIns="97150" wrap="square" tIns="4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575" lIns="97150" spcFirstLastPara="1" rIns="97150" wrap="square" tIns="48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575" lIns="97150" spcFirstLastPara="1" rIns="97150" wrap="square" tIns="4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6550" y="9120187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575" lIns="97150" spcFirstLastPara="1" rIns="97150" wrap="square" tIns="48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anchorCtr="0" anchor="t" bIns="48575" lIns="97150" spcFirstLastPara="1" rIns="97150" wrap="square" tIns="4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257300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4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4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" type="body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Order By, Group By Having, Aggregates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7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2400"/>
              <a:buNone/>
            </a:pPr>
            <a:r>
              <a:rPr b="0" i="0" lang="en-US" sz="2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/>
          </a:p>
        </p:txBody>
      </p:sp>
      <p:sp>
        <p:nvSpPr>
          <p:cNvPr id="210" name="Google Shape;210;p11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we want to apply aggregate functions to groups of rows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Example, find the average mark of each student</a:t>
            </a:r>
            <a:endParaRPr/>
          </a:p>
        </p:txBody>
      </p:sp>
      <p:sp>
        <p:nvSpPr>
          <p:cNvPr id="211" name="Google Shape;211;p11"/>
          <p:cNvSpPr txBox="1"/>
          <p:nvPr>
            <p:ph idx="2" type="body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AFABAB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0" i="0" lang="en-US" sz="2400" u="none">
                <a:solidFill>
                  <a:srgbClr val="AF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 does this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&lt;cols1&gt;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&lt;tables&gt;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GROUP BY &lt;cols2&gt;</a:t>
            </a:r>
            <a:endParaRPr/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/>
          </a:p>
        </p:txBody>
      </p:sp>
      <p:grpSp>
        <p:nvGrpSpPr>
          <p:cNvPr id="218" name="Google Shape;218;p13"/>
          <p:cNvGrpSpPr/>
          <p:nvPr/>
        </p:nvGrpSpPr>
        <p:grpSpPr>
          <a:xfrm>
            <a:off x="685800" y="1981200"/>
            <a:ext cx="2576512" cy="2808287"/>
            <a:chOff x="566" y="1495"/>
            <a:chExt cx="1623" cy="1769"/>
          </a:xfrm>
        </p:grpSpPr>
        <p:sp>
          <p:nvSpPr>
            <p:cNvPr id="219" name="Google Shape;219;p13"/>
            <p:cNvSpPr txBox="1"/>
            <p:nvPr/>
          </p:nvSpPr>
          <p:spPr>
            <a:xfrm>
              <a:off x="566" y="1495"/>
              <a:ext cx="1623" cy="1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	Code	Mark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DBS	56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IAI	72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Mary	DBS	60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PR1	43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PR2	35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Jane	IAI	54</a:t>
              </a:r>
              <a:endParaRPr/>
            </a:p>
          </p:txBody>
        </p:sp>
        <p:sp>
          <p:nvSpPr>
            <p:cNvPr id="220" name="Google Shape;220;p13"/>
            <p:cNvSpPr txBox="1"/>
            <p:nvPr/>
          </p:nvSpPr>
          <p:spPr>
            <a:xfrm>
              <a:off x="576" y="1776"/>
              <a:ext cx="1584" cy="14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1" name="Google Shape;221;p13"/>
            <p:cNvCxnSpPr/>
            <p:nvPr/>
          </p:nvCxnSpPr>
          <p:spPr>
            <a:xfrm>
              <a:off x="1152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13"/>
            <p:cNvCxnSpPr/>
            <p:nvPr/>
          </p:nvCxnSpPr>
          <p:spPr>
            <a:xfrm>
              <a:off x="1728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13"/>
            <p:cNvCxnSpPr/>
            <p:nvPr/>
          </p:nvCxnSpPr>
          <p:spPr>
            <a:xfrm>
              <a:off x="576" y="2016"/>
              <a:ext cx="15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24" name="Google Shape;224;p13"/>
          <p:cNvSpPr txBox="1"/>
          <p:nvPr/>
        </p:nvSpPr>
        <p:spPr>
          <a:xfrm>
            <a:off x="4265613" y="1302250"/>
            <a:ext cx="420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AVG(Mark) AS Average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Grades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GROUP BY Name</a:t>
            </a:r>
            <a:endParaRPr/>
          </a:p>
        </p:txBody>
      </p:sp>
      <p:sp>
        <p:nvSpPr>
          <p:cNvPr id="225" name="Google Shape;225;p13"/>
          <p:cNvSpPr txBox="1"/>
          <p:nvPr/>
        </p:nvSpPr>
        <p:spPr>
          <a:xfrm>
            <a:off x="5334000" y="3657600"/>
            <a:ext cx="2063750" cy="17573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	Average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	60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	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Jane	54</a:t>
            </a:r>
            <a:endParaRPr/>
          </a:p>
        </p:txBody>
      </p:sp>
      <p:cxnSp>
        <p:nvCxnSpPr>
          <p:cNvPr id="226" name="Google Shape;226;p13"/>
          <p:cNvCxnSpPr/>
          <p:nvPr/>
        </p:nvCxnSpPr>
        <p:spPr>
          <a:xfrm>
            <a:off x="5334000" y="4038600"/>
            <a:ext cx="205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7" name="Google Shape;227;p13"/>
          <p:cNvCxnSpPr/>
          <p:nvPr/>
        </p:nvCxnSpPr>
        <p:spPr>
          <a:xfrm>
            <a:off x="6248400" y="3657600"/>
            <a:ext cx="0" cy="17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28" name="Google Shape;2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like a WHERE clause, except that it applies to the results of a </a:t>
            </a:r>
            <a:r>
              <a:rPr b="0" i="0" lang="en-US" sz="2400" u="non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used to select groups which satisfy a given condition</a:t>
            </a:r>
            <a:endParaRPr/>
          </a:p>
        </p:txBody>
      </p:sp>
      <p:sp>
        <p:nvSpPr>
          <p:cNvPr id="235" name="Google Shape;235;p16"/>
          <p:cNvSpPr txBox="1"/>
          <p:nvPr/>
        </p:nvSpPr>
        <p:spPr>
          <a:xfrm>
            <a:off x="4343400" y="1905000"/>
            <a:ext cx="456565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AVG(Mark) AS Average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Grades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GROUP BY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HAVING AVG(Mark) &gt;= 40</a:t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5334000" y="3962400"/>
            <a:ext cx="2063750" cy="14525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	Average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64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	60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Jane	54</a:t>
            </a:r>
            <a:endParaRPr/>
          </a:p>
        </p:txBody>
      </p:sp>
      <p:cxnSp>
        <p:nvCxnSpPr>
          <p:cNvPr id="237" name="Google Shape;237;p16"/>
          <p:cNvCxnSpPr/>
          <p:nvPr/>
        </p:nvCxnSpPr>
        <p:spPr>
          <a:xfrm>
            <a:off x="5334000" y="4343400"/>
            <a:ext cx="205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8" name="Google Shape;238;p16"/>
          <p:cNvCxnSpPr/>
          <p:nvPr/>
        </p:nvCxnSpPr>
        <p:spPr>
          <a:xfrm>
            <a:off x="6248400" y="3962400"/>
            <a:ext cx="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39" name="Google Shape;2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UNION, etc.</a:t>
            </a:r>
            <a:endParaRPr/>
          </a:p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AFABAB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b="0" i="0" lang="en-US" sz="2400" u="none">
                <a:solidFill>
                  <a:srgbClr val="AFABA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>
                <a:solidFill>
                  <a:srgbClr val="AFABAB"/>
                </a:solidFill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b="0" i="0" lang="en-US" sz="2400" u="none">
                <a:solidFill>
                  <a:srgbClr val="AFABA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400" u="none">
                <a:solidFill>
                  <a:srgbClr val="AFABAB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treat the tables as sets and are the usual set operators of  union, intersection, and difference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has </a:t>
            </a:r>
            <a:r>
              <a:rPr b="1" i="0" lang="en-US" sz="2000" u="none" cap="none" strike="noStrike">
                <a:solidFill>
                  <a:srgbClr val="AFABAB"/>
                </a:solidFill>
                <a:latin typeface="Courier New"/>
                <a:ea typeface="Courier New"/>
                <a:cs typeface="Courier New"/>
                <a:sym typeface="Courier New"/>
              </a:rPr>
              <a:t>MINUS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b="1" i="0" lang="en-US" sz="2000" u="none" cap="none" strike="noStrike">
                <a:solidFill>
                  <a:srgbClr val="AFABAB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endParaRPr/>
          </a:p>
        </p:txBody>
      </p:sp>
      <p:sp>
        <p:nvSpPr>
          <p:cNvPr id="246" name="Google Shape;246;p18"/>
          <p:cNvSpPr txBox="1"/>
          <p:nvPr>
            <p:ph idx="2" type="body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all combine the results from two select statements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of the two selects must have the same columns and data types</a:t>
            </a:r>
            <a:endParaRPr/>
          </a:p>
        </p:txBody>
      </p:sp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/>
          </a:p>
        </p:txBody>
      </p:sp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Find, in a single query, the average mark for each student, and the average mark overall</a:t>
            </a:r>
            <a:endParaRPr/>
          </a:p>
        </p:txBody>
      </p:sp>
      <p:grpSp>
        <p:nvGrpSpPr>
          <p:cNvPr id="254" name="Google Shape;254;p19"/>
          <p:cNvGrpSpPr/>
          <p:nvPr/>
        </p:nvGrpSpPr>
        <p:grpSpPr>
          <a:xfrm>
            <a:off x="4932362" y="1670050"/>
            <a:ext cx="2520950" cy="2533650"/>
            <a:chOff x="624" y="1488"/>
            <a:chExt cx="1588" cy="1596"/>
          </a:xfrm>
        </p:grpSpPr>
        <p:sp>
          <p:nvSpPr>
            <p:cNvPr id="255" name="Google Shape;255;p19"/>
            <p:cNvSpPr txBox="1"/>
            <p:nvPr/>
          </p:nvSpPr>
          <p:spPr>
            <a:xfrm>
              <a:off x="624" y="1488"/>
              <a:ext cx="1588" cy="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	Code	Mark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Jane	IAI	52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DBS	56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IAI	72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PR1	43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PR2	35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Mary	DBS	60</a:t>
              </a:r>
              <a:endParaRPr/>
            </a:p>
          </p:txBody>
        </p:sp>
        <p:sp>
          <p:nvSpPr>
            <p:cNvPr id="256" name="Google Shape;256;p19"/>
            <p:cNvSpPr txBox="1"/>
            <p:nvPr/>
          </p:nvSpPr>
          <p:spPr>
            <a:xfrm>
              <a:off x="624" y="1728"/>
              <a:ext cx="1584" cy="134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7" name="Google Shape;257;p19"/>
            <p:cNvCxnSpPr/>
            <p:nvPr/>
          </p:nvCxnSpPr>
          <p:spPr>
            <a:xfrm>
              <a:off x="624" y="1968"/>
              <a:ext cx="15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" name="Google Shape;258;p19"/>
            <p:cNvCxnSpPr/>
            <p:nvPr/>
          </p:nvCxnSpPr>
          <p:spPr>
            <a:xfrm>
              <a:off x="1152" y="1728"/>
              <a:ext cx="0" cy="134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" name="Google Shape;259;p19"/>
            <p:cNvCxnSpPr/>
            <p:nvPr/>
          </p:nvCxnSpPr>
          <p:spPr>
            <a:xfrm>
              <a:off x="1728" y="1728"/>
              <a:ext cx="0" cy="134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/>
          </a:p>
        </p:txBody>
      </p:sp>
      <p:sp>
        <p:nvSpPr>
          <p:cNvPr id="266" name="Google Shape;266;p20"/>
          <p:cNvSpPr txBox="1"/>
          <p:nvPr>
            <p:ph idx="1" type="body"/>
          </p:nvPr>
        </p:nvSpPr>
        <p:spPr>
          <a:xfrm>
            <a:off x="685800" y="1981200"/>
            <a:ext cx="388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for each student:</a:t>
            </a:r>
            <a:endParaRPr/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AVG(Mark) AS Average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Grades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GROUP BY Name</a:t>
            </a:r>
            <a:endParaRPr/>
          </a:p>
        </p:txBody>
      </p:sp>
      <p:sp>
        <p:nvSpPr>
          <p:cNvPr id="267" name="Google Shape;267;p20"/>
          <p:cNvSpPr txBox="1"/>
          <p:nvPr>
            <p:ph idx="2" type="body"/>
          </p:nvPr>
        </p:nvSpPr>
        <p:spPr>
          <a:xfrm>
            <a:off x="4648200" y="1981200"/>
            <a:ext cx="396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overall</a:t>
            </a:r>
            <a:endParaRPr/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‘Total’ AS Name,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AVG(Mark) AS Average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Grades</a:t>
            </a:r>
            <a:endParaRPr/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- this has the same columns as the average by student</a:t>
            </a:r>
            <a:endParaRPr/>
          </a:p>
        </p:txBody>
      </p:sp>
      <p:pic>
        <p:nvPicPr>
          <p:cNvPr id="268" name="Google Shape;2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685800" y="1981200"/>
            <a:ext cx="388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AVG(Mark) AS Average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Grades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Name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b="1" i="0" sz="22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'Total' as Name,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AVG(Mark) AS Average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Grades</a:t>
            </a:r>
            <a:endParaRPr/>
          </a:p>
        </p:txBody>
      </p:sp>
      <p:grpSp>
        <p:nvGrpSpPr>
          <p:cNvPr id="275" name="Google Shape;275;p21"/>
          <p:cNvGrpSpPr/>
          <p:nvPr/>
        </p:nvGrpSpPr>
        <p:grpSpPr>
          <a:xfrm>
            <a:off x="5638800" y="2971800"/>
            <a:ext cx="2209800" cy="2062162"/>
            <a:chOff x="3552" y="1872"/>
            <a:chExt cx="1392" cy="1299"/>
          </a:xfrm>
        </p:grpSpPr>
        <p:sp>
          <p:nvSpPr>
            <p:cNvPr id="276" name="Google Shape;276;p21"/>
            <p:cNvSpPr txBox="1"/>
            <p:nvPr/>
          </p:nvSpPr>
          <p:spPr>
            <a:xfrm>
              <a:off x="3552" y="1872"/>
              <a:ext cx="1392" cy="129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	  Average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Jane	  52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  64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  39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Mary	  60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Total	  53</a:t>
              </a:r>
              <a:endParaRPr/>
            </a:p>
          </p:txBody>
        </p:sp>
        <p:cxnSp>
          <p:nvCxnSpPr>
            <p:cNvPr id="277" name="Google Shape;277;p21"/>
            <p:cNvCxnSpPr/>
            <p:nvPr/>
          </p:nvCxnSpPr>
          <p:spPr>
            <a:xfrm>
              <a:off x="3552" y="2160"/>
              <a:ext cx="139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" name="Google Shape;278;p21"/>
            <p:cNvCxnSpPr/>
            <p:nvPr/>
          </p:nvCxnSpPr>
          <p:spPr>
            <a:xfrm>
              <a:off x="4176" y="1872"/>
              <a:ext cx="0" cy="129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79" name="Google Shape;279;p21"/>
          <p:cNvCxnSpPr/>
          <p:nvPr/>
        </p:nvCxnSpPr>
        <p:spPr>
          <a:xfrm>
            <a:off x="4648200" y="4648200"/>
            <a:ext cx="0" cy="167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21"/>
          <p:cNvCxnSpPr/>
          <p:nvPr/>
        </p:nvCxnSpPr>
        <p:spPr>
          <a:xfrm flipH="1" rot="10800000">
            <a:off x="4648200" y="4876800"/>
            <a:ext cx="838200" cy="6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1" name="Google Shape;281;p21"/>
          <p:cNvCxnSpPr/>
          <p:nvPr/>
        </p:nvCxnSpPr>
        <p:spPr>
          <a:xfrm>
            <a:off x="5486400" y="47244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2" name="Google Shape;282;p21"/>
          <p:cNvCxnSpPr/>
          <p:nvPr/>
        </p:nvCxnSpPr>
        <p:spPr>
          <a:xfrm>
            <a:off x="5486400" y="34290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21"/>
          <p:cNvCxnSpPr/>
          <p:nvPr/>
        </p:nvCxnSpPr>
        <p:spPr>
          <a:xfrm>
            <a:off x="4572000" y="1981200"/>
            <a:ext cx="0" cy="167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21"/>
          <p:cNvCxnSpPr/>
          <p:nvPr/>
        </p:nvCxnSpPr>
        <p:spPr>
          <a:xfrm>
            <a:off x="4572000" y="2743200"/>
            <a:ext cx="914400" cy="13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85" name="Google Shape;2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UNION ALL</a:t>
            </a:r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SQL UNION ALL operator is used to combine the result sets of 2 or more SELECT statements. It does not remove duplicate rows between the various SELECT statements (all rows are returned).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SELECT statement within the UNION ALL must have the same number of fields in the result sets with similar data types.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UNION and UNION ALL?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 removes duplicate rows.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ALL does 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remove duplicate rows.</a:t>
            </a:r>
            <a:endParaRPr/>
          </a:p>
        </p:txBody>
      </p:sp>
      <p:sp>
        <p:nvSpPr>
          <p:cNvPr id="292" name="Google Shape;292;p22"/>
          <p:cNvSpPr txBox="1"/>
          <p:nvPr>
            <p:ph idx="2" type="body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for the UNION ALL operator in SQL is: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expression1, expression2, ... expression_n FROM tables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[WHERE conditions]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ALL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expression1, expression2, ... expression_n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[WHERE conditions];</a:t>
            </a:r>
            <a:endParaRPr/>
          </a:p>
        </p:txBody>
      </p:sp>
      <p:pic>
        <p:nvPicPr>
          <p:cNvPr id="293" name="Google Shape;2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Information</a:t>
            </a:r>
            <a:endParaRPr/>
          </a:p>
        </p:txBody>
      </p:sp>
      <p:sp>
        <p:nvSpPr>
          <p:cNvPr id="299" name="Google Shape;299;p2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SQL solution: arithmetic</a:t>
            </a:r>
            <a:endParaRPr/>
          </a:p>
        </p:txBody>
      </p:sp>
      <p:sp>
        <p:nvSpPr>
          <p:cNvPr id="300" name="Google Shape;300;p25"/>
          <p:cNvSpPr txBox="1"/>
          <p:nvPr>
            <p:ph idx="1" type="body"/>
          </p:nvPr>
        </p:nvSpPr>
        <p:spPr>
          <a:xfrm>
            <a:off x="4648200" y="1981200"/>
            <a:ext cx="396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Arithmetic operations applied to NULLs result in NULLs</a:t>
            </a:r>
            <a:endParaRPr/>
          </a:p>
        </p:txBody>
      </p:sp>
      <p:sp>
        <p:nvSpPr>
          <p:cNvPr id="301" name="Google Shape;301;p25"/>
          <p:cNvSpPr txBox="1"/>
          <p:nvPr/>
        </p:nvSpPr>
        <p:spPr>
          <a:xfrm>
            <a:off x="669925" y="1787525"/>
            <a:ext cx="368935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Salary*1.1 AS NewSalary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</a:t>
            </a:r>
            <a:endParaRPr/>
          </a:p>
        </p:txBody>
      </p:sp>
      <p:sp>
        <p:nvSpPr>
          <p:cNvPr id="302" name="Google Shape;302;p25"/>
          <p:cNvSpPr txBox="1"/>
          <p:nvPr/>
        </p:nvSpPr>
        <p:spPr>
          <a:xfrm>
            <a:off x="1447800" y="3810000"/>
            <a:ext cx="1874837" cy="216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	Salary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25,000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	15,000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Anne	20,000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	NULL</a:t>
            </a:r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1447800" y="4191000"/>
            <a:ext cx="1828800" cy="182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4" name="Google Shape;304;p25"/>
          <p:cNvCxnSpPr/>
          <p:nvPr/>
        </p:nvCxnSpPr>
        <p:spPr>
          <a:xfrm>
            <a:off x="1447800" y="4648200"/>
            <a:ext cx="182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/>
          <p:nvPr/>
        </p:nvCxnSpPr>
        <p:spPr>
          <a:xfrm>
            <a:off x="2362200" y="4191000"/>
            <a:ext cx="0" cy="182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6" name="Google Shape;306;p25"/>
          <p:cNvSpPr txBox="1"/>
          <p:nvPr/>
        </p:nvSpPr>
        <p:spPr>
          <a:xfrm>
            <a:off x="5435600" y="3716337"/>
            <a:ext cx="1944687" cy="2233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7" name="Google Shape;307;p25"/>
          <p:cNvCxnSpPr/>
          <p:nvPr/>
        </p:nvCxnSpPr>
        <p:spPr>
          <a:xfrm>
            <a:off x="5435600" y="4292600"/>
            <a:ext cx="19446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8" name="Google Shape;308;p25"/>
          <p:cNvSpPr txBox="1"/>
          <p:nvPr/>
        </p:nvSpPr>
        <p:spPr>
          <a:xfrm>
            <a:off x="5508625" y="3835400"/>
            <a:ext cx="18716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NewSalary</a:t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5724525" y="4365625"/>
            <a:ext cx="1584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27,500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5724525" y="4700587"/>
            <a:ext cx="1584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16,500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5724525" y="5059362"/>
            <a:ext cx="1584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22,000</a:t>
            </a:r>
            <a:endParaRPr/>
          </a:p>
        </p:txBody>
      </p:sp>
      <p:sp>
        <p:nvSpPr>
          <p:cNvPr id="312" name="Google Shape;312;p25"/>
          <p:cNvSpPr txBox="1"/>
          <p:nvPr/>
        </p:nvSpPr>
        <p:spPr>
          <a:xfrm>
            <a:off x="5724525" y="5419725"/>
            <a:ext cx="1584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Information</a:t>
            </a:r>
            <a:endParaRPr/>
          </a:p>
        </p:txBody>
      </p:sp>
      <p:sp>
        <p:nvSpPr>
          <p:cNvPr id="318" name="Google Shape;318;p2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SQL solution: aggregates</a:t>
            </a:r>
            <a:endParaRPr/>
          </a:p>
        </p:txBody>
      </p:sp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4648200" y="1981200"/>
            <a:ext cx="396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= 20,000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= 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= 60,000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COUNT(*)...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gives a result of 4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669925" y="1787525"/>
            <a:ext cx="368935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AVG(Salary) AS Avg,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COUNT(Salary) AS Num,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SUM(Salary) AS Sum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</a:t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1447800" y="3810000"/>
            <a:ext cx="1874837" cy="216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	Salary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25,000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	15,000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Anne	20,000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	NULL</a:t>
            </a:r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1447800" y="4191000"/>
            <a:ext cx="1828800" cy="182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3" name="Google Shape;323;p26"/>
          <p:cNvCxnSpPr/>
          <p:nvPr/>
        </p:nvCxnSpPr>
        <p:spPr>
          <a:xfrm>
            <a:off x="1447800" y="4648200"/>
            <a:ext cx="182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" name="Google Shape;324;p26"/>
          <p:cNvCxnSpPr/>
          <p:nvPr/>
        </p:nvCxnSpPr>
        <p:spPr>
          <a:xfrm>
            <a:off x="2362200" y="4191000"/>
            <a:ext cx="0" cy="182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Sorting By Order By</a:t>
            </a:r>
            <a:endParaRPr/>
          </a:p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1143000" y="3602037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A Final Example</a:t>
            </a:r>
            <a:endParaRPr/>
          </a:p>
        </p:txBody>
      </p:sp>
      <p:sp>
        <p:nvSpPr>
          <p:cNvPr id="330" name="Google Shape;330;p27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Examiners’ reports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a list of students and their average mark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first and second years the average is for that year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finalists it is 40% of the second year plus 60% of the final year average.</a:t>
            </a:r>
            <a:endParaRPr/>
          </a:p>
        </p:txBody>
      </p:sp>
      <p:sp>
        <p:nvSpPr>
          <p:cNvPr id="331" name="Google Shape;331;p27"/>
          <p:cNvSpPr txBox="1"/>
          <p:nvPr>
            <p:ph idx="2" type="body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the results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by year then average mark (High to low) then last name, first name, and finally ID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take into account the number of credits each module is worth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Produced by a single query</a:t>
            </a:r>
            <a:endParaRPr/>
          </a:p>
        </p:txBody>
      </p:sp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Tables for the Example</a:t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1219200" y="1905000"/>
            <a:ext cx="3311525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   First    Last    Year</a:t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1219200" y="4495800"/>
            <a:ext cx="313055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   Title    Credits</a:t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1219200" y="3200400"/>
            <a:ext cx="4398962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   Code    Mark    YearTaken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1219200" y="2438400"/>
            <a:ext cx="5334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1752600" y="2438400"/>
            <a:ext cx="9144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2667000" y="2438400"/>
            <a:ext cx="9144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3581400" y="2438400"/>
            <a:ext cx="9906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1219200" y="3733800"/>
            <a:ext cx="5334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1752600" y="3733800"/>
            <a:ext cx="10668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2819400" y="3733800"/>
            <a:ext cx="10668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3886200" y="3733800"/>
            <a:ext cx="17526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1219200" y="5029200"/>
            <a:ext cx="10668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8"/>
          <p:cNvSpPr txBox="1"/>
          <p:nvPr/>
        </p:nvSpPr>
        <p:spPr>
          <a:xfrm>
            <a:off x="2286000" y="5029200"/>
            <a:ext cx="8382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3124200" y="5029200"/>
            <a:ext cx="1219200" cy="45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2" name="Google Shape;3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We’ll Need a UNION</a:t>
            </a:r>
            <a:endParaRPr/>
          </a:p>
        </p:txBody>
      </p:sp>
      <p:sp>
        <p:nvSpPr>
          <p:cNvPr id="358" name="Google Shape;358;p29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Finalists are treated differently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one query for the finalists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second query for the first and second years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UNION to join them together</a:t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4724400" y="2743200"/>
            <a:ext cx="401796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&lt;QUERY FOR FINALISTS&gt;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&lt;QUERY FOR OTHERS&gt;</a:t>
            </a:r>
            <a:endParaRPr/>
          </a:p>
        </p:txBody>
      </p:sp>
      <p:pic>
        <p:nvPicPr>
          <p:cNvPr id="360" name="Google Shape;3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We’ll need to Join the Tables</a:t>
            </a:r>
            <a:endParaRPr/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of the subqueries need information from all the tables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student ID, name and year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marks for each module and the year taken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credits for each module</a:t>
            </a:r>
            <a:endParaRPr/>
          </a:p>
        </p:txBody>
      </p:sp>
      <p:sp>
        <p:nvSpPr>
          <p:cNvPr id="367" name="Google Shape;367;p30"/>
          <p:cNvSpPr txBox="1"/>
          <p:nvPr>
            <p:ph idx="2" type="body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natural join operation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use a NATURAL JOIN statement, and hope that our version of SQL can do it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Safer to just use a WHERE clause</a:t>
            </a:r>
            <a:endParaRPr/>
          </a:p>
        </p:txBody>
      </p:sp>
      <p:pic>
        <p:nvPicPr>
          <p:cNvPr id="368" name="Google Shape;3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The Query So Far</a:t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533400" y="1654175"/>
            <a:ext cx="8034337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&lt;some information&gt;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Student, Module, Grade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Student.ID = Grade.ID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Module.Code = Grade.Code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&lt;student is in third year&gt;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&lt;some information&gt;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Student, Module, Grade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Student.ID = Grade.ID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Module.Code = Grade.Code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&lt;student is in first or second year&gt;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  <p:pic>
        <p:nvPicPr>
          <p:cNvPr id="375" name="Google Shape;3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Information for Finalists</a:t>
            </a:r>
            <a:endParaRPr/>
          </a:p>
        </p:txBody>
      </p:sp>
      <p:sp>
        <p:nvSpPr>
          <p:cNvPr id="381" name="Google Shape;381;p32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retrieve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average mark, weighted 40-60 across years 2 and 3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year marks need to be ignored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ID, Name, and Year are needed as they are used for ordering</a:t>
            </a:r>
            <a:endParaRPr/>
          </a:p>
        </p:txBody>
      </p:sp>
      <p:sp>
        <p:nvSpPr>
          <p:cNvPr id="382" name="Google Shape;382;p32"/>
          <p:cNvSpPr txBox="1"/>
          <p:nvPr>
            <p:ph idx="2" type="body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is hard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don’t have any statement to separate years 2 and 3 easily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exploit the fact that 40 = 20*2 and 60 = 20*3, so YearTaken and the weighting have a simple relationship</a:t>
            </a:r>
            <a:endParaRPr/>
          </a:p>
        </p:txBody>
      </p:sp>
      <p:pic>
        <p:nvPicPr>
          <p:cNvPr id="383" name="Google Shape;3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Information for Finalists</a:t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150812" y="1981200"/>
            <a:ext cx="8764587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Year, Student.ID, Last, First,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SUM((20*YearTaken/100)*Mark*Credits)/120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AS AverageMark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Student, Module, Grade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Student.ID = Grade.ID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Module.Code = Grade.Code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YearTaken IN (2,3)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Year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GROUP BY Year, Student.ID, First, 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pic>
        <p:nvPicPr>
          <p:cNvPr id="390" name="Google Shape;3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Information for Other Students</a:t>
            </a:r>
            <a:endParaRPr/>
          </a:p>
        </p:txBody>
      </p:sp>
      <p:sp>
        <p:nvSpPr>
          <p:cNvPr id="396" name="Google Shape;396;p3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students are easier than finalists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just need to average their marks where YearTaken and Year are the same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before we need the ID, Name, and Year for ordering</a:t>
            </a:r>
            <a:endParaRPr/>
          </a:p>
        </p:txBody>
      </p:sp>
      <p:pic>
        <p:nvPicPr>
          <p:cNvPr id="397" name="Google Shape;3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Information for Other Students</a:t>
            </a:r>
            <a:endParaRPr/>
          </a:p>
        </p:txBody>
      </p:sp>
      <p:sp>
        <p:nvSpPr>
          <p:cNvPr id="403" name="Google Shape;403;p35"/>
          <p:cNvSpPr txBox="1"/>
          <p:nvPr/>
        </p:nvSpPr>
        <p:spPr>
          <a:xfrm>
            <a:off x="500062" y="2108200"/>
            <a:ext cx="8034337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Year, Student.ID, Last, First,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SUM(Mark*Credits)/120 AS AverageMark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Student, Module, Grade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Student.ID = Grade.ID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Module.Code = Grade.Code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YearTaken = Year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Year IN (1,2)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GROUP BY Year, Student.ID, First, 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pic>
        <p:nvPicPr>
          <p:cNvPr id="404" name="Google Shape;4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The Final Query</a:t>
            </a:r>
            <a:endParaRPr/>
          </a:p>
        </p:txBody>
      </p:sp>
      <p:sp>
        <p:nvSpPr>
          <p:cNvPr id="410" name="Google Shape;410;p36"/>
          <p:cNvSpPr txBox="1"/>
          <p:nvPr/>
        </p:nvSpPr>
        <p:spPr>
          <a:xfrm>
            <a:off x="228600" y="1752600"/>
            <a:ext cx="86487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Year, Student.ID, Last, First,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SUM((20*YearTaken/100)*Mark*Credits)/120 AS AverageMark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Student, Module, Grade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Student.ID = Grade.ID AND Module.Code = Grade.Code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YearTaken IN (2,3) AND Year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GROUP BY Year, Student.ID, First, 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Year, Student.ID, Last, First,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SUM(Mark*Credits)/120 AS AverageMark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FROM Student, Module, Grade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WHERE Student.ID = Grade.ID AND Module.Code = Grade.Code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 YearTaken = Year AND Year IN (1,2)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GROUP BY Year, Student.ID, First, 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Year desc, AverageMark desc, First, Last, ID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 cap="none" strike="noStrike">
                <a:solidFill>
                  <a:srgbClr val="767171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0" i="0" lang="en-US" sz="2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 sorts the results of a query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sort in ascending (default) or descending order</a:t>
            </a:r>
            <a:endParaRPr/>
          </a:p>
          <a:p>
            <a:pPr indent="0" lvl="0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>
            <p:ph idx="2" type="body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&lt;columns&gt;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&lt;tables&gt;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&lt;condition&gt;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ORDER BY &lt;cols&gt;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[ASCENDING |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DESCENDING|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ASC | DESC ]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ORDER BY Example</a:t>
            </a:r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1295400" y="2514600"/>
            <a:ext cx="2576512" cy="2808287"/>
            <a:chOff x="566" y="1495"/>
            <a:chExt cx="1623" cy="1769"/>
          </a:xfrm>
        </p:grpSpPr>
        <p:sp>
          <p:nvSpPr>
            <p:cNvPr id="111" name="Google Shape;111;p4"/>
            <p:cNvSpPr txBox="1"/>
            <p:nvPr/>
          </p:nvSpPr>
          <p:spPr>
            <a:xfrm>
              <a:off x="566" y="1495"/>
              <a:ext cx="1623" cy="1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	Code	Mark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DBS	56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IAI	72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Mary	DBS	60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PR1	43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PR2	35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Jane	IAI	54</a:t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576" y="1776"/>
              <a:ext cx="1584" cy="14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3" name="Google Shape;113;p4"/>
            <p:cNvCxnSpPr/>
            <p:nvPr/>
          </p:nvCxnSpPr>
          <p:spPr>
            <a:xfrm>
              <a:off x="1152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1728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576" y="2016"/>
              <a:ext cx="15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6" name="Google Shape;116;p4"/>
          <p:cNvGrpSpPr/>
          <p:nvPr/>
        </p:nvGrpSpPr>
        <p:grpSpPr>
          <a:xfrm>
            <a:off x="5181600" y="2514600"/>
            <a:ext cx="2576512" cy="2808287"/>
            <a:chOff x="566" y="1495"/>
            <a:chExt cx="1623" cy="1769"/>
          </a:xfrm>
        </p:grpSpPr>
        <p:sp>
          <p:nvSpPr>
            <p:cNvPr id="117" name="Google Shape;117;p4"/>
            <p:cNvSpPr txBox="1"/>
            <p:nvPr/>
          </p:nvSpPr>
          <p:spPr>
            <a:xfrm>
              <a:off x="566" y="1495"/>
              <a:ext cx="1623" cy="1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Times New Roman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	Code	Mark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PR2	35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PR1	43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Jane	IAI	54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DBS	56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Mary	DBS	60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IAI	72</a:t>
              </a: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576" y="1776"/>
              <a:ext cx="1584" cy="14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9" name="Google Shape;119;p4"/>
            <p:cNvCxnSpPr/>
            <p:nvPr/>
          </p:nvCxnSpPr>
          <p:spPr>
            <a:xfrm>
              <a:off x="1152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1728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576" y="2016"/>
              <a:ext cx="15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2" name="Google Shape;122;p4"/>
          <p:cNvSpPr txBox="1"/>
          <p:nvPr/>
        </p:nvSpPr>
        <p:spPr>
          <a:xfrm>
            <a:off x="4572000" y="1690675"/>
            <a:ext cx="3835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Grades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ORDER BY Mark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ORDER BY Example</a:t>
            </a: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1295400" y="2514600"/>
            <a:ext cx="2576512" cy="2808287"/>
            <a:chOff x="566" y="1495"/>
            <a:chExt cx="1623" cy="1769"/>
          </a:xfrm>
        </p:grpSpPr>
        <p:sp>
          <p:nvSpPr>
            <p:cNvPr id="130" name="Google Shape;130;p5"/>
            <p:cNvSpPr txBox="1"/>
            <p:nvPr/>
          </p:nvSpPr>
          <p:spPr>
            <a:xfrm>
              <a:off x="566" y="1495"/>
              <a:ext cx="1623" cy="1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	Code	Mark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DBS	56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IAI	72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Mary	DBS	60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PR1	43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PR2	35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Jane	IAI	54</a:t>
              </a:r>
              <a:endParaRPr/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576" y="1776"/>
              <a:ext cx="1584" cy="14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2" name="Google Shape;132;p5"/>
            <p:cNvCxnSpPr/>
            <p:nvPr/>
          </p:nvCxnSpPr>
          <p:spPr>
            <a:xfrm>
              <a:off x="1152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>
              <a:off x="1728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>
              <a:off x="576" y="2016"/>
              <a:ext cx="15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5" name="Google Shape;135;p5"/>
          <p:cNvGrpSpPr/>
          <p:nvPr/>
        </p:nvGrpSpPr>
        <p:grpSpPr>
          <a:xfrm>
            <a:off x="5181600" y="2514600"/>
            <a:ext cx="2576512" cy="2808287"/>
            <a:chOff x="566" y="1495"/>
            <a:chExt cx="1623" cy="1769"/>
          </a:xfrm>
        </p:grpSpPr>
        <p:sp>
          <p:nvSpPr>
            <p:cNvPr id="136" name="Google Shape;136;p5"/>
            <p:cNvSpPr txBox="1"/>
            <p:nvPr/>
          </p:nvSpPr>
          <p:spPr>
            <a:xfrm>
              <a:off x="566" y="1495"/>
              <a:ext cx="1623" cy="1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Times New Roman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	Code	Mark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Mary	DBS	60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DBS	56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IAI	72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Jane	IAI	54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PR1	43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PR2	35</a:t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576" y="1776"/>
              <a:ext cx="1584" cy="14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8" name="Google Shape;138;p5"/>
            <p:cNvCxnSpPr/>
            <p:nvPr/>
          </p:nvCxnSpPr>
          <p:spPr>
            <a:xfrm>
              <a:off x="1152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1728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" name="Google Shape;140;p5"/>
            <p:cNvCxnSpPr/>
            <p:nvPr/>
          </p:nvCxnSpPr>
          <p:spPr>
            <a:xfrm>
              <a:off x="576" y="2016"/>
              <a:ext cx="15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1" name="Google Shape;141;p5"/>
          <p:cNvSpPr txBox="1"/>
          <p:nvPr/>
        </p:nvSpPr>
        <p:spPr>
          <a:xfrm>
            <a:off x="960425" y="1261150"/>
            <a:ext cx="768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Grades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ORDER BY Code ASC,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Mark DESC</a:t>
            </a:r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Constants and Arithmetic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well as column names, you can select constants, compute arithmetic expressions  and evaluate functions in a </a:t>
            </a:r>
            <a:r>
              <a:rPr b="1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149" name="Google Shape;149;p6"/>
          <p:cNvSpPr txBox="1"/>
          <p:nvPr>
            <p:ph idx="2" type="body"/>
          </p:nvPr>
        </p:nvSpPr>
        <p:spPr>
          <a:xfrm>
            <a:off x="4648200" y="1981200"/>
            <a:ext cx="396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Mark/100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Grades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Salary + Bonus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Employee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1.175*Price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Products</a:t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Aggregate Functions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 compute summaries of data in a table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aggregate functions (all except </a:t>
            </a:r>
            <a:r>
              <a:rPr b="1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work on a single column of numeric data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 alias to name the result</a:t>
            </a:r>
            <a:endParaRPr/>
          </a:p>
        </p:txBody>
      </p:sp>
      <p:sp>
        <p:nvSpPr>
          <p:cNvPr id="157" name="Google Shape;157;p7"/>
          <p:cNvSpPr txBox="1"/>
          <p:nvPr>
            <p:ph idx="2" type="body"/>
          </p:nvPr>
        </p:nvSpPr>
        <p:spPr>
          <a:xfrm>
            <a:off x="46291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number of rows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sum of the entries in a column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entry in a column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minimum and maximum entries in a column</a:t>
            </a:r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Aggregate Functions</a:t>
            </a:r>
            <a:endParaRPr/>
          </a:p>
        </p:txBody>
      </p:sp>
      <p:grpSp>
        <p:nvGrpSpPr>
          <p:cNvPr id="164" name="Google Shape;164;p8"/>
          <p:cNvGrpSpPr/>
          <p:nvPr/>
        </p:nvGrpSpPr>
        <p:grpSpPr>
          <a:xfrm>
            <a:off x="685800" y="1981200"/>
            <a:ext cx="2576512" cy="2808287"/>
            <a:chOff x="566" y="1495"/>
            <a:chExt cx="1623" cy="1769"/>
          </a:xfrm>
        </p:grpSpPr>
        <p:sp>
          <p:nvSpPr>
            <p:cNvPr id="165" name="Google Shape;165;p8"/>
            <p:cNvSpPr txBox="1"/>
            <p:nvPr/>
          </p:nvSpPr>
          <p:spPr>
            <a:xfrm>
              <a:off x="566" y="1495"/>
              <a:ext cx="1623" cy="1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	Code	Mark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DBS	56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IAI	72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Mary	DBS	60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PR1	43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PR2	35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Jane	IAI	54</a:t>
              </a:r>
              <a:endParaRPr/>
            </a:p>
          </p:txBody>
        </p:sp>
        <p:sp>
          <p:nvSpPr>
            <p:cNvPr id="166" name="Google Shape;166;p8"/>
            <p:cNvSpPr txBox="1"/>
            <p:nvPr/>
          </p:nvSpPr>
          <p:spPr>
            <a:xfrm>
              <a:off x="576" y="1776"/>
              <a:ext cx="1584" cy="14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7" name="Google Shape;167;p8"/>
            <p:cNvCxnSpPr/>
            <p:nvPr/>
          </p:nvCxnSpPr>
          <p:spPr>
            <a:xfrm>
              <a:off x="1152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1728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576" y="2016"/>
              <a:ext cx="15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70" name="Google Shape;170;p8"/>
          <p:cNvSpPr txBox="1"/>
          <p:nvPr/>
        </p:nvSpPr>
        <p:spPr>
          <a:xfrm>
            <a:off x="3810000" y="2057400"/>
            <a:ext cx="307975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COUNT(*) AS Count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Grades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3810000" y="3505200"/>
            <a:ext cx="323215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SUM(Mark) AS Total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Grades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3810000" y="4953000"/>
            <a:ext cx="307975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MAX(Mark) AS Best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Grades</a:t>
            </a:r>
            <a:endParaRPr/>
          </a:p>
        </p:txBody>
      </p:sp>
      <p:grpSp>
        <p:nvGrpSpPr>
          <p:cNvPr id="173" name="Google Shape;173;p8"/>
          <p:cNvGrpSpPr/>
          <p:nvPr/>
        </p:nvGrpSpPr>
        <p:grpSpPr>
          <a:xfrm>
            <a:off x="7162800" y="2133600"/>
            <a:ext cx="914400" cy="842962"/>
            <a:chOff x="4512" y="1392"/>
            <a:chExt cx="576" cy="531"/>
          </a:xfrm>
        </p:grpSpPr>
        <p:sp>
          <p:nvSpPr>
            <p:cNvPr id="174" name="Google Shape;174;p8"/>
            <p:cNvSpPr txBox="1"/>
            <p:nvPr/>
          </p:nvSpPr>
          <p:spPr>
            <a:xfrm>
              <a:off x="4512" y="1392"/>
              <a:ext cx="576" cy="53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175" name="Google Shape;175;p8"/>
            <p:cNvCxnSpPr/>
            <p:nvPr/>
          </p:nvCxnSpPr>
          <p:spPr>
            <a:xfrm>
              <a:off x="4512" y="1632"/>
              <a:ext cx="57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6" name="Google Shape;176;p8"/>
          <p:cNvGrpSpPr/>
          <p:nvPr/>
        </p:nvGrpSpPr>
        <p:grpSpPr>
          <a:xfrm>
            <a:off x="7162800" y="3581400"/>
            <a:ext cx="914400" cy="842962"/>
            <a:chOff x="4512" y="1392"/>
            <a:chExt cx="576" cy="531"/>
          </a:xfrm>
        </p:grpSpPr>
        <p:sp>
          <p:nvSpPr>
            <p:cNvPr id="177" name="Google Shape;177;p8"/>
            <p:cNvSpPr txBox="1"/>
            <p:nvPr/>
          </p:nvSpPr>
          <p:spPr>
            <a:xfrm>
              <a:off x="4512" y="1392"/>
              <a:ext cx="576" cy="53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320</a:t>
              </a:r>
              <a:endParaRPr/>
            </a:p>
          </p:txBody>
        </p:sp>
        <p:cxnSp>
          <p:nvCxnSpPr>
            <p:cNvPr id="178" name="Google Shape;178;p8"/>
            <p:cNvCxnSpPr/>
            <p:nvPr/>
          </p:nvCxnSpPr>
          <p:spPr>
            <a:xfrm>
              <a:off x="4512" y="1632"/>
              <a:ext cx="57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9" name="Google Shape;179;p8"/>
          <p:cNvGrpSpPr/>
          <p:nvPr/>
        </p:nvGrpSpPr>
        <p:grpSpPr>
          <a:xfrm>
            <a:off x="7162800" y="5029200"/>
            <a:ext cx="914400" cy="842962"/>
            <a:chOff x="4512" y="1392"/>
            <a:chExt cx="576" cy="531"/>
          </a:xfrm>
        </p:grpSpPr>
        <p:sp>
          <p:nvSpPr>
            <p:cNvPr id="180" name="Google Shape;180;p8"/>
            <p:cNvSpPr txBox="1"/>
            <p:nvPr/>
          </p:nvSpPr>
          <p:spPr>
            <a:xfrm>
              <a:off x="4512" y="1392"/>
              <a:ext cx="576" cy="53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72</a:t>
              </a:r>
              <a:endParaRPr/>
            </a:p>
          </p:txBody>
        </p:sp>
        <p:cxnSp>
          <p:nvCxnSpPr>
            <p:cNvPr id="181" name="Google Shape;181;p8"/>
            <p:cNvCxnSpPr/>
            <p:nvPr/>
          </p:nvCxnSpPr>
          <p:spPr>
            <a:xfrm>
              <a:off x="4512" y="1632"/>
              <a:ext cx="57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6FA9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Aggregate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400" u="none">
                <a:solidFill>
                  <a:srgbClr val="1D6FA9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685800" y="1981200"/>
            <a:ext cx="396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combine aggregate functions using arithmetic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>
            <p:ph idx="2" type="body"/>
          </p:nvPr>
        </p:nvSpPr>
        <p:spPr>
          <a:xfrm>
            <a:off x="4648200" y="1981200"/>
            <a:ext cx="396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MAX(Mark)-MIN(Mark)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AS Range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Grades</a:t>
            </a:r>
            <a:endParaRPr/>
          </a:p>
        </p:txBody>
      </p:sp>
      <p:grpSp>
        <p:nvGrpSpPr>
          <p:cNvPr id="190" name="Google Shape;190;p9"/>
          <p:cNvGrpSpPr/>
          <p:nvPr/>
        </p:nvGrpSpPr>
        <p:grpSpPr>
          <a:xfrm>
            <a:off x="1143000" y="3352800"/>
            <a:ext cx="2576512" cy="2808287"/>
            <a:chOff x="566" y="1495"/>
            <a:chExt cx="1623" cy="1769"/>
          </a:xfrm>
        </p:grpSpPr>
        <p:sp>
          <p:nvSpPr>
            <p:cNvPr id="191" name="Google Shape;191;p9"/>
            <p:cNvSpPr txBox="1"/>
            <p:nvPr/>
          </p:nvSpPr>
          <p:spPr>
            <a:xfrm>
              <a:off x="566" y="1495"/>
              <a:ext cx="1623" cy="1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	Code	Mark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800"/>
                <a:buFont typeface="Times New Roman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DBS	56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John	IAI	72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Mary	DBS	60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PR1	43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	PR2	35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Jane	IAI	54</a:t>
              </a:r>
              <a:endParaRPr/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576" y="1776"/>
              <a:ext cx="1584" cy="14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3" name="Google Shape;193;p9"/>
            <p:cNvCxnSpPr/>
            <p:nvPr/>
          </p:nvCxnSpPr>
          <p:spPr>
            <a:xfrm>
              <a:off x="1152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Google Shape;194;p9"/>
            <p:cNvCxnSpPr/>
            <p:nvPr/>
          </p:nvCxnSpPr>
          <p:spPr>
            <a:xfrm>
              <a:off x="1728" y="1776"/>
              <a:ext cx="0" cy="1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" name="Google Shape;195;p9"/>
            <p:cNvCxnSpPr/>
            <p:nvPr/>
          </p:nvCxnSpPr>
          <p:spPr>
            <a:xfrm>
              <a:off x="576" y="2016"/>
              <a:ext cx="15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6" name="Google Shape;196;p9"/>
          <p:cNvGrpSpPr/>
          <p:nvPr/>
        </p:nvGrpSpPr>
        <p:grpSpPr>
          <a:xfrm>
            <a:off x="3886200" y="4495800"/>
            <a:ext cx="3962400" cy="1311275"/>
            <a:chOff x="2448" y="2832"/>
            <a:chExt cx="2496" cy="826"/>
          </a:xfrm>
        </p:grpSpPr>
        <p:grpSp>
          <p:nvGrpSpPr>
            <p:cNvPr id="197" name="Google Shape;197;p9"/>
            <p:cNvGrpSpPr/>
            <p:nvPr/>
          </p:nvGrpSpPr>
          <p:grpSpPr>
            <a:xfrm>
              <a:off x="4320" y="2880"/>
              <a:ext cx="624" cy="531"/>
              <a:chOff x="3504" y="2736"/>
              <a:chExt cx="624" cy="531"/>
            </a:xfrm>
          </p:grpSpPr>
          <p:sp>
            <p:nvSpPr>
              <p:cNvPr id="198" name="Google Shape;198;p9"/>
              <p:cNvSpPr txBox="1"/>
              <p:nvPr/>
            </p:nvSpPr>
            <p:spPr>
              <a:xfrm>
                <a:off x="3504" y="2736"/>
                <a:ext cx="624" cy="531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Range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37</a:t>
                </a:r>
                <a:endParaRPr/>
              </a:p>
            </p:txBody>
          </p:sp>
          <p:cxnSp>
            <p:nvCxnSpPr>
              <p:cNvPr id="199" name="Google Shape;199;p9"/>
              <p:cNvCxnSpPr/>
              <p:nvPr/>
            </p:nvCxnSpPr>
            <p:spPr>
              <a:xfrm>
                <a:off x="3504" y="2976"/>
                <a:ext cx="62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00" name="Google Shape;200;p9"/>
            <p:cNvSpPr txBox="1"/>
            <p:nvPr/>
          </p:nvSpPr>
          <p:spPr>
            <a:xfrm>
              <a:off x="2448" y="2832"/>
              <a:ext cx="133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MAX(Mark)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72</a:t>
              </a:r>
              <a:endParaRPr/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2448" y="3408"/>
              <a:ext cx="133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MIN(Mark)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35</a:t>
              </a:r>
              <a:endParaRPr/>
            </a:p>
          </p:txBody>
        </p:sp>
        <p:cxnSp>
          <p:nvCxnSpPr>
            <p:cNvPr id="202" name="Google Shape;202;p9"/>
            <p:cNvCxnSpPr/>
            <p:nvPr/>
          </p:nvCxnSpPr>
          <p:spPr>
            <a:xfrm>
              <a:off x="3744" y="2976"/>
              <a:ext cx="528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" name="Google Shape;203;p9"/>
            <p:cNvCxnSpPr/>
            <p:nvPr/>
          </p:nvCxnSpPr>
          <p:spPr>
            <a:xfrm flipH="1" rot="10800000">
              <a:off x="3744" y="3264"/>
              <a:ext cx="528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0"/>
            <a:ext cx="960437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2004-10-18T09:31:47Z</dcterms:created>
  <dc:creator>School of Computer Science &amp; IT</dc:creator>
</cp:coreProperties>
</file>