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090" y="913333"/>
            <a:ext cx="73418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01090" y="1784857"/>
            <a:ext cx="2640965" cy="364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3703" y="1758441"/>
            <a:ext cx="3593465" cy="345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2730" cy="64135"/>
          </a:xfrm>
          <a:custGeom>
            <a:avLst/>
            <a:gdLst/>
            <a:ahLst/>
            <a:cxnLst/>
            <a:rect l="l" t="t" r="r" b="b"/>
            <a:pathLst>
              <a:path w="9142730" h="64135">
                <a:moveTo>
                  <a:pt x="0" y="64007"/>
                </a:moveTo>
                <a:lnTo>
                  <a:pt x="9142476" y="64007"/>
                </a:lnTo>
                <a:lnTo>
                  <a:pt x="9142476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6780" y="4343400"/>
            <a:ext cx="7406005" cy="0"/>
          </a:xfrm>
          <a:custGeom>
            <a:avLst/>
            <a:gdLst/>
            <a:ahLst/>
            <a:cxnLst/>
            <a:rect l="l" t="t" r="r" b="b"/>
            <a:pathLst>
              <a:path w="7406005">
                <a:moveTo>
                  <a:pt x="0" y="0"/>
                </a:moveTo>
                <a:lnTo>
                  <a:pt x="7405624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6111" y="1738883"/>
            <a:ext cx="7475855" cy="0"/>
          </a:xfrm>
          <a:custGeom>
            <a:avLst/>
            <a:gdLst/>
            <a:ahLst/>
            <a:cxnLst/>
            <a:rect l="l" t="t" r="r" b="b"/>
            <a:pathLst>
              <a:path w="7475855">
                <a:moveTo>
                  <a:pt x="0" y="0"/>
                </a:moveTo>
                <a:lnTo>
                  <a:pt x="7475473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711" y="1190371"/>
            <a:ext cx="686435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AB61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1796923"/>
            <a:ext cx="779780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2822" y="6341998"/>
            <a:ext cx="164718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2051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0" dirty="0">
                <a:solidFill>
                  <a:srgbClr val="404040"/>
                </a:solidFill>
              </a:rPr>
              <a:t>E</a:t>
            </a:r>
            <a:r>
              <a:rPr sz="4800" spc="-550" dirty="0">
                <a:solidFill>
                  <a:srgbClr val="404040"/>
                </a:solidFill>
              </a:rPr>
              <a:t>x</a:t>
            </a:r>
            <a:r>
              <a:rPr sz="4800" spc="-465" dirty="0">
                <a:solidFill>
                  <a:srgbClr val="404040"/>
                </a:solidFill>
              </a:rPr>
              <a:t>a</a:t>
            </a:r>
            <a:r>
              <a:rPr sz="4800" spc="-254" dirty="0">
                <a:solidFill>
                  <a:srgbClr val="404040"/>
                </a:solidFill>
              </a:rPr>
              <a:t>m</a:t>
            </a:r>
            <a:r>
              <a:rPr sz="4800" spc="-225" dirty="0">
                <a:solidFill>
                  <a:srgbClr val="404040"/>
                </a:solidFill>
              </a:rPr>
              <a:t>p</a:t>
            </a:r>
            <a:r>
              <a:rPr sz="4800" spc="-65" dirty="0">
                <a:solidFill>
                  <a:srgbClr val="404040"/>
                </a:solidFill>
              </a:rPr>
              <a:t>l</a:t>
            </a:r>
            <a:r>
              <a:rPr sz="4800" spc="-30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/>
              <a:t>A </a:t>
            </a:r>
            <a:r>
              <a:rPr sz="2400" spc="-70" dirty="0"/>
              <a:t>university </a:t>
            </a:r>
            <a:r>
              <a:rPr sz="2400" spc="-130" dirty="0"/>
              <a:t>consists </a:t>
            </a:r>
            <a:r>
              <a:rPr sz="2400" spc="-5" dirty="0"/>
              <a:t>of </a:t>
            </a:r>
            <a:r>
              <a:rPr sz="2400" spc="-190" dirty="0"/>
              <a:t>a </a:t>
            </a:r>
            <a:r>
              <a:rPr sz="2400" spc="-75" dirty="0"/>
              <a:t>number </a:t>
            </a:r>
            <a:r>
              <a:rPr sz="2400" spc="-5" dirty="0"/>
              <a:t>of </a:t>
            </a:r>
            <a:r>
              <a:rPr sz="2400" spc="-70" dirty="0"/>
              <a:t>departments. </a:t>
            </a:r>
            <a:r>
              <a:rPr sz="2400" spc="-229" dirty="0"/>
              <a:t>Each  </a:t>
            </a:r>
            <a:r>
              <a:rPr sz="2400" spc="-55" dirty="0"/>
              <a:t>department </a:t>
            </a:r>
            <a:r>
              <a:rPr sz="2400" spc="-75" dirty="0"/>
              <a:t>offers </a:t>
            </a:r>
            <a:r>
              <a:rPr sz="2400" spc="-130" dirty="0"/>
              <a:t>several </a:t>
            </a:r>
            <a:r>
              <a:rPr sz="2400" spc="-140" dirty="0"/>
              <a:t>courses. </a:t>
            </a:r>
            <a:r>
              <a:rPr sz="2400" spc="-215" dirty="0"/>
              <a:t>A </a:t>
            </a:r>
            <a:r>
              <a:rPr sz="2400" spc="-75" dirty="0"/>
              <a:t>number </a:t>
            </a:r>
            <a:r>
              <a:rPr sz="2400" spc="-5" dirty="0"/>
              <a:t>of </a:t>
            </a:r>
            <a:r>
              <a:rPr sz="2400" spc="-105" dirty="0"/>
              <a:t>modules  </a:t>
            </a:r>
            <a:r>
              <a:rPr sz="2400" spc="-150" dirty="0"/>
              <a:t>make </a:t>
            </a:r>
            <a:r>
              <a:rPr sz="2400" spc="-80" dirty="0"/>
              <a:t>up </a:t>
            </a:r>
            <a:r>
              <a:rPr sz="2400" spc="-145" dirty="0"/>
              <a:t>each </a:t>
            </a:r>
            <a:r>
              <a:rPr sz="2400" spc="-120" dirty="0"/>
              <a:t>course. </a:t>
            </a:r>
            <a:r>
              <a:rPr sz="2400" spc="-114" dirty="0"/>
              <a:t>Students </a:t>
            </a:r>
            <a:r>
              <a:rPr sz="2400" spc="-55" dirty="0"/>
              <a:t>enrol </a:t>
            </a:r>
            <a:r>
              <a:rPr sz="2400" spc="-30" dirty="0"/>
              <a:t>in </a:t>
            </a:r>
            <a:r>
              <a:rPr sz="2400" spc="-190" dirty="0"/>
              <a:t>a </a:t>
            </a:r>
            <a:r>
              <a:rPr sz="2400" spc="-50" dirty="0"/>
              <a:t>particular</a:t>
            </a:r>
            <a:r>
              <a:rPr sz="2400" spc="-365" dirty="0"/>
              <a:t> </a:t>
            </a:r>
            <a:r>
              <a:rPr sz="2400" spc="-130" dirty="0"/>
              <a:t>course  </a:t>
            </a:r>
            <a:r>
              <a:rPr sz="2400" spc="-114" dirty="0"/>
              <a:t>and</a:t>
            </a:r>
            <a:r>
              <a:rPr sz="2400" spc="-125" dirty="0"/>
              <a:t> </a:t>
            </a:r>
            <a:r>
              <a:rPr sz="2400" spc="-100" dirty="0"/>
              <a:t>take</a:t>
            </a:r>
            <a:r>
              <a:rPr sz="2400" spc="-140" dirty="0"/>
              <a:t> </a:t>
            </a:r>
            <a:r>
              <a:rPr sz="2400" spc="-100" dirty="0"/>
              <a:t>modules</a:t>
            </a:r>
            <a:r>
              <a:rPr sz="2400" spc="-125" dirty="0"/>
              <a:t> </a:t>
            </a:r>
            <a:r>
              <a:rPr sz="2400" spc="-80" dirty="0"/>
              <a:t>towards</a:t>
            </a:r>
            <a:r>
              <a:rPr sz="2400" spc="-140" dirty="0"/>
              <a:t> </a:t>
            </a:r>
            <a:r>
              <a:rPr sz="2400" spc="-30" dirty="0"/>
              <a:t>the</a:t>
            </a:r>
            <a:r>
              <a:rPr sz="2400" spc="-125" dirty="0"/>
              <a:t> </a:t>
            </a:r>
            <a:r>
              <a:rPr sz="2400" spc="-60" dirty="0"/>
              <a:t>completion</a:t>
            </a:r>
            <a:r>
              <a:rPr sz="2400" spc="-140" dirty="0"/>
              <a:t> </a:t>
            </a:r>
            <a:r>
              <a:rPr sz="2400" spc="-5" dirty="0"/>
              <a:t>of</a:t>
            </a:r>
            <a:r>
              <a:rPr sz="2400" spc="-135" dirty="0"/>
              <a:t> </a:t>
            </a:r>
            <a:r>
              <a:rPr sz="2400" spc="-5" dirty="0"/>
              <a:t>that</a:t>
            </a:r>
            <a:r>
              <a:rPr sz="2400" spc="-120" dirty="0"/>
              <a:t> </a:t>
            </a:r>
            <a:r>
              <a:rPr sz="2400" spc="-125" dirty="0"/>
              <a:t>course.</a:t>
            </a:r>
            <a:endParaRPr sz="2400"/>
          </a:p>
          <a:p>
            <a:pPr marL="240665" marR="149225">
              <a:lnSpc>
                <a:spcPts val="2590"/>
              </a:lnSpc>
              <a:spcBef>
                <a:spcPts val="40"/>
              </a:spcBef>
            </a:pPr>
            <a:r>
              <a:rPr sz="2400" spc="-229" dirty="0"/>
              <a:t>Each </a:t>
            </a:r>
            <a:r>
              <a:rPr sz="2400" spc="-75" dirty="0"/>
              <a:t>module </a:t>
            </a:r>
            <a:r>
              <a:rPr sz="2400" spc="-125" dirty="0"/>
              <a:t>is </a:t>
            </a:r>
            <a:r>
              <a:rPr sz="2400" spc="-55" dirty="0"/>
              <a:t>taught </a:t>
            </a:r>
            <a:r>
              <a:rPr sz="2400" spc="-105" dirty="0"/>
              <a:t>by </a:t>
            </a:r>
            <a:r>
              <a:rPr sz="2400" spc="-190" dirty="0"/>
              <a:t>a </a:t>
            </a:r>
            <a:r>
              <a:rPr sz="2400" spc="-45" dirty="0"/>
              <a:t>lecturer </a:t>
            </a:r>
            <a:r>
              <a:rPr sz="2400" spc="-25" dirty="0"/>
              <a:t>from </a:t>
            </a:r>
            <a:r>
              <a:rPr sz="2400" spc="-30" dirty="0"/>
              <a:t>the </a:t>
            </a:r>
            <a:r>
              <a:rPr sz="2400" spc="-65" dirty="0"/>
              <a:t>appropriate  </a:t>
            </a:r>
            <a:r>
              <a:rPr sz="2400" spc="-55" dirty="0"/>
              <a:t>department, </a:t>
            </a:r>
            <a:r>
              <a:rPr sz="2400" spc="-110" dirty="0"/>
              <a:t>and </a:t>
            </a:r>
            <a:r>
              <a:rPr sz="2400" spc="-145" dirty="0"/>
              <a:t>each </a:t>
            </a:r>
            <a:r>
              <a:rPr sz="2400" spc="-45" dirty="0"/>
              <a:t>lecturer </a:t>
            </a:r>
            <a:r>
              <a:rPr sz="2400" spc="-30" dirty="0"/>
              <a:t>tutors </a:t>
            </a:r>
            <a:r>
              <a:rPr sz="2400" spc="-185" dirty="0"/>
              <a:t>a </a:t>
            </a:r>
            <a:r>
              <a:rPr sz="2400" spc="-90" dirty="0"/>
              <a:t>group </a:t>
            </a:r>
            <a:r>
              <a:rPr sz="2400" spc="-5" dirty="0"/>
              <a:t>of</a:t>
            </a:r>
            <a:r>
              <a:rPr sz="2400" spc="-415" dirty="0"/>
              <a:t> </a:t>
            </a:r>
            <a:r>
              <a:rPr sz="2400" spc="-85" dirty="0"/>
              <a:t>students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sz="1600" spc="-65" dirty="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ea</a:t>
            </a:r>
            <a:r>
              <a:rPr sz="1600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8340" y="1856359"/>
            <a:ext cx="4316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 lecturer </a:t>
            </a:r>
            <a:r>
              <a:rPr sz="1800" spc="-5" dirty="0">
                <a:solidFill>
                  <a:srgbClr val="E38312"/>
                </a:solidFill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appropriate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961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91425" y="5386832"/>
            <a:ext cx="591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utors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sz="1600" spc="-65" dirty="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B8B8B"/>
                </a:solidFill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ea</a:t>
            </a:r>
            <a:r>
              <a:rPr sz="1600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01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74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1200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1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8340" y="1856359"/>
            <a:ext cx="399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lecturer </a:t>
            </a:r>
            <a:r>
              <a:rPr sz="1800" dirty="0">
                <a:solidFill>
                  <a:srgbClr val="E38312"/>
                </a:solidFill>
                <a:latin typeface="Arial"/>
                <a:cs typeface="Arial"/>
              </a:rPr>
              <a:t>tutors </a:t>
            </a:r>
            <a:r>
              <a:rPr sz="1800" spc="-5" dirty="0">
                <a:latin typeface="Arial"/>
                <a:cs typeface="Arial"/>
              </a:rPr>
              <a:t>a group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961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91425" y="5386832"/>
            <a:ext cx="591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utors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Enrols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961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86268" y="2490342"/>
            <a:ext cx="802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Employs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874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438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3905" y="2629661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19621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01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74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12001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1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3256" y="3267455"/>
            <a:ext cx="243840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333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9" dirty="0">
                <a:solidFill>
                  <a:srgbClr val="404040"/>
                </a:solidFill>
              </a:rPr>
              <a:t>Entities </a:t>
            </a:r>
            <a:r>
              <a:rPr sz="4800" spc="-290" dirty="0">
                <a:solidFill>
                  <a:srgbClr val="404040"/>
                </a:solidFill>
              </a:rPr>
              <a:t>and</a:t>
            </a:r>
            <a:r>
              <a:rPr sz="4800" spc="-470" dirty="0">
                <a:solidFill>
                  <a:srgbClr val="404040"/>
                </a:solidFill>
              </a:rPr>
              <a:t> </a:t>
            </a:r>
            <a:r>
              <a:rPr sz="4800" spc="-165" dirty="0">
                <a:solidFill>
                  <a:srgbClr val="404040"/>
                </a:solidFill>
              </a:rPr>
              <a:t>Attributes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55365" cy="25520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Sometimes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hard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tell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if 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something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should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303530" marR="60325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both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represent objects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facts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world</a:t>
            </a:r>
            <a:endParaRPr sz="2000">
              <a:latin typeface="Arial"/>
              <a:cs typeface="Arial"/>
            </a:endParaRPr>
          </a:p>
          <a:p>
            <a:pPr marL="303530" marR="739775" indent="-182880">
              <a:lnSpc>
                <a:spcPts val="2160"/>
              </a:lnSpc>
              <a:spcBef>
                <a:spcPts val="6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both often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represented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nouns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descriptions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601085" cy="192023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General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guidelines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can have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smaller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  <a:p>
            <a:pPr marL="303530" marR="19685" indent="-182880">
              <a:lnSpc>
                <a:spcPts val="2160"/>
              </a:lnSpc>
              <a:spcBef>
                <a:spcPts val="6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Entities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can have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relationships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them,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attribute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belongs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2051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0" dirty="0">
                <a:solidFill>
                  <a:srgbClr val="404040"/>
                </a:solidFill>
              </a:rPr>
              <a:t>E</a:t>
            </a:r>
            <a:r>
              <a:rPr sz="4800" spc="-550" dirty="0">
                <a:solidFill>
                  <a:srgbClr val="404040"/>
                </a:solidFill>
              </a:rPr>
              <a:t>x</a:t>
            </a:r>
            <a:r>
              <a:rPr sz="4800" spc="-465" dirty="0">
                <a:solidFill>
                  <a:srgbClr val="404040"/>
                </a:solidFill>
              </a:rPr>
              <a:t>a</a:t>
            </a:r>
            <a:r>
              <a:rPr sz="4800" spc="-254" dirty="0">
                <a:solidFill>
                  <a:srgbClr val="404040"/>
                </a:solidFill>
              </a:rPr>
              <a:t>m</a:t>
            </a:r>
            <a:r>
              <a:rPr sz="4800" spc="-225" dirty="0">
                <a:solidFill>
                  <a:srgbClr val="404040"/>
                </a:solidFill>
              </a:rPr>
              <a:t>p</a:t>
            </a:r>
            <a:r>
              <a:rPr sz="4800" spc="-65" dirty="0">
                <a:solidFill>
                  <a:srgbClr val="404040"/>
                </a:solidFill>
              </a:rPr>
              <a:t>l</a:t>
            </a:r>
            <a:r>
              <a:rPr sz="4800" spc="-300" dirty="0">
                <a:solidFill>
                  <a:srgbClr val="40404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32610"/>
            <a:ext cx="7218045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want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represent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information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products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database. 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Each 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description,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price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supplier.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Suppliers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 addresses,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phone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numbers,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names. 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address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made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street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address,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city,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postcode.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828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</a:t>
            </a:r>
            <a:r>
              <a:rPr sz="4800" spc="-285" dirty="0">
                <a:solidFill>
                  <a:srgbClr val="404040"/>
                </a:solidFill>
              </a:rPr>
              <a:t> </a:t>
            </a:r>
            <a:r>
              <a:rPr sz="4800" spc="-175" dirty="0">
                <a:solidFill>
                  <a:srgbClr val="404040"/>
                </a:solidFill>
              </a:rPr>
              <a:t>Entities/Attributes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80" dirty="0"/>
              <a:t>Entities </a:t>
            </a:r>
            <a:r>
              <a:rPr spc="-20" dirty="0"/>
              <a:t>or</a:t>
            </a:r>
            <a:r>
              <a:rPr spc="-215" dirty="0"/>
              <a:t> </a:t>
            </a:r>
            <a:r>
              <a:rPr spc="-40" dirty="0"/>
              <a:t>attributes:</a:t>
            </a:r>
          </a:p>
          <a:p>
            <a:pPr marL="488315" indent="-1828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45" dirty="0"/>
              <a:t>product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55" dirty="0"/>
              <a:t>description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60" dirty="0"/>
              <a:t>price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55" dirty="0"/>
              <a:t>supplier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110" dirty="0"/>
              <a:t>address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70" dirty="0"/>
              <a:t>phone</a:t>
            </a:r>
            <a:r>
              <a:rPr sz="1800" spc="-85" dirty="0"/>
              <a:t> </a:t>
            </a:r>
            <a:r>
              <a:rPr sz="1800" spc="-55" dirty="0"/>
              <a:t>number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95" dirty="0"/>
              <a:t>name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40" dirty="0"/>
              <a:t>street</a:t>
            </a:r>
            <a:r>
              <a:rPr sz="1800" spc="-105" dirty="0"/>
              <a:t> </a:t>
            </a:r>
            <a:r>
              <a:rPr sz="1800" spc="-110" dirty="0"/>
              <a:t>address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35" dirty="0"/>
              <a:t>city</a:t>
            </a:r>
            <a:endParaRPr sz="1800"/>
          </a:p>
          <a:p>
            <a:pPr marL="488315" indent="-182880">
              <a:lnSpc>
                <a:spcPct val="100000"/>
              </a:lnSpc>
              <a:spcBef>
                <a:spcPts val="390"/>
              </a:spcBef>
              <a:buClr>
                <a:srgbClr val="E38312"/>
              </a:buClr>
              <a:buChar char="◦"/>
              <a:tabLst>
                <a:tab pos="488950" algn="l"/>
              </a:tabLst>
            </a:pPr>
            <a:r>
              <a:rPr sz="1800" spc="-85" dirty="0"/>
              <a:t>postcode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430270" cy="25450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29209">
              <a:lnSpc>
                <a:spcPct val="90000"/>
              </a:lnSpc>
              <a:spcBef>
                <a:spcPts val="385"/>
              </a:spcBef>
            </a:pP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Products,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suppliers,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addresses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smaller 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parts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sz="2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them 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ts val="2590"/>
              </a:lnSpc>
              <a:spcBef>
                <a:spcPts val="1445"/>
              </a:spcBef>
            </a:pPr>
            <a:r>
              <a:rPr sz="2400" spc="-17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others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smaller 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parts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belong 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43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single 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43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7388" y="2685110"/>
            <a:ext cx="904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9955" y="4514850"/>
            <a:ext cx="959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699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599" y="88900"/>
                </a:lnTo>
                <a:lnTo>
                  <a:pt x="1371599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699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4285" y="4514850"/>
            <a:ext cx="960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Addre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7161" y="35821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2008" y="3709797"/>
            <a:ext cx="1347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Street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9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7218" y="4548378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71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88228" y="5386832"/>
            <a:ext cx="87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562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5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0637" y="4548378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1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1201" y="5386832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Phone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1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4017" y="188074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562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4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2893" y="2718638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2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2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53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0306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253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5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</a:t>
            </a:r>
            <a:r>
              <a:rPr sz="4800" spc="-340" dirty="0">
                <a:solidFill>
                  <a:srgbClr val="404040"/>
                </a:solidFill>
              </a:rPr>
              <a:t> </a:t>
            </a:r>
            <a:r>
              <a:rPr sz="4800" spc="-305" dirty="0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796485"/>
            <a:ext cx="3519170" cy="192023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supplier</a:t>
            </a:r>
            <a:endParaRPr sz="2400">
              <a:latin typeface="Arial"/>
              <a:cs typeface="Arial"/>
            </a:endParaRPr>
          </a:p>
          <a:p>
            <a:pPr marL="303530" marR="5080" indent="-182880">
              <a:lnSpc>
                <a:spcPct val="9000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product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single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nothing</a:t>
            </a:r>
            <a:r>
              <a:rPr sz="20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stop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supplying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796485"/>
            <a:ext cx="3566795" cy="199643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marR="99695" indent="-182880">
              <a:lnSpc>
                <a:spcPts val="2160"/>
              </a:lnSpc>
              <a:spcBef>
                <a:spcPts val="63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does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seem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sensible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 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two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suppliers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43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7388" y="2685110"/>
            <a:ext cx="904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43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9955" y="4514850"/>
            <a:ext cx="959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699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599" y="88900"/>
                </a:lnTo>
                <a:lnTo>
                  <a:pt x="1371599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699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4285" y="4514850"/>
            <a:ext cx="960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Addre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7161" y="35821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2008" y="3709797"/>
            <a:ext cx="1347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Street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9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7218" y="4548378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71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88228" y="5386832"/>
            <a:ext cx="87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6562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5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0637" y="4548378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Na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1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51201" y="5386832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Phone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91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84017" y="188074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6562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1" y="182392"/>
                </a:lnTo>
                <a:lnTo>
                  <a:pt x="93557" y="144124"/>
                </a:lnTo>
                <a:lnTo>
                  <a:pt x="161723" y="109179"/>
                </a:lnTo>
                <a:lnTo>
                  <a:pt x="201768" y="93124"/>
                </a:lnTo>
                <a:lnTo>
                  <a:pt x="245502" y="78104"/>
                </a:lnTo>
                <a:lnTo>
                  <a:pt x="292707" y="64190"/>
                </a:lnTo>
                <a:lnTo>
                  <a:pt x="343168" y="51450"/>
                </a:lnTo>
                <a:lnTo>
                  <a:pt x="396670" y="39951"/>
                </a:lnTo>
                <a:lnTo>
                  <a:pt x="452997" y="29763"/>
                </a:lnTo>
                <a:lnTo>
                  <a:pt x="511933" y="20955"/>
                </a:lnTo>
                <a:lnTo>
                  <a:pt x="573262" y="13594"/>
                </a:lnTo>
                <a:lnTo>
                  <a:pt x="636769" y="7749"/>
                </a:lnTo>
                <a:lnTo>
                  <a:pt x="702238" y="3489"/>
                </a:lnTo>
                <a:lnTo>
                  <a:pt x="769454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4" y="532516"/>
                </a:lnTo>
                <a:lnTo>
                  <a:pt x="702238" y="529910"/>
                </a:lnTo>
                <a:lnTo>
                  <a:pt x="636769" y="525650"/>
                </a:lnTo>
                <a:lnTo>
                  <a:pt x="573262" y="519805"/>
                </a:lnTo>
                <a:lnTo>
                  <a:pt x="511933" y="512445"/>
                </a:lnTo>
                <a:lnTo>
                  <a:pt x="452997" y="503636"/>
                </a:lnTo>
                <a:lnTo>
                  <a:pt x="396670" y="493448"/>
                </a:lnTo>
                <a:lnTo>
                  <a:pt x="343168" y="481949"/>
                </a:lnTo>
                <a:lnTo>
                  <a:pt x="292707" y="469209"/>
                </a:lnTo>
                <a:lnTo>
                  <a:pt x="245502" y="455295"/>
                </a:lnTo>
                <a:lnTo>
                  <a:pt x="201768" y="440275"/>
                </a:lnTo>
                <a:lnTo>
                  <a:pt x="161723" y="424220"/>
                </a:lnTo>
                <a:lnTo>
                  <a:pt x="125580" y="407197"/>
                </a:lnTo>
                <a:lnTo>
                  <a:pt x="65869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2893" y="2718638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0361" y="43441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94097" y="4548378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3905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4705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2857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25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46298" y="3633597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297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9761" y="31341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29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72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72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9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53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0306" y="46870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253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77361" y="3124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3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6081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0" dirty="0">
                <a:solidFill>
                  <a:srgbClr val="404040"/>
                </a:solidFill>
              </a:rPr>
              <a:t>One </a:t>
            </a:r>
            <a:r>
              <a:rPr sz="4800" spc="-15" dirty="0">
                <a:solidFill>
                  <a:srgbClr val="404040"/>
                </a:solidFill>
              </a:rPr>
              <a:t>to </a:t>
            </a:r>
            <a:r>
              <a:rPr sz="4800" spc="-390" dirty="0">
                <a:solidFill>
                  <a:srgbClr val="404040"/>
                </a:solidFill>
              </a:rPr>
              <a:t>One</a:t>
            </a:r>
            <a:r>
              <a:rPr sz="4800" spc="-695" dirty="0">
                <a:solidFill>
                  <a:srgbClr val="404040"/>
                </a:solidFill>
              </a:rPr>
              <a:t> </a:t>
            </a:r>
            <a:r>
              <a:rPr sz="4800" spc="-305" dirty="0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551554" cy="2277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10" dirty="0">
                <a:solidFill>
                  <a:srgbClr val="626F52"/>
                </a:solidFill>
                <a:latin typeface="Trebuchet MS"/>
                <a:cs typeface="Trebuchet MS"/>
              </a:rPr>
              <a:t>Some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r>
              <a:rPr sz="24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between 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entities, 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spc="-204" dirty="0">
                <a:solidFill>
                  <a:srgbClr val="404040"/>
                </a:solidFill>
                <a:latin typeface="Arial"/>
                <a:cs typeface="Arial"/>
              </a:rPr>
              <a:t>B, </a:t>
            </a:r>
            <a:r>
              <a:rPr sz="2400" b="1" spc="-120" dirty="0">
                <a:solidFill>
                  <a:srgbClr val="626F52"/>
                </a:solidFill>
                <a:latin typeface="Trebuchet MS"/>
                <a:cs typeface="Trebuchet MS"/>
              </a:rPr>
              <a:t>might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be 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redundant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303530" marR="59055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1:1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between 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3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373380" algn="ctr">
              <a:lnSpc>
                <a:spcPts val="2280"/>
              </a:lnSpc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410585" cy="20243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37210">
              <a:lnSpc>
                <a:spcPts val="2590"/>
              </a:lnSpc>
              <a:spcBef>
                <a:spcPts val="425"/>
              </a:spcBef>
            </a:pPr>
            <a:r>
              <a:rPr sz="2400" spc="-160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supplier-  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relationship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supplier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don’t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addresses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76835" algn="ctr">
              <a:lnSpc>
                <a:spcPts val="2280"/>
              </a:lnSpc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2646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</a:t>
            </a:r>
            <a:r>
              <a:rPr sz="4800" spc="-320" dirty="0">
                <a:solidFill>
                  <a:srgbClr val="404040"/>
                </a:solidFill>
              </a:rPr>
              <a:t> </a:t>
            </a:r>
            <a:r>
              <a:rPr sz="4800" spc="-229" dirty="0">
                <a:solidFill>
                  <a:srgbClr val="404040"/>
                </a:solidFill>
              </a:rPr>
              <a:t>Entities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marR="5080">
              <a:lnSpc>
                <a:spcPct val="90000"/>
              </a:lnSpc>
              <a:spcBef>
                <a:spcPts val="385"/>
              </a:spcBef>
            </a:pPr>
            <a:r>
              <a:rPr sz="2400" spc="-215" dirty="0"/>
              <a:t>A </a:t>
            </a:r>
            <a:r>
              <a:rPr sz="2400" spc="-70" dirty="0"/>
              <a:t>university </a:t>
            </a:r>
            <a:r>
              <a:rPr sz="2400" spc="-130" dirty="0"/>
              <a:t>consists </a:t>
            </a:r>
            <a:r>
              <a:rPr sz="2400" spc="-5" dirty="0"/>
              <a:t>of </a:t>
            </a:r>
            <a:r>
              <a:rPr sz="2400" spc="-190" dirty="0"/>
              <a:t>a </a:t>
            </a:r>
            <a:r>
              <a:rPr sz="2400" spc="-75" dirty="0"/>
              <a:t>number </a:t>
            </a:r>
            <a:r>
              <a:rPr sz="2400" spc="-5" dirty="0"/>
              <a:t>of </a:t>
            </a:r>
            <a:r>
              <a:rPr sz="2400" b="1" spc="-125" dirty="0">
                <a:solidFill>
                  <a:srgbClr val="E38312"/>
                </a:solidFill>
                <a:latin typeface="Trebuchet MS"/>
                <a:cs typeface="Trebuchet MS"/>
              </a:rPr>
              <a:t>departments</a:t>
            </a:r>
            <a:r>
              <a:rPr sz="2400" spc="-125" dirty="0"/>
              <a:t>. </a:t>
            </a:r>
            <a:r>
              <a:rPr sz="2400" spc="-229" dirty="0"/>
              <a:t>Each  </a:t>
            </a:r>
            <a:r>
              <a:rPr sz="2400" spc="-55" dirty="0"/>
              <a:t>department </a:t>
            </a:r>
            <a:r>
              <a:rPr sz="2400" spc="-75" dirty="0"/>
              <a:t>offers </a:t>
            </a:r>
            <a:r>
              <a:rPr sz="2400" spc="-130" dirty="0"/>
              <a:t>several </a:t>
            </a:r>
            <a:r>
              <a:rPr sz="2400" b="1" spc="-130" dirty="0">
                <a:solidFill>
                  <a:srgbClr val="E38312"/>
                </a:solidFill>
                <a:latin typeface="Trebuchet MS"/>
                <a:cs typeface="Trebuchet MS"/>
              </a:rPr>
              <a:t>courses</a:t>
            </a:r>
            <a:r>
              <a:rPr sz="2400" spc="-130" dirty="0">
                <a:solidFill>
                  <a:srgbClr val="E38312"/>
                </a:solidFill>
              </a:rPr>
              <a:t>. </a:t>
            </a:r>
            <a:r>
              <a:rPr sz="2400" spc="-215" dirty="0"/>
              <a:t>A </a:t>
            </a:r>
            <a:r>
              <a:rPr sz="2400" spc="-75" dirty="0"/>
              <a:t>number </a:t>
            </a:r>
            <a:r>
              <a:rPr sz="2400" spc="-5" dirty="0"/>
              <a:t>of </a:t>
            </a:r>
            <a:r>
              <a:rPr sz="2400" b="1" spc="-114" dirty="0">
                <a:solidFill>
                  <a:srgbClr val="E38312"/>
                </a:solidFill>
                <a:latin typeface="Trebuchet MS"/>
                <a:cs typeface="Trebuchet MS"/>
              </a:rPr>
              <a:t>modules  </a:t>
            </a:r>
            <a:r>
              <a:rPr sz="2400" spc="-150" dirty="0"/>
              <a:t>make </a:t>
            </a:r>
            <a:r>
              <a:rPr sz="2400" spc="-80" dirty="0"/>
              <a:t>up </a:t>
            </a:r>
            <a:r>
              <a:rPr sz="2400" spc="-145" dirty="0"/>
              <a:t>each </a:t>
            </a:r>
            <a:r>
              <a:rPr sz="2400" spc="-120" dirty="0"/>
              <a:t>course. </a:t>
            </a:r>
            <a:r>
              <a:rPr sz="2400" b="1" spc="-125" dirty="0">
                <a:solidFill>
                  <a:srgbClr val="E38312"/>
                </a:solidFill>
                <a:latin typeface="Trebuchet MS"/>
                <a:cs typeface="Trebuchet MS"/>
              </a:rPr>
              <a:t>Students </a:t>
            </a:r>
            <a:r>
              <a:rPr sz="2400" spc="-55" dirty="0"/>
              <a:t>enrol </a:t>
            </a:r>
            <a:r>
              <a:rPr sz="2400" spc="-30" dirty="0"/>
              <a:t>in </a:t>
            </a:r>
            <a:r>
              <a:rPr sz="2400" spc="-190" dirty="0"/>
              <a:t>a </a:t>
            </a:r>
            <a:r>
              <a:rPr sz="2400" spc="-50" dirty="0"/>
              <a:t>particular</a:t>
            </a:r>
            <a:r>
              <a:rPr sz="2400" spc="-370" dirty="0"/>
              <a:t> </a:t>
            </a:r>
            <a:r>
              <a:rPr sz="2400" spc="-130" dirty="0"/>
              <a:t>course  </a:t>
            </a:r>
            <a:r>
              <a:rPr sz="2400" spc="-114" dirty="0"/>
              <a:t>and</a:t>
            </a:r>
            <a:r>
              <a:rPr sz="2400" spc="-125" dirty="0"/>
              <a:t> </a:t>
            </a:r>
            <a:r>
              <a:rPr sz="2400" spc="-100" dirty="0"/>
              <a:t>take</a:t>
            </a:r>
            <a:r>
              <a:rPr sz="2400" spc="-140" dirty="0"/>
              <a:t> </a:t>
            </a:r>
            <a:r>
              <a:rPr sz="2400" spc="-100" dirty="0"/>
              <a:t>modules</a:t>
            </a:r>
            <a:r>
              <a:rPr sz="2400" spc="-125" dirty="0"/>
              <a:t> </a:t>
            </a:r>
            <a:r>
              <a:rPr sz="2400" spc="-80" dirty="0"/>
              <a:t>towards</a:t>
            </a:r>
            <a:r>
              <a:rPr sz="2400" spc="-140" dirty="0"/>
              <a:t> </a:t>
            </a:r>
            <a:r>
              <a:rPr sz="2400" spc="-30" dirty="0"/>
              <a:t>the</a:t>
            </a:r>
            <a:r>
              <a:rPr sz="2400" spc="-125" dirty="0"/>
              <a:t> </a:t>
            </a:r>
            <a:r>
              <a:rPr sz="2400" spc="-60" dirty="0"/>
              <a:t>completion</a:t>
            </a:r>
            <a:r>
              <a:rPr sz="2400" spc="-140" dirty="0"/>
              <a:t> </a:t>
            </a:r>
            <a:r>
              <a:rPr sz="2400" spc="-5" dirty="0"/>
              <a:t>of</a:t>
            </a:r>
            <a:r>
              <a:rPr sz="2400" spc="-135" dirty="0"/>
              <a:t> </a:t>
            </a:r>
            <a:r>
              <a:rPr sz="2400" spc="-5" dirty="0"/>
              <a:t>that</a:t>
            </a:r>
            <a:r>
              <a:rPr sz="2400" spc="-120" dirty="0"/>
              <a:t> </a:t>
            </a:r>
            <a:r>
              <a:rPr sz="2400" spc="-125" dirty="0"/>
              <a:t>course.</a:t>
            </a:r>
            <a:endParaRPr sz="2400">
              <a:latin typeface="Trebuchet MS"/>
              <a:cs typeface="Trebuchet MS"/>
            </a:endParaRPr>
          </a:p>
          <a:p>
            <a:pPr marL="240665" marR="179705">
              <a:lnSpc>
                <a:spcPts val="2590"/>
              </a:lnSpc>
              <a:spcBef>
                <a:spcPts val="40"/>
              </a:spcBef>
            </a:pPr>
            <a:r>
              <a:rPr sz="2400" spc="-229" dirty="0"/>
              <a:t>Each </a:t>
            </a:r>
            <a:r>
              <a:rPr sz="2400" spc="-75" dirty="0"/>
              <a:t>module </a:t>
            </a:r>
            <a:r>
              <a:rPr sz="2400" spc="-125" dirty="0"/>
              <a:t>is </a:t>
            </a:r>
            <a:r>
              <a:rPr sz="2400" spc="-55" dirty="0"/>
              <a:t>taught </a:t>
            </a:r>
            <a:r>
              <a:rPr sz="2400" spc="-105" dirty="0"/>
              <a:t>by </a:t>
            </a:r>
            <a:r>
              <a:rPr sz="2400" spc="-190" dirty="0"/>
              <a:t>a </a:t>
            </a:r>
            <a:r>
              <a:rPr sz="2400" b="1" spc="-165" dirty="0">
                <a:solidFill>
                  <a:srgbClr val="E38312"/>
                </a:solidFill>
                <a:latin typeface="Trebuchet MS"/>
                <a:cs typeface="Trebuchet MS"/>
              </a:rPr>
              <a:t>lecturer </a:t>
            </a:r>
            <a:r>
              <a:rPr sz="2400" spc="-25" dirty="0"/>
              <a:t>from </a:t>
            </a:r>
            <a:r>
              <a:rPr sz="2400" spc="-30" dirty="0"/>
              <a:t>the </a:t>
            </a:r>
            <a:r>
              <a:rPr sz="2400" spc="-65" dirty="0"/>
              <a:t>appropriate  </a:t>
            </a:r>
            <a:r>
              <a:rPr sz="2400" spc="-55" dirty="0"/>
              <a:t>department, </a:t>
            </a:r>
            <a:r>
              <a:rPr sz="2400" spc="-110" dirty="0"/>
              <a:t>and </a:t>
            </a:r>
            <a:r>
              <a:rPr sz="2400" spc="-145" dirty="0"/>
              <a:t>each </a:t>
            </a:r>
            <a:r>
              <a:rPr sz="2400" spc="-45" dirty="0"/>
              <a:t>lecturer </a:t>
            </a:r>
            <a:r>
              <a:rPr sz="2400" spc="-30" dirty="0"/>
              <a:t>tutors </a:t>
            </a:r>
            <a:r>
              <a:rPr sz="2400" spc="-185" dirty="0"/>
              <a:t>a </a:t>
            </a:r>
            <a:r>
              <a:rPr sz="2400" spc="-90" dirty="0"/>
              <a:t>group </a:t>
            </a:r>
            <a:r>
              <a:rPr sz="2400" spc="-5" dirty="0"/>
              <a:t>of</a:t>
            </a:r>
            <a:r>
              <a:rPr sz="2400" spc="-415" dirty="0"/>
              <a:t> </a:t>
            </a:r>
            <a:r>
              <a:rPr sz="2400" spc="-85" dirty="0"/>
              <a:t>students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947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</a:rPr>
              <a:t>Redundant</a:t>
            </a:r>
            <a:r>
              <a:rPr sz="4800" spc="-415" dirty="0">
                <a:solidFill>
                  <a:srgbClr val="404040"/>
                </a:solidFill>
              </a:rPr>
              <a:t> </a:t>
            </a:r>
            <a:r>
              <a:rPr sz="4800" spc="-305" dirty="0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214370" cy="2332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merge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two 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sz="24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redundant relationship 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become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single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entity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entity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R="81280" algn="ctr">
              <a:lnSpc>
                <a:spcPts val="2280"/>
              </a:lnSpc>
            </a:pP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attributes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old</a:t>
            </a:r>
            <a:r>
              <a:rPr sz="20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01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152400" y="0"/>
                </a:lnTo>
                <a:lnTo>
                  <a:pt x="304800" y="1524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761" y="2591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6445" y="2647010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961" y="2591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7026" y="2647010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2105" y="2820161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4106" y="28201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961" y="1981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76290" y="19950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1961" y="3353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80861" y="336689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2161" y="3353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1443" y="336689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779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68767" y="268084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6161" y="2667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90235" y="268084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92161" y="1981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82967" y="199504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4361" y="3057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4561" y="3057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2306" y="28201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2857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445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43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0105" y="282016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3961" y="48775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381000" y="0"/>
                </a:lnTo>
                <a:lnTo>
                  <a:pt x="410640" y="5994"/>
                </a:lnTo>
                <a:lnTo>
                  <a:pt x="434863" y="22336"/>
                </a:lnTo>
                <a:lnTo>
                  <a:pt x="451205" y="46559"/>
                </a:lnTo>
                <a:lnTo>
                  <a:pt x="457200" y="76200"/>
                </a:lnTo>
                <a:lnTo>
                  <a:pt x="457200" y="381000"/>
                </a:lnTo>
                <a:lnTo>
                  <a:pt x="451205" y="410640"/>
                </a:lnTo>
                <a:lnTo>
                  <a:pt x="434863" y="434863"/>
                </a:lnTo>
                <a:lnTo>
                  <a:pt x="410640" y="451205"/>
                </a:lnTo>
                <a:lnTo>
                  <a:pt x="3810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00825" y="4933950"/>
            <a:ext cx="363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34961" y="5639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24243" y="565353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59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06767" y="496747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34961" y="4267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25767" y="428167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36485" y="5334761"/>
            <a:ext cx="151130" cy="304800"/>
          </a:xfrm>
          <a:custGeom>
            <a:avLst/>
            <a:gdLst/>
            <a:ahLst/>
            <a:cxnLst/>
            <a:rect l="l" t="t" r="r" b="b"/>
            <a:pathLst>
              <a:path w="151129" h="304800">
                <a:moveTo>
                  <a:pt x="150749" y="30480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11161" y="5106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6485" y="4572761"/>
            <a:ext cx="151130" cy="304800"/>
          </a:xfrm>
          <a:custGeom>
            <a:avLst/>
            <a:gdLst/>
            <a:ahLst/>
            <a:cxnLst/>
            <a:rect l="l" t="t" r="r" b="b"/>
            <a:pathLst>
              <a:path w="151129" h="304800">
                <a:moveTo>
                  <a:pt x="150749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25361" y="4267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799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09690" y="428167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25361" y="56395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799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14261" y="565353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443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028690" y="496747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77761" y="5334761"/>
            <a:ext cx="154305" cy="304800"/>
          </a:xfrm>
          <a:custGeom>
            <a:avLst/>
            <a:gdLst/>
            <a:ahLst/>
            <a:cxnLst/>
            <a:rect l="l" t="t" r="r" b="b"/>
            <a:pathLst>
              <a:path w="154304" h="304800">
                <a:moveTo>
                  <a:pt x="0" y="304800"/>
                </a:moveTo>
                <a:lnTo>
                  <a:pt x="154051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77761" y="4572761"/>
            <a:ext cx="154305" cy="304800"/>
          </a:xfrm>
          <a:custGeom>
            <a:avLst/>
            <a:gdLst/>
            <a:ahLst/>
            <a:cxnLst/>
            <a:rect l="l" t="t" r="r" b="b"/>
            <a:pathLst>
              <a:path w="154304" h="304800">
                <a:moveTo>
                  <a:pt x="0" y="0"/>
                </a:moveTo>
                <a:lnTo>
                  <a:pt x="154051" y="30480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9161" y="5106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25411" y="3277361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38100" y="647700"/>
                </a:moveTo>
                <a:lnTo>
                  <a:pt x="0" y="647700"/>
                </a:lnTo>
                <a:lnTo>
                  <a:pt x="57150" y="762000"/>
                </a:lnTo>
                <a:lnTo>
                  <a:pt x="104775" y="666750"/>
                </a:lnTo>
                <a:lnTo>
                  <a:pt x="38100" y="666750"/>
                </a:lnTo>
                <a:lnTo>
                  <a:pt x="38100" y="647700"/>
                </a:lnTo>
                <a:close/>
              </a:path>
              <a:path w="114300" h="762000">
                <a:moveTo>
                  <a:pt x="76200" y="0"/>
                </a:moveTo>
                <a:lnTo>
                  <a:pt x="38100" y="0"/>
                </a:lnTo>
                <a:lnTo>
                  <a:pt x="38100" y="666750"/>
                </a:lnTo>
                <a:lnTo>
                  <a:pt x="76200" y="666750"/>
                </a:lnTo>
                <a:lnTo>
                  <a:pt x="76200" y="0"/>
                </a:lnTo>
                <a:close/>
              </a:path>
              <a:path w="114300" h="762000">
                <a:moveTo>
                  <a:pt x="114300" y="647700"/>
                </a:moveTo>
                <a:lnTo>
                  <a:pt x="76200" y="647700"/>
                </a:lnTo>
                <a:lnTo>
                  <a:pt x="76200" y="666750"/>
                </a:lnTo>
                <a:lnTo>
                  <a:pt x="104775" y="666750"/>
                </a:lnTo>
                <a:lnTo>
                  <a:pt x="114300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86961" y="25915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20388" y="2685110"/>
            <a:ext cx="904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rodu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961" y="4420361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82700" y="0"/>
                </a:lnTo>
                <a:lnTo>
                  <a:pt x="1317325" y="6979"/>
                </a:lnTo>
                <a:lnTo>
                  <a:pt x="1345580" y="26019"/>
                </a:lnTo>
                <a:lnTo>
                  <a:pt x="1364620" y="54274"/>
                </a:lnTo>
                <a:lnTo>
                  <a:pt x="1371600" y="88900"/>
                </a:lnTo>
                <a:lnTo>
                  <a:pt x="1371600" y="444500"/>
                </a:lnTo>
                <a:lnTo>
                  <a:pt x="1364620" y="479125"/>
                </a:lnTo>
                <a:lnTo>
                  <a:pt x="1345580" y="507380"/>
                </a:lnTo>
                <a:lnTo>
                  <a:pt x="1317325" y="526420"/>
                </a:lnTo>
                <a:lnTo>
                  <a:pt x="1282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2955" y="4514850"/>
            <a:ext cx="959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Supplier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9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04408" y="5386832"/>
            <a:ext cx="1347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Street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95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399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0564" y="4548378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4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35373" y="5386832"/>
            <a:ext cx="8724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Postcode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9561" y="4420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5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4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83917" y="4548378"/>
            <a:ext cx="56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9561" y="5258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4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3"/>
                </a:lnTo>
                <a:lnTo>
                  <a:pt x="1652039" y="330791"/>
                </a:lnTo>
                <a:lnTo>
                  <a:pt x="1610528" y="370511"/>
                </a:lnTo>
                <a:lnTo>
                  <a:pt x="1550815" y="407186"/>
                </a:lnTo>
                <a:lnTo>
                  <a:pt x="1514673" y="424209"/>
                </a:lnTo>
                <a:lnTo>
                  <a:pt x="1474626" y="440265"/>
                </a:lnTo>
                <a:lnTo>
                  <a:pt x="1430893" y="455285"/>
                </a:lnTo>
                <a:lnTo>
                  <a:pt x="1383687" y="469200"/>
                </a:lnTo>
                <a:lnTo>
                  <a:pt x="1333225" y="481942"/>
                </a:lnTo>
                <a:lnTo>
                  <a:pt x="1279723" y="493442"/>
                </a:lnTo>
                <a:lnTo>
                  <a:pt x="1223396" y="503631"/>
                </a:lnTo>
                <a:lnTo>
                  <a:pt x="1164461" y="512441"/>
                </a:lnTo>
                <a:lnTo>
                  <a:pt x="1103132" y="519803"/>
                </a:lnTo>
                <a:lnTo>
                  <a:pt x="1039625" y="525649"/>
                </a:lnTo>
                <a:lnTo>
                  <a:pt x="974157" y="529909"/>
                </a:lnTo>
                <a:lnTo>
                  <a:pt x="906944" y="532515"/>
                </a:lnTo>
                <a:lnTo>
                  <a:pt x="838200" y="533400"/>
                </a:lnTo>
                <a:lnTo>
                  <a:pt x="769455" y="532515"/>
                </a:lnTo>
                <a:lnTo>
                  <a:pt x="702242" y="529909"/>
                </a:lnTo>
                <a:lnTo>
                  <a:pt x="636774" y="525649"/>
                </a:lnTo>
                <a:lnTo>
                  <a:pt x="573267" y="519803"/>
                </a:lnTo>
                <a:lnTo>
                  <a:pt x="511938" y="512441"/>
                </a:lnTo>
                <a:lnTo>
                  <a:pt x="453003" y="503631"/>
                </a:lnTo>
                <a:lnTo>
                  <a:pt x="396676" y="493442"/>
                </a:lnTo>
                <a:lnTo>
                  <a:pt x="343174" y="481942"/>
                </a:lnTo>
                <a:lnTo>
                  <a:pt x="292712" y="469200"/>
                </a:lnTo>
                <a:lnTo>
                  <a:pt x="245506" y="455285"/>
                </a:lnTo>
                <a:lnTo>
                  <a:pt x="201773" y="440265"/>
                </a:lnTo>
                <a:lnTo>
                  <a:pt x="161726" y="424209"/>
                </a:lnTo>
                <a:lnTo>
                  <a:pt x="125584" y="407186"/>
                </a:lnTo>
                <a:lnTo>
                  <a:pt x="65871" y="370511"/>
                </a:lnTo>
                <a:lnTo>
                  <a:pt x="24360" y="330791"/>
                </a:lnTo>
                <a:lnTo>
                  <a:pt x="2778" y="288573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89201" y="5386832"/>
            <a:ext cx="1355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Phone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4561" y="17533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7397" y="1880742"/>
            <a:ext cx="488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29561" y="2591561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0" y="266700"/>
                </a:moveTo>
                <a:lnTo>
                  <a:pt x="10970" y="223433"/>
                </a:lnTo>
                <a:lnTo>
                  <a:pt x="42732" y="182392"/>
                </a:lnTo>
                <a:lnTo>
                  <a:pt x="93560" y="144124"/>
                </a:lnTo>
                <a:lnTo>
                  <a:pt x="161726" y="109179"/>
                </a:lnTo>
                <a:lnTo>
                  <a:pt x="201773" y="93124"/>
                </a:lnTo>
                <a:lnTo>
                  <a:pt x="245506" y="78104"/>
                </a:lnTo>
                <a:lnTo>
                  <a:pt x="292712" y="64190"/>
                </a:lnTo>
                <a:lnTo>
                  <a:pt x="343174" y="51450"/>
                </a:lnTo>
                <a:lnTo>
                  <a:pt x="396676" y="39951"/>
                </a:lnTo>
                <a:lnTo>
                  <a:pt x="453003" y="29763"/>
                </a:lnTo>
                <a:lnTo>
                  <a:pt x="511938" y="20955"/>
                </a:lnTo>
                <a:lnTo>
                  <a:pt x="573267" y="13594"/>
                </a:lnTo>
                <a:lnTo>
                  <a:pt x="636774" y="7749"/>
                </a:lnTo>
                <a:lnTo>
                  <a:pt x="702242" y="3489"/>
                </a:lnTo>
                <a:lnTo>
                  <a:pt x="769455" y="883"/>
                </a:lnTo>
                <a:lnTo>
                  <a:pt x="838200" y="0"/>
                </a:lnTo>
                <a:lnTo>
                  <a:pt x="906944" y="883"/>
                </a:lnTo>
                <a:lnTo>
                  <a:pt x="974157" y="3489"/>
                </a:lnTo>
                <a:lnTo>
                  <a:pt x="1039625" y="7749"/>
                </a:lnTo>
                <a:lnTo>
                  <a:pt x="1103132" y="13594"/>
                </a:lnTo>
                <a:lnTo>
                  <a:pt x="1164461" y="20954"/>
                </a:lnTo>
                <a:lnTo>
                  <a:pt x="1223396" y="29763"/>
                </a:lnTo>
                <a:lnTo>
                  <a:pt x="1279723" y="39951"/>
                </a:lnTo>
                <a:lnTo>
                  <a:pt x="1333225" y="51450"/>
                </a:lnTo>
                <a:lnTo>
                  <a:pt x="1383687" y="64190"/>
                </a:lnTo>
                <a:lnTo>
                  <a:pt x="1430893" y="78104"/>
                </a:lnTo>
                <a:lnTo>
                  <a:pt x="1474626" y="93124"/>
                </a:lnTo>
                <a:lnTo>
                  <a:pt x="1514673" y="109179"/>
                </a:lnTo>
                <a:lnTo>
                  <a:pt x="1550815" y="126202"/>
                </a:lnTo>
                <a:lnTo>
                  <a:pt x="1610528" y="162877"/>
                </a:lnTo>
                <a:lnTo>
                  <a:pt x="1652039" y="202600"/>
                </a:lnTo>
                <a:lnTo>
                  <a:pt x="1673621" y="244822"/>
                </a:lnTo>
                <a:lnTo>
                  <a:pt x="1676400" y="266700"/>
                </a:lnTo>
                <a:lnTo>
                  <a:pt x="1673621" y="288577"/>
                </a:lnTo>
                <a:lnTo>
                  <a:pt x="1652039" y="330799"/>
                </a:lnTo>
                <a:lnTo>
                  <a:pt x="1610528" y="370522"/>
                </a:lnTo>
                <a:lnTo>
                  <a:pt x="1550815" y="407197"/>
                </a:lnTo>
                <a:lnTo>
                  <a:pt x="1514673" y="424220"/>
                </a:lnTo>
                <a:lnTo>
                  <a:pt x="1474626" y="440275"/>
                </a:lnTo>
                <a:lnTo>
                  <a:pt x="1430893" y="455295"/>
                </a:lnTo>
                <a:lnTo>
                  <a:pt x="1383687" y="469209"/>
                </a:lnTo>
                <a:lnTo>
                  <a:pt x="1333225" y="481949"/>
                </a:lnTo>
                <a:lnTo>
                  <a:pt x="1279723" y="493448"/>
                </a:lnTo>
                <a:lnTo>
                  <a:pt x="1223396" y="503636"/>
                </a:lnTo>
                <a:lnTo>
                  <a:pt x="1164461" y="512444"/>
                </a:lnTo>
                <a:lnTo>
                  <a:pt x="1103132" y="519805"/>
                </a:lnTo>
                <a:lnTo>
                  <a:pt x="1039625" y="525650"/>
                </a:lnTo>
                <a:lnTo>
                  <a:pt x="974157" y="529910"/>
                </a:lnTo>
                <a:lnTo>
                  <a:pt x="906944" y="532516"/>
                </a:lnTo>
                <a:lnTo>
                  <a:pt x="838200" y="533400"/>
                </a:lnTo>
                <a:lnTo>
                  <a:pt x="769455" y="532516"/>
                </a:lnTo>
                <a:lnTo>
                  <a:pt x="702242" y="529910"/>
                </a:lnTo>
                <a:lnTo>
                  <a:pt x="636774" y="525650"/>
                </a:lnTo>
                <a:lnTo>
                  <a:pt x="573267" y="519805"/>
                </a:lnTo>
                <a:lnTo>
                  <a:pt x="511938" y="512445"/>
                </a:lnTo>
                <a:lnTo>
                  <a:pt x="453003" y="503636"/>
                </a:lnTo>
                <a:lnTo>
                  <a:pt x="396676" y="493448"/>
                </a:lnTo>
                <a:lnTo>
                  <a:pt x="343174" y="481949"/>
                </a:lnTo>
                <a:lnTo>
                  <a:pt x="292712" y="469209"/>
                </a:lnTo>
                <a:lnTo>
                  <a:pt x="245506" y="455295"/>
                </a:lnTo>
                <a:lnTo>
                  <a:pt x="201773" y="440275"/>
                </a:lnTo>
                <a:lnTo>
                  <a:pt x="161726" y="424220"/>
                </a:lnTo>
                <a:lnTo>
                  <a:pt x="125584" y="407197"/>
                </a:lnTo>
                <a:lnTo>
                  <a:pt x="65871" y="370522"/>
                </a:lnTo>
                <a:lnTo>
                  <a:pt x="24360" y="330799"/>
                </a:lnTo>
                <a:lnTo>
                  <a:pt x="2778" y="288577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6173" y="2718638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15561" y="34297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900"/>
                </a:moveTo>
                <a:lnTo>
                  <a:pt x="457200" y="0"/>
                </a:lnTo>
                <a:lnTo>
                  <a:pt x="914400" y="342900"/>
                </a:lnTo>
                <a:lnTo>
                  <a:pt x="4572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9297" y="3633597"/>
            <a:ext cx="567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Has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761" y="41247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761" y="31341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761" y="2295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15105" y="28582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51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36195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0597" y="4953761"/>
            <a:ext cx="703580" cy="373380"/>
          </a:xfrm>
          <a:custGeom>
            <a:avLst/>
            <a:gdLst/>
            <a:ahLst/>
            <a:cxnLst/>
            <a:rect l="l" t="t" r="r" b="b"/>
            <a:pathLst>
              <a:path w="703579" h="373379">
                <a:moveTo>
                  <a:pt x="703199" y="0"/>
                </a:moveTo>
                <a:lnTo>
                  <a:pt x="0" y="37312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7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7705" y="4687061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8561" y="4953761"/>
            <a:ext cx="627380" cy="373380"/>
          </a:xfrm>
          <a:custGeom>
            <a:avLst/>
            <a:gdLst/>
            <a:ahLst/>
            <a:cxnLst/>
            <a:rect l="l" t="t" r="r" b="b"/>
            <a:pathLst>
              <a:path w="627379" h="373379">
                <a:moveTo>
                  <a:pt x="0" y="0"/>
                </a:moveTo>
                <a:lnTo>
                  <a:pt x="627126" y="37312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0361" y="3124961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4" h="152400">
                <a:moveTo>
                  <a:pt x="300227" y="0"/>
                </a:moveTo>
                <a:lnTo>
                  <a:pt x="292577" y="48182"/>
                </a:lnTo>
                <a:lnTo>
                  <a:pt x="271272" y="90019"/>
                </a:lnTo>
                <a:lnTo>
                  <a:pt x="238780" y="123005"/>
                </a:lnTo>
                <a:lnTo>
                  <a:pt x="197571" y="144633"/>
                </a:lnTo>
                <a:lnTo>
                  <a:pt x="150113" y="152400"/>
                </a:lnTo>
                <a:lnTo>
                  <a:pt x="102717" y="144646"/>
                </a:lnTo>
                <a:lnTo>
                  <a:pt x="61539" y="123049"/>
                </a:lnTo>
                <a:lnTo>
                  <a:pt x="29047" y="90101"/>
                </a:lnTo>
                <a:lnTo>
                  <a:pt x="7711" y="48296"/>
                </a:lnTo>
                <a:lnTo>
                  <a:pt x="0" y="1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122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0" dirty="0">
                <a:solidFill>
                  <a:srgbClr val="404040"/>
                </a:solidFill>
              </a:rPr>
              <a:t>Making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25" dirty="0">
                <a:solidFill>
                  <a:srgbClr val="404040"/>
                </a:solidFill>
              </a:rPr>
              <a:t> </a:t>
            </a:r>
            <a:r>
              <a:rPr sz="4800" spc="-370" dirty="0">
                <a:solidFill>
                  <a:srgbClr val="404040"/>
                </a:solidFill>
              </a:rPr>
              <a:t>Diagrams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194685" cy="2375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description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requirements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identify</a:t>
            </a:r>
            <a:r>
              <a:rPr sz="24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15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Entities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000">
              <a:latin typeface="Arial"/>
              <a:cs typeface="Arial"/>
            </a:endParaRPr>
          </a:p>
          <a:p>
            <a:pPr marL="303530" indent="-182880">
              <a:lnSpc>
                <a:spcPts val="228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Cardinality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ratios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03530">
              <a:lnSpc>
                <a:spcPts val="2280"/>
              </a:lnSpc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relationships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3" y="1823465"/>
            <a:ext cx="3622675" cy="2497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60045">
              <a:lnSpc>
                <a:spcPts val="2590"/>
              </a:lnSpc>
              <a:spcBef>
                <a:spcPts val="425"/>
              </a:spcBef>
            </a:pP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Draw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204" dirty="0">
                <a:solidFill>
                  <a:srgbClr val="404040"/>
                </a:solidFill>
                <a:latin typeface="Arial"/>
                <a:cs typeface="Arial"/>
              </a:rPr>
              <a:t>E/R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diagram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303530" marR="5080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relationships 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might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redundant</a:t>
            </a:r>
            <a:endParaRPr sz="2000">
              <a:latin typeface="Arial"/>
              <a:cs typeface="Arial"/>
            </a:endParaRPr>
          </a:p>
          <a:p>
            <a:pPr marL="303530" marR="62865" indent="-182880">
              <a:lnSpc>
                <a:spcPct val="90000"/>
              </a:lnSpc>
              <a:spcBef>
                <a:spcPts val="56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many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relationships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might 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split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links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71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>
                <a:solidFill>
                  <a:srgbClr val="404040"/>
                </a:solidFill>
              </a:rPr>
              <a:t>Debugging</a:t>
            </a:r>
            <a:r>
              <a:rPr sz="4800" spc="-434" dirty="0">
                <a:solidFill>
                  <a:srgbClr val="404040"/>
                </a:solidFill>
              </a:rPr>
              <a:t> </a:t>
            </a:r>
            <a:r>
              <a:rPr sz="4800" spc="-405" dirty="0">
                <a:solidFill>
                  <a:srgbClr val="404040"/>
                </a:solidFill>
              </a:rPr>
              <a:t>Designs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3625215" cy="2826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bit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practice </a:t>
            </a:r>
            <a:r>
              <a:rPr sz="2400" spc="-204" dirty="0">
                <a:solidFill>
                  <a:srgbClr val="404040"/>
                </a:solidFill>
                <a:latin typeface="Arial"/>
                <a:cs typeface="Arial"/>
              </a:rPr>
              <a:t>E/R 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diagrams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plan 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queries</a:t>
            </a:r>
            <a:endParaRPr sz="2400">
              <a:latin typeface="Arial"/>
              <a:cs typeface="Arial"/>
            </a:endParaRPr>
          </a:p>
          <a:p>
            <a:pPr marL="303530" marR="14604" indent="-182880">
              <a:lnSpc>
                <a:spcPts val="2160"/>
              </a:lnSpc>
              <a:spcBef>
                <a:spcPts val="42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diagram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figure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out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useful 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03530" marR="29845" indent="-182880">
              <a:lnSpc>
                <a:spcPts val="2160"/>
              </a:lnSpc>
              <a:spcBef>
                <a:spcPts val="60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can’t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find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information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need,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change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7561" y="3810761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2934" y="3904563"/>
            <a:ext cx="1186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761" y="21343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74665" y="2228214"/>
            <a:ext cx="902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3761" y="54871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961" y="46489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4478" y="4776978"/>
            <a:ext cx="860425" cy="113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961" y="29725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2603" y="3100197"/>
            <a:ext cx="386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5261" y="26677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5261" y="35059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5261" y="43441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25261" y="51823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1055" y="4334255"/>
            <a:ext cx="248411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1055" y="3648455"/>
            <a:ext cx="248411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21754" y="2886836"/>
            <a:ext cx="13677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How can </a:t>
            </a:r>
            <a:r>
              <a:rPr sz="1800" spc="-15" dirty="0">
                <a:latin typeface="Arial"/>
                <a:cs typeface="Arial"/>
              </a:rPr>
              <a:t>you  </a:t>
            </a:r>
            <a:r>
              <a:rPr sz="1800" spc="-5" dirty="0">
                <a:latin typeface="Arial"/>
                <a:cs typeface="Arial"/>
              </a:rPr>
              <a:t>find a list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students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who 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enrolled  in Database  systems?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4571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0" dirty="0">
                <a:solidFill>
                  <a:srgbClr val="404040"/>
                </a:solidFill>
              </a:rPr>
              <a:t>Debugging</a:t>
            </a:r>
            <a:r>
              <a:rPr sz="4800" spc="-434" dirty="0">
                <a:solidFill>
                  <a:srgbClr val="404040"/>
                </a:solidFill>
              </a:rPr>
              <a:t> </a:t>
            </a:r>
            <a:r>
              <a:rPr sz="4800" spc="-405" dirty="0">
                <a:solidFill>
                  <a:srgbClr val="404040"/>
                </a:solidFill>
              </a:rPr>
              <a:t>Designs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524761" y="3810761"/>
            <a:ext cx="1295400" cy="533400"/>
          </a:xfrm>
          <a:custGeom>
            <a:avLst/>
            <a:gdLst/>
            <a:ahLst/>
            <a:cxnLst/>
            <a:rect l="l" t="t" r="r" b="b"/>
            <a:pathLst>
              <a:path w="12954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06500" y="0"/>
                </a:lnTo>
                <a:lnTo>
                  <a:pt x="1241125" y="6979"/>
                </a:lnTo>
                <a:lnTo>
                  <a:pt x="1269380" y="26019"/>
                </a:lnTo>
                <a:lnTo>
                  <a:pt x="1288420" y="54274"/>
                </a:lnTo>
                <a:lnTo>
                  <a:pt x="1295400" y="88900"/>
                </a:lnTo>
                <a:lnTo>
                  <a:pt x="1295400" y="444500"/>
                </a:lnTo>
                <a:lnTo>
                  <a:pt x="1288420" y="479125"/>
                </a:lnTo>
                <a:lnTo>
                  <a:pt x="1269380" y="507380"/>
                </a:lnTo>
                <a:lnTo>
                  <a:pt x="1241125" y="526420"/>
                </a:lnTo>
                <a:lnTo>
                  <a:pt x="1206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9625" y="3904563"/>
            <a:ext cx="1186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nrolment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961" y="21343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25"/>
                </a:lnTo>
                <a:lnTo>
                  <a:pt x="1116980" y="507380"/>
                </a:lnTo>
                <a:lnTo>
                  <a:pt x="1088725" y="526420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1357" y="2228214"/>
            <a:ext cx="902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961" y="5487161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054100" y="0"/>
                </a:lnTo>
                <a:lnTo>
                  <a:pt x="1088725" y="6979"/>
                </a:lnTo>
                <a:lnTo>
                  <a:pt x="1116980" y="26019"/>
                </a:lnTo>
                <a:lnTo>
                  <a:pt x="1136020" y="54274"/>
                </a:lnTo>
                <a:lnTo>
                  <a:pt x="1143000" y="88900"/>
                </a:lnTo>
                <a:lnTo>
                  <a:pt x="1143000" y="444500"/>
                </a:lnTo>
                <a:lnTo>
                  <a:pt x="1136020" y="479103"/>
                </a:lnTo>
                <a:lnTo>
                  <a:pt x="1116980" y="507361"/>
                </a:lnTo>
                <a:lnTo>
                  <a:pt x="1088725" y="526413"/>
                </a:lnTo>
                <a:lnTo>
                  <a:pt x="10541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1170" y="5581903"/>
            <a:ext cx="860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7161" y="46489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161" y="2972561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266700"/>
                </a:moveTo>
                <a:lnTo>
                  <a:pt x="495300" y="0"/>
                </a:lnTo>
                <a:lnTo>
                  <a:pt x="990600" y="266700"/>
                </a:lnTo>
                <a:lnTo>
                  <a:pt x="495300" y="533400"/>
                </a:lnTo>
                <a:lnTo>
                  <a:pt x="0" y="2667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2461" y="26677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2461" y="35059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2461" y="43441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2461" y="51823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8255" y="4334255"/>
            <a:ext cx="248412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8255" y="3648455"/>
            <a:ext cx="248412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79775" y="5362447"/>
            <a:ext cx="462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(1) Find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instance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Module entity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dirty="0">
                <a:latin typeface="Arial"/>
                <a:cs typeface="Arial"/>
              </a:rPr>
              <a:t>title </a:t>
            </a:r>
            <a:r>
              <a:rPr sz="1800" spc="-10" dirty="0">
                <a:latin typeface="Arial"/>
                <a:cs typeface="Arial"/>
              </a:rPr>
              <a:t>‘Database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2596" y="3685413"/>
            <a:ext cx="4190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(2) Find instances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Enrolment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10" dirty="0">
                <a:latin typeface="Arial"/>
                <a:cs typeface="Arial"/>
              </a:rPr>
              <a:t>Code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3900" y="1972183"/>
            <a:ext cx="435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(3)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instance of Enrolment 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(2) find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corresponding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162" y="19057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9604" y="1940178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162" y="52585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2632" y="5293309"/>
            <a:ext cx="570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162" y="58681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29"/>
                </a:lnTo>
                <a:lnTo>
                  <a:pt x="46815" y="94352"/>
                </a:lnTo>
                <a:lnTo>
                  <a:pt x="80644" y="67764"/>
                </a:lnTo>
                <a:lnTo>
                  <a:pt x="121972" y="44804"/>
                </a:lnTo>
                <a:lnTo>
                  <a:pt x="169830" y="26009"/>
                </a:lnTo>
                <a:lnTo>
                  <a:pt x="223249" y="11918"/>
                </a:lnTo>
                <a:lnTo>
                  <a:pt x="281262" y="3069"/>
                </a:lnTo>
                <a:lnTo>
                  <a:pt x="342900" y="0"/>
                </a:lnTo>
                <a:lnTo>
                  <a:pt x="404537" y="3069"/>
                </a:lnTo>
                <a:lnTo>
                  <a:pt x="462550" y="11918"/>
                </a:lnTo>
                <a:lnTo>
                  <a:pt x="515969" y="26009"/>
                </a:lnTo>
                <a:lnTo>
                  <a:pt x="563827" y="44804"/>
                </a:lnTo>
                <a:lnTo>
                  <a:pt x="605155" y="67764"/>
                </a:lnTo>
                <a:lnTo>
                  <a:pt x="638984" y="94352"/>
                </a:lnTo>
                <a:lnTo>
                  <a:pt x="664347" y="124029"/>
                </a:lnTo>
                <a:lnTo>
                  <a:pt x="685800" y="190500"/>
                </a:lnTo>
                <a:lnTo>
                  <a:pt x="680275" y="224741"/>
                </a:lnTo>
                <a:lnTo>
                  <a:pt x="638984" y="286647"/>
                </a:lnTo>
                <a:lnTo>
                  <a:pt x="605155" y="313235"/>
                </a:lnTo>
                <a:lnTo>
                  <a:pt x="563827" y="336195"/>
                </a:lnTo>
                <a:lnTo>
                  <a:pt x="515969" y="354990"/>
                </a:lnTo>
                <a:lnTo>
                  <a:pt x="462550" y="369081"/>
                </a:lnTo>
                <a:lnTo>
                  <a:pt x="404537" y="377930"/>
                </a:lnTo>
                <a:lnTo>
                  <a:pt x="342900" y="381000"/>
                </a:lnTo>
                <a:lnTo>
                  <a:pt x="281262" y="377930"/>
                </a:lnTo>
                <a:lnTo>
                  <a:pt x="223249" y="369081"/>
                </a:lnTo>
                <a:lnTo>
                  <a:pt x="169830" y="354990"/>
                </a:lnTo>
                <a:lnTo>
                  <a:pt x="121972" y="336195"/>
                </a:lnTo>
                <a:lnTo>
                  <a:pt x="80644" y="313235"/>
                </a:lnTo>
                <a:lnTo>
                  <a:pt x="46815" y="286647"/>
                </a:lnTo>
                <a:lnTo>
                  <a:pt x="21452" y="256970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2068" y="5903467"/>
            <a:ext cx="45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itle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4162" y="25153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0628" y="2549778"/>
            <a:ext cx="180467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Has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162" y="35821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9604" y="3616832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162" y="419176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190500"/>
                </a:moveTo>
                <a:lnTo>
                  <a:pt x="21452" y="124050"/>
                </a:lnTo>
                <a:lnTo>
                  <a:pt x="46815" y="94375"/>
                </a:lnTo>
                <a:lnTo>
                  <a:pt x="80644" y="67785"/>
                </a:lnTo>
                <a:lnTo>
                  <a:pt x="121972" y="44821"/>
                </a:lnTo>
                <a:lnTo>
                  <a:pt x="169830" y="26020"/>
                </a:lnTo>
                <a:lnTo>
                  <a:pt x="223249" y="11924"/>
                </a:lnTo>
                <a:lnTo>
                  <a:pt x="281262" y="3070"/>
                </a:lnTo>
                <a:lnTo>
                  <a:pt x="342900" y="0"/>
                </a:lnTo>
                <a:lnTo>
                  <a:pt x="404537" y="3070"/>
                </a:lnTo>
                <a:lnTo>
                  <a:pt x="462550" y="11924"/>
                </a:lnTo>
                <a:lnTo>
                  <a:pt x="515969" y="26020"/>
                </a:lnTo>
                <a:lnTo>
                  <a:pt x="563827" y="44821"/>
                </a:lnTo>
                <a:lnTo>
                  <a:pt x="605155" y="67785"/>
                </a:lnTo>
                <a:lnTo>
                  <a:pt x="638984" y="94375"/>
                </a:lnTo>
                <a:lnTo>
                  <a:pt x="664347" y="124050"/>
                </a:lnTo>
                <a:lnTo>
                  <a:pt x="685800" y="190500"/>
                </a:lnTo>
                <a:lnTo>
                  <a:pt x="680275" y="224728"/>
                </a:lnTo>
                <a:lnTo>
                  <a:pt x="638984" y="286624"/>
                </a:lnTo>
                <a:lnTo>
                  <a:pt x="605155" y="313214"/>
                </a:lnTo>
                <a:lnTo>
                  <a:pt x="563827" y="336178"/>
                </a:lnTo>
                <a:lnTo>
                  <a:pt x="515969" y="354979"/>
                </a:lnTo>
                <a:lnTo>
                  <a:pt x="462550" y="369075"/>
                </a:lnTo>
                <a:lnTo>
                  <a:pt x="404537" y="377929"/>
                </a:lnTo>
                <a:lnTo>
                  <a:pt x="342900" y="381000"/>
                </a:lnTo>
                <a:lnTo>
                  <a:pt x="281262" y="377929"/>
                </a:lnTo>
                <a:lnTo>
                  <a:pt x="223249" y="369075"/>
                </a:lnTo>
                <a:lnTo>
                  <a:pt x="169830" y="354979"/>
                </a:lnTo>
                <a:lnTo>
                  <a:pt x="121972" y="336178"/>
                </a:lnTo>
                <a:lnTo>
                  <a:pt x="80644" y="313214"/>
                </a:lnTo>
                <a:lnTo>
                  <a:pt x="46815" y="286624"/>
                </a:lnTo>
                <a:lnTo>
                  <a:pt x="21452" y="256949"/>
                </a:lnTo>
                <a:lnTo>
                  <a:pt x="0" y="1905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2632" y="4226814"/>
            <a:ext cx="167640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29105" y="3772661"/>
            <a:ext cx="285750" cy="304800"/>
          </a:xfrm>
          <a:custGeom>
            <a:avLst/>
            <a:gdLst/>
            <a:ahLst/>
            <a:cxnLst/>
            <a:rect l="l" t="t" r="r" b="b"/>
            <a:pathLst>
              <a:path w="285750" h="304800">
                <a:moveTo>
                  <a:pt x="0" y="0"/>
                </a:moveTo>
                <a:lnTo>
                  <a:pt x="2857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29105" y="4077461"/>
            <a:ext cx="285750" cy="304800"/>
          </a:xfrm>
          <a:custGeom>
            <a:avLst/>
            <a:gdLst/>
            <a:ahLst/>
            <a:cxnLst/>
            <a:rect l="l" t="t" r="r" b="b"/>
            <a:pathLst>
              <a:path w="285750" h="304800">
                <a:moveTo>
                  <a:pt x="0" y="304800"/>
                </a:moveTo>
                <a:lnTo>
                  <a:pt x="2857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29105" y="54490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0"/>
                </a:moveTo>
                <a:lnTo>
                  <a:pt x="3619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29105" y="57538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30480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9105" y="24010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304800"/>
                </a:moveTo>
                <a:lnTo>
                  <a:pt x="3619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29105" y="2096261"/>
            <a:ext cx="361950" cy="304800"/>
          </a:xfrm>
          <a:custGeom>
            <a:avLst/>
            <a:gdLst/>
            <a:ahLst/>
            <a:cxnLst/>
            <a:rect l="l" t="t" r="r" b="b"/>
            <a:pathLst>
              <a:path w="361950" h="304800">
                <a:moveTo>
                  <a:pt x="0" y="0"/>
                </a:moveTo>
                <a:lnTo>
                  <a:pt x="361950" y="304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1105357"/>
            <a:ext cx="889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>
                <a:solidFill>
                  <a:srgbClr val="404040"/>
                </a:solidFill>
              </a:rPr>
              <a:t>T</a:t>
            </a:r>
            <a:r>
              <a:rPr sz="3600" spc="-425" dirty="0">
                <a:solidFill>
                  <a:srgbClr val="404040"/>
                </a:solidFill>
              </a:rPr>
              <a:t>A</a:t>
            </a:r>
            <a:r>
              <a:rPr sz="3600" spc="-825" dirty="0">
                <a:solidFill>
                  <a:srgbClr val="404040"/>
                </a:solidFill>
              </a:rPr>
              <a:t>S</a:t>
            </a:r>
            <a:r>
              <a:rPr sz="3600" spc="-585" dirty="0">
                <a:solidFill>
                  <a:srgbClr val="404040"/>
                </a:solidFill>
              </a:rPr>
              <a:t>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04139" marR="5080" indent="-91440">
              <a:lnSpc>
                <a:spcPct val="90000"/>
              </a:lnSpc>
              <a:spcBef>
                <a:spcPts val="430"/>
              </a:spcBef>
            </a:pPr>
            <a:r>
              <a:rPr spc="-125" dirty="0"/>
              <a:t>“A </a:t>
            </a:r>
            <a:r>
              <a:rPr spc="-155" dirty="0"/>
              <a:t>database </a:t>
            </a:r>
            <a:r>
              <a:rPr spc="5" dirty="0"/>
              <a:t>will </a:t>
            </a:r>
            <a:r>
              <a:rPr spc="-130" dirty="0"/>
              <a:t>be </a:t>
            </a:r>
            <a:r>
              <a:rPr spc="-145" dirty="0"/>
              <a:t>made </a:t>
            </a:r>
            <a:r>
              <a:rPr spc="20" dirty="0"/>
              <a:t>to </a:t>
            </a:r>
            <a:r>
              <a:rPr spc="-95" dirty="0"/>
              <a:t>store </a:t>
            </a:r>
            <a:r>
              <a:rPr spc="-45" dirty="0"/>
              <a:t>information</a:t>
            </a:r>
            <a:r>
              <a:rPr spc="-515" dirty="0"/>
              <a:t> </a:t>
            </a:r>
            <a:r>
              <a:rPr spc="-65" dirty="0"/>
              <a:t>about  </a:t>
            </a:r>
            <a:r>
              <a:rPr spc="-75" dirty="0"/>
              <a:t>patients </a:t>
            </a:r>
            <a:r>
              <a:rPr spc="-35" dirty="0"/>
              <a:t>in </a:t>
            </a:r>
            <a:r>
              <a:rPr spc="-220" dirty="0"/>
              <a:t>a </a:t>
            </a:r>
            <a:r>
              <a:rPr spc="-85" dirty="0"/>
              <a:t>hospital. </a:t>
            </a:r>
            <a:r>
              <a:rPr spc="-210" dirty="0"/>
              <a:t>On </a:t>
            </a:r>
            <a:r>
              <a:rPr spc="-75" dirty="0"/>
              <a:t>arrival, </a:t>
            </a:r>
            <a:r>
              <a:rPr spc="-175" dirty="0"/>
              <a:t>each </a:t>
            </a:r>
            <a:r>
              <a:rPr spc="-70" dirty="0"/>
              <a:t>patient’s  </a:t>
            </a:r>
            <a:r>
              <a:rPr spc="-125" dirty="0"/>
              <a:t>personal </a:t>
            </a:r>
            <a:r>
              <a:rPr spc="-95" dirty="0"/>
              <a:t>details </a:t>
            </a:r>
            <a:r>
              <a:rPr spc="-130" dirty="0"/>
              <a:t>(name, </a:t>
            </a:r>
            <a:r>
              <a:rPr spc="-160" dirty="0"/>
              <a:t>address, </a:t>
            </a:r>
            <a:r>
              <a:rPr spc="-135" dirty="0"/>
              <a:t>and </a:t>
            </a:r>
            <a:r>
              <a:rPr spc="-85" dirty="0"/>
              <a:t>telephone  </a:t>
            </a:r>
            <a:r>
              <a:rPr spc="-90" dirty="0"/>
              <a:t>number) </a:t>
            </a:r>
            <a:r>
              <a:rPr spc="-130" dirty="0"/>
              <a:t>are </a:t>
            </a:r>
            <a:r>
              <a:rPr spc="-110" dirty="0"/>
              <a:t>recorded </a:t>
            </a:r>
            <a:r>
              <a:rPr spc="-90" dirty="0"/>
              <a:t>where </a:t>
            </a:r>
            <a:r>
              <a:rPr spc="-125" dirty="0"/>
              <a:t>possible, </a:t>
            </a:r>
            <a:r>
              <a:rPr spc="-135" dirty="0"/>
              <a:t>and </a:t>
            </a:r>
            <a:r>
              <a:rPr spc="-65" dirty="0"/>
              <a:t>they </a:t>
            </a:r>
            <a:r>
              <a:rPr spc="-130" dirty="0"/>
              <a:t>are  given </a:t>
            </a:r>
            <a:r>
              <a:rPr spc="-155" dirty="0"/>
              <a:t>an </a:t>
            </a:r>
            <a:r>
              <a:rPr spc="-135" dirty="0"/>
              <a:t>admission </a:t>
            </a:r>
            <a:r>
              <a:rPr spc="-125" dirty="0"/>
              <a:t>number. </a:t>
            </a:r>
            <a:r>
              <a:rPr spc="-195" dirty="0"/>
              <a:t>They </a:t>
            </a:r>
            <a:r>
              <a:rPr spc="-130" dirty="0"/>
              <a:t>are </a:t>
            </a:r>
            <a:r>
              <a:rPr spc="-55" dirty="0"/>
              <a:t>then </a:t>
            </a:r>
            <a:r>
              <a:rPr spc="-175" dirty="0"/>
              <a:t>assigned  </a:t>
            </a:r>
            <a:r>
              <a:rPr spc="20" dirty="0"/>
              <a:t>to </a:t>
            </a:r>
            <a:r>
              <a:rPr spc="-220" dirty="0"/>
              <a:t>a </a:t>
            </a:r>
            <a:r>
              <a:rPr spc="-60" dirty="0"/>
              <a:t>particular </a:t>
            </a:r>
            <a:r>
              <a:rPr spc="-90" dirty="0"/>
              <a:t>ward </a:t>
            </a:r>
            <a:r>
              <a:rPr spc="-110" dirty="0"/>
              <a:t>(Accident </a:t>
            </a:r>
            <a:r>
              <a:rPr spc="-135" dirty="0"/>
              <a:t>and </a:t>
            </a:r>
            <a:r>
              <a:rPr spc="-195" dirty="0"/>
              <a:t>Emergency,  </a:t>
            </a:r>
            <a:r>
              <a:rPr spc="-155" dirty="0"/>
              <a:t>Cardiology, </a:t>
            </a:r>
            <a:r>
              <a:rPr spc="-170" dirty="0"/>
              <a:t>Oncology, </a:t>
            </a:r>
            <a:r>
              <a:rPr spc="-85" dirty="0"/>
              <a:t>etc.). In </a:t>
            </a:r>
            <a:r>
              <a:rPr spc="-170" dirty="0"/>
              <a:t>each </a:t>
            </a:r>
            <a:r>
              <a:rPr spc="-90" dirty="0"/>
              <a:t>ward </a:t>
            </a:r>
            <a:r>
              <a:rPr spc="-55" dirty="0"/>
              <a:t>there </a:t>
            </a:r>
            <a:r>
              <a:rPr spc="-130" dirty="0"/>
              <a:t>are</a:t>
            </a:r>
            <a:r>
              <a:rPr spc="-330" dirty="0"/>
              <a:t> </a:t>
            </a:r>
            <a:r>
              <a:rPr spc="-220" dirty="0"/>
              <a:t>a  </a:t>
            </a:r>
            <a:r>
              <a:rPr spc="-90" dirty="0"/>
              <a:t>number </a:t>
            </a:r>
            <a:r>
              <a:rPr spc="-10" dirty="0"/>
              <a:t>of </a:t>
            </a:r>
            <a:r>
              <a:rPr spc="-100" dirty="0"/>
              <a:t>doctors </a:t>
            </a:r>
            <a:r>
              <a:rPr spc="-135" dirty="0"/>
              <a:t>and </a:t>
            </a:r>
            <a:r>
              <a:rPr spc="-155" dirty="0"/>
              <a:t>nurses. </a:t>
            </a:r>
            <a:r>
              <a:rPr spc="-250" dirty="0"/>
              <a:t>A </a:t>
            </a:r>
            <a:r>
              <a:rPr spc="-45" dirty="0"/>
              <a:t>patient </a:t>
            </a:r>
            <a:r>
              <a:rPr spc="5" dirty="0"/>
              <a:t>will </a:t>
            </a:r>
            <a:r>
              <a:rPr spc="-135" dirty="0"/>
              <a:t>be  </a:t>
            </a:r>
            <a:r>
              <a:rPr spc="-55" dirty="0"/>
              <a:t>treated </a:t>
            </a:r>
            <a:r>
              <a:rPr spc="-125" dirty="0"/>
              <a:t>by </a:t>
            </a:r>
            <a:r>
              <a:rPr spc="-114" dirty="0"/>
              <a:t>one </a:t>
            </a:r>
            <a:r>
              <a:rPr spc="-55" dirty="0"/>
              <a:t>doctor </a:t>
            </a:r>
            <a:r>
              <a:rPr spc="-135" dirty="0"/>
              <a:t>and </a:t>
            </a:r>
            <a:r>
              <a:rPr spc="-150" dirty="0"/>
              <a:t>several </a:t>
            </a:r>
            <a:r>
              <a:rPr spc="-170" dirty="0"/>
              <a:t>nurses </a:t>
            </a:r>
            <a:r>
              <a:rPr spc="-100" dirty="0"/>
              <a:t>over </a:t>
            </a:r>
            <a:r>
              <a:rPr spc="-35" dirty="0"/>
              <a:t>the  </a:t>
            </a:r>
            <a:r>
              <a:rPr spc="-155" dirty="0"/>
              <a:t>course </a:t>
            </a:r>
            <a:r>
              <a:rPr spc="-10" dirty="0"/>
              <a:t>of their </a:t>
            </a:r>
            <a:r>
              <a:rPr spc="-185" dirty="0"/>
              <a:t>stay, </a:t>
            </a:r>
            <a:r>
              <a:rPr spc="-135" dirty="0"/>
              <a:t>and </a:t>
            </a:r>
            <a:r>
              <a:rPr spc="-175" dirty="0"/>
              <a:t>each </a:t>
            </a:r>
            <a:r>
              <a:rPr spc="-55" dirty="0"/>
              <a:t>doctor </a:t>
            </a:r>
            <a:r>
              <a:rPr spc="-135" dirty="0"/>
              <a:t>and </a:t>
            </a:r>
            <a:r>
              <a:rPr spc="-140" dirty="0"/>
              <a:t>nurse </a:t>
            </a:r>
            <a:r>
              <a:rPr spc="-170" dirty="0"/>
              <a:t>may  </a:t>
            </a:r>
            <a:r>
              <a:rPr spc="-130" dirty="0"/>
              <a:t>be </a:t>
            </a:r>
            <a:r>
              <a:rPr spc="-100" dirty="0"/>
              <a:t>involved </a:t>
            </a:r>
            <a:r>
              <a:rPr spc="15" dirty="0"/>
              <a:t>with </a:t>
            </a:r>
            <a:r>
              <a:rPr spc="-150" dirty="0"/>
              <a:t>several </a:t>
            </a:r>
            <a:r>
              <a:rPr spc="-75" dirty="0"/>
              <a:t>patients </a:t>
            </a:r>
            <a:r>
              <a:rPr spc="-40" dirty="0"/>
              <a:t>at </a:t>
            </a:r>
            <a:r>
              <a:rPr spc="-165" dirty="0"/>
              <a:t>any </a:t>
            </a:r>
            <a:r>
              <a:rPr spc="-130" dirty="0"/>
              <a:t>given</a:t>
            </a:r>
            <a:r>
              <a:rPr spc="-540" dirty="0"/>
              <a:t> </a:t>
            </a:r>
            <a:r>
              <a:rPr spc="-25" dirty="0"/>
              <a:t>time.”</a:t>
            </a: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864350" cy="1122680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796923"/>
            <a:ext cx="7797800" cy="4308872"/>
          </a:xfrm>
        </p:spPr>
        <p:txBody>
          <a:bodyPr/>
          <a:lstStyle/>
          <a:p>
            <a:r>
              <a:rPr lang="en-IN" dirty="0"/>
              <a:t>Draw an ER Diagram of a hospital. A hospital has many departments. Departments have different specialist doctors . Each doctor is identified by ID, name and specialization. A doctor checks or treats many patients. Whenever a patient visits , he is given a Patient ID and Name, address and contact number is recorded. Many nurses checks many patients in hospital. After checking, a patient is shifted to ward which has ward no and ward type.</a:t>
            </a:r>
          </a:p>
        </p:txBody>
      </p:sp>
    </p:spTree>
    <p:extLst>
      <p:ext uri="{BB962C8B-B14F-4D97-AF65-F5344CB8AC3E}">
        <p14:creationId xmlns:p14="http://schemas.microsoft.com/office/powerpoint/2010/main" val="233579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65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</a:t>
            </a:r>
            <a:r>
              <a:rPr sz="4800" spc="-340" dirty="0">
                <a:solidFill>
                  <a:srgbClr val="404040"/>
                </a:solidFill>
              </a:rPr>
              <a:t> </a:t>
            </a:r>
            <a:r>
              <a:rPr sz="4800" spc="-305" dirty="0">
                <a:solidFill>
                  <a:srgbClr val="404040"/>
                </a:solidFill>
              </a:rPr>
              <a:t>Relationships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01090" y="1823465"/>
            <a:ext cx="743775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>
              <a:lnSpc>
                <a:spcPts val="2735"/>
              </a:lnSpc>
              <a:spcBef>
                <a:spcPts val="100"/>
              </a:spcBef>
            </a:pP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university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consists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departments.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45"/>
              </a:spcBef>
            </a:pP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department </a:t>
            </a:r>
            <a:r>
              <a:rPr sz="2400" b="1" spc="-135" dirty="0">
                <a:solidFill>
                  <a:srgbClr val="E38312"/>
                </a:solidFill>
                <a:latin typeface="Trebuchet MS"/>
                <a:cs typeface="Trebuchet MS"/>
              </a:rPr>
              <a:t>offers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several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courses. </a:t>
            </a: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number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sz="2400" b="1" spc="-155" dirty="0">
                <a:solidFill>
                  <a:srgbClr val="E38312"/>
                </a:solidFill>
                <a:latin typeface="Trebuchet MS"/>
                <a:cs typeface="Trebuchet MS"/>
              </a:rPr>
              <a:t>make </a:t>
            </a:r>
            <a:r>
              <a:rPr sz="2400" b="1" spc="-125" dirty="0">
                <a:solidFill>
                  <a:srgbClr val="E38312"/>
                </a:solidFill>
                <a:latin typeface="Trebuchet MS"/>
                <a:cs typeface="Trebuchet MS"/>
              </a:rPr>
              <a:t>up 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course.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Students </a:t>
            </a:r>
            <a:r>
              <a:rPr sz="2400" b="1" spc="-140" dirty="0">
                <a:solidFill>
                  <a:srgbClr val="E38312"/>
                </a:solidFill>
                <a:latin typeface="Trebuchet MS"/>
                <a:cs typeface="Trebuchet MS"/>
              </a:rPr>
              <a:t>enrol </a:t>
            </a:r>
            <a:r>
              <a:rPr sz="2400" b="1" spc="-130" dirty="0">
                <a:solidFill>
                  <a:srgbClr val="E38312"/>
                </a:solidFill>
                <a:latin typeface="Trebuchet MS"/>
                <a:cs typeface="Trebuchet MS"/>
              </a:rPr>
              <a:t>in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particular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course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b="1" spc="-160" dirty="0">
                <a:solidFill>
                  <a:srgbClr val="E38312"/>
                </a:solidFill>
                <a:latin typeface="Trebuchet MS"/>
                <a:cs typeface="Trebuchet MS"/>
              </a:rPr>
              <a:t>take 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modules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towards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completion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 that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course. </a:t>
            </a: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b="1" spc="-125" dirty="0">
                <a:solidFill>
                  <a:srgbClr val="E38312"/>
                </a:solidFill>
                <a:latin typeface="Trebuchet MS"/>
                <a:cs typeface="Trebuchet MS"/>
              </a:rPr>
              <a:t>taught </a:t>
            </a:r>
            <a:r>
              <a:rPr sz="2400" b="1" spc="-140" dirty="0">
                <a:solidFill>
                  <a:srgbClr val="E38312"/>
                </a:solidFill>
                <a:latin typeface="Trebuchet MS"/>
                <a:cs typeface="Trebuchet MS"/>
              </a:rPr>
              <a:t>by </a:t>
            </a:r>
            <a:r>
              <a:rPr sz="2400" spc="-19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lecturer </a:t>
            </a:r>
            <a:r>
              <a:rPr sz="2400" b="1" spc="-130" dirty="0">
                <a:solidFill>
                  <a:srgbClr val="E38312"/>
                </a:solidFill>
                <a:latin typeface="Trebuchet MS"/>
                <a:cs typeface="Trebuchet MS"/>
              </a:rPr>
              <a:t>from</a:t>
            </a:r>
            <a:r>
              <a:rPr sz="2400" b="1" spc="-509" dirty="0">
                <a:solidFill>
                  <a:srgbClr val="E38312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E38312"/>
                </a:solidFill>
                <a:latin typeface="Trebuchet MS"/>
                <a:cs typeface="Trebuchet MS"/>
              </a:rPr>
              <a:t>the 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appropriate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department,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lecturer </a:t>
            </a:r>
            <a:r>
              <a:rPr sz="2400" b="1" spc="-125" dirty="0">
                <a:solidFill>
                  <a:srgbClr val="E38312"/>
                </a:solidFill>
                <a:latin typeface="Trebuchet MS"/>
                <a:cs typeface="Trebuchet MS"/>
              </a:rPr>
              <a:t>tutors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group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students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1856359"/>
            <a:ext cx="569976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Entities: Department, Course, Module, </a:t>
            </a:r>
            <a:r>
              <a:rPr sz="1800" spc="-15" dirty="0">
                <a:latin typeface="Arial"/>
                <a:cs typeface="Arial"/>
              </a:rPr>
              <a:t>Lecturer,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31045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Depa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30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8340" y="1856359"/>
            <a:ext cx="405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department </a:t>
            </a:r>
            <a:r>
              <a:rPr sz="1800" spc="-10" dirty="0">
                <a:solidFill>
                  <a:srgbClr val="626F52"/>
                </a:solidFill>
                <a:latin typeface="Arial"/>
                <a:cs typeface="Arial"/>
              </a:rPr>
              <a:t>offers </a:t>
            </a:r>
            <a:r>
              <a:rPr sz="1800" spc="-5" dirty="0">
                <a:latin typeface="Arial"/>
                <a:cs typeface="Arial"/>
              </a:rPr>
              <a:t>several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8340" y="1856359"/>
            <a:ext cx="454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modules </a:t>
            </a:r>
            <a:r>
              <a:rPr sz="1800" spc="-5" dirty="0">
                <a:solidFill>
                  <a:srgbClr val="E38312"/>
                </a:solidFill>
                <a:latin typeface="Arial"/>
                <a:cs typeface="Arial"/>
              </a:rPr>
              <a:t>make up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Enrols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8340" y="1856359"/>
            <a:ext cx="368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Students </a:t>
            </a:r>
            <a:r>
              <a:rPr sz="1800" spc="-5" dirty="0">
                <a:solidFill>
                  <a:srgbClr val="E38312"/>
                </a:solidFill>
                <a:latin typeface="Arial"/>
                <a:cs typeface="Arial"/>
              </a:rPr>
              <a:t>enrol in </a:t>
            </a:r>
            <a:r>
              <a:rPr sz="1800" spc="-5" dirty="0">
                <a:latin typeface="Arial"/>
                <a:cs typeface="Arial"/>
              </a:rPr>
              <a:t>a particular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Le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sz="1600" spc="-65" dirty="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8340" y="1856359"/>
            <a:ext cx="264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Students </a:t>
            </a:r>
            <a:r>
              <a:rPr sz="1800" dirty="0">
                <a:latin typeface="Arial"/>
                <a:cs typeface="Arial"/>
              </a:rPr>
              <a:t>… </a:t>
            </a:r>
            <a:r>
              <a:rPr sz="1800" dirty="0">
                <a:solidFill>
                  <a:srgbClr val="E38312"/>
                </a:solidFill>
                <a:latin typeface="Arial"/>
                <a:cs typeface="Arial"/>
              </a:rPr>
              <a:t>take</a:t>
            </a:r>
            <a:r>
              <a:rPr sz="1800" spc="-60" dirty="0">
                <a:solidFill>
                  <a:srgbClr val="E38312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913333"/>
            <a:ext cx="5455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95" dirty="0">
                <a:solidFill>
                  <a:srgbClr val="404040"/>
                </a:solidFill>
              </a:rPr>
              <a:t>Example </a:t>
            </a:r>
            <a:r>
              <a:rPr sz="4800" spc="-130" dirty="0">
                <a:solidFill>
                  <a:srgbClr val="404040"/>
                </a:solidFill>
              </a:rPr>
              <a:t>- </a:t>
            </a:r>
            <a:r>
              <a:rPr sz="4800" spc="-484" dirty="0">
                <a:solidFill>
                  <a:srgbClr val="404040"/>
                </a:solidFill>
              </a:rPr>
              <a:t>E/R</a:t>
            </a:r>
            <a:r>
              <a:rPr sz="4800" spc="-585" dirty="0">
                <a:solidFill>
                  <a:srgbClr val="404040"/>
                </a:solidFill>
              </a:rPr>
              <a:t> </a:t>
            </a:r>
            <a:r>
              <a:rPr sz="4800" spc="-335" dirty="0">
                <a:solidFill>
                  <a:srgbClr val="404040"/>
                </a:solidFill>
              </a:rPr>
              <a:t>Diagram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6583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3623" y="3523869"/>
            <a:ext cx="860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615" y="3523869"/>
            <a:ext cx="84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Course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23629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0535" y="2456814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Depa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8361" y="52585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03"/>
                </a:lnTo>
                <a:lnTo>
                  <a:pt x="1726580" y="507361"/>
                </a:lnTo>
                <a:lnTo>
                  <a:pt x="1698325" y="526413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13"/>
                </a:lnTo>
                <a:lnTo>
                  <a:pt x="26019" y="507361"/>
                </a:lnTo>
                <a:lnTo>
                  <a:pt x="6979" y="479103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811" y="5353303"/>
            <a:ext cx="90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ude</a:t>
            </a:r>
            <a:r>
              <a:rPr sz="2000" spc="5" dirty="0">
                <a:solidFill>
                  <a:srgbClr val="8B8B8B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161" y="3429761"/>
            <a:ext cx="1752600" cy="53340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08291" y="3523869"/>
            <a:ext cx="9601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7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67101" y="3557397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Includes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362" y="22867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4080" y="2490342"/>
            <a:ext cx="574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B8B8B"/>
                </a:solidFill>
                <a:latin typeface="Arial"/>
                <a:cs typeface="Arial"/>
              </a:rPr>
              <a:t>O</a:t>
            </a:r>
            <a:r>
              <a:rPr sz="1600" spc="-30" dirty="0">
                <a:solidFill>
                  <a:srgbClr val="8B8B8B"/>
                </a:solidFill>
                <a:latin typeface="Arial"/>
                <a:cs typeface="Arial"/>
              </a:rPr>
              <a:t>f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0362" y="51823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7587" y="538683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Enrols</a:t>
            </a:r>
            <a:r>
              <a:rPr sz="1600" spc="-65" dirty="0">
                <a:solidFill>
                  <a:srgbClr val="8B8B8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3161" y="42679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3000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56659" y="4472178"/>
            <a:ext cx="554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solidFill>
                  <a:srgbClr val="8B8B8B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8B8B8B"/>
                </a:solidFill>
                <a:latin typeface="Arial"/>
                <a:cs typeface="Arial"/>
              </a:rPr>
              <a:t>akes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9561" y="3353561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342900"/>
                </a:moveTo>
                <a:lnTo>
                  <a:pt x="571500" y="0"/>
                </a:lnTo>
                <a:lnTo>
                  <a:pt x="1142999" y="342900"/>
                </a:lnTo>
                <a:lnTo>
                  <a:pt x="571500" y="685800"/>
                </a:lnTo>
                <a:lnTo>
                  <a:pt x="0" y="3429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20283" y="3557397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673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389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0105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1706" y="369646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2505" y="2629661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49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1861" y="298170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81861" y="3972305"/>
            <a:ext cx="0" cy="1200150"/>
          </a:xfrm>
          <a:custGeom>
            <a:avLst/>
            <a:gdLst/>
            <a:ahLst/>
            <a:cxnLst/>
            <a:rect l="l" t="t" r="r" b="b"/>
            <a:pathLst>
              <a:path h="1200150">
                <a:moveTo>
                  <a:pt x="0" y="0"/>
                </a:moveTo>
                <a:lnTo>
                  <a:pt x="0" y="120015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2505" y="5525261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49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34661" y="49629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4661" y="3972305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285750"/>
                </a:moveTo>
                <a:lnTo>
                  <a:pt x="0" y="0"/>
                </a:lnTo>
              </a:path>
            </a:pathLst>
          </a:custGeom>
          <a:ln w="19812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96055" y="5401055"/>
            <a:ext cx="172211" cy="24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10455" y="3953255"/>
            <a:ext cx="24383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0455" y="5096255"/>
            <a:ext cx="24383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6055" y="3572255"/>
            <a:ext cx="172211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7655" y="3267455"/>
            <a:ext cx="24384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1055" y="3572255"/>
            <a:ext cx="172211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48255" y="3572255"/>
            <a:ext cx="172212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8340" y="1856359"/>
            <a:ext cx="360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module is </a:t>
            </a:r>
            <a:r>
              <a:rPr sz="1800" spc="-5" dirty="0">
                <a:solidFill>
                  <a:srgbClr val="E38312"/>
                </a:solidFill>
                <a:latin typeface="Arial"/>
                <a:cs typeface="Arial"/>
              </a:rPr>
              <a:t>taught by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lecturer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86700" y="0"/>
            <a:ext cx="1257299" cy="499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110" dirty="0"/>
              <a:t>ENTITY RELATIONSHIP</a:t>
            </a:r>
            <a:r>
              <a:rPr spc="-75" dirty="0"/>
              <a:t> </a:t>
            </a:r>
            <a:r>
              <a:rPr spc="-9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1243</Words>
  <Application>Microsoft Office PowerPoint</Application>
  <PresentationFormat>On-screen Show (4:3)</PresentationFormat>
  <Paragraphs>273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Office Theme</vt:lpstr>
      <vt:lpstr>Example</vt:lpstr>
      <vt:lpstr>Example - Entities</vt:lpstr>
      <vt:lpstr>Example - Relationships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Example - E/R Diagram</vt:lpstr>
      <vt:lpstr>Entities and Attributes</vt:lpstr>
      <vt:lpstr>Example</vt:lpstr>
      <vt:lpstr>Example - Entities/Attributes</vt:lpstr>
      <vt:lpstr>Example - E/R Diagram</vt:lpstr>
      <vt:lpstr>Example - Relationships</vt:lpstr>
      <vt:lpstr>Example - E/R Diagram</vt:lpstr>
      <vt:lpstr>One to One Relationships</vt:lpstr>
      <vt:lpstr>Redundant Relationships</vt:lpstr>
      <vt:lpstr>Example - E/R Diagram</vt:lpstr>
      <vt:lpstr>Making E/R Diagrams</vt:lpstr>
      <vt:lpstr>Debugging Designs</vt:lpstr>
      <vt:lpstr>Debugging Designs</vt:lpstr>
      <vt:lpstr>TASK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Steven Mills</dc:creator>
  <cp:lastModifiedBy>Dell</cp:lastModifiedBy>
  <cp:revision>3</cp:revision>
  <dcterms:created xsi:type="dcterms:W3CDTF">2018-09-04T18:36:22Z</dcterms:created>
  <dcterms:modified xsi:type="dcterms:W3CDTF">2023-01-27T06:33:11Z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2018-09-04T00:00:00Z</vt:filetime>
  </property>
</Properties>
</file>