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F1C4-9190-D6A9-B473-935AD4DEC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BE9E7-CB89-9A5E-71F7-552999CD0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2F494-0DA3-3527-2070-916A19CA987E}"/>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96B60074-2462-9CDF-2C45-1A1B5B6C0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497E2-4043-FA02-68E6-49F3AD790935}"/>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392070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6507-6F67-650D-9F11-4F238F3EE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DB028-0AF1-106B-D3DF-922F286BB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6EB2E-4489-1CF4-9D6A-F7352B46A44E}"/>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61BF510B-206D-CF88-5C76-6DDE8433A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6DEBB-1B30-AA48-A80F-A4FC4BE7A037}"/>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139506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7477F-54A5-A92A-3D67-FAF15BD584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623F-B30B-3E2D-6B12-A05ACF0D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B52E6-B25E-AD03-A464-1801CB37F268}"/>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79E139BE-16CD-B9E7-A7F3-E19C83671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AF29F-6FF5-582E-0681-B95ACA21E78B}"/>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117475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5E0F-2B31-0A1E-694D-45076720C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9505D-31AF-7A09-FBC7-E4F2D2CD9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E5014-2D96-F0CD-03DB-13D1BDDEBF11}"/>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A3B88702-CB9E-89CE-5A94-B4B51FD92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CBC30-B2E6-F3E3-BCE1-011A0760CD67}"/>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85062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1B3C-FC50-0FB1-2C76-5090A777D8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C97AEB-D14A-C808-73E5-AA081720B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A0F7C-AF0A-CF40-ADD9-A8D63A2E5ECC}"/>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14EB3616-CFEF-C2ED-66B6-1F60D70D0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D646F-B7F1-D5DB-5F56-B4F39A55CFC3}"/>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254954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AF95-891C-D057-9D04-2C57E6229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A8009-584F-4FC9-AECD-29940950C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5C575-9EFD-ACC8-B60A-D6B9F6EC5D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0CAD2-9659-6C93-069A-C44434013EC8}"/>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6" name="Footer Placeholder 5">
            <a:extLst>
              <a:ext uri="{FF2B5EF4-FFF2-40B4-BE49-F238E27FC236}">
                <a16:creationId xmlns:a16="http://schemas.microsoft.com/office/drawing/2014/main" id="{4EBFC457-2823-25AC-3FE5-0E9076BEC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C861D-EC4B-E538-89AF-C08EB262878C}"/>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267432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E87-D884-4721-EB7C-4BE1E50F8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93CE1-766C-F3C4-24C7-2ECFD96EF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9FA56-4E82-98AF-6121-C2EBDCCD0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544EC8-2C29-7F07-C5EB-078675AEE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B6B51-0797-AB54-D4F9-80CCA8CCF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D81A0-CF10-70D2-001D-A4322D409F35}"/>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8" name="Footer Placeholder 7">
            <a:extLst>
              <a:ext uri="{FF2B5EF4-FFF2-40B4-BE49-F238E27FC236}">
                <a16:creationId xmlns:a16="http://schemas.microsoft.com/office/drawing/2014/main" id="{9FC806C7-AA0A-676F-C755-E2CA493E1A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C05238-D9F5-B65B-6ABD-49AE4A1DB95F}"/>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293119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75C-7C28-19FD-2E02-7E7E95C49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6CFF0-1964-2DF3-BD66-4F9DC3A1D7DE}"/>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4" name="Footer Placeholder 3">
            <a:extLst>
              <a:ext uri="{FF2B5EF4-FFF2-40B4-BE49-F238E27FC236}">
                <a16:creationId xmlns:a16="http://schemas.microsoft.com/office/drawing/2014/main" id="{0FE31735-E739-F79F-DB7C-85B72FC20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4F7CF-8A5C-C10C-10A8-0FD9C4C874A3}"/>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420533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AE6D7-D657-AFEE-6EFB-269CC33E54DD}"/>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3" name="Footer Placeholder 2">
            <a:extLst>
              <a:ext uri="{FF2B5EF4-FFF2-40B4-BE49-F238E27FC236}">
                <a16:creationId xmlns:a16="http://schemas.microsoft.com/office/drawing/2014/main" id="{F4F5C320-0F4A-7BAC-44DD-8DB9967AA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2BDE2-3BA8-E77A-C7EE-62A7631AB26F}"/>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151891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B162-DD4C-F8D4-C102-316F23955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F0777-93EF-CEC4-A9D4-2919B6F9C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48058-A519-E133-FE4F-5C9BE042A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314DD-2305-F270-369B-9394292E25D6}"/>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6" name="Footer Placeholder 5">
            <a:extLst>
              <a:ext uri="{FF2B5EF4-FFF2-40B4-BE49-F238E27FC236}">
                <a16:creationId xmlns:a16="http://schemas.microsoft.com/office/drawing/2014/main" id="{04DDA049-BDCD-D3DD-A758-6C19AC16A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BDC40-855B-D0F9-0C4F-5E988BFCD20E}"/>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370761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E99C-18DA-9C86-C7B2-6B4F4C341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27B5C-AE49-99BB-AE66-2BD5C55F0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72893-13D9-330F-D82D-ECAEB69C0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D4502-B648-C309-C366-B2CC7D942B44}"/>
              </a:ext>
            </a:extLst>
          </p:cNvPr>
          <p:cNvSpPr>
            <a:spLocks noGrp="1"/>
          </p:cNvSpPr>
          <p:nvPr>
            <p:ph type="dt" sz="half" idx="10"/>
          </p:nvPr>
        </p:nvSpPr>
        <p:spPr/>
        <p:txBody>
          <a:bodyPr/>
          <a:lstStyle/>
          <a:p>
            <a:fld id="{D5193AD9-DF9F-4F9F-A2A8-F4B9BC6AC024}" type="datetimeFigureOut">
              <a:rPr lang="en-US" smtClean="0"/>
              <a:t>2/14/2023</a:t>
            </a:fld>
            <a:endParaRPr lang="en-US"/>
          </a:p>
        </p:txBody>
      </p:sp>
      <p:sp>
        <p:nvSpPr>
          <p:cNvPr id="6" name="Footer Placeholder 5">
            <a:extLst>
              <a:ext uri="{FF2B5EF4-FFF2-40B4-BE49-F238E27FC236}">
                <a16:creationId xmlns:a16="http://schemas.microsoft.com/office/drawing/2014/main" id="{C1B870CE-42D3-04C7-2BEB-FBC8B366A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1A7F3-050A-15D8-592A-BE1CFF030ED9}"/>
              </a:ext>
            </a:extLst>
          </p:cNvPr>
          <p:cNvSpPr>
            <a:spLocks noGrp="1"/>
          </p:cNvSpPr>
          <p:nvPr>
            <p:ph type="sldNum" sz="quarter" idx="12"/>
          </p:nvPr>
        </p:nvSpPr>
        <p:spPr/>
        <p:txBody>
          <a:bodyPr/>
          <a:lstStyle/>
          <a:p>
            <a:fld id="{6945C6BB-44B7-43F3-A8BE-B5B7E98313DF}" type="slidenum">
              <a:rPr lang="en-US" smtClean="0"/>
              <a:t>‹#›</a:t>
            </a:fld>
            <a:endParaRPr lang="en-US"/>
          </a:p>
        </p:txBody>
      </p:sp>
    </p:spTree>
    <p:extLst>
      <p:ext uri="{BB962C8B-B14F-4D97-AF65-F5344CB8AC3E}">
        <p14:creationId xmlns:p14="http://schemas.microsoft.com/office/powerpoint/2010/main" val="32947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46C42-833E-392B-0E79-857FB4C52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DBEA5-824F-4D3C-9E10-B924F85FF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11845-3AF5-161E-88B0-9FAE51303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93AD9-DF9F-4F9F-A2A8-F4B9BC6AC024}" type="datetimeFigureOut">
              <a:rPr lang="en-US" smtClean="0"/>
              <a:t>2/14/2023</a:t>
            </a:fld>
            <a:endParaRPr lang="en-US"/>
          </a:p>
        </p:txBody>
      </p:sp>
      <p:sp>
        <p:nvSpPr>
          <p:cNvPr id="5" name="Footer Placeholder 4">
            <a:extLst>
              <a:ext uri="{FF2B5EF4-FFF2-40B4-BE49-F238E27FC236}">
                <a16:creationId xmlns:a16="http://schemas.microsoft.com/office/drawing/2014/main" id="{6C177D19-2D35-6558-7EE4-A14A5086B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A2137B-C924-D70C-001D-E3B480D5E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5C6BB-44B7-43F3-A8BE-B5B7E98313DF}" type="slidenum">
              <a:rPr lang="en-US" smtClean="0"/>
              <a:t>‹#›</a:t>
            </a:fld>
            <a:endParaRPr lang="en-US"/>
          </a:p>
        </p:txBody>
      </p:sp>
    </p:spTree>
    <p:extLst>
      <p:ext uri="{BB962C8B-B14F-4D97-AF65-F5344CB8AC3E}">
        <p14:creationId xmlns:p14="http://schemas.microsoft.com/office/powerpoint/2010/main" val="232390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1C17-6C27-12E3-CE5B-7B8661542B3C}"/>
              </a:ext>
            </a:extLst>
          </p:cNvPr>
          <p:cNvSpPr>
            <a:spLocks noGrp="1"/>
          </p:cNvSpPr>
          <p:nvPr>
            <p:ph type="ctrTitle"/>
          </p:nvPr>
        </p:nvSpPr>
        <p:spPr/>
        <p:txBody>
          <a:bodyPr>
            <a:normAutofit fontScale="90000"/>
          </a:bodyPr>
          <a:lstStyle/>
          <a:p>
            <a:r>
              <a:rPr lang="en-US" b="1" i="0" dirty="0">
                <a:solidFill>
                  <a:srgbClr val="10656D"/>
                </a:solidFill>
                <a:effectLst/>
                <a:latin typeface="Montserrat" panose="020B0604020202020204" pitchFamily="2" charset="0"/>
              </a:rPr>
              <a:t> Integrity Constraints in DBMS</a:t>
            </a:r>
            <a:br>
              <a:rPr lang="en-US" b="1" i="0" dirty="0">
                <a:solidFill>
                  <a:srgbClr val="10656D"/>
                </a:solidFill>
                <a:effectLst/>
                <a:latin typeface="Montserrat" panose="020B0604020202020204" pitchFamily="2" charset="0"/>
              </a:rPr>
            </a:br>
            <a:endParaRPr lang="en-US" dirty="0"/>
          </a:p>
        </p:txBody>
      </p:sp>
      <p:sp>
        <p:nvSpPr>
          <p:cNvPr id="3" name="Subtitle 2">
            <a:extLst>
              <a:ext uri="{FF2B5EF4-FFF2-40B4-BE49-F238E27FC236}">
                <a16:creationId xmlns:a16="http://schemas.microsoft.com/office/drawing/2014/main" id="{0CB8CD13-ED0B-370C-D017-DA521746E3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80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F7EC-9608-999E-1D48-01CA21E57610}"/>
              </a:ext>
            </a:extLst>
          </p:cNvPr>
          <p:cNvSpPr>
            <a:spLocks noGrp="1"/>
          </p:cNvSpPr>
          <p:nvPr>
            <p:ph type="title"/>
          </p:nvPr>
        </p:nvSpPr>
        <p:spPr/>
        <p:txBody>
          <a:bodyPr/>
          <a:lstStyle/>
          <a:p>
            <a:pPr algn="ctr"/>
            <a:r>
              <a:rPr lang="en-US" b="0" i="0" dirty="0">
                <a:solidFill>
                  <a:srgbClr val="610B4B"/>
                </a:solidFill>
                <a:effectLst/>
                <a:latin typeface="erdana"/>
              </a:rPr>
              <a:t>4. Key constraints</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65076286-DAAC-2CD8-001C-A0067E00294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US"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0" indent="0">
              <a:buNone/>
            </a:pPr>
            <a:endParaRPr lang="en-US" dirty="0"/>
          </a:p>
        </p:txBody>
      </p:sp>
    </p:spTree>
    <p:extLst>
      <p:ext uri="{BB962C8B-B14F-4D97-AF65-F5344CB8AC3E}">
        <p14:creationId xmlns:p14="http://schemas.microsoft.com/office/powerpoint/2010/main" val="211964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D7EA-5B28-0A62-E44D-27FBDB7A8BDF}"/>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1A5DAD4A-0B67-AD1B-B8AC-2051E0583446}"/>
              </a:ext>
            </a:extLst>
          </p:cNvPr>
          <p:cNvPicPr>
            <a:picLocks noGrp="1" noChangeAspect="1"/>
          </p:cNvPicPr>
          <p:nvPr>
            <p:ph idx="1"/>
          </p:nvPr>
        </p:nvPicPr>
        <p:blipFill>
          <a:blip r:embed="rId2"/>
          <a:stretch>
            <a:fillRect/>
          </a:stretch>
        </p:blipFill>
        <p:spPr>
          <a:xfrm>
            <a:off x="2252870" y="2332383"/>
            <a:ext cx="7381460" cy="3445565"/>
          </a:xfrm>
        </p:spPr>
      </p:pic>
    </p:spTree>
    <p:extLst>
      <p:ext uri="{BB962C8B-B14F-4D97-AF65-F5344CB8AC3E}">
        <p14:creationId xmlns:p14="http://schemas.microsoft.com/office/powerpoint/2010/main" val="62874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695E-D15C-D524-FC9D-6D73CAF238AE}"/>
              </a:ext>
            </a:extLst>
          </p:cNvPr>
          <p:cNvSpPr>
            <a:spLocks noGrp="1"/>
          </p:cNvSpPr>
          <p:nvPr>
            <p:ph type="title"/>
          </p:nvPr>
        </p:nvSpPr>
        <p:spPr/>
        <p:txBody>
          <a:bodyPr>
            <a:normAutofit/>
          </a:bodyPr>
          <a:lstStyle/>
          <a:p>
            <a:pPr algn="ctr"/>
            <a:r>
              <a:rPr lang="en-US" b="1" i="0" dirty="0">
                <a:solidFill>
                  <a:srgbClr val="10656D"/>
                </a:solidFill>
                <a:effectLst/>
                <a:latin typeface="Montserrat" panose="00000500000000000000" pitchFamily="2" charset="0"/>
              </a:rPr>
              <a:t>Integrity Constraints in DBMS</a:t>
            </a:r>
            <a:br>
              <a:rPr lang="en-US" b="1" i="0" dirty="0">
                <a:solidFill>
                  <a:srgbClr val="10656D"/>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77E0104E-9C04-3005-24E3-121632C8610E}"/>
              </a:ext>
            </a:extLst>
          </p:cNvPr>
          <p:cNvSpPr>
            <a:spLocks noGrp="1"/>
          </p:cNvSpPr>
          <p:nvPr>
            <p:ph idx="1"/>
          </p:nvPr>
        </p:nvSpPr>
        <p:spPr/>
        <p:txBody>
          <a:bodyPr/>
          <a:lstStyle/>
          <a:p>
            <a:r>
              <a:rPr lang="en-US" b="0" i="0" dirty="0">
                <a:solidFill>
                  <a:srgbClr val="273239"/>
                </a:solidFill>
                <a:effectLst/>
                <a:latin typeface="-apple-system"/>
              </a:rPr>
              <a:t>Integrity constraints in Database Management Systems (DBMS) are a set of rules that are applied on the table columns or relationships to ensure that the overall validity, integrity, and consistency (i.e. the quality) of the data present in the database table is maintained. </a:t>
            </a:r>
          </a:p>
          <a:p>
            <a:r>
              <a:rPr lang="en-US" b="0" i="0" dirty="0">
                <a:solidFill>
                  <a:srgbClr val="273239"/>
                </a:solidFill>
                <a:effectLst/>
                <a:latin typeface="-apple-system"/>
              </a:rPr>
              <a:t>Each and every time a table insert, update, delete, or alter operation is performed, it is evaluated against the terms or rules mentioned in the integrity constraint</a:t>
            </a:r>
          </a:p>
          <a:p>
            <a:r>
              <a:rPr lang="en-US" b="0" i="0" dirty="0">
                <a:solidFill>
                  <a:srgbClr val="273239"/>
                </a:solidFill>
                <a:effectLst/>
                <a:latin typeface="-apple-system"/>
              </a:rPr>
              <a:t>The data is inserted, updated, deleted, or altered only if the result of the constraint comes out to be True.. </a:t>
            </a:r>
            <a:endParaRPr lang="en-US" dirty="0"/>
          </a:p>
        </p:txBody>
      </p:sp>
    </p:spTree>
    <p:extLst>
      <p:ext uri="{BB962C8B-B14F-4D97-AF65-F5344CB8AC3E}">
        <p14:creationId xmlns:p14="http://schemas.microsoft.com/office/powerpoint/2010/main" val="311471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1303-F64A-0133-52FA-DCA190BFAC2B}"/>
              </a:ext>
            </a:extLst>
          </p:cNvPr>
          <p:cNvSpPr>
            <a:spLocks noGrp="1"/>
          </p:cNvSpPr>
          <p:nvPr>
            <p:ph type="title"/>
          </p:nvPr>
        </p:nvSpPr>
        <p:spPr/>
        <p:txBody>
          <a:bodyPr/>
          <a:lstStyle/>
          <a:p>
            <a:pPr algn="ctr"/>
            <a:r>
              <a:rPr lang="en-US" b="1" i="0" dirty="0">
                <a:solidFill>
                  <a:srgbClr val="10656D"/>
                </a:solidFill>
                <a:effectLst/>
                <a:latin typeface="Nunito Sans" panose="020B0604020202020204" pitchFamily="2" charset="0"/>
              </a:rPr>
              <a:t>Types of Integrity Constraints</a:t>
            </a:r>
            <a:br>
              <a:rPr lang="en-US" b="1" i="0" dirty="0">
                <a:solidFill>
                  <a:srgbClr val="10656D"/>
                </a:solidFill>
                <a:effectLst/>
                <a:latin typeface="Nunito Sans" panose="020B0604020202020204" pitchFamily="2" charset="0"/>
              </a:rPr>
            </a:br>
            <a:endParaRPr lang="en-US" dirty="0"/>
          </a:p>
        </p:txBody>
      </p:sp>
      <p:sp>
        <p:nvSpPr>
          <p:cNvPr id="3" name="Content Placeholder 2">
            <a:extLst>
              <a:ext uri="{FF2B5EF4-FFF2-40B4-BE49-F238E27FC236}">
                <a16:creationId xmlns:a16="http://schemas.microsoft.com/office/drawing/2014/main" id="{0AC0CCDC-B5A8-4E28-E607-4F27DF3F3D9F}"/>
              </a:ext>
            </a:extLst>
          </p:cNvPr>
          <p:cNvSpPr>
            <a:spLocks noGrp="1"/>
          </p:cNvSpPr>
          <p:nvPr>
            <p:ph idx="1"/>
          </p:nvPr>
        </p:nvSpPr>
        <p:spPr/>
        <p:txBody>
          <a:bodyPr/>
          <a:lstStyle/>
          <a:p>
            <a:r>
              <a:rPr lang="en-US" dirty="0">
                <a:solidFill>
                  <a:srgbClr val="273239"/>
                </a:solidFill>
                <a:latin typeface="-apple-system"/>
              </a:rPr>
              <a:t>I</a:t>
            </a:r>
            <a:r>
              <a:rPr lang="en-US" b="0" i="0" dirty="0">
                <a:solidFill>
                  <a:srgbClr val="273239"/>
                </a:solidFill>
                <a:effectLst/>
                <a:latin typeface="-apple-system"/>
              </a:rPr>
              <a:t>n relational DBMS, we primarily have four types of integrity constraints, namely :</a:t>
            </a:r>
          </a:p>
          <a:p>
            <a:endParaRPr lang="en-US" dirty="0">
              <a:solidFill>
                <a:srgbClr val="273239"/>
              </a:solidFill>
              <a:latin typeface="-apple-system"/>
            </a:endParaRPr>
          </a:p>
          <a:p>
            <a:pPr marL="0" indent="0">
              <a:buNone/>
            </a:pPr>
            <a:endParaRPr lang="en-US" dirty="0"/>
          </a:p>
        </p:txBody>
      </p:sp>
      <p:pic>
        <p:nvPicPr>
          <p:cNvPr id="5" name="Picture 4">
            <a:extLst>
              <a:ext uri="{FF2B5EF4-FFF2-40B4-BE49-F238E27FC236}">
                <a16:creationId xmlns:a16="http://schemas.microsoft.com/office/drawing/2014/main" id="{D3AF7723-6C7D-5A2F-78F7-ED7CCCBA8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113" y="2769705"/>
            <a:ext cx="7050155" cy="2676939"/>
          </a:xfrm>
          <a:prstGeom prst="rect">
            <a:avLst/>
          </a:prstGeom>
        </p:spPr>
      </p:pic>
    </p:spTree>
    <p:extLst>
      <p:ext uri="{BB962C8B-B14F-4D97-AF65-F5344CB8AC3E}">
        <p14:creationId xmlns:p14="http://schemas.microsoft.com/office/powerpoint/2010/main" val="229345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9B58-C2FF-22CE-1351-9775D23886FA}"/>
              </a:ext>
            </a:extLst>
          </p:cNvPr>
          <p:cNvSpPr>
            <a:spLocks noGrp="1"/>
          </p:cNvSpPr>
          <p:nvPr>
            <p:ph type="title"/>
          </p:nvPr>
        </p:nvSpPr>
        <p:spPr/>
        <p:txBody>
          <a:bodyPr/>
          <a:lstStyle/>
          <a:p>
            <a:pPr algn="ctr"/>
            <a:r>
              <a:rPr lang="en-US" b="1" i="0" dirty="0">
                <a:solidFill>
                  <a:srgbClr val="0693A0"/>
                </a:solidFill>
                <a:effectLst/>
                <a:latin typeface="Nunito Sans" pitchFamily="2" charset="0"/>
              </a:rPr>
              <a:t>1. Domain Integrity Constraint</a:t>
            </a:r>
            <a:endParaRPr lang="en-US" dirty="0"/>
          </a:p>
        </p:txBody>
      </p:sp>
      <p:sp>
        <p:nvSpPr>
          <p:cNvPr id="3" name="Content Placeholder 2">
            <a:extLst>
              <a:ext uri="{FF2B5EF4-FFF2-40B4-BE49-F238E27FC236}">
                <a16:creationId xmlns:a16="http://schemas.microsoft.com/office/drawing/2014/main" id="{493C0D11-5BF1-896A-DBFA-C7EF737F9A2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Domain constraints can be defined as the definition of a valid set of values for an attribute.</a:t>
            </a:r>
          </a:p>
          <a:p>
            <a:pPr algn="just">
              <a:buFont typeface="Arial" panose="020B0604020202020204" pitchFamily="34" charset="0"/>
              <a:buChar char="•"/>
            </a:pPr>
            <a:r>
              <a:rPr lang="en-US" b="0" i="0" dirty="0">
                <a:solidFill>
                  <a:srgbClr val="000000"/>
                </a:solidFill>
                <a:effectLst/>
                <a:latin typeface="inter-regular"/>
              </a:rPr>
              <a:t>The data type of domain includes string, character, integer, time, date, currency, etc. The value of the attribute must be available in the corresponding domain.</a:t>
            </a:r>
          </a:p>
          <a:p>
            <a:pPr marL="0" indent="0">
              <a:buNone/>
            </a:pPr>
            <a:endParaRPr lang="en-US" dirty="0"/>
          </a:p>
        </p:txBody>
      </p:sp>
    </p:spTree>
    <p:extLst>
      <p:ext uri="{BB962C8B-B14F-4D97-AF65-F5344CB8AC3E}">
        <p14:creationId xmlns:p14="http://schemas.microsoft.com/office/powerpoint/2010/main" val="344853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7762-DCCA-3A3D-B831-4FF118D6614B}"/>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96F906F5-1DED-F133-D47A-E2FF04CFFB0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9FB91B3F-1E26-F157-A86A-6EB7D8EE54FB}"/>
              </a:ext>
            </a:extLst>
          </p:cNvPr>
          <p:cNvPicPr>
            <a:picLocks noChangeAspect="1"/>
          </p:cNvPicPr>
          <p:nvPr/>
        </p:nvPicPr>
        <p:blipFill>
          <a:blip r:embed="rId2"/>
          <a:stretch>
            <a:fillRect/>
          </a:stretch>
        </p:blipFill>
        <p:spPr>
          <a:xfrm>
            <a:off x="2743200" y="1961322"/>
            <a:ext cx="6891130" cy="3816626"/>
          </a:xfrm>
          <a:prstGeom prst="rect">
            <a:avLst/>
          </a:prstGeom>
        </p:spPr>
      </p:pic>
    </p:spTree>
    <p:extLst>
      <p:ext uri="{BB962C8B-B14F-4D97-AF65-F5344CB8AC3E}">
        <p14:creationId xmlns:p14="http://schemas.microsoft.com/office/powerpoint/2010/main" val="22956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B30F-038E-AD93-07DC-8591B96979F0}"/>
              </a:ext>
            </a:extLst>
          </p:cNvPr>
          <p:cNvSpPr>
            <a:spLocks noGrp="1"/>
          </p:cNvSpPr>
          <p:nvPr>
            <p:ph type="title"/>
          </p:nvPr>
        </p:nvSpPr>
        <p:spPr/>
        <p:txBody>
          <a:bodyPr/>
          <a:lstStyle/>
          <a:p>
            <a:pPr algn="ctr"/>
            <a:r>
              <a:rPr lang="en-US" b="0" i="0" dirty="0">
                <a:solidFill>
                  <a:srgbClr val="610B4B"/>
                </a:solidFill>
                <a:effectLst/>
                <a:latin typeface="erdana"/>
              </a:rPr>
              <a:t> 2. Entity integrity constraints</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6D0254C4-DCD3-5988-AB3C-BE754B88C09A}"/>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Entity Integrity Constraints states that the primary value key cannot be null because the primary value key is used to find out individual rows in relation and if the value of the primary key is null then it is not easy to identify those rows.</a:t>
            </a:r>
          </a:p>
          <a:p>
            <a:pPr algn="l">
              <a:buFont typeface="Arial" panose="020B0604020202020204" pitchFamily="34" charset="0"/>
              <a:buChar char="•"/>
            </a:pPr>
            <a:r>
              <a:rPr lang="en-US" b="0" i="0" dirty="0">
                <a:solidFill>
                  <a:srgbClr val="000000"/>
                </a:solidFill>
                <a:effectLst/>
                <a:latin typeface="Verdana" panose="020B0604030504040204" pitchFamily="34" charset="0"/>
              </a:rPr>
              <a:t>There can be a null value in the table apart from the primary key field.</a:t>
            </a:r>
          </a:p>
          <a:p>
            <a:endParaRPr lang="en-US" dirty="0"/>
          </a:p>
        </p:txBody>
      </p:sp>
    </p:spTree>
    <p:extLst>
      <p:ext uri="{BB962C8B-B14F-4D97-AF65-F5344CB8AC3E}">
        <p14:creationId xmlns:p14="http://schemas.microsoft.com/office/powerpoint/2010/main" val="207104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A34D-0169-25F7-D5BB-108FB439B8D3}"/>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BC3A3588-45F5-BB9E-33F0-506BFB0A34A3}"/>
              </a:ext>
            </a:extLst>
          </p:cNvPr>
          <p:cNvPicPr>
            <a:picLocks noGrp="1" noChangeAspect="1"/>
          </p:cNvPicPr>
          <p:nvPr>
            <p:ph idx="1"/>
          </p:nvPr>
        </p:nvPicPr>
        <p:blipFill>
          <a:blip r:embed="rId2"/>
          <a:stretch>
            <a:fillRect/>
          </a:stretch>
        </p:blipFill>
        <p:spPr>
          <a:xfrm>
            <a:off x="2491409" y="1828800"/>
            <a:ext cx="7315200" cy="3551583"/>
          </a:xfrm>
        </p:spPr>
      </p:pic>
    </p:spTree>
    <p:extLst>
      <p:ext uri="{BB962C8B-B14F-4D97-AF65-F5344CB8AC3E}">
        <p14:creationId xmlns:p14="http://schemas.microsoft.com/office/powerpoint/2010/main" val="415418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433A-BD0B-E9C7-AF99-C5FEF4996ED6}"/>
              </a:ext>
            </a:extLst>
          </p:cNvPr>
          <p:cNvSpPr>
            <a:spLocks noGrp="1"/>
          </p:cNvSpPr>
          <p:nvPr>
            <p:ph type="title"/>
          </p:nvPr>
        </p:nvSpPr>
        <p:spPr/>
        <p:txBody>
          <a:bodyPr/>
          <a:lstStyle/>
          <a:p>
            <a:pPr algn="ctr"/>
            <a:r>
              <a:rPr lang="en-US" b="0" i="0" dirty="0">
                <a:solidFill>
                  <a:srgbClr val="610B4B"/>
                </a:solidFill>
                <a:effectLst/>
                <a:latin typeface="erdana"/>
              </a:rPr>
              <a:t>3. Referential Integrity Constraints</a:t>
            </a:r>
            <a:endParaRPr lang="en-US" dirty="0"/>
          </a:p>
        </p:txBody>
      </p:sp>
      <p:sp>
        <p:nvSpPr>
          <p:cNvPr id="3" name="Content Placeholder 2">
            <a:extLst>
              <a:ext uri="{FF2B5EF4-FFF2-40B4-BE49-F238E27FC236}">
                <a16:creationId xmlns:a16="http://schemas.microsoft.com/office/drawing/2014/main" id="{CB6F4937-AAEF-C531-7BDF-B7C2B624D92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US"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0" indent="0">
              <a:buNone/>
            </a:pPr>
            <a:endParaRPr lang="en-US" dirty="0"/>
          </a:p>
        </p:txBody>
      </p:sp>
    </p:spTree>
    <p:extLst>
      <p:ext uri="{BB962C8B-B14F-4D97-AF65-F5344CB8AC3E}">
        <p14:creationId xmlns:p14="http://schemas.microsoft.com/office/powerpoint/2010/main" val="28862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70CA-89BC-E703-5A90-C7E18C39A398}"/>
              </a:ext>
            </a:extLst>
          </p:cNvPr>
          <p:cNvSpPr>
            <a:spLocks noGrp="1"/>
          </p:cNvSpPr>
          <p:nvPr>
            <p:ph type="title"/>
          </p:nvPr>
        </p:nvSpPr>
        <p:spPr/>
        <p:txBody>
          <a:bodyPr/>
          <a:lstStyle/>
          <a:p>
            <a:pPr algn="ctr"/>
            <a:r>
              <a:rPr lang="en-US" dirty="0"/>
              <a:t>Example</a:t>
            </a:r>
          </a:p>
        </p:txBody>
      </p:sp>
      <p:pic>
        <p:nvPicPr>
          <p:cNvPr id="5" name="Content Placeholder 4">
            <a:extLst>
              <a:ext uri="{FF2B5EF4-FFF2-40B4-BE49-F238E27FC236}">
                <a16:creationId xmlns:a16="http://schemas.microsoft.com/office/drawing/2014/main" id="{74EB5C80-55ED-0935-CA5B-0450272C9132}"/>
              </a:ext>
            </a:extLst>
          </p:cNvPr>
          <p:cNvPicPr>
            <a:picLocks noGrp="1" noChangeAspect="1"/>
          </p:cNvPicPr>
          <p:nvPr>
            <p:ph idx="1"/>
          </p:nvPr>
        </p:nvPicPr>
        <p:blipFill>
          <a:blip r:embed="rId2"/>
          <a:stretch>
            <a:fillRect/>
          </a:stretch>
        </p:blipFill>
        <p:spPr>
          <a:xfrm>
            <a:off x="2491409" y="1690688"/>
            <a:ext cx="6970643" cy="4101556"/>
          </a:xfrm>
        </p:spPr>
      </p:pic>
    </p:spTree>
    <p:extLst>
      <p:ext uri="{BB962C8B-B14F-4D97-AF65-F5344CB8AC3E}">
        <p14:creationId xmlns:p14="http://schemas.microsoft.com/office/powerpoint/2010/main" val="9333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erdana</vt:lpstr>
      <vt:lpstr>inter-regular</vt:lpstr>
      <vt:lpstr>Montserrat</vt:lpstr>
      <vt:lpstr>Nunito Sans</vt:lpstr>
      <vt:lpstr>Verdana</vt:lpstr>
      <vt:lpstr>Office Theme</vt:lpstr>
      <vt:lpstr> Integrity Constraints in DBMS </vt:lpstr>
      <vt:lpstr>Integrity Constraints in DBMS </vt:lpstr>
      <vt:lpstr>Types of Integrity Constraints </vt:lpstr>
      <vt:lpstr>1. Domain Integrity Constraint</vt:lpstr>
      <vt:lpstr>Example</vt:lpstr>
      <vt:lpstr> 2. Entity integrity constraints </vt:lpstr>
      <vt:lpstr>Example</vt:lpstr>
      <vt:lpstr>3. Referential Integrity Constraints</vt:lpstr>
      <vt:lpstr>Example</vt:lpstr>
      <vt:lpstr>4. Key constraints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Integrity Constraints in DBMS </dc:title>
  <dc:creator>Dell</dc:creator>
  <cp:lastModifiedBy>Dell</cp:lastModifiedBy>
  <cp:revision>2</cp:revision>
  <dcterms:created xsi:type="dcterms:W3CDTF">2023-02-14T05:05:57Z</dcterms:created>
  <dcterms:modified xsi:type="dcterms:W3CDTF">2023-02-14T05:06:19Z</dcterms:modified>
</cp:coreProperties>
</file>