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314" r:id="rId15"/>
    <p:sldId id="315" r:id="rId16"/>
    <p:sldId id="316" r:id="rId17"/>
    <p:sldId id="31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 id="312" r:id="rId33"/>
    <p:sldId id="313" r:id="rId34"/>
    <p:sldId id="269" r:id="rId35"/>
    <p:sldId id="270" r:id="rId36"/>
    <p:sldId id="271" r:id="rId37"/>
    <p:sldId id="293" r:id="rId38"/>
    <p:sldId id="294" r:id="rId39"/>
    <p:sldId id="295" r:id="rId40"/>
    <p:sldId id="272" r:id="rId41"/>
    <p:sldId id="273" r:id="rId42"/>
    <p:sldId id="296" r:id="rId43"/>
    <p:sldId id="297" r:id="rId44"/>
    <p:sldId id="274" r:id="rId45"/>
    <p:sldId id="275" r:id="rId46"/>
    <p:sldId id="276" r:id="rId47"/>
    <p:sldId id="277" r:id="rId48"/>
    <p:sldId id="278" r:id="rId49"/>
    <p:sldId id="279" r:id="rId50"/>
    <p:sldId id="280" r:id="rId51"/>
    <p:sldId id="281" r:id="rId52"/>
    <p:sldId id="282" r:id="rId53"/>
    <p:sldId id="283" r:id="rId54"/>
    <p:sldId id="284" r:id="rId55"/>
    <p:sldId id="285" r:id="rId56"/>
    <p:sldId id="286" r:id="rId57"/>
    <p:sldId id="318" r:id="rId58"/>
    <p:sldId id="319" r:id="rId59"/>
    <p:sldId id="320" r:id="rId60"/>
    <p:sldId id="321" r:id="rId61"/>
    <p:sldId id="322" r:id="rId62"/>
    <p:sldId id="323" r:id="rId63"/>
    <p:sldId id="324" r:id="rId64"/>
    <p:sldId id="325" r:id="rId65"/>
    <p:sldId id="287" r:id="rId66"/>
    <p:sldId id="288" r:id="rId67"/>
    <p:sldId id="289" r:id="rId68"/>
    <p:sldId id="290" r:id="rId69"/>
    <p:sldId id="291" r:id="rId70"/>
    <p:sldId id="292"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2" r:id="rId8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8" d="100"/>
          <a:sy n="98" d="100"/>
        </p:scale>
        <p:origin x="-82" y="-125"/>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864179-5CCF-4154-ABB5-484A5DB5CFA2}" type="datetimeFigureOut">
              <a:rPr lang="en-US" smtClean="0"/>
              <a:pPr/>
              <a:t>2/5/2023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96EB0F0-71F2-41EB-BE2F-4960CE65C3C5}" type="slidenum">
              <a:rPr lang="en-US" smtClean="0"/>
              <a:pPr/>
              <a:t>‹#›</a:t>
            </a:fld>
            <a:endParaRPr lang="en-US"/>
          </a:p>
        </p:txBody>
      </p:sp>
    </p:spTree>
    <p:extLst>
      <p:ext uri="{BB962C8B-B14F-4D97-AF65-F5344CB8AC3E}">
        <p14:creationId xmlns:p14="http://schemas.microsoft.com/office/powerpoint/2010/main" xmlns="" val="2893238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864179-5CCF-4154-ABB5-484A5DB5CFA2}" type="datetimeFigureOut">
              <a:rPr lang="en-US" smtClean="0"/>
              <a:pPr/>
              <a:t>2/5/2023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96EB0F0-71F2-41EB-BE2F-4960CE65C3C5}" type="slidenum">
              <a:rPr lang="en-US" smtClean="0"/>
              <a:pPr/>
              <a:t>‹#›</a:t>
            </a:fld>
            <a:endParaRPr lang="en-US"/>
          </a:p>
        </p:txBody>
      </p:sp>
    </p:spTree>
    <p:extLst>
      <p:ext uri="{BB962C8B-B14F-4D97-AF65-F5344CB8AC3E}">
        <p14:creationId xmlns:p14="http://schemas.microsoft.com/office/powerpoint/2010/main" xmlns="" val="3131836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864179-5CCF-4154-ABB5-484A5DB5CFA2}" type="datetimeFigureOut">
              <a:rPr lang="en-US" smtClean="0"/>
              <a:pPr/>
              <a:t>2/5/2023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96EB0F0-71F2-41EB-BE2F-4960CE65C3C5}"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570737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E864179-5CCF-4154-ABB5-484A5DB5CFA2}" type="datetimeFigureOut">
              <a:rPr lang="en-US" smtClean="0"/>
              <a:pPr/>
              <a:t>2/5/2023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6EB0F0-71F2-41EB-BE2F-4960CE65C3C5}" type="slidenum">
              <a:rPr lang="en-US" smtClean="0"/>
              <a:pPr/>
              <a:t>‹#›</a:t>
            </a:fld>
            <a:endParaRPr lang="en-US"/>
          </a:p>
        </p:txBody>
      </p:sp>
    </p:spTree>
    <p:extLst>
      <p:ext uri="{BB962C8B-B14F-4D97-AF65-F5344CB8AC3E}">
        <p14:creationId xmlns:p14="http://schemas.microsoft.com/office/powerpoint/2010/main" xmlns="" val="1923617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E864179-5CCF-4154-ABB5-484A5DB5CFA2}" type="datetimeFigureOut">
              <a:rPr lang="en-US" smtClean="0"/>
              <a:pPr/>
              <a:t>2/5/2023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6EB0F0-71F2-41EB-BE2F-4960CE65C3C5}"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663638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E864179-5CCF-4154-ABB5-484A5DB5CFA2}" type="datetimeFigureOut">
              <a:rPr lang="en-US" smtClean="0"/>
              <a:pPr/>
              <a:t>2/5/2023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6EB0F0-71F2-41EB-BE2F-4960CE65C3C5}" type="slidenum">
              <a:rPr lang="en-US" smtClean="0"/>
              <a:pPr/>
              <a:t>‹#›</a:t>
            </a:fld>
            <a:endParaRPr lang="en-US"/>
          </a:p>
        </p:txBody>
      </p:sp>
    </p:spTree>
    <p:extLst>
      <p:ext uri="{BB962C8B-B14F-4D97-AF65-F5344CB8AC3E}">
        <p14:creationId xmlns:p14="http://schemas.microsoft.com/office/powerpoint/2010/main" xmlns="" val="1002580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864179-5CCF-4154-ABB5-484A5DB5CFA2}" type="datetimeFigureOut">
              <a:rPr lang="en-US" smtClean="0"/>
              <a:pPr/>
              <a:t>2/5/2023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96EB0F0-71F2-41EB-BE2F-4960CE65C3C5}" type="slidenum">
              <a:rPr lang="en-US" smtClean="0"/>
              <a:pPr/>
              <a:t>‹#›</a:t>
            </a:fld>
            <a:endParaRPr lang="en-US"/>
          </a:p>
        </p:txBody>
      </p:sp>
    </p:spTree>
    <p:extLst>
      <p:ext uri="{BB962C8B-B14F-4D97-AF65-F5344CB8AC3E}">
        <p14:creationId xmlns:p14="http://schemas.microsoft.com/office/powerpoint/2010/main" xmlns="" val="2137782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864179-5CCF-4154-ABB5-484A5DB5CFA2}" type="datetimeFigureOut">
              <a:rPr lang="en-US" smtClean="0"/>
              <a:pPr/>
              <a:t>2/5/2023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96EB0F0-71F2-41EB-BE2F-4960CE65C3C5}" type="slidenum">
              <a:rPr lang="en-US" smtClean="0"/>
              <a:pPr/>
              <a:t>‹#›</a:t>
            </a:fld>
            <a:endParaRPr lang="en-US"/>
          </a:p>
        </p:txBody>
      </p:sp>
    </p:spTree>
    <p:extLst>
      <p:ext uri="{BB962C8B-B14F-4D97-AF65-F5344CB8AC3E}">
        <p14:creationId xmlns:p14="http://schemas.microsoft.com/office/powerpoint/2010/main" xmlns="" val="3042706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864179-5CCF-4154-ABB5-484A5DB5CFA2}" type="datetimeFigureOut">
              <a:rPr lang="en-US" smtClean="0"/>
              <a:pPr/>
              <a:t>2/5/2023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96EB0F0-71F2-41EB-BE2F-4960CE65C3C5}" type="slidenum">
              <a:rPr lang="en-US" smtClean="0"/>
              <a:pPr/>
              <a:t>‹#›</a:t>
            </a:fld>
            <a:endParaRPr lang="en-US"/>
          </a:p>
        </p:txBody>
      </p:sp>
    </p:spTree>
    <p:extLst>
      <p:ext uri="{BB962C8B-B14F-4D97-AF65-F5344CB8AC3E}">
        <p14:creationId xmlns:p14="http://schemas.microsoft.com/office/powerpoint/2010/main" xmlns="" val="2814009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864179-5CCF-4154-ABB5-484A5DB5CFA2}" type="datetimeFigureOut">
              <a:rPr lang="en-US" smtClean="0"/>
              <a:pPr/>
              <a:t>2/5/2023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96EB0F0-71F2-41EB-BE2F-4960CE65C3C5}" type="slidenum">
              <a:rPr lang="en-US" smtClean="0"/>
              <a:pPr/>
              <a:t>‹#›</a:t>
            </a:fld>
            <a:endParaRPr lang="en-US"/>
          </a:p>
        </p:txBody>
      </p:sp>
    </p:spTree>
    <p:extLst>
      <p:ext uri="{BB962C8B-B14F-4D97-AF65-F5344CB8AC3E}">
        <p14:creationId xmlns:p14="http://schemas.microsoft.com/office/powerpoint/2010/main" xmlns="" val="1762965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864179-5CCF-4154-ABB5-484A5DB5CFA2}" type="datetimeFigureOut">
              <a:rPr lang="en-US" smtClean="0"/>
              <a:pPr/>
              <a:t>2/5/2023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96EB0F0-71F2-41EB-BE2F-4960CE65C3C5}" type="slidenum">
              <a:rPr lang="en-US" smtClean="0"/>
              <a:pPr/>
              <a:t>‹#›</a:t>
            </a:fld>
            <a:endParaRPr lang="en-US"/>
          </a:p>
        </p:txBody>
      </p:sp>
    </p:spTree>
    <p:extLst>
      <p:ext uri="{BB962C8B-B14F-4D97-AF65-F5344CB8AC3E}">
        <p14:creationId xmlns:p14="http://schemas.microsoft.com/office/powerpoint/2010/main" xmlns="" val="224998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864179-5CCF-4154-ABB5-484A5DB5CFA2}" type="datetimeFigureOut">
              <a:rPr lang="en-US" smtClean="0"/>
              <a:pPr/>
              <a:t>2/5/2023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96EB0F0-71F2-41EB-BE2F-4960CE65C3C5}" type="slidenum">
              <a:rPr lang="en-US" smtClean="0"/>
              <a:pPr/>
              <a:t>‹#›</a:t>
            </a:fld>
            <a:endParaRPr lang="en-US"/>
          </a:p>
        </p:txBody>
      </p:sp>
    </p:spTree>
    <p:extLst>
      <p:ext uri="{BB962C8B-B14F-4D97-AF65-F5344CB8AC3E}">
        <p14:creationId xmlns:p14="http://schemas.microsoft.com/office/powerpoint/2010/main" xmlns="" val="3789666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864179-5CCF-4154-ABB5-484A5DB5CFA2}" type="datetimeFigureOut">
              <a:rPr lang="en-US" smtClean="0"/>
              <a:pPr/>
              <a:t>2/5/2023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96EB0F0-71F2-41EB-BE2F-4960CE65C3C5}" type="slidenum">
              <a:rPr lang="en-US" smtClean="0"/>
              <a:pPr/>
              <a:t>‹#›</a:t>
            </a:fld>
            <a:endParaRPr lang="en-US"/>
          </a:p>
        </p:txBody>
      </p:sp>
    </p:spTree>
    <p:extLst>
      <p:ext uri="{BB962C8B-B14F-4D97-AF65-F5344CB8AC3E}">
        <p14:creationId xmlns:p14="http://schemas.microsoft.com/office/powerpoint/2010/main" xmlns="" val="2027666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864179-5CCF-4154-ABB5-484A5DB5CFA2}" type="datetimeFigureOut">
              <a:rPr lang="en-US" smtClean="0"/>
              <a:pPr/>
              <a:t>2/5/2023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96EB0F0-71F2-41EB-BE2F-4960CE65C3C5}" type="slidenum">
              <a:rPr lang="en-US" smtClean="0"/>
              <a:pPr/>
              <a:t>‹#›</a:t>
            </a:fld>
            <a:endParaRPr lang="en-US"/>
          </a:p>
        </p:txBody>
      </p:sp>
    </p:spTree>
    <p:extLst>
      <p:ext uri="{BB962C8B-B14F-4D97-AF65-F5344CB8AC3E}">
        <p14:creationId xmlns:p14="http://schemas.microsoft.com/office/powerpoint/2010/main" xmlns="" val="2831090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864179-5CCF-4154-ABB5-484A5DB5CFA2}" type="datetimeFigureOut">
              <a:rPr lang="en-US" smtClean="0"/>
              <a:pPr/>
              <a:t>2/5/2023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96EB0F0-71F2-41EB-BE2F-4960CE65C3C5}" type="slidenum">
              <a:rPr lang="en-US" smtClean="0"/>
              <a:pPr/>
              <a:t>‹#›</a:t>
            </a:fld>
            <a:endParaRPr lang="en-US"/>
          </a:p>
        </p:txBody>
      </p:sp>
    </p:spTree>
    <p:extLst>
      <p:ext uri="{BB962C8B-B14F-4D97-AF65-F5344CB8AC3E}">
        <p14:creationId xmlns:p14="http://schemas.microsoft.com/office/powerpoint/2010/main" xmlns="" val="1883385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864179-5CCF-4154-ABB5-484A5DB5CFA2}" type="datetimeFigureOut">
              <a:rPr lang="en-US" smtClean="0"/>
              <a:pPr/>
              <a:t>2/5/2023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6EB0F0-71F2-41EB-BE2F-4960CE65C3C5}" type="slidenum">
              <a:rPr lang="en-US" smtClean="0"/>
              <a:pPr/>
              <a:t>‹#›</a:t>
            </a:fld>
            <a:endParaRPr lang="en-US"/>
          </a:p>
        </p:txBody>
      </p:sp>
    </p:spTree>
    <p:extLst>
      <p:ext uri="{BB962C8B-B14F-4D97-AF65-F5344CB8AC3E}">
        <p14:creationId xmlns:p14="http://schemas.microsoft.com/office/powerpoint/2010/main" xmlns="" val="2972946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E864179-5CCF-4154-ABB5-484A5DB5CFA2}" type="datetimeFigureOut">
              <a:rPr lang="en-US" smtClean="0"/>
              <a:pPr/>
              <a:t>2/5/2023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96EB0F0-71F2-41EB-BE2F-4960CE65C3C5}" type="slidenum">
              <a:rPr lang="en-US" smtClean="0"/>
              <a:pPr/>
              <a:t>‹#›</a:t>
            </a:fld>
            <a:endParaRPr lang="en-US"/>
          </a:p>
        </p:txBody>
      </p:sp>
    </p:spTree>
    <p:extLst>
      <p:ext uri="{BB962C8B-B14F-4D97-AF65-F5344CB8AC3E}">
        <p14:creationId xmlns:p14="http://schemas.microsoft.com/office/powerpoint/2010/main" xmlns="" val="4129239568"/>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8315C8-B035-229A-8079-3D2767EA9C9E}"/>
              </a:ext>
            </a:extLst>
          </p:cNvPr>
          <p:cNvSpPr>
            <a:spLocks noGrp="1"/>
          </p:cNvSpPr>
          <p:nvPr>
            <p:ph type="ctrTitle"/>
          </p:nvPr>
        </p:nvSpPr>
        <p:spPr/>
        <p:txBody>
          <a:bodyPr/>
          <a:lstStyle/>
          <a:p>
            <a:r>
              <a:rPr lang="en-US" dirty="0"/>
              <a:t>UNIT 1</a:t>
            </a:r>
          </a:p>
        </p:txBody>
      </p:sp>
      <p:sp>
        <p:nvSpPr>
          <p:cNvPr id="3" name="Subtitle 2">
            <a:extLst>
              <a:ext uri="{FF2B5EF4-FFF2-40B4-BE49-F238E27FC236}">
                <a16:creationId xmlns:a16="http://schemas.microsoft.com/office/drawing/2014/main" xmlns="" id="{91611140-C4F5-F97C-7157-70BE1BCE0038}"/>
              </a:ext>
            </a:extLst>
          </p:cNvPr>
          <p:cNvSpPr>
            <a:spLocks noGrp="1"/>
          </p:cNvSpPr>
          <p:nvPr>
            <p:ph type="subTitle" idx="1"/>
          </p:nvPr>
        </p:nvSpPr>
        <p:spPr/>
        <p:txBody>
          <a:bodyPr/>
          <a:lstStyle/>
          <a:p>
            <a:r>
              <a:rPr lang="en-US" dirty="0"/>
              <a:t>Introduction to DBMS</a:t>
            </a:r>
          </a:p>
        </p:txBody>
      </p:sp>
    </p:spTree>
    <p:extLst>
      <p:ext uri="{BB962C8B-B14F-4D97-AF65-F5344CB8AC3E}">
        <p14:creationId xmlns:p14="http://schemas.microsoft.com/office/powerpoint/2010/main" xmlns="" val="1902985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33E5F57-34AC-746A-FF9A-42D402A93B1C}"/>
              </a:ext>
            </a:extLst>
          </p:cNvPr>
          <p:cNvSpPr>
            <a:spLocks noGrp="1"/>
          </p:cNvSpPr>
          <p:nvPr>
            <p:ph idx="1"/>
          </p:nvPr>
        </p:nvSpPr>
        <p:spPr/>
        <p:txBody>
          <a:bodyPr>
            <a:normAutofit fontScale="85000" lnSpcReduction="20000"/>
          </a:bodyPr>
          <a:lstStyle/>
          <a:p>
            <a:r>
              <a:rPr lang="en-US" dirty="0">
                <a:solidFill>
                  <a:srgbClr val="FF0000"/>
                </a:solidFill>
              </a:rPr>
              <a:t>Data Isolation: </a:t>
            </a:r>
            <a:r>
              <a:rPr lang="en-US" sz="2600" dirty="0"/>
              <a:t>Because data are scattered in various files, and files may be in different formats, writing new application programs to retrieve the appropriate data is difficult. </a:t>
            </a:r>
            <a:endParaRPr lang="en-US" dirty="0"/>
          </a:p>
          <a:p>
            <a:r>
              <a:rPr lang="en-US" dirty="0">
                <a:solidFill>
                  <a:srgbClr val="FF0000"/>
                </a:solidFill>
              </a:rPr>
              <a:t>Dependency on application programs: </a:t>
            </a:r>
            <a:r>
              <a:rPr lang="en-US" sz="2600" dirty="0"/>
              <a:t>Changing files would lead to change in application programs. </a:t>
            </a:r>
            <a:endParaRPr lang="en-US" dirty="0"/>
          </a:p>
          <a:p>
            <a:r>
              <a:rPr lang="en-US" dirty="0">
                <a:solidFill>
                  <a:srgbClr val="FF0000"/>
                </a:solidFill>
              </a:rPr>
              <a:t>Atomicity issues: </a:t>
            </a:r>
            <a:r>
              <a:rPr lang="en-US" sz="2600" dirty="0"/>
              <a:t>Atomicity of a transaction refers to “All or nothing”, which means either all the operations in a transaction executes or none. </a:t>
            </a:r>
          </a:p>
          <a:p>
            <a:r>
              <a:rPr lang="en-US" dirty="0">
                <a:solidFill>
                  <a:srgbClr val="FF0000"/>
                </a:solidFill>
              </a:rPr>
              <a:t>Data Security: </a:t>
            </a:r>
            <a:r>
              <a:rPr lang="en-US" sz="2400" dirty="0"/>
              <a:t>Data should be secured from unauthorized access, for example a student in a college should not be able to see the payroll details of the teachers, such kind of security constraints are difficult to apply in file processing systems. </a:t>
            </a:r>
            <a:endParaRPr lang="en-US" dirty="0"/>
          </a:p>
        </p:txBody>
      </p:sp>
    </p:spTree>
    <p:extLst>
      <p:ext uri="{BB962C8B-B14F-4D97-AF65-F5344CB8AC3E}">
        <p14:creationId xmlns:p14="http://schemas.microsoft.com/office/powerpoint/2010/main" xmlns="" val="1562655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63410B-8989-1C07-2E48-3F13E9B38C83}"/>
              </a:ext>
            </a:extLst>
          </p:cNvPr>
          <p:cNvSpPr>
            <a:spLocks noGrp="1"/>
          </p:cNvSpPr>
          <p:nvPr>
            <p:ph type="title"/>
          </p:nvPr>
        </p:nvSpPr>
        <p:spPr/>
        <p:txBody>
          <a:bodyPr/>
          <a:lstStyle/>
          <a:p>
            <a:pPr algn="ctr"/>
            <a:r>
              <a:rPr lang="en-US" dirty="0"/>
              <a:t>Advantage of DBMS over file system</a:t>
            </a:r>
          </a:p>
        </p:txBody>
      </p:sp>
      <p:sp>
        <p:nvSpPr>
          <p:cNvPr id="3" name="Content Placeholder 2">
            <a:extLst>
              <a:ext uri="{FF2B5EF4-FFF2-40B4-BE49-F238E27FC236}">
                <a16:creationId xmlns:a16="http://schemas.microsoft.com/office/drawing/2014/main" xmlns="" id="{C889426C-01C9-E132-C7C3-1EFBB9A99FBA}"/>
              </a:ext>
            </a:extLst>
          </p:cNvPr>
          <p:cNvSpPr>
            <a:spLocks noGrp="1"/>
          </p:cNvSpPr>
          <p:nvPr>
            <p:ph idx="1"/>
          </p:nvPr>
        </p:nvSpPr>
        <p:spPr/>
        <p:txBody>
          <a:bodyPr>
            <a:normAutofit fontScale="92500" lnSpcReduction="20000"/>
          </a:bodyPr>
          <a:lstStyle/>
          <a:p>
            <a:r>
              <a:rPr lang="en-US" dirty="0">
                <a:solidFill>
                  <a:schemeClr val="accent1"/>
                </a:solidFill>
              </a:rPr>
              <a:t>No redundant data: </a:t>
            </a:r>
            <a:r>
              <a:rPr lang="en-US" sz="2400" dirty="0"/>
              <a:t>Redundancy removed by data normalization. No data duplication saves storage and improves access time. </a:t>
            </a:r>
          </a:p>
          <a:p>
            <a:r>
              <a:rPr lang="en-US" dirty="0">
                <a:solidFill>
                  <a:schemeClr val="accent1"/>
                </a:solidFill>
              </a:rPr>
              <a:t>Data Consistency and Integrity: </a:t>
            </a:r>
            <a:r>
              <a:rPr lang="en-US" sz="2400" dirty="0"/>
              <a:t>As we discussed earlier the root cause of data inconsistency is data redundancy, since data normalization takes care of the data redundancy, data inconsistency also been taken care of as part of it.</a:t>
            </a:r>
          </a:p>
          <a:p>
            <a:r>
              <a:rPr lang="en-US" dirty="0">
                <a:solidFill>
                  <a:schemeClr val="accent1"/>
                </a:solidFill>
              </a:rPr>
              <a:t>Data Security: </a:t>
            </a:r>
            <a:r>
              <a:rPr lang="en-US" sz="2400" dirty="0"/>
              <a:t>It is easier to apply access constraints in database systems so that only authorized user is able to access the data. Each user has a different set of access thus data is secured from the issues such as identity theft, data leaks and misuse of data. </a:t>
            </a:r>
          </a:p>
          <a:p>
            <a:r>
              <a:rPr lang="en-US" dirty="0">
                <a:solidFill>
                  <a:schemeClr val="accent1"/>
                </a:solidFill>
              </a:rPr>
              <a:t>Privacy: </a:t>
            </a:r>
            <a:r>
              <a:rPr lang="en-US" sz="2400" dirty="0"/>
              <a:t>Limited access means privacy of data. </a:t>
            </a:r>
          </a:p>
        </p:txBody>
      </p:sp>
    </p:spTree>
    <p:extLst>
      <p:ext uri="{BB962C8B-B14F-4D97-AF65-F5344CB8AC3E}">
        <p14:creationId xmlns:p14="http://schemas.microsoft.com/office/powerpoint/2010/main" xmlns="" val="2225874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F9880D8-5FF1-87DB-5655-DBD182EFA253}"/>
              </a:ext>
            </a:extLst>
          </p:cNvPr>
          <p:cNvSpPr>
            <a:spLocks noGrp="1"/>
          </p:cNvSpPr>
          <p:nvPr>
            <p:ph idx="1"/>
          </p:nvPr>
        </p:nvSpPr>
        <p:spPr/>
        <p:txBody>
          <a:bodyPr>
            <a:normAutofit/>
          </a:bodyPr>
          <a:lstStyle/>
          <a:p>
            <a:r>
              <a:rPr lang="en-US" dirty="0">
                <a:solidFill>
                  <a:schemeClr val="accent1"/>
                </a:solidFill>
              </a:rPr>
              <a:t>Easy access to data : </a:t>
            </a:r>
            <a:r>
              <a:rPr lang="en-US" sz="2800" dirty="0"/>
              <a:t>Database systems manages data in such a way so that the data is easily accessible with fast response times.</a:t>
            </a:r>
          </a:p>
          <a:p>
            <a:endParaRPr lang="en-US" dirty="0"/>
          </a:p>
          <a:p>
            <a:r>
              <a:rPr lang="en-US" dirty="0">
                <a:solidFill>
                  <a:schemeClr val="accent1"/>
                </a:solidFill>
              </a:rPr>
              <a:t>Easy recovery: </a:t>
            </a:r>
            <a:r>
              <a:rPr lang="en-US" dirty="0"/>
              <a:t>Since database systems keeps the backup of data, it is easier to do a full recovery of data in case of a failure. </a:t>
            </a:r>
          </a:p>
          <a:p>
            <a:endParaRPr lang="en-US" dirty="0"/>
          </a:p>
          <a:p>
            <a:r>
              <a:rPr lang="en-US" dirty="0">
                <a:solidFill>
                  <a:schemeClr val="accent1"/>
                </a:solidFill>
              </a:rPr>
              <a:t>Flexible: </a:t>
            </a:r>
            <a:r>
              <a:rPr lang="en-US" dirty="0"/>
              <a:t>Database systems are more flexible than file processing systems. </a:t>
            </a:r>
          </a:p>
        </p:txBody>
      </p:sp>
    </p:spTree>
    <p:extLst>
      <p:ext uri="{BB962C8B-B14F-4D97-AF65-F5344CB8AC3E}">
        <p14:creationId xmlns:p14="http://schemas.microsoft.com/office/powerpoint/2010/main" xmlns="" val="1271210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7E1BF5-6F5E-435E-1D1B-42BCDD5C004B}"/>
              </a:ext>
            </a:extLst>
          </p:cNvPr>
          <p:cNvSpPr>
            <a:spLocks noGrp="1"/>
          </p:cNvSpPr>
          <p:nvPr>
            <p:ph type="title"/>
          </p:nvPr>
        </p:nvSpPr>
        <p:spPr/>
        <p:txBody>
          <a:bodyPr/>
          <a:lstStyle/>
          <a:p>
            <a:pPr algn="ctr"/>
            <a:r>
              <a:rPr lang="en-US" dirty="0"/>
              <a:t>Disadvantages of DBMS</a:t>
            </a:r>
          </a:p>
        </p:txBody>
      </p:sp>
      <p:sp>
        <p:nvSpPr>
          <p:cNvPr id="3" name="Content Placeholder 2">
            <a:extLst>
              <a:ext uri="{FF2B5EF4-FFF2-40B4-BE49-F238E27FC236}">
                <a16:creationId xmlns:a16="http://schemas.microsoft.com/office/drawing/2014/main" xmlns="" id="{119E1619-2FD0-C1E7-13AB-52B28A44ECF9}"/>
              </a:ext>
            </a:extLst>
          </p:cNvPr>
          <p:cNvSpPr>
            <a:spLocks noGrp="1"/>
          </p:cNvSpPr>
          <p:nvPr>
            <p:ph idx="1"/>
          </p:nvPr>
        </p:nvSpPr>
        <p:spPr/>
        <p:txBody>
          <a:bodyPr>
            <a:normAutofit/>
          </a:bodyPr>
          <a:lstStyle/>
          <a:p>
            <a:r>
              <a:rPr lang="en-US" dirty="0"/>
              <a:t>DBMS implementation</a:t>
            </a:r>
            <a:r>
              <a:rPr lang="en-US" dirty="0">
                <a:solidFill>
                  <a:schemeClr val="accent1"/>
                </a:solidFill>
              </a:rPr>
              <a:t> cost </a:t>
            </a:r>
            <a:r>
              <a:rPr lang="en-US" dirty="0"/>
              <a:t>is high compared to the file system </a:t>
            </a:r>
          </a:p>
          <a:p>
            <a:pPr marL="0" indent="0">
              <a:buNone/>
            </a:pPr>
            <a:endParaRPr lang="en-US" dirty="0"/>
          </a:p>
          <a:p>
            <a:r>
              <a:rPr lang="en-US" dirty="0">
                <a:solidFill>
                  <a:schemeClr val="accent1"/>
                </a:solidFill>
              </a:rPr>
              <a:t>Complexity: </a:t>
            </a:r>
            <a:r>
              <a:rPr lang="en-US" dirty="0"/>
              <a:t>Database systems are complex to understand </a:t>
            </a:r>
          </a:p>
          <a:p>
            <a:pPr marL="0" indent="0">
              <a:buNone/>
            </a:pPr>
            <a:endParaRPr lang="en-US" dirty="0"/>
          </a:p>
          <a:p>
            <a:r>
              <a:rPr lang="en-US" dirty="0">
                <a:solidFill>
                  <a:schemeClr val="accent1"/>
                </a:solidFill>
              </a:rPr>
              <a:t>Performance: </a:t>
            </a:r>
            <a:r>
              <a:rPr lang="en-US" dirty="0"/>
              <a:t>Database systems are generic, making them suitable for various applications. However this feature affect their performance for some applications</a:t>
            </a:r>
          </a:p>
        </p:txBody>
      </p:sp>
    </p:spTree>
    <p:extLst>
      <p:ext uri="{BB962C8B-B14F-4D97-AF65-F5344CB8AC3E}">
        <p14:creationId xmlns:p14="http://schemas.microsoft.com/office/powerpoint/2010/main" xmlns="" val="1542995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F0DFEB-44AB-85F1-21F1-D006E7975FF7}"/>
              </a:ext>
            </a:extLst>
          </p:cNvPr>
          <p:cNvSpPr>
            <a:spLocks noGrp="1"/>
          </p:cNvSpPr>
          <p:nvPr>
            <p:ph type="title"/>
          </p:nvPr>
        </p:nvSpPr>
        <p:spPr/>
        <p:txBody>
          <a:bodyPr/>
          <a:lstStyle/>
          <a:p>
            <a:pPr algn="ctr"/>
            <a:r>
              <a:rPr lang="en-US" dirty="0"/>
              <a:t>Question?</a:t>
            </a:r>
          </a:p>
        </p:txBody>
      </p:sp>
      <p:sp>
        <p:nvSpPr>
          <p:cNvPr id="3" name="Content Placeholder 2">
            <a:extLst>
              <a:ext uri="{FF2B5EF4-FFF2-40B4-BE49-F238E27FC236}">
                <a16:creationId xmlns:a16="http://schemas.microsoft.com/office/drawing/2014/main" xmlns="" id="{2A543BB9-B062-5F11-790B-0BC52E82AD81}"/>
              </a:ext>
            </a:extLst>
          </p:cNvPr>
          <p:cNvSpPr>
            <a:spLocks noGrp="1"/>
          </p:cNvSpPr>
          <p:nvPr>
            <p:ph idx="1"/>
          </p:nvPr>
        </p:nvSpPr>
        <p:spPr/>
        <p:txBody>
          <a:bodyPr>
            <a:normAutofit/>
          </a:bodyPr>
          <a:lstStyle/>
          <a:p>
            <a:r>
              <a:rPr lang="en-US" sz="2400" b="0" i="0" dirty="0">
                <a:solidFill>
                  <a:srgbClr val="3A3A3A"/>
                </a:solidFill>
                <a:effectLst/>
                <a:latin typeface="Open Sans" panose="020B0606030504020204" pitchFamily="34" charset="0"/>
              </a:rPr>
              <a:t>What is a database?</a:t>
            </a:r>
            <a:r>
              <a:rPr lang="en-US" sz="2400" dirty="0"/>
              <a:t/>
            </a:r>
            <a:br>
              <a:rPr lang="en-US" sz="2400" dirty="0"/>
            </a:br>
            <a:r>
              <a:rPr lang="en-US" sz="2400" b="0" i="0" dirty="0">
                <a:solidFill>
                  <a:srgbClr val="3A3A3A"/>
                </a:solidFill>
                <a:effectLst/>
                <a:latin typeface="Open Sans" panose="020B0606030504020204" pitchFamily="34" charset="0"/>
              </a:rPr>
              <a:t>a) Organized collection of information that cannot be accessed, updated, and managed</a:t>
            </a:r>
            <a:r>
              <a:rPr lang="en-US" sz="2400" dirty="0"/>
              <a:t/>
            </a:r>
            <a:br>
              <a:rPr lang="en-US" sz="2400" dirty="0"/>
            </a:br>
            <a:r>
              <a:rPr lang="en-US" sz="2400" b="0" i="0" dirty="0">
                <a:solidFill>
                  <a:srgbClr val="3A3A3A"/>
                </a:solidFill>
                <a:effectLst/>
                <a:latin typeface="Open Sans" panose="020B0606030504020204" pitchFamily="34" charset="0"/>
              </a:rPr>
              <a:t>b) Collection of data or information without organizing</a:t>
            </a:r>
            <a:r>
              <a:rPr lang="en-US" sz="2400" dirty="0"/>
              <a:t/>
            </a:r>
            <a:br>
              <a:rPr lang="en-US" sz="2400" dirty="0"/>
            </a:br>
            <a:r>
              <a:rPr lang="en-US" sz="2400" b="0" i="0" dirty="0">
                <a:solidFill>
                  <a:srgbClr val="3A3A3A"/>
                </a:solidFill>
                <a:effectLst/>
                <a:latin typeface="Open Sans" panose="020B0606030504020204" pitchFamily="34" charset="0"/>
              </a:rPr>
              <a:t>c) Organized collection of data or information that can be accessed, updated, and managed</a:t>
            </a:r>
            <a:r>
              <a:rPr lang="en-US" sz="2400" dirty="0"/>
              <a:t/>
            </a:r>
            <a:br>
              <a:rPr lang="en-US" sz="2400" dirty="0"/>
            </a:br>
            <a:r>
              <a:rPr lang="en-US" sz="2400" b="0" i="0" dirty="0">
                <a:solidFill>
                  <a:srgbClr val="3A3A3A"/>
                </a:solidFill>
                <a:effectLst/>
                <a:latin typeface="Open Sans" panose="020B0606030504020204" pitchFamily="34" charset="0"/>
              </a:rPr>
              <a:t>d) Organized collection of data that cannot be updated</a:t>
            </a:r>
          </a:p>
        </p:txBody>
      </p:sp>
    </p:spTree>
    <p:extLst>
      <p:ext uri="{BB962C8B-B14F-4D97-AF65-F5344CB8AC3E}">
        <p14:creationId xmlns:p14="http://schemas.microsoft.com/office/powerpoint/2010/main" xmlns="" val="4015324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61279-8523-21B0-17CD-A4885282EE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E2CD4CFA-2929-028C-481A-FDAEB49E1E3B}"/>
              </a:ext>
            </a:extLst>
          </p:cNvPr>
          <p:cNvSpPr>
            <a:spLocks noGrp="1"/>
          </p:cNvSpPr>
          <p:nvPr>
            <p:ph idx="1"/>
          </p:nvPr>
        </p:nvSpPr>
        <p:spPr/>
        <p:txBody>
          <a:bodyPr>
            <a:normAutofit/>
          </a:bodyPr>
          <a:lstStyle/>
          <a:p>
            <a:r>
              <a:rPr lang="en-US" sz="2800" dirty="0">
                <a:solidFill>
                  <a:srgbClr val="3A3A3A"/>
                </a:solidFill>
                <a:latin typeface="Open Sans" panose="020B0606030504020204" pitchFamily="34" charset="0"/>
              </a:rPr>
              <a:t>Answer: c</a:t>
            </a:r>
            <a:endParaRPr lang="en-US" sz="2800" dirty="0"/>
          </a:p>
          <a:p>
            <a:pPr marL="0" indent="0">
              <a:buNone/>
            </a:pPr>
            <a:endParaRPr lang="en-US" sz="2800" dirty="0"/>
          </a:p>
        </p:txBody>
      </p:sp>
    </p:spTree>
    <p:extLst>
      <p:ext uri="{BB962C8B-B14F-4D97-AF65-F5344CB8AC3E}">
        <p14:creationId xmlns:p14="http://schemas.microsoft.com/office/powerpoint/2010/main" xmlns="" val="982938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2AC55E-3AED-A905-D483-5619F050455D}"/>
              </a:ext>
            </a:extLst>
          </p:cNvPr>
          <p:cNvSpPr>
            <a:spLocks noGrp="1"/>
          </p:cNvSpPr>
          <p:nvPr>
            <p:ph type="title"/>
          </p:nvPr>
        </p:nvSpPr>
        <p:spPr/>
        <p:txBody>
          <a:bodyPr/>
          <a:lstStyle/>
          <a:p>
            <a:pPr algn="ctr"/>
            <a:r>
              <a:rPr lang="en-US" dirty="0"/>
              <a:t>Question</a:t>
            </a:r>
          </a:p>
        </p:txBody>
      </p:sp>
      <p:sp>
        <p:nvSpPr>
          <p:cNvPr id="3" name="Content Placeholder 2">
            <a:extLst>
              <a:ext uri="{FF2B5EF4-FFF2-40B4-BE49-F238E27FC236}">
                <a16:creationId xmlns:a16="http://schemas.microsoft.com/office/drawing/2014/main" xmlns="" id="{232CCF8F-1909-DE9C-E049-5D3D56A6FDC4}"/>
              </a:ext>
            </a:extLst>
          </p:cNvPr>
          <p:cNvSpPr>
            <a:spLocks noGrp="1"/>
          </p:cNvSpPr>
          <p:nvPr>
            <p:ph idx="1"/>
          </p:nvPr>
        </p:nvSpPr>
        <p:spPr/>
        <p:txBody>
          <a:bodyPr>
            <a:normAutofit/>
          </a:bodyPr>
          <a:lstStyle/>
          <a:p>
            <a:r>
              <a:rPr lang="en-US" sz="2400" b="0" i="0" dirty="0">
                <a:solidFill>
                  <a:srgbClr val="3A3A3A"/>
                </a:solidFill>
                <a:effectLst/>
                <a:latin typeface="Open Sans" panose="020B0606030504020204" pitchFamily="34" charset="0"/>
              </a:rPr>
              <a:t>What is DBMS?</a:t>
            </a:r>
            <a:r>
              <a:rPr lang="en-US" sz="2400" dirty="0"/>
              <a:t/>
            </a:r>
            <a:br>
              <a:rPr lang="en-US" sz="2400" dirty="0"/>
            </a:br>
            <a:r>
              <a:rPr lang="en-US" sz="2400" b="0" i="0" dirty="0">
                <a:solidFill>
                  <a:srgbClr val="3A3A3A"/>
                </a:solidFill>
                <a:effectLst/>
                <a:latin typeface="Open Sans" panose="020B0606030504020204" pitchFamily="34" charset="0"/>
              </a:rPr>
              <a:t>a) DBMS is a collection of queries</a:t>
            </a:r>
            <a:r>
              <a:rPr lang="en-US" sz="2400" dirty="0"/>
              <a:t/>
            </a:r>
            <a:br>
              <a:rPr lang="en-US" sz="2400" dirty="0"/>
            </a:br>
            <a:r>
              <a:rPr lang="en-US" sz="2400" b="0" i="0" dirty="0">
                <a:solidFill>
                  <a:srgbClr val="3A3A3A"/>
                </a:solidFill>
                <a:effectLst/>
                <a:latin typeface="Open Sans" panose="020B0606030504020204" pitchFamily="34" charset="0"/>
              </a:rPr>
              <a:t>b) DBMS is a high-level language</a:t>
            </a:r>
            <a:r>
              <a:rPr lang="en-US" sz="2400" dirty="0"/>
              <a:t/>
            </a:r>
            <a:br>
              <a:rPr lang="en-US" sz="2400" dirty="0"/>
            </a:br>
            <a:r>
              <a:rPr lang="en-US" sz="2400" b="0" i="0" dirty="0">
                <a:solidFill>
                  <a:srgbClr val="3A3A3A"/>
                </a:solidFill>
                <a:effectLst/>
                <a:latin typeface="Open Sans" panose="020B0606030504020204" pitchFamily="34" charset="0"/>
              </a:rPr>
              <a:t>c) DBMS is a programming language</a:t>
            </a:r>
            <a:r>
              <a:rPr lang="en-US" sz="2400" dirty="0"/>
              <a:t/>
            </a:r>
            <a:br>
              <a:rPr lang="en-US" sz="2400" dirty="0"/>
            </a:br>
            <a:r>
              <a:rPr lang="en-US" sz="2400" b="0" i="0" dirty="0">
                <a:solidFill>
                  <a:srgbClr val="3A3A3A"/>
                </a:solidFill>
                <a:effectLst/>
                <a:latin typeface="Open Sans" panose="020B0606030504020204" pitchFamily="34" charset="0"/>
              </a:rPr>
              <a:t>d) DBMS stores, modifies and retrieves data</a:t>
            </a:r>
            <a:endParaRPr lang="en-US" sz="2400" dirty="0"/>
          </a:p>
        </p:txBody>
      </p:sp>
    </p:spTree>
    <p:extLst>
      <p:ext uri="{BB962C8B-B14F-4D97-AF65-F5344CB8AC3E}">
        <p14:creationId xmlns:p14="http://schemas.microsoft.com/office/powerpoint/2010/main" xmlns="" val="4066742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FC4225-2EF9-3BCE-C9D5-3EB1768D9B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B184BB7B-524E-CD24-15CB-1D3A4B29E91C}"/>
              </a:ext>
            </a:extLst>
          </p:cNvPr>
          <p:cNvSpPr>
            <a:spLocks noGrp="1"/>
          </p:cNvSpPr>
          <p:nvPr>
            <p:ph idx="1"/>
          </p:nvPr>
        </p:nvSpPr>
        <p:spPr/>
        <p:txBody>
          <a:bodyPr>
            <a:normAutofit/>
          </a:bodyPr>
          <a:lstStyle/>
          <a:p>
            <a:r>
              <a:rPr lang="en-US" sz="2800" b="0" i="0" dirty="0">
                <a:solidFill>
                  <a:srgbClr val="3A3A3A"/>
                </a:solidFill>
                <a:effectLst/>
                <a:latin typeface="Open Sans" panose="020B0606030504020204" pitchFamily="34" charset="0"/>
              </a:rPr>
              <a:t>Answer: d</a:t>
            </a:r>
            <a:endParaRPr lang="en-US" sz="2800" dirty="0"/>
          </a:p>
        </p:txBody>
      </p:sp>
    </p:spTree>
    <p:extLst>
      <p:ext uri="{BB962C8B-B14F-4D97-AF65-F5344CB8AC3E}">
        <p14:creationId xmlns:p14="http://schemas.microsoft.com/office/powerpoint/2010/main" xmlns="" val="3699115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2FB42F-53B8-9FAA-11AE-A2BF79EE3054}"/>
              </a:ext>
            </a:extLst>
          </p:cNvPr>
          <p:cNvSpPr>
            <a:spLocks noGrp="1"/>
          </p:cNvSpPr>
          <p:nvPr>
            <p:ph type="title"/>
          </p:nvPr>
        </p:nvSpPr>
        <p:spPr/>
        <p:txBody>
          <a:bodyPr/>
          <a:lstStyle/>
          <a:p>
            <a:pPr algn="ctr"/>
            <a:r>
              <a:rPr lang="en-US" dirty="0"/>
              <a:t>Components of DBMS</a:t>
            </a:r>
          </a:p>
        </p:txBody>
      </p:sp>
      <p:sp>
        <p:nvSpPr>
          <p:cNvPr id="3" name="Content Placeholder 2">
            <a:extLst>
              <a:ext uri="{FF2B5EF4-FFF2-40B4-BE49-F238E27FC236}">
                <a16:creationId xmlns:a16="http://schemas.microsoft.com/office/drawing/2014/main" xmlns="" id="{6E8EE397-763E-A2A5-95EA-E361A5DF4F77}"/>
              </a:ext>
            </a:extLst>
          </p:cNvPr>
          <p:cNvSpPr>
            <a:spLocks noGrp="1"/>
          </p:cNvSpPr>
          <p:nvPr>
            <p:ph idx="1"/>
          </p:nvPr>
        </p:nvSpPr>
        <p:spPr/>
        <p:txBody>
          <a:bodyPr/>
          <a:lstStyle/>
          <a:p>
            <a:r>
              <a:rPr lang="en-US" b="0" i="0" dirty="0">
                <a:solidFill>
                  <a:srgbClr val="000000"/>
                </a:solidFill>
                <a:effectLst/>
                <a:latin typeface="Nunito" pitchFamily="2" charset="0"/>
              </a:rPr>
              <a:t>Hardware, Software, Data, Database Access Language, Procedures and Users all together form the components of a DBMS.</a:t>
            </a:r>
          </a:p>
          <a:p>
            <a:endParaRPr lang="en-US" dirty="0"/>
          </a:p>
        </p:txBody>
      </p:sp>
      <p:pic>
        <p:nvPicPr>
          <p:cNvPr id="5" name="Picture 4">
            <a:extLst>
              <a:ext uri="{FF2B5EF4-FFF2-40B4-BE49-F238E27FC236}">
                <a16:creationId xmlns:a16="http://schemas.microsoft.com/office/drawing/2014/main" xmlns="" id="{B26091BD-EE70-4B55-479B-93622CDA015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915478" y="2796209"/>
            <a:ext cx="6687310" cy="3949147"/>
          </a:xfrm>
          <a:prstGeom prst="rect">
            <a:avLst/>
          </a:prstGeom>
        </p:spPr>
      </p:pic>
    </p:spTree>
    <p:extLst>
      <p:ext uri="{BB962C8B-B14F-4D97-AF65-F5344CB8AC3E}">
        <p14:creationId xmlns:p14="http://schemas.microsoft.com/office/powerpoint/2010/main" xmlns="" val="2218371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7517FA-574C-97CB-5E09-A2C1998A6DC6}"/>
              </a:ext>
            </a:extLst>
          </p:cNvPr>
          <p:cNvSpPr>
            <a:spLocks noGrp="1"/>
          </p:cNvSpPr>
          <p:nvPr>
            <p:ph type="title"/>
          </p:nvPr>
        </p:nvSpPr>
        <p:spPr/>
        <p:txBody>
          <a:bodyPr/>
          <a:lstStyle/>
          <a:p>
            <a:pPr algn="ctr"/>
            <a:r>
              <a:rPr lang="en-US" dirty="0"/>
              <a:t>Hardware</a:t>
            </a:r>
          </a:p>
        </p:txBody>
      </p:sp>
      <p:sp>
        <p:nvSpPr>
          <p:cNvPr id="3" name="Content Placeholder 2">
            <a:extLst>
              <a:ext uri="{FF2B5EF4-FFF2-40B4-BE49-F238E27FC236}">
                <a16:creationId xmlns:a16="http://schemas.microsoft.com/office/drawing/2014/main" xmlns="" id="{012B383B-B9A8-1736-0FE3-3C3A2B8767FF}"/>
              </a:ext>
            </a:extLst>
          </p:cNvPr>
          <p:cNvSpPr>
            <a:spLocks noGrp="1"/>
          </p:cNvSpPr>
          <p:nvPr>
            <p:ph idx="1"/>
          </p:nvPr>
        </p:nvSpPr>
        <p:spPr/>
        <p:txBody>
          <a:bodyPr>
            <a:normAutofit/>
          </a:bodyPr>
          <a:lstStyle/>
          <a:p>
            <a:pPr algn="l"/>
            <a:r>
              <a:rPr lang="en-US" sz="2400" b="0" i="0" dirty="0">
                <a:solidFill>
                  <a:srgbClr val="212529"/>
                </a:solidFill>
                <a:effectLst/>
                <a:latin typeface="system-ui"/>
              </a:rPr>
              <a:t>When we say Hardware, we mean computer, hard disks, I/O channels for data, and any other physical component involved before any data is successfully stored into the memory.</a:t>
            </a:r>
          </a:p>
          <a:p>
            <a:pPr marL="0" indent="0" algn="l">
              <a:buNone/>
            </a:pPr>
            <a:endParaRPr lang="en-US" sz="2400" b="0" i="0" dirty="0">
              <a:solidFill>
                <a:srgbClr val="212529"/>
              </a:solidFill>
              <a:effectLst/>
              <a:latin typeface="system-ui"/>
            </a:endParaRPr>
          </a:p>
          <a:p>
            <a:pPr algn="l"/>
            <a:r>
              <a:rPr lang="en-US" sz="2400" b="0" i="0" dirty="0">
                <a:solidFill>
                  <a:srgbClr val="212529"/>
                </a:solidFill>
                <a:effectLst/>
                <a:latin typeface="system-ui"/>
              </a:rPr>
              <a:t>When we run Oracle or MySQL on our personal computer, then our computer's Hard Disk, our Keyboard using which we type in all the commands, our computer's RAM, ROM all become a part of the DBMS hardware.</a:t>
            </a:r>
          </a:p>
          <a:p>
            <a:endParaRPr lang="en-US" sz="2400" dirty="0"/>
          </a:p>
        </p:txBody>
      </p:sp>
    </p:spTree>
    <p:extLst>
      <p:ext uri="{BB962C8B-B14F-4D97-AF65-F5344CB8AC3E}">
        <p14:creationId xmlns:p14="http://schemas.microsoft.com/office/powerpoint/2010/main" xmlns="" val="299600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F19030-86A8-47FE-C93C-3DEA57A2E4FD}"/>
              </a:ext>
            </a:extLst>
          </p:cNvPr>
          <p:cNvSpPr>
            <a:spLocks noGrp="1"/>
          </p:cNvSpPr>
          <p:nvPr>
            <p:ph type="title"/>
          </p:nvPr>
        </p:nvSpPr>
        <p:spPr/>
        <p:txBody>
          <a:bodyPr>
            <a:normAutofit/>
          </a:bodyPr>
          <a:lstStyle/>
          <a:p>
            <a:pPr algn="ctr"/>
            <a:r>
              <a:rPr lang="en-US" dirty="0">
                <a:latin typeface="Calibri,Bold"/>
              </a:rPr>
              <a:t>Database</a:t>
            </a:r>
            <a:endParaRPr lang="en-US" dirty="0"/>
          </a:p>
        </p:txBody>
      </p:sp>
      <p:sp>
        <p:nvSpPr>
          <p:cNvPr id="3" name="Content Placeholder 2">
            <a:extLst>
              <a:ext uri="{FF2B5EF4-FFF2-40B4-BE49-F238E27FC236}">
                <a16:creationId xmlns:a16="http://schemas.microsoft.com/office/drawing/2014/main" xmlns="" id="{F2502947-B097-397A-5CB5-9D4A43C91F55}"/>
              </a:ext>
            </a:extLst>
          </p:cNvPr>
          <p:cNvSpPr>
            <a:spLocks noGrp="1"/>
          </p:cNvSpPr>
          <p:nvPr>
            <p:ph idx="1"/>
          </p:nvPr>
        </p:nvSpPr>
        <p:spPr/>
        <p:txBody>
          <a:bodyPr>
            <a:normAutofit fontScale="92500" lnSpcReduction="20000"/>
          </a:bodyPr>
          <a:lstStyle/>
          <a:p>
            <a:r>
              <a:rPr lang="en-US" sz="2800" dirty="0"/>
              <a:t>DBMS stands for Database Management System. </a:t>
            </a:r>
          </a:p>
          <a:p>
            <a:r>
              <a:rPr lang="en-US" sz="2800" dirty="0"/>
              <a:t>We can break it like this DBMS = Database + Management System.</a:t>
            </a:r>
          </a:p>
          <a:p>
            <a:r>
              <a:rPr lang="en-US" sz="2800" dirty="0"/>
              <a:t>. Database is a collection of data and Management System is a set of programs to store and retrieve those data.</a:t>
            </a:r>
            <a:endParaRPr lang="en-US" dirty="0"/>
          </a:p>
          <a:p>
            <a:r>
              <a:rPr lang="en-US" sz="2800" dirty="0"/>
              <a:t>Based on this we can define DBMS like this: DBMS is a collection of inter-related data and set of programs to store &amp; access those data in an easy and effective manner. </a:t>
            </a:r>
            <a:endParaRPr lang="en-US" sz="4000" dirty="0"/>
          </a:p>
        </p:txBody>
      </p:sp>
    </p:spTree>
    <p:extLst>
      <p:ext uri="{BB962C8B-B14F-4D97-AF65-F5344CB8AC3E}">
        <p14:creationId xmlns:p14="http://schemas.microsoft.com/office/powerpoint/2010/main" xmlns="" val="3670556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E8348E-1BA8-2596-B199-5B58860BE66C}"/>
              </a:ext>
            </a:extLst>
          </p:cNvPr>
          <p:cNvSpPr>
            <a:spLocks noGrp="1"/>
          </p:cNvSpPr>
          <p:nvPr>
            <p:ph type="title"/>
          </p:nvPr>
        </p:nvSpPr>
        <p:spPr/>
        <p:txBody>
          <a:bodyPr/>
          <a:lstStyle/>
          <a:p>
            <a:pPr algn="ctr"/>
            <a:r>
              <a:rPr lang="en-US" dirty="0"/>
              <a:t>Software</a:t>
            </a:r>
          </a:p>
        </p:txBody>
      </p:sp>
      <p:sp>
        <p:nvSpPr>
          <p:cNvPr id="3" name="Content Placeholder 2">
            <a:extLst>
              <a:ext uri="{FF2B5EF4-FFF2-40B4-BE49-F238E27FC236}">
                <a16:creationId xmlns:a16="http://schemas.microsoft.com/office/drawing/2014/main" xmlns="" id="{C55801C5-A65D-2F24-B2BD-ABB921681E17}"/>
              </a:ext>
            </a:extLst>
          </p:cNvPr>
          <p:cNvSpPr>
            <a:spLocks noGrp="1"/>
          </p:cNvSpPr>
          <p:nvPr>
            <p:ph idx="1"/>
          </p:nvPr>
        </p:nvSpPr>
        <p:spPr/>
        <p:txBody>
          <a:bodyPr>
            <a:normAutofit/>
          </a:bodyPr>
          <a:lstStyle/>
          <a:p>
            <a:pPr algn="l"/>
            <a:r>
              <a:rPr lang="en-US" sz="2400" b="0" i="0" dirty="0">
                <a:solidFill>
                  <a:srgbClr val="212529"/>
                </a:solidFill>
                <a:effectLst/>
                <a:latin typeface="system-ui"/>
              </a:rPr>
              <a:t>This is the main component, as this is the program which controls everything. The DBMS software is more like a wrapper around the physical database, which provides us with an easy-to-use interface to store, access and update data.</a:t>
            </a:r>
          </a:p>
          <a:p>
            <a:pPr marL="0" indent="0" algn="l">
              <a:buNone/>
            </a:pPr>
            <a:endParaRPr lang="en-US" sz="2400" b="0" i="0" dirty="0">
              <a:solidFill>
                <a:srgbClr val="212529"/>
              </a:solidFill>
              <a:effectLst/>
              <a:latin typeface="system-ui"/>
            </a:endParaRPr>
          </a:p>
          <a:p>
            <a:pPr algn="l"/>
            <a:r>
              <a:rPr lang="en-US" sz="2400" b="0" i="0" dirty="0">
                <a:solidFill>
                  <a:srgbClr val="212529"/>
                </a:solidFill>
                <a:effectLst/>
                <a:latin typeface="system-ui"/>
              </a:rPr>
              <a:t>The DBMS software is capable of understanding the Database Access Language and interpret it into actual database commands to execute them on the DB.</a:t>
            </a:r>
          </a:p>
          <a:p>
            <a:pPr marL="0" indent="0">
              <a:buNone/>
            </a:pPr>
            <a:endParaRPr lang="en-US" sz="2400" dirty="0"/>
          </a:p>
        </p:txBody>
      </p:sp>
    </p:spTree>
    <p:extLst>
      <p:ext uri="{BB962C8B-B14F-4D97-AF65-F5344CB8AC3E}">
        <p14:creationId xmlns:p14="http://schemas.microsoft.com/office/powerpoint/2010/main" xmlns="" val="2026049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2E551C-DA6F-3AEF-B294-3AF7D6D1C828}"/>
              </a:ext>
            </a:extLst>
          </p:cNvPr>
          <p:cNvSpPr>
            <a:spLocks noGrp="1"/>
          </p:cNvSpPr>
          <p:nvPr>
            <p:ph type="title"/>
          </p:nvPr>
        </p:nvSpPr>
        <p:spPr/>
        <p:txBody>
          <a:bodyPr/>
          <a:lstStyle/>
          <a:p>
            <a:pPr algn="ctr"/>
            <a:r>
              <a:rPr lang="en-US" dirty="0"/>
              <a:t>Data</a:t>
            </a:r>
          </a:p>
        </p:txBody>
      </p:sp>
      <p:sp>
        <p:nvSpPr>
          <p:cNvPr id="3" name="Content Placeholder 2">
            <a:extLst>
              <a:ext uri="{FF2B5EF4-FFF2-40B4-BE49-F238E27FC236}">
                <a16:creationId xmlns:a16="http://schemas.microsoft.com/office/drawing/2014/main" xmlns="" id="{80D736D8-6E79-1D06-29CF-3FD13139E577}"/>
              </a:ext>
            </a:extLst>
          </p:cNvPr>
          <p:cNvSpPr>
            <a:spLocks noGrp="1"/>
          </p:cNvSpPr>
          <p:nvPr>
            <p:ph idx="1"/>
          </p:nvPr>
        </p:nvSpPr>
        <p:spPr/>
        <p:txBody>
          <a:bodyPr>
            <a:normAutofit lnSpcReduction="10000"/>
          </a:bodyPr>
          <a:lstStyle/>
          <a:p>
            <a:pPr algn="l"/>
            <a:r>
              <a:rPr lang="en-US" sz="2400" b="0" i="0" dirty="0">
                <a:solidFill>
                  <a:srgbClr val="212529"/>
                </a:solidFill>
                <a:effectLst/>
                <a:latin typeface="system-ui"/>
              </a:rPr>
              <a:t>Data is that resource, for which DBMS was designed. The motive behind the creation of DBMS was to store and utilize data.</a:t>
            </a:r>
          </a:p>
          <a:p>
            <a:pPr marL="0" indent="0" algn="l">
              <a:buNone/>
            </a:pPr>
            <a:endParaRPr lang="en-US" sz="2400" b="0" i="0" dirty="0">
              <a:solidFill>
                <a:srgbClr val="212529"/>
              </a:solidFill>
              <a:effectLst/>
              <a:latin typeface="system-ui"/>
            </a:endParaRPr>
          </a:p>
          <a:p>
            <a:pPr algn="l"/>
            <a:r>
              <a:rPr lang="en-US" sz="2400" b="0" i="0" dirty="0">
                <a:solidFill>
                  <a:srgbClr val="212529"/>
                </a:solidFill>
                <a:effectLst/>
                <a:latin typeface="system-ui"/>
              </a:rPr>
              <a:t>In a typical Database, the user saved Data is present and </a:t>
            </a:r>
            <a:r>
              <a:rPr lang="en-US" sz="2400" b="1" i="0" dirty="0">
                <a:solidFill>
                  <a:srgbClr val="212529"/>
                </a:solidFill>
                <a:effectLst/>
                <a:latin typeface="system-ui"/>
              </a:rPr>
              <a:t>meta data</a:t>
            </a:r>
            <a:r>
              <a:rPr lang="en-US" sz="2400" b="0" i="0" dirty="0">
                <a:solidFill>
                  <a:srgbClr val="212529"/>
                </a:solidFill>
                <a:effectLst/>
                <a:latin typeface="system-ui"/>
              </a:rPr>
              <a:t> is stored.</a:t>
            </a:r>
          </a:p>
          <a:p>
            <a:pPr marL="0" indent="0" algn="l">
              <a:buNone/>
            </a:pPr>
            <a:endParaRPr lang="en-US" sz="2400" b="0" i="0" dirty="0">
              <a:solidFill>
                <a:srgbClr val="212529"/>
              </a:solidFill>
              <a:effectLst/>
              <a:latin typeface="system-ui"/>
            </a:endParaRPr>
          </a:p>
          <a:p>
            <a:pPr algn="l"/>
            <a:r>
              <a:rPr lang="en-US" sz="2400" b="1" i="0" dirty="0">
                <a:solidFill>
                  <a:srgbClr val="212529"/>
                </a:solidFill>
                <a:effectLst/>
                <a:latin typeface="system-ui"/>
              </a:rPr>
              <a:t>Metadata</a:t>
            </a:r>
            <a:r>
              <a:rPr lang="en-US" sz="2400" b="0" i="0" dirty="0">
                <a:solidFill>
                  <a:srgbClr val="212529"/>
                </a:solidFill>
                <a:effectLst/>
                <a:latin typeface="system-ui"/>
              </a:rPr>
              <a:t> is data about the data. This is information stored by the DBMS to better understand the data stored in it.</a:t>
            </a:r>
          </a:p>
        </p:txBody>
      </p:sp>
    </p:spTree>
    <p:extLst>
      <p:ext uri="{BB962C8B-B14F-4D97-AF65-F5344CB8AC3E}">
        <p14:creationId xmlns:p14="http://schemas.microsoft.com/office/powerpoint/2010/main" xmlns="" val="21448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B6B105-FAAD-CD39-9BDA-0977F6C44A92}"/>
              </a:ext>
            </a:extLst>
          </p:cNvPr>
          <p:cNvSpPr>
            <a:spLocks noGrp="1"/>
          </p:cNvSpPr>
          <p:nvPr>
            <p:ph type="title"/>
          </p:nvPr>
        </p:nvSpPr>
        <p:spPr/>
        <p:txBody>
          <a:bodyPr/>
          <a:lstStyle/>
          <a:p>
            <a:pPr algn="ctr"/>
            <a:r>
              <a:rPr lang="en-US" dirty="0"/>
              <a:t>Example</a:t>
            </a:r>
          </a:p>
        </p:txBody>
      </p:sp>
      <p:sp>
        <p:nvSpPr>
          <p:cNvPr id="3" name="Content Placeholder 2">
            <a:extLst>
              <a:ext uri="{FF2B5EF4-FFF2-40B4-BE49-F238E27FC236}">
                <a16:creationId xmlns:a16="http://schemas.microsoft.com/office/drawing/2014/main" xmlns="" id="{754B5F50-1CA4-7450-06F8-5291C680D22C}"/>
              </a:ext>
            </a:extLst>
          </p:cNvPr>
          <p:cNvSpPr>
            <a:spLocks noGrp="1"/>
          </p:cNvSpPr>
          <p:nvPr>
            <p:ph idx="1"/>
          </p:nvPr>
        </p:nvSpPr>
        <p:spPr/>
        <p:txBody>
          <a:bodyPr>
            <a:normAutofit/>
          </a:bodyPr>
          <a:lstStyle/>
          <a:p>
            <a:r>
              <a:rPr lang="en-US" sz="2400" b="0" i="0" dirty="0">
                <a:solidFill>
                  <a:srgbClr val="212529"/>
                </a:solidFill>
                <a:effectLst/>
                <a:latin typeface="system-ui"/>
              </a:rPr>
              <a:t> When I store my </a:t>
            </a:r>
            <a:r>
              <a:rPr lang="en-US" sz="2400" b="1" i="0" dirty="0">
                <a:solidFill>
                  <a:srgbClr val="212529"/>
                </a:solidFill>
                <a:effectLst/>
                <a:latin typeface="system-ui"/>
              </a:rPr>
              <a:t>Name</a:t>
            </a:r>
            <a:r>
              <a:rPr lang="en-US" sz="2400" b="0" i="0" dirty="0">
                <a:solidFill>
                  <a:srgbClr val="212529"/>
                </a:solidFill>
                <a:effectLst/>
                <a:latin typeface="system-ui"/>
              </a:rPr>
              <a:t> in a database, the DBMS will store when the name was stored in the database, what is the size of the name, is it stored as related data to some other data, or is it independent, all this information is metadata.</a:t>
            </a:r>
            <a:endParaRPr lang="en-US" sz="2400" dirty="0"/>
          </a:p>
        </p:txBody>
      </p:sp>
    </p:spTree>
    <p:extLst>
      <p:ext uri="{BB962C8B-B14F-4D97-AF65-F5344CB8AC3E}">
        <p14:creationId xmlns:p14="http://schemas.microsoft.com/office/powerpoint/2010/main" xmlns="" val="3228310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D16920-79D3-A4F3-2197-6FB9F2D885D5}"/>
              </a:ext>
            </a:extLst>
          </p:cNvPr>
          <p:cNvSpPr>
            <a:spLocks noGrp="1"/>
          </p:cNvSpPr>
          <p:nvPr>
            <p:ph type="title"/>
          </p:nvPr>
        </p:nvSpPr>
        <p:spPr/>
        <p:txBody>
          <a:bodyPr/>
          <a:lstStyle/>
          <a:p>
            <a:pPr algn="ctr"/>
            <a:r>
              <a:rPr lang="en-US" dirty="0"/>
              <a:t>Procedures</a:t>
            </a:r>
          </a:p>
        </p:txBody>
      </p:sp>
      <p:sp>
        <p:nvSpPr>
          <p:cNvPr id="3" name="Content Placeholder 2">
            <a:extLst>
              <a:ext uri="{FF2B5EF4-FFF2-40B4-BE49-F238E27FC236}">
                <a16:creationId xmlns:a16="http://schemas.microsoft.com/office/drawing/2014/main" xmlns="" id="{5E1EA94A-4966-7F95-FDA4-6482C8CCFF82}"/>
              </a:ext>
            </a:extLst>
          </p:cNvPr>
          <p:cNvSpPr>
            <a:spLocks noGrp="1"/>
          </p:cNvSpPr>
          <p:nvPr>
            <p:ph idx="1"/>
          </p:nvPr>
        </p:nvSpPr>
        <p:spPr/>
        <p:txBody>
          <a:bodyPr>
            <a:normAutofit/>
          </a:bodyPr>
          <a:lstStyle/>
          <a:p>
            <a:r>
              <a:rPr lang="en-US" sz="2400" b="0" i="0" dirty="0">
                <a:solidFill>
                  <a:srgbClr val="212529"/>
                </a:solidFill>
                <a:effectLst/>
                <a:latin typeface="system-ui"/>
              </a:rPr>
              <a:t>Procedures refer to general instructions to use a database management system. This includes procedures to setup and install a DBMS, To login and logout of DBMS software, to manage databases, to take backups, generating reports etc.</a:t>
            </a:r>
            <a:endParaRPr lang="en-US" sz="2400" dirty="0"/>
          </a:p>
        </p:txBody>
      </p:sp>
    </p:spTree>
    <p:extLst>
      <p:ext uri="{BB962C8B-B14F-4D97-AF65-F5344CB8AC3E}">
        <p14:creationId xmlns:p14="http://schemas.microsoft.com/office/powerpoint/2010/main" xmlns="" val="1051741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22024A-FF2A-68AF-CAD0-24C82C2C5532}"/>
              </a:ext>
            </a:extLst>
          </p:cNvPr>
          <p:cNvSpPr>
            <a:spLocks noGrp="1"/>
          </p:cNvSpPr>
          <p:nvPr>
            <p:ph type="title"/>
          </p:nvPr>
        </p:nvSpPr>
        <p:spPr/>
        <p:txBody>
          <a:bodyPr/>
          <a:lstStyle/>
          <a:p>
            <a:pPr algn="ctr"/>
            <a:r>
              <a:rPr lang="en-US" dirty="0"/>
              <a:t>Database Access Language</a:t>
            </a:r>
          </a:p>
        </p:txBody>
      </p:sp>
      <p:sp>
        <p:nvSpPr>
          <p:cNvPr id="3" name="Content Placeholder 2">
            <a:extLst>
              <a:ext uri="{FF2B5EF4-FFF2-40B4-BE49-F238E27FC236}">
                <a16:creationId xmlns:a16="http://schemas.microsoft.com/office/drawing/2014/main" xmlns="" id="{398D548A-8265-B27D-66BA-7766CADE3FBE}"/>
              </a:ext>
            </a:extLst>
          </p:cNvPr>
          <p:cNvSpPr>
            <a:spLocks noGrp="1"/>
          </p:cNvSpPr>
          <p:nvPr>
            <p:ph idx="1"/>
          </p:nvPr>
        </p:nvSpPr>
        <p:spPr/>
        <p:txBody>
          <a:bodyPr>
            <a:normAutofit/>
          </a:bodyPr>
          <a:lstStyle/>
          <a:p>
            <a:r>
              <a:rPr lang="en-US" sz="2400" b="0" i="0" dirty="0">
                <a:solidFill>
                  <a:srgbClr val="57595D"/>
                </a:solidFill>
                <a:effectLst/>
                <a:latin typeface="Open Sans" panose="020B0604020202020204" pitchFamily="34" charset="0"/>
              </a:rPr>
              <a:t>Database Access Language is a language used to write commands to access, update, and delete data stored in a database. </a:t>
            </a:r>
          </a:p>
          <a:p>
            <a:r>
              <a:rPr lang="en-US" sz="2400" b="0" i="0" dirty="0">
                <a:solidFill>
                  <a:srgbClr val="57595D"/>
                </a:solidFill>
                <a:effectLst/>
                <a:latin typeface="Open Sans" panose="020B0604020202020204" pitchFamily="34" charset="0"/>
              </a:rPr>
              <a:t>Users can write commands using Database Access Language before submitting them to the database for execution. </a:t>
            </a:r>
          </a:p>
          <a:p>
            <a:r>
              <a:rPr lang="en-US" sz="2400" b="0" i="0" dirty="0">
                <a:solidFill>
                  <a:srgbClr val="57595D"/>
                </a:solidFill>
                <a:effectLst/>
                <a:latin typeface="Open Sans" panose="020B0604020202020204" pitchFamily="34" charset="0"/>
              </a:rPr>
              <a:t>Through utilizing the language, users can create new databases, tables, insert data, and delete data.</a:t>
            </a:r>
            <a:endParaRPr lang="en-US" sz="2400" dirty="0"/>
          </a:p>
        </p:txBody>
      </p:sp>
    </p:spTree>
    <p:extLst>
      <p:ext uri="{BB962C8B-B14F-4D97-AF65-F5344CB8AC3E}">
        <p14:creationId xmlns:p14="http://schemas.microsoft.com/office/powerpoint/2010/main" xmlns="" val="903967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CED3F0-8323-C8C5-A498-E6167A6C3339}"/>
              </a:ext>
            </a:extLst>
          </p:cNvPr>
          <p:cNvSpPr>
            <a:spLocks noGrp="1"/>
          </p:cNvSpPr>
          <p:nvPr>
            <p:ph type="title"/>
          </p:nvPr>
        </p:nvSpPr>
        <p:spPr/>
        <p:txBody>
          <a:bodyPr/>
          <a:lstStyle/>
          <a:p>
            <a:pPr algn="ctr"/>
            <a:r>
              <a:rPr lang="en-US" dirty="0"/>
              <a:t>Users</a:t>
            </a:r>
          </a:p>
        </p:txBody>
      </p:sp>
      <p:sp>
        <p:nvSpPr>
          <p:cNvPr id="3" name="Content Placeholder 2">
            <a:extLst>
              <a:ext uri="{FF2B5EF4-FFF2-40B4-BE49-F238E27FC236}">
                <a16:creationId xmlns:a16="http://schemas.microsoft.com/office/drawing/2014/main" xmlns="" id="{35B23652-4604-BA92-D02E-613FEDA6EBA3}"/>
              </a:ext>
            </a:extLst>
          </p:cNvPr>
          <p:cNvSpPr>
            <a:spLocks noGrp="1"/>
          </p:cNvSpPr>
          <p:nvPr>
            <p:ph idx="1"/>
          </p:nvPr>
        </p:nvSpPr>
        <p:spPr/>
        <p:txBody>
          <a:bodyPr>
            <a:normAutofit fontScale="92500" lnSpcReduction="20000"/>
          </a:bodyPr>
          <a:lstStyle/>
          <a:p>
            <a:r>
              <a:rPr lang="en-US" sz="2400" b="0" i="0" dirty="0">
                <a:solidFill>
                  <a:srgbClr val="273239"/>
                </a:solidFill>
                <a:effectLst/>
                <a:latin typeface="urw-din"/>
              </a:rPr>
              <a:t>Database users are categorized based up on their interaction with the database. </a:t>
            </a:r>
          </a:p>
          <a:p>
            <a:r>
              <a:rPr lang="en-US" sz="2400" b="0" i="0" dirty="0">
                <a:solidFill>
                  <a:srgbClr val="273239"/>
                </a:solidFill>
                <a:effectLst/>
                <a:latin typeface="urw-din"/>
              </a:rPr>
              <a:t>These are different types of database users in DBMS:</a:t>
            </a:r>
          </a:p>
          <a:p>
            <a:pPr lvl="1"/>
            <a:r>
              <a:rPr lang="en-US" sz="2000" i="0" dirty="0">
                <a:solidFill>
                  <a:srgbClr val="273239"/>
                </a:solidFill>
                <a:effectLst/>
                <a:latin typeface="urw-din"/>
              </a:rPr>
              <a:t>Database Administrator (DBA)</a:t>
            </a:r>
            <a:endParaRPr lang="en-US" sz="2000" dirty="0">
              <a:solidFill>
                <a:srgbClr val="273239"/>
              </a:solidFill>
              <a:latin typeface="urw-din"/>
            </a:endParaRPr>
          </a:p>
          <a:p>
            <a:pPr lvl="1"/>
            <a:r>
              <a:rPr lang="en-US" sz="2000" i="0" dirty="0">
                <a:solidFill>
                  <a:srgbClr val="273239"/>
                </a:solidFill>
                <a:effectLst/>
                <a:latin typeface="urw-din"/>
              </a:rPr>
              <a:t>Naive / Parametric End Users</a:t>
            </a:r>
          </a:p>
          <a:p>
            <a:pPr lvl="1"/>
            <a:r>
              <a:rPr lang="en-US" sz="2000" i="0" dirty="0">
                <a:solidFill>
                  <a:srgbClr val="273239"/>
                </a:solidFill>
                <a:effectLst/>
                <a:latin typeface="urw-din"/>
              </a:rPr>
              <a:t>System Analyst </a:t>
            </a:r>
            <a:endParaRPr lang="en-US" sz="2000" dirty="0">
              <a:solidFill>
                <a:srgbClr val="273239"/>
              </a:solidFill>
              <a:latin typeface="urw-din"/>
            </a:endParaRPr>
          </a:p>
          <a:p>
            <a:pPr lvl="1"/>
            <a:r>
              <a:rPr lang="en-US" sz="2000" i="0" dirty="0">
                <a:solidFill>
                  <a:srgbClr val="273239"/>
                </a:solidFill>
                <a:effectLst/>
                <a:latin typeface="urw-din"/>
              </a:rPr>
              <a:t>Sophisticated Users</a:t>
            </a:r>
          </a:p>
          <a:p>
            <a:pPr lvl="1"/>
            <a:r>
              <a:rPr lang="en-US" sz="2000" i="0" dirty="0">
                <a:solidFill>
                  <a:srgbClr val="273239"/>
                </a:solidFill>
                <a:effectLst/>
                <a:latin typeface="urw-din"/>
              </a:rPr>
              <a:t>Database Designers </a:t>
            </a:r>
          </a:p>
          <a:p>
            <a:pPr lvl="1"/>
            <a:r>
              <a:rPr lang="en-US" sz="2200" i="0" dirty="0">
                <a:solidFill>
                  <a:srgbClr val="273239"/>
                </a:solidFill>
                <a:effectLst/>
                <a:latin typeface="urw-din"/>
              </a:rPr>
              <a:t>Application Programmers</a:t>
            </a:r>
          </a:p>
          <a:p>
            <a:pPr lvl="1"/>
            <a:r>
              <a:rPr lang="en-US" sz="2200" i="0" dirty="0">
                <a:solidFill>
                  <a:srgbClr val="273239"/>
                </a:solidFill>
                <a:effectLst/>
                <a:latin typeface="urw-din"/>
              </a:rPr>
              <a:t>Casual Users / Temporary Users</a:t>
            </a:r>
            <a:endParaRPr lang="en-US" sz="2200" dirty="0"/>
          </a:p>
        </p:txBody>
      </p:sp>
    </p:spTree>
    <p:extLst>
      <p:ext uri="{BB962C8B-B14F-4D97-AF65-F5344CB8AC3E}">
        <p14:creationId xmlns:p14="http://schemas.microsoft.com/office/powerpoint/2010/main" xmlns="" val="3729263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94F660-66AE-90F5-0AA2-B649679121B6}"/>
              </a:ext>
            </a:extLst>
          </p:cNvPr>
          <p:cNvSpPr>
            <a:spLocks noGrp="1"/>
          </p:cNvSpPr>
          <p:nvPr>
            <p:ph type="title"/>
          </p:nvPr>
        </p:nvSpPr>
        <p:spPr/>
        <p:txBody>
          <a:bodyPr/>
          <a:lstStyle/>
          <a:p>
            <a:pPr algn="ctr"/>
            <a:r>
              <a:rPr lang="en-US" b="0" i="0" dirty="0">
                <a:solidFill>
                  <a:srgbClr val="273239"/>
                </a:solidFill>
                <a:effectLst/>
                <a:latin typeface="urw-din"/>
              </a:rPr>
              <a:t>1. Database Administrator (DBA) </a:t>
            </a:r>
            <a:endParaRPr lang="en-US" dirty="0"/>
          </a:p>
        </p:txBody>
      </p:sp>
      <p:sp>
        <p:nvSpPr>
          <p:cNvPr id="3" name="Content Placeholder 2">
            <a:extLst>
              <a:ext uri="{FF2B5EF4-FFF2-40B4-BE49-F238E27FC236}">
                <a16:creationId xmlns:a16="http://schemas.microsoft.com/office/drawing/2014/main" xmlns="" id="{247C3D3E-EAD7-1686-9B5B-03D82DA53FFC}"/>
              </a:ext>
            </a:extLst>
          </p:cNvPr>
          <p:cNvSpPr>
            <a:spLocks noGrp="1"/>
          </p:cNvSpPr>
          <p:nvPr>
            <p:ph idx="1"/>
          </p:nvPr>
        </p:nvSpPr>
        <p:spPr/>
        <p:txBody>
          <a:bodyPr>
            <a:normAutofit/>
          </a:bodyPr>
          <a:lstStyle/>
          <a:p>
            <a:r>
              <a:rPr lang="en-US" sz="2400" b="0" i="0" dirty="0">
                <a:solidFill>
                  <a:srgbClr val="273239"/>
                </a:solidFill>
                <a:effectLst/>
                <a:latin typeface="urw-din"/>
              </a:rPr>
              <a:t>Database Administrator (DBA) is a person/team who defines the schema and also controls the 3 levels of database. </a:t>
            </a:r>
          </a:p>
          <a:p>
            <a:r>
              <a:rPr lang="en-US" sz="2400" b="0" i="0" dirty="0">
                <a:solidFill>
                  <a:srgbClr val="273239"/>
                </a:solidFill>
                <a:effectLst/>
                <a:latin typeface="urw-din"/>
              </a:rPr>
              <a:t>The DBA will then create a new account id and password for the user if he/she need to access the database. </a:t>
            </a:r>
          </a:p>
          <a:p>
            <a:r>
              <a:rPr lang="en-US" sz="2400" b="0" i="0" dirty="0">
                <a:solidFill>
                  <a:srgbClr val="273239"/>
                </a:solidFill>
                <a:effectLst/>
                <a:latin typeface="urw-din"/>
              </a:rPr>
              <a:t>DBA is also responsible for providing security to the database and he allows only the authorized users to access/modify the data base. </a:t>
            </a:r>
          </a:p>
          <a:p>
            <a:r>
              <a:rPr lang="en-US" sz="2400" b="0" i="0" dirty="0">
                <a:solidFill>
                  <a:srgbClr val="273239"/>
                </a:solidFill>
                <a:effectLst/>
                <a:latin typeface="urw-din"/>
              </a:rPr>
              <a:t>DBA is responsible for the problems such as security breaches and poor system response time.</a:t>
            </a:r>
            <a:endParaRPr lang="en-US" sz="2400" dirty="0"/>
          </a:p>
        </p:txBody>
      </p:sp>
    </p:spTree>
    <p:extLst>
      <p:ext uri="{BB962C8B-B14F-4D97-AF65-F5344CB8AC3E}">
        <p14:creationId xmlns:p14="http://schemas.microsoft.com/office/powerpoint/2010/main" xmlns="" val="3660638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C87817A-0A60-4C0A-704D-B6C8245B0DFE}"/>
              </a:ext>
            </a:extLst>
          </p:cNvPr>
          <p:cNvSpPr>
            <a:spLocks noGrp="1"/>
          </p:cNvSpPr>
          <p:nvPr>
            <p:ph idx="1"/>
          </p:nvPr>
        </p:nvSpPr>
        <p:spPr/>
        <p:txBody>
          <a:bodyPr>
            <a:normAutofit/>
          </a:bodyPr>
          <a:lstStyle/>
          <a:p>
            <a:pPr algn="l" fontAlgn="base">
              <a:buFont typeface="Arial" panose="020B0604020202020204" pitchFamily="34" charset="0"/>
              <a:buChar char="•"/>
            </a:pPr>
            <a:r>
              <a:rPr lang="en-US" sz="2400" b="0" i="0" dirty="0">
                <a:solidFill>
                  <a:srgbClr val="273239"/>
                </a:solidFill>
                <a:effectLst/>
                <a:latin typeface="urw-din"/>
              </a:rPr>
              <a:t>DBA also monitors the recovery and backup and provide technical support.</a:t>
            </a:r>
          </a:p>
          <a:p>
            <a:pPr algn="l" fontAlgn="base">
              <a:buFont typeface="Arial" panose="020B0604020202020204" pitchFamily="34" charset="0"/>
              <a:buChar char="•"/>
            </a:pPr>
            <a:r>
              <a:rPr lang="en-US" sz="2400" b="0" i="0" dirty="0">
                <a:solidFill>
                  <a:srgbClr val="273239"/>
                </a:solidFill>
                <a:effectLst/>
                <a:latin typeface="urw-din"/>
              </a:rPr>
              <a:t>The DBA has a DBA account in the DBMS which called a system or superuser account.</a:t>
            </a:r>
          </a:p>
          <a:p>
            <a:pPr algn="l" fontAlgn="base">
              <a:buFont typeface="Arial" panose="020B0604020202020204" pitchFamily="34" charset="0"/>
              <a:buChar char="•"/>
            </a:pPr>
            <a:r>
              <a:rPr lang="en-US" sz="2400" b="0" i="0" dirty="0">
                <a:solidFill>
                  <a:srgbClr val="273239"/>
                </a:solidFill>
                <a:effectLst/>
                <a:latin typeface="urw-din"/>
              </a:rPr>
              <a:t>DBA repairs damage caused due to hardware and/or software failures.</a:t>
            </a:r>
          </a:p>
          <a:p>
            <a:pPr algn="l" fontAlgn="base">
              <a:buFont typeface="Arial" panose="020B0604020202020204" pitchFamily="34" charset="0"/>
              <a:buChar char="•"/>
            </a:pPr>
            <a:r>
              <a:rPr lang="en-US" sz="2400" b="0" i="0" dirty="0">
                <a:solidFill>
                  <a:srgbClr val="273239"/>
                </a:solidFill>
                <a:effectLst/>
                <a:latin typeface="urw-din"/>
              </a:rPr>
              <a:t>DBA is the one having privileges to perform DCL (Data Control Language) operations such as GRANT and REVOKE, to allow/restrict a particular user from accessing the database.</a:t>
            </a:r>
          </a:p>
          <a:p>
            <a:endParaRPr lang="en-US" sz="2400" dirty="0"/>
          </a:p>
        </p:txBody>
      </p:sp>
    </p:spTree>
    <p:extLst>
      <p:ext uri="{BB962C8B-B14F-4D97-AF65-F5344CB8AC3E}">
        <p14:creationId xmlns:p14="http://schemas.microsoft.com/office/powerpoint/2010/main" xmlns="" val="1865098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9F1D8D-8A36-F826-0486-20B28C429209}"/>
              </a:ext>
            </a:extLst>
          </p:cNvPr>
          <p:cNvSpPr>
            <a:spLocks noGrp="1"/>
          </p:cNvSpPr>
          <p:nvPr>
            <p:ph type="title"/>
          </p:nvPr>
        </p:nvSpPr>
        <p:spPr/>
        <p:txBody>
          <a:bodyPr/>
          <a:lstStyle/>
          <a:p>
            <a:pPr algn="ctr"/>
            <a:r>
              <a:rPr lang="en-US" i="0" dirty="0">
                <a:solidFill>
                  <a:srgbClr val="273239"/>
                </a:solidFill>
                <a:effectLst/>
                <a:latin typeface="urw-din"/>
              </a:rPr>
              <a:t>2. Naive / Parametric End Users</a:t>
            </a:r>
            <a:endParaRPr lang="en-US" dirty="0"/>
          </a:p>
        </p:txBody>
      </p:sp>
      <p:sp>
        <p:nvSpPr>
          <p:cNvPr id="3" name="Content Placeholder 2">
            <a:extLst>
              <a:ext uri="{FF2B5EF4-FFF2-40B4-BE49-F238E27FC236}">
                <a16:creationId xmlns:a16="http://schemas.microsoft.com/office/drawing/2014/main" xmlns="" id="{203A3DFC-5869-B297-0FDF-240C2682A5EE}"/>
              </a:ext>
            </a:extLst>
          </p:cNvPr>
          <p:cNvSpPr>
            <a:spLocks noGrp="1"/>
          </p:cNvSpPr>
          <p:nvPr>
            <p:ph idx="1"/>
          </p:nvPr>
        </p:nvSpPr>
        <p:spPr/>
        <p:txBody>
          <a:bodyPr>
            <a:normAutofit/>
          </a:bodyPr>
          <a:lstStyle/>
          <a:p>
            <a:r>
              <a:rPr lang="en-US" sz="2400" b="0" i="0" dirty="0">
                <a:solidFill>
                  <a:srgbClr val="273239"/>
                </a:solidFill>
                <a:effectLst/>
                <a:latin typeface="urw-din"/>
              </a:rPr>
              <a:t>Parametric End Users are the unsophisticated who don’t have any DBMS knowledge but they frequently use the database applications in their daily life to get the desired results. </a:t>
            </a:r>
          </a:p>
          <a:p>
            <a:r>
              <a:rPr lang="en-US" sz="2400" b="0" i="0" dirty="0">
                <a:solidFill>
                  <a:srgbClr val="273239"/>
                </a:solidFill>
                <a:effectLst/>
                <a:latin typeface="urw-din"/>
              </a:rPr>
              <a:t>For examples, Railway’s ticket booking users are naive users. Clerks in any bank is a naive user because they don’t have any DBMS knowledge but they still use the database and perform their given task.</a:t>
            </a:r>
            <a:endParaRPr lang="en-US" sz="2400" dirty="0"/>
          </a:p>
        </p:txBody>
      </p:sp>
    </p:spTree>
    <p:extLst>
      <p:ext uri="{BB962C8B-B14F-4D97-AF65-F5344CB8AC3E}">
        <p14:creationId xmlns:p14="http://schemas.microsoft.com/office/powerpoint/2010/main" xmlns="" val="3285822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6AFFC5-5CE1-9B11-63B6-62823AE12C12}"/>
              </a:ext>
            </a:extLst>
          </p:cNvPr>
          <p:cNvSpPr>
            <a:spLocks noGrp="1"/>
          </p:cNvSpPr>
          <p:nvPr>
            <p:ph type="title"/>
          </p:nvPr>
        </p:nvSpPr>
        <p:spPr/>
        <p:txBody>
          <a:bodyPr/>
          <a:lstStyle/>
          <a:p>
            <a:pPr algn="ctr"/>
            <a:r>
              <a:rPr lang="en-US" i="0" dirty="0">
                <a:solidFill>
                  <a:srgbClr val="273239"/>
                </a:solidFill>
                <a:effectLst/>
                <a:latin typeface="urw-din"/>
              </a:rPr>
              <a:t>3. System Analyst</a:t>
            </a:r>
            <a:endParaRPr lang="en-US" dirty="0"/>
          </a:p>
        </p:txBody>
      </p:sp>
      <p:sp>
        <p:nvSpPr>
          <p:cNvPr id="3" name="Content Placeholder 2">
            <a:extLst>
              <a:ext uri="{FF2B5EF4-FFF2-40B4-BE49-F238E27FC236}">
                <a16:creationId xmlns:a16="http://schemas.microsoft.com/office/drawing/2014/main" xmlns="" id="{E4FDE529-5F4D-ADB8-2A16-D704E0BD347E}"/>
              </a:ext>
            </a:extLst>
          </p:cNvPr>
          <p:cNvSpPr>
            <a:spLocks noGrp="1"/>
          </p:cNvSpPr>
          <p:nvPr>
            <p:ph idx="1"/>
          </p:nvPr>
        </p:nvSpPr>
        <p:spPr/>
        <p:txBody>
          <a:bodyPr>
            <a:normAutofit/>
          </a:bodyPr>
          <a:lstStyle/>
          <a:p>
            <a:r>
              <a:rPr lang="en-US" sz="2400" b="0" i="0" dirty="0">
                <a:solidFill>
                  <a:srgbClr val="273239"/>
                </a:solidFill>
                <a:effectLst/>
                <a:latin typeface="urw-din"/>
              </a:rPr>
              <a:t>System Analyst is a user who analyzes the requirements of parametric end users. They check whether all the requirements of end users are satisfied.</a:t>
            </a:r>
            <a:endParaRPr lang="en-US" sz="2400" dirty="0"/>
          </a:p>
        </p:txBody>
      </p:sp>
    </p:spTree>
    <p:extLst>
      <p:ext uri="{BB962C8B-B14F-4D97-AF65-F5344CB8AC3E}">
        <p14:creationId xmlns:p14="http://schemas.microsoft.com/office/powerpoint/2010/main" xmlns="" val="2427336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C018DD-B52B-0939-98AB-17D70DB26574}"/>
              </a:ext>
            </a:extLst>
          </p:cNvPr>
          <p:cNvSpPr>
            <a:spLocks noGrp="1"/>
          </p:cNvSpPr>
          <p:nvPr>
            <p:ph type="title"/>
          </p:nvPr>
        </p:nvSpPr>
        <p:spPr/>
        <p:txBody>
          <a:bodyPr/>
          <a:lstStyle/>
          <a:p>
            <a:pPr algn="ctr"/>
            <a:r>
              <a:rPr lang="en-US" dirty="0"/>
              <a:t>What is the need of DBMS?</a:t>
            </a:r>
          </a:p>
        </p:txBody>
      </p:sp>
      <p:sp>
        <p:nvSpPr>
          <p:cNvPr id="3" name="Content Placeholder 2">
            <a:extLst>
              <a:ext uri="{FF2B5EF4-FFF2-40B4-BE49-F238E27FC236}">
                <a16:creationId xmlns:a16="http://schemas.microsoft.com/office/drawing/2014/main" xmlns="" id="{385437F2-DF3E-9F40-2A94-C244397D06DE}"/>
              </a:ext>
            </a:extLst>
          </p:cNvPr>
          <p:cNvSpPr>
            <a:spLocks noGrp="1"/>
          </p:cNvSpPr>
          <p:nvPr>
            <p:ph idx="1"/>
          </p:nvPr>
        </p:nvSpPr>
        <p:spPr/>
        <p:txBody>
          <a:bodyPr/>
          <a:lstStyle/>
          <a:p>
            <a:r>
              <a:rPr lang="en-US" dirty="0"/>
              <a:t>Database systems are basically developed for large amount of data. </a:t>
            </a:r>
          </a:p>
          <a:p>
            <a:r>
              <a:rPr lang="en-US" dirty="0"/>
              <a:t>When dealing with huge amount of data, there are two things that require optimization: </a:t>
            </a:r>
          </a:p>
          <a:p>
            <a:pPr lvl="1"/>
            <a:r>
              <a:rPr lang="en-US" dirty="0"/>
              <a:t>Storage of data </a:t>
            </a:r>
          </a:p>
          <a:p>
            <a:pPr lvl="1"/>
            <a:r>
              <a:rPr lang="en-US" dirty="0"/>
              <a:t>and retrieval of data.</a:t>
            </a:r>
          </a:p>
        </p:txBody>
      </p:sp>
    </p:spTree>
    <p:extLst>
      <p:ext uri="{BB962C8B-B14F-4D97-AF65-F5344CB8AC3E}">
        <p14:creationId xmlns:p14="http://schemas.microsoft.com/office/powerpoint/2010/main" xmlns="" val="12955079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0788E9-E57A-14E1-37CE-400E240DBB18}"/>
              </a:ext>
            </a:extLst>
          </p:cNvPr>
          <p:cNvSpPr>
            <a:spLocks noGrp="1"/>
          </p:cNvSpPr>
          <p:nvPr>
            <p:ph type="title"/>
          </p:nvPr>
        </p:nvSpPr>
        <p:spPr/>
        <p:txBody>
          <a:bodyPr/>
          <a:lstStyle/>
          <a:p>
            <a:pPr algn="ctr"/>
            <a:r>
              <a:rPr lang="en-US" i="0" dirty="0">
                <a:solidFill>
                  <a:srgbClr val="273239"/>
                </a:solidFill>
                <a:effectLst/>
                <a:latin typeface="urw-din"/>
              </a:rPr>
              <a:t>4. Sophisticated Users</a:t>
            </a:r>
            <a:endParaRPr lang="en-US" dirty="0"/>
          </a:p>
        </p:txBody>
      </p:sp>
      <p:sp>
        <p:nvSpPr>
          <p:cNvPr id="3" name="Content Placeholder 2">
            <a:extLst>
              <a:ext uri="{FF2B5EF4-FFF2-40B4-BE49-F238E27FC236}">
                <a16:creationId xmlns:a16="http://schemas.microsoft.com/office/drawing/2014/main" xmlns="" id="{B42E1FEB-9B86-FCEA-9D94-34AF81142401}"/>
              </a:ext>
            </a:extLst>
          </p:cNvPr>
          <p:cNvSpPr>
            <a:spLocks noGrp="1"/>
          </p:cNvSpPr>
          <p:nvPr>
            <p:ph idx="1"/>
          </p:nvPr>
        </p:nvSpPr>
        <p:spPr/>
        <p:txBody>
          <a:bodyPr>
            <a:normAutofit/>
          </a:bodyPr>
          <a:lstStyle/>
          <a:p>
            <a:pPr marL="0" indent="0" algn="l" fontAlgn="base">
              <a:buNone/>
            </a:pPr>
            <a:endParaRPr lang="en-US" sz="2400" dirty="0"/>
          </a:p>
          <a:p>
            <a:r>
              <a:rPr lang="en-US" sz="2400" b="0" i="0" dirty="0">
                <a:solidFill>
                  <a:srgbClr val="273239"/>
                </a:solidFill>
                <a:effectLst/>
                <a:latin typeface="urw-din"/>
              </a:rPr>
              <a:t>Sophisticated users can be engineers, scientists, business analyst, who are familiar with the database. They can develop their own database applications according to their requirement. They don’t write the program code but they interact the database by writing SQL queries directly through the query processor.</a:t>
            </a:r>
          </a:p>
          <a:p>
            <a:pPr marL="0" indent="0">
              <a:buNone/>
            </a:pPr>
            <a:r>
              <a:rPr lang="en-US" sz="2400" dirty="0"/>
              <a:t/>
            </a:r>
            <a:br>
              <a:rPr lang="en-US" sz="2400" dirty="0"/>
            </a:br>
            <a:endParaRPr lang="en-US" sz="2400" dirty="0"/>
          </a:p>
        </p:txBody>
      </p:sp>
    </p:spTree>
    <p:extLst>
      <p:ext uri="{BB962C8B-B14F-4D97-AF65-F5344CB8AC3E}">
        <p14:creationId xmlns:p14="http://schemas.microsoft.com/office/powerpoint/2010/main" xmlns="" val="4013903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8FBE51-F594-2E85-AA65-DDC68C2A0437}"/>
              </a:ext>
            </a:extLst>
          </p:cNvPr>
          <p:cNvSpPr>
            <a:spLocks noGrp="1"/>
          </p:cNvSpPr>
          <p:nvPr>
            <p:ph type="title"/>
          </p:nvPr>
        </p:nvSpPr>
        <p:spPr/>
        <p:txBody>
          <a:bodyPr/>
          <a:lstStyle/>
          <a:p>
            <a:pPr algn="ctr"/>
            <a:r>
              <a:rPr lang="en-US" i="0" dirty="0">
                <a:solidFill>
                  <a:srgbClr val="273239"/>
                </a:solidFill>
                <a:effectLst/>
                <a:latin typeface="urw-din"/>
              </a:rPr>
              <a:t>5. Database Designers</a:t>
            </a:r>
            <a:endParaRPr lang="en-US" dirty="0"/>
          </a:p>
        </p:txBody>
      </p:sp>
      <p:sp>
        <p:nvSpPr>
          <p:cNvPr id="3" name="Content Placeholder 2">
            <a:extLst>
              <a:ext uri="{FF2B5EF4-FFF2-40B4-BE49-F238E27FC236}">
                <a16:creationId xmlns:a16="http://schemas.microsoft.com/office/drawing/2014/main" xmlns="" id="{7D6F2795-C828-E325-108F-880433443C09}"/>
              </a:ext>
            </a:extLst>
          </p:cNvPr>
          <p:cNvSpPr>
            <a:spLocks noGrp="1"/>
          </p:cNvSpPr>
          <p:nvPr>
            <p:ph idx="1"/>
          </p:nvPr>
        </p:nvSpPr>
        <p:spPr/>
        <p:txBody>
          <a:bodyPr>
            <a:normAutofit/>
          </a:bodyPr>
          <a:lstStyle/>
          <a:p>
            <a:r>
              <a:rPr lang="en-US" sz="2400" b="0" i="0" dirty="0">
                <a:solidFill>
                  <a:srgbClr val="273239"/>
                </a:solidFill>
                <a:effectLst/>
                <a:latin typeface="urw-din"/>
              </a:rPr>
              <a:t>Data Base Designers are the users who design the structure of database which includes tables, indexes, views, triggers, stored procedures and constraints which are usually enforced before the database is created or populated with data. </a:t>
            </a:r>
          </a:p>
          <a:p>
            <a:r>
              <a:rPr lang="en-US" sz="2400" b="0" i="0" dirty="0">
                <a:solidFill>
                  <a:srgbClr val="273239"/>
                </a:solidFill>
                <a:effectLst/>
                <a:latin typeface="urw-din"/>
              </a:rPr>
              <a:t>He/she controls what data must be stored and how the data items to be related. </a:t>
            </a:r>
          </a:p>
          <a:p>
            <a:r>
              <a:rPr lang="en-US" sz="2400" b="0" i="0" dirty="0">
                <a:solidFill>
                  <a:srgbClr val="273239"/>
                </a:solidFill>
                <a:effectLst/>
                <a:latin typeface="urw-din"/>
              </a:rPr>
              <a:t>It is responsibility of Database Designers to understand the requirements of different user groups and then create a design which satisfies the need of all the user groups.</a:t>
            </a:r>
            <a:endParaRPr lang="en-US" sz="2400" dirty="0"/>
          </a:p>
        </p:txBody>
      </p:sp>
    </p:spTree>
    <p:extLst>
      <p:ext uri="{BB962C8B-B14F-4D97-AF65-F5344CB8AC3E}">
        <p14:creationId xmlns:p14="http://schemas.microsoft.com/office/powerpoint/2010/main" xmlns="" val="2062528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442DD0-2200-D103-D184-883B57C9A37F}"/>
              </a:ext>
            </a:extLst>
          </p:cNvPr>
          <p:cNvSpPr>
            <a:spLocks noGrp="1"/>
          </p:cNvSpPr>
          <p:nvPr>
            <p:ph type="title"/>
          </p:nvPr>
        </p:nvSpPr>
        <p:spPr/>
        <p:txBody>
          <a:bodyPr/>
          <a:lstStyle/>
          <a:p>
            <a:pPr algn="ctr"/>
            <a:r>
              <a:rPr lang="en-US" i="0" dirty="0">
                <a:solidFill>
                  <a:srgbClr val="273239"/>
                </a:solidFill>
                <a:effectLst/>
                <a:latin typeface="urw-din"/>
              </a:rPr>
              <a:t>6. Application Programmers</a:t>
            </a:r>
            <a:endParaRPr lang="en-US" dirty="0"/>
          </a:p>
        </p:txBody>
      </p:sp>
      <p:sp>
        <p:nvSpPr>
          <p:cNvPr id="3" name="Content Placeholder 2">
            <a:extLst>
              <a:ext uri="{FF2B5EF4-FFF2-40B4-BE49-F238E27FC236}">
                <a16:creationId xmlns:a16="http://schemas.microsoft.com/office/drawing/2014/main" xmlns="" id="{53E2B9F2-F0E4-0B02-8AEC-B2927A82762E}"/>
              </a:ext>
            </a:extLst>
          </p:cNvPr>
          <p:cNvSpPr>
            <a:spLocks noGrp="1"/>
          </p:cNvSpPr>
          <p:nvPr>
            <p:ph idx="1"/>
          </p:nvPr>
        </p:nvSpPr>
        <p:spPr/>
        <p:txBody>
          <a:bodyPr>
            <a:normAutofit/>
          </a:bodyPr>
          <a:lstStyle/>
          <a:p>
            <a:r>
              <a:rPr lang="en-US" sz="2400" b="0" i="0" dirty="0">
                <a:solidFill>
                  <a:srgbClr val="273239"/>
                </a:solidFill>
                <a:effectLst/>
                <a:latin typeface="urw-din"/>
              </a:rPr>
              <a:t>Application Programmers also referred as System Analysts or simply Software Engineers, are the back-end programmers who writes the code for the application programs. They are the computer professionals. </a:t>
            </a:r>
          </a:p>
          <a:p>
            <a:r>
              <a:rPr lang="en-US" sz="2400" b="0" i="0" dirty="0">
                <a:solidFill>
                  <a:srgbClr val="273239"/>
                </a:solidFill>
                <a:effectLst/>
                <a:latin typeface="urw-din"/>
              </a:rPr>
              <a:t>These programs could be written in Programming languages such as Visual Basic, Developer, C, FORTRAN, COBOL etc. Application programmers design, debug, test, and maintain set of programs called “canned transactions” for the Naive (parametric) users in order to interact with database.</a:t>
            </a:r>
            <a:endParaRPr lang="en-US" sz="2400" dirty="0"/>
          </a:p>
        </p:txBody>
      </p:sp>
    </p:spTree>
    <p:extLst>
      <p:ext uri="{BB962C8B-B14F-4D97-AF65-F5344CB8AC3E}">
        <p14:creationId xmlns:p14="http://schemas.microsoft.com/office/powerpoint/2010/main" xmlns="" val="14930391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63BBB6-439A-0BDE-B75B-BC877E4BEB76}"/>
              </a:ext>
            </a:extLst>
          </p:cNvPr>
          <p:cNvSpPr>
            <a:spLocks noGrp="1"/>
          </p:cNvSpPr>
          <p:nvPr>
            <p:ph type="title"/>
          </p:nvPr>
        </p:nvSpPr>
        <p:spPr/>
        <p:txBody>
          <a:bodyPr/>
          <a:lstStyle/>
          <a:p>
            <a:pPr algn="ctr"/>
            <a:r>
              <a:rPr lang="en-US" i="0" dirty="0">
                <a:solidFill>
                  <a:srgbClr val="273239"/>
                </a:solidFill>
                <a:effectLst/>
                <a:latin typeface="urw-din"/>
              </a:rPr>
              <a:t>7. Casual Users / Temporary Users</a:t>
            </a:r>
            <a:endParaRPr lang="en-US" dirty="0"/>
          </a:p>
        </p:txBody>
      </p:sp>
      <p:sp>
        <p:nvSpPr>
          <p:cNvPr id="3" name="Content Placeholder 2">
            <a:extLst>
              <a:ext uri="{FF2B5EF4-FFF2-40B4-BE49-F238E27FC236}">
                <a16:creationId xmlns:a16="http://schemas.microsoft.com/office/drawing/2014/main" xmlns="" id="{30BE7CD3-A0CB-1AFE-7CBC-D576CEFB0D05}"/>
              </a:ext>
            </a:extLst>
          </p:cNvPr>
          <p:cNvSpPr>
            <a:spLocks noGrp="1"/>
          </p:cNvSpPr>
          <p:nvPr>
            <p:ph idx="1"/>
          </p:nvPr>
        </p:nvSpPr>
        <p:spPr/>
        <p:txBody>
          <a:bodyPr>
            <a:normAutofit/>
          </a:bodyPr>
          <a:lstStyle/>
          <a:p>
            <a:r>
              <a:rPr lang="en-US" sz="2400" b="0" i="0" dirty="0">
                <a:solidFill>
                  <a:srgbClr val="273239"/>
                </a:solidFill>
                <a:effectLst/>
                <a:latin typeface="urw-din"/>
              </a:rPr>
              <a:t>Casual Users are the users who occasionally use/access the database but each time when they access the database they require the new information.</a:t>
            </a:r>
          </a:p>
          <a:p>
            <a:r>
              <a:rPr lang="en-US" sz="2400" dirty="0">
                <a:solidFill>
                  <a:srgbClr val="273239"/>
                </a:solidFill>
                <a:latin typeface="urw-din"/>
              </a:rPr>
              <a:t>F</a:t>
            </a:r>
            <a:r>
              <a:rPr lang="en-US" sz="2400" b="0" i="0" dirty="0">
                <a:solidFill>
                  <a:srgbClr val="273239"/>
                </a:solidFill>
                <a:effectLst/>
                <a:latin typeface="urw-din"/>
              </a:rPr>
              <a:t>or example, Middle or higher level manager.</a:t>
            </a:r>
            <a:endParaRPr lang="en-US" sz="2400" dirty="0"/>
          </a:p>
        </p:txBody>
      </p:sp>
    </p:spTree>
    <p:extLst>
      <p:ext uri="{BB962C8B-B14F-4D97-AF65-F5344CB8AC3E}">
        <p14:creationId xmlns:p14="http://schemas.microsoft.com/office/powerpoint/2010/main" xmlns="" val="34600589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5EE7F3-D01C-B9E0-3015-4CFA96FA6567}"/>
              </a:ext>
            </a:extLst>
          </p:cNvPr>
          <p:cNvSpPr>
            <a:spLocks noGrp="1"/>
          </p:cNvSpPr>
          <p:nvPr>
            <p:ph type="title"/>
          </p:nvPr>
        </p:nvSpPr>
        <p:spPr/>
        <p:txBody>
          <a:bodyPr/>
          <a:lstStyle/>
          <a:p>
            <a:pPr algn="ctr"/>
            <a:r>
              <a:rPr lang="en-US" dirty="0"/>
              <a:t>DBMS Architecture</a:t>
            </a:r>
          </a:p>
        </p:txBody>
      </p:sp>
      <p:sp>
        <p:nvSpPr>
          <p:cNvPr id="3" name="Content Placeholder 2">
            <a:extLst>
              <a:ext uri="{FF2B5EF4-FFF2-40B4-BE49-F238E27FC236}">
                <a16:creationId xmlns:a16="http://schemas.microsoft.com/office/drawing/2014/main" xmlns="" id="{C7A82CC0-8BA1-DF1B-A142-3B9146FFDCE5}"/>
              </a:ext>
            </a:extLst>
          </p:cNvPr>
          <p:cNvSpPr>
            <a:spLocks noGrp="1"/>
          </p:cNvSpPr>
          <p:nvPr>
            <p:ph idx="1"/>
          </p:nvPr>
        </p:nvSpPr>
        <p:spPr/>
        <p:txBody>
          <a:bodyPr/>
          <a:lstStyle/>
          <a:p>
            <a:r>
              <a:rPr lang="en-US" dirty="0"/>
              <a:t>. Database management systems architecture will help us understand the components of database system and the relation among them. </a:t>
            </a:r>
          </a:p>
          <a:p>
            <a:r>
              <a:rPr lang="en-US" dirty="0"/>
              <a:t>The architecture of DBMS depends on the computer system on which it runs. </a:t>
            </a:r>
          </a:p>
          <a:p>
            <a:r>
              <a:rPr lang="en-US" dirty="0"/>
              <a:t>For example, in a client-server DBMS architecture, the database systems at server machine can run several requests made by client machine. </a:t>
            </a:r>
          </a:p>
          <a:p>
            <a:r>
              <a:rPr lang="en-US" dirty="0"/>
              <a:t>We will understand this communication with the help of diagrams.</a:t>
            </a:r>
          </a:p>
        </p:txBody>
      </p:sp>
    </p:spTree>
    <p:extLst>
      <p:ext uri="{BB962C8B-B14F-4D97-AF65-F5344CB8AC3E}">
        <p14:creationId xmlns:p14="http://schemas.microsoft.com/office/powerpoint/2010/main" xmlns="" val="1623175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AABF1-E731-3855-E40A-74E847F3C9AC}"/>
              </a:ext>
            </a:extLst>
          </p:cNvPr>
          <p:cNvSpPr>
            <a:spLocks noGrp="1"/>
          </p:cNvSpPr>
          <p:nvPr>
            <p:ph type="title"/>
          </p:nvPr>
        </p:nvSpPr>
        <p:spPr/>
        <p:txBody>
          <a:bodyPr/>
          <a:lstStyle/>
          <a:p>
            <a:pPr algn="ctr"/>
            <a:r>
              <a:rPr lang="en-US" dirty="0"/>
              <a:t>Types of DBMS Architecture</a:t>
            </a:r>
          </a:p>
        </p:txBody>
      </p:sp>
      <p:sp>
        <p:nvSpPr>
          <p:cNvPr id="3" name="Content Placeholder 2">
            <a:extLst>
              <a:ext uri="{FF2B5EF4-FFF2-40B4-BE49-F238E27FC236}">
                <a16:creationId xmlns:a16="http://schemas.microsoft.com/office/drawing/2014/main" xmlns="" id="{EB33F2E4-158A-6DDF-48B0-F4C494386D05}"/>
              </a:ext>
            </a:extLst>
          </p:cNvPr>
          <p:cNvSpPr>
            <a:spLocks noGrp="1"/>
          </p:cNvSpPr>
          <p:nvPr>
            <p:ph idx="1"/>
          </p:nvPr>
        </p:nvSpPr>
        <p:spPr/>
        <p:txBody>
          <a:bodyPr>
            <a:normAutofit fontScale="92500"/>
          </a:bodyPr>
          <a:lstStyle/>
          <a:p>
            <a:r>
              <a:rPr lang="en-US" sz="3200" dirty="0"/>
              <a:t>There are three types of DBMS architecture: </a:t>
            </a:r>
          </a:p>
          <a:p>
            <a:pPr marL="0" indent="0">
              <a:buNone/>
            </a:pPr>
            <a:endParaRPr lang="en-US" sz="3200" dirty="0"/>
          </a:p>
          <a:p>
            <a:pPr marL="971550" lvl="1" indent="-514350">
              <a:buAutoNum type="arabicPeriod"/>
            </a:pPr>
            <a:r>
              <a:rPr lang="en-US" sz="2800" dirty="0"/>
              <a:t>Single tier architecture </a:t>
            </a:r>
          </a:p>
          <a:p>
            <a:pPr marL="457200" lvl="1" indent="0">
              <a:buNone/>
            </a:pPr>
            <a:endParaRPr lang="en-US" sz="2800" dirty="0"/>
          </a:p>
          <a:p>
            <a:pPr marL="457200" lvl="1" indent="0">
              <a:buNone/>
            </a:pPr>
            <a:r>
              <a:rPr lang="en-US" sz="2800" dirty="0"/>
              <a:t>2. Two tier architecture </a:t>
            </a:r>
          </a:p>
          <a:p>
            <a:pPr marL="457200" lvl="1" indent="0">
              <a:buNone/>
            </a:pPr>
            <a:endParaRPr lang="en-US" sz="2800" dirty="0"/>
          </a:p>
          <a:p>
            <a:pPr marL="457200" lvl="1" indent="0">
              <a:buNone/>
            </a:pPr>
            <a:r>
              <a:rPr lang="en-US" sz="2800" dirty="0"/>
              <a:t>3. Three tier architecture</a:t>
            </a:r>
          </a:p>
        </p:txBody>
      </p:sp>
    </p:spTree>
    <p:extLst>
      <p:ext uri="{BB962C8B-B14F-4D97-AF65-F5344CB8AC3E}">
        <p14:creationId xmlns:p14="http://schemas.microsoft.com/office/powerpoint/2010/main" xmlns="" val="9457679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503D7A-1D02-E2E4-6368-B6EAB1528F22}"/>
              </a:ext>
            </a:extLst>
          </p:cNvPr>
          <p:cNvSpPr>
            <a:spLocks noGrp="1"/>
          </p:cNvSpPr>
          <p:nvPr>
            <p:ph type="title"/>
          </p:nvPr>
        </p:nvSpPr>
        <p:spPr/>
        <p:txBody>
          <a:bodyPr/>
          <a:lstStyle/>
          <a:p>
            <a:pPr algn="ctr"/>
            <a:r>
              <a:rPr lang="en-US" dirty="0"/>
              <a:t>Single tier architecture</a:t>
            </a:r>
          </a:p>
        </p:txBody>
      </p:sp>
      <p:sp>
        <p:nvSpPr>
          <p:cNvPr id="3" name="Content Placeholder 2">
            <a:extLst>
              <a:ext uri="{FF2B5EF4-FFF2-40B4-BE49-F238E27FC236}">
                <a16:creationId xmlns:a16="http://schemas.microsoft.com/office/drawing/2014/main" xmlns="" id="{CF1A04AA-F9F6-195A-019D-AC06DDCDE099}"/>
              </a:ext>
            </a:extLst>
          </p:cNvPr>
          <p:cNvSpPr>
            <a:spLocks noGrp="1"/>
          </p:cNvSpPr>
          <p:nvPr>
            <p:ph idx="1"/>
          </p:nvPr>
        </p:nvSpPr>
        <p:spPr/>
        <p:txBody>
          <a:bodyPr>
            <a:normAutofit/>
          </a:bodyPr>
          <a:lstStyle/>
          <a:p>
            <a:r>
              <a:rPr lang="en-US" dirty="0"/>
              <a:t>In this type of architecture, the database is readily available on the client machine, any request made by client doesn’t require a network connection to perform the action on the database. </a:t>
            </a:r>
          </a:p>
          <a:p>
            <a:r>
              <a:rPr lang="en-US" dirty="0"/>
              <a:t>For example, lets say you want to fetch the records of employee from the database and the database is available on your computer system, so the request to fetch employee details will be done by your computer and the records will be fetched from the database by your computer as well. This type of system is generally referred as local database system. </a:t>
            </a:r>
          </a:p>
        </p:txBody>
      </p:sp>
    </p:spTree>
    <p:extLst>
      <p:ext uri="{BB962C8B-B14F-4D97-AF65-F5344CB8AC3E}">
        <p14:creationId xmlns:p14="http://schemas.microsoft.com/office/powerpoint/2010/main" xmlns="" val="17583468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7E03BE-B245-EC36-5794-1C8D42C736BE}"/>
              </a:ext>
            </a:extLst>
          </p:cNvPr>
          <p:cNvSpPr>
            <a:spLocks noGrp="1"/>
          </p:cNvSpPr>
          <p:nvPr>
            <p:ph type="title"/>
          </p:nvPr>
        </p:nvSpPr>
        <p:spPr/>
        <p:txBody>
          <a:bodyPr/>
          <a:lstStyle/>
          <a:p>
            <a:pPr algn="ctr"/>
            <a:r>
              <a:rPr lang="en-US" dirty="0"/>
              <a:t>Single tier architecture</a:t>
            </a:r>
          </a:p>
        </p:txBody>
      </p:sp>
      <p:pic>
        <p:nvPicPr>
          <p:cNvPr id="5" name="Content Placeholder 4">
            <a:extLst>
              <a:ext uri="{FF2B5EF4-FFF2-40B4-BE49-F238E27FC236}">
                <a16:creationId xmlns:a16="http://schemas.microsoft.com/office/drawing/2014/main" xmlns="" id="{9A37C3C1-9AB5-E3F5-CC94-BC1BA7D8367C}"/>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478157" y="2562818"/>
            <a:ext cx="6156610" cy="2876951"/>
          </a:xfrm>
        </p:spPr>
      </p:pic>
    </p:spTree>
    <p:extLst>
      <p:ext uri="{BB962C8B-B14F-4D97-AF65-F5344CB8AC3E}">
        <p14:creationId xmlns:p14="http://schemas.microsoft.com/office/powerpoint/2010/main" xmlns="" val="42041694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1302660-346C-1914-1D31-8E886FB803C0}"/>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Nunito" panose="020B0604020202020204" pitchFamily="2" charset="0"/>
              </a:rPr>
              <a:t>Any changes or updates that are done will reflect directly to the database.</a:t>
            </a:r>
          </a:p>
          <a:p>
            <a:pPr algn="just">
              <a:buFont typeface="Arial" panose="020B0604020202020204" pitchFamily="34" charset="0"/>
              <a:buChar char="•"/>
            </a:pPr>
            <a:r>
              <a:rPr lang="en-US" b="0" i="0" dirty="0">
                <a:solidFill>
                  <a:srgbClr val="000000"/>
                </a:solidFill>
                <a:effectLst/>
                <a:latin typeface="Nunito" panose="020B0604020202020204" pitchFamily="2" charset="0"/>
              </a:rPr>
              <a:t>The 1-tier architecture is used for the development of applications where a programmer directly communicates with the database for very fast response.</a:t>
            </a:r>
          </a:p>
          <a:p>
            <a:r>
              <a:rPr lang="en-US" b="0" i="0" dirty="0">
                <a:solidFill>
                  <a:srgbClr val="000000"/>
                </a:solidFill>
                <a:effectLst/>
                <a:latin typeface="Nunito" panose="020B0604020202020204" pitchFamily="2" charset="0"/>
              </a:rPr>
              <a:t>It is used for enhancement of the local application.</a:t>
            </a:r>
          </a:p>
          <a:p>
            <a:pPr marL="0" indent="0">
              <a:buNone/>
            </a:pPr>
            <a:endParaRPr lang="en-US" dirty="0"/>
          </a:p>
        </p:txBody>
      </p:sp>
    </p:spTree>
    <p:extLst>
      <p:ext uri="{BB962C8B-B14F-4D97-AF65-F5344CB8AC3E}">
        <p14:creationId xmlns:p14="http://schemas.microsoft.com/office/powerpoint/2010/main" xmlns="" val="28823743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5A125A-90F2-05FF-E84D-3DE9AA94E42D}"/>
              </a:ext>
            </a:extLst>
          </p:cNvPr>
          <p:cNvSpPr>
            <a:spLocks noGrp="1"/>
          </p:cNvSpPr>
          <p:nvPr>
            <p:ph type="title"/>
          </p:nvPr>
        </p:nvSpPr>
        <p:spPr/>
        <p:txBody>
          <a:bodyPr/>
          <a:lstStyle/>
          <a:p>
            <a:pPr algn="ctr"/>
            <a:r>
              <a:rPr lang="en-US" dirty="0"/>
              <a:t>Example</a:t>
            </a:r>
          </a:p>
        </p:txBody>
      </p:sp>
      <p:sp>
        <p:nvSpPr>
          <p:cNvPr id="3" name="Content Placeholder 2">
            <a:extLst>
              <a:ext uri="{FF2B5EF4-FFF2-40B4-BE49-F238E27FC236}">
                <a16:creationId xmlns:a16="http://schemas.microsoft.com/office/drawing/2014/main" xmlns="" id="{38BAF9DC-7673-4E0A-A5D2-85F489BD8F8B}"/>
              </a:ext>
            </a:extLst>
          </p:cNvPr>
          <p:cNvSpPr>
            <a:spLocks noGrp="1"/>
          </p:cNvSpPr>
          <p:nvPr>
            <p:ph idx="1"/>
          </p:nvPr>
        </p:nvSpPr>
        <p:spPr/>
        <p:txBody>
          <a:bodyPr/>
          <a:lstStyle/>
          <a:p>
            <a:r>
              <a:rPr lang="en-US" b="0" i="0" dirty="0">
                <a:solidFill>
                  <a:srgbClr val="000000"/>
                </a:solidFill>
                <a:effectLst/>
                <a:latin typeface="Nunito" pitchFamily="2" charset="0"/>
              </a:rPr>
              <a:t>The three-layer solution is deployed on single tier like personal workstations.</a:t>
            </a:r>
          </a:p>
          <a:p>
            <a:r>
              <a:rPr lang="en-US" b="0" i="0" dirty="0">
                <a:solidFill>
                  <a:srgbClr val="000000"/>
                </a:solidFill>
                <a:effectLst/>
                <a:latin typeface="Nunito" pitchFamily="2" charset="0"/>
              </a:rPr>
              <a:t>In the below diagram all three layers like presentation, business and data access logic are on same machine.</a:t>
            </a:r>
            <a:endParaRPr lang="en-US" dirty="0"/>
          </a:p>
        </p:txBody>
      </p:sp>
      <p:pic>
        <p:nvPicPr>
          <p:cNvPr id="5" name="Picture 4">
            <a:extLst>
              <a:ext uri="{FF2B5EF4-FFF2-40B4-BE49-F238E27FC236}">
                <a16:creationId xmlns:a16="http://schemas.microsoft.com/office/drawing/2014/main" xmlns="" id="{60CF270A-38B3-7E28-92D0-29E2F2ACC65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709530" y="4001294"/>
            <a:ext cx="7262191" cy="1892468"/>
          </a:xfrm>
          <a:prstGeom prst="rect">
            <a:avLst/>
          </a:prstGeom>
        </p:spPr>
      </p:pic>
    </p:spTree>
    <p:extLst>
      <p:ext uri="{BB962C8B-B14F-4D97-AF65-F5344CB8AC3E}">
        <p14:creationId xmlns:p14="http://schemas.microsoft.com/office/powerpoint/2010/main" xmlns="" val="4127712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E7A377-0816-D498-8BBE-38240D7AA055}"/>
              </a:ext>
            </a:extLst>
          </p:cNvPr>
          <p:cNvSpPr>
            <a:spLocks noGrp="1"/>
          </p:cNvSpPr>
          <p:nvPr>
            <p:ph type="title"/>
          </p:nvPr>
        </p:nvSpPr>
        <p:spPr/>
        <p:txBody>
          <a:bodyPr/>
          <a:lstStyle/>
          <a:p>
            <a:pPr algn="ctr"/>
            <a:r>
              <a:rPr lang="en-US" dirty="0"/>
              <a:t>Storage</a:t>
            </a:r>
          </a:p>
        </p:txBody>
      </p:sp>
      <p:sp>
        <p:nvSpPr>
          <p:cNvPr id="3" name="Content Placeholder 2">
            <a:extLst>
              <a:ext uri="{FF2B5EF4-FFF2-40B4-BE49-F238E27FC236}">
                <a16:creationId xmlns:a16="http://schemas.microsoft.com/office/drawing/2014/main" xmlns="" id="{ECB3F084-4B7A-BA37-5C24-3D7310E79109}"/>
              </a:ext>
            </a:extLst>
          </p:cNvPr>
          <p:cNvSpPr>
            <a:spLocks noGrp="1"/>
          </p:cNvSpPr>
          <p:nvPr>
            <p:ph idx="1"/>
          </p:nvPr>
        </p:nvSpPr>
        <p:spPr/>
        <p:txBody>
          <a:bodyPr/>
          <a:lstStyle/>
          <a:p>
            <a:r>
              <a:rPr lang="en-US" dirty="0"/>
              <a:t>According to the principles of database systems, the data is stored in such a way that it acquires lot less space as the redundant data (duplicate data) has been removed before storage.</a:t>
            </a:r>
          </a:p>
        </p:txBody>
      </p:sp>
    </p:spTree>
    <p:extLst>
      <p:ext uri="{BB962C8B-B14F-4D97-AF65-F5344CB8AC3E}">
        <p14:creationId xmlns:p14="http://schemas.microsoft.com/office/powerpoint/2010/main" xmlns="" val="2878681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0DEEF9-9BA0-1660-DFC6-14AA36AC9B47}"/>
              </a:ext>
            </a:extLst>
          </p:cNvPr>
          <p:cNvSpPr>
            <a:spLocks noGrp="1"/>
          </p:cNvSpPr>
          <p:nvPr>
            <p:ph type="title"/>
          </p:nvPr>
        </p:nvSpPr>
        <p:spPr/>
        <p:txBody>
          <a:bodyPr/>
          <a:lstStyle/>
          <a:p>
            <a:pPr algn="ctr"/>
            <a:r>
              <a:rPr lang="en-US" dirty="0"/>
              <a:t>Two tier architecture </a:t>
            </a:r>
          </a:p>
        </p:txBody>
      </p:sp>
      <p:pic>
        <p:nvPicPr>
          <p:cNvPr id="5" name="Content Placeholder 4">
            <a:extLst>
              <a:ext uri="{FF2B5EF4-FFF2-40B4-BE49-F238E27FC236}">
                <a16:creationId xmlns:a16="http://schemas.microsoft.com/office/drawing/2014/main" xmlns="" id="{3B398B6D-4622-E87C-9B98-83988754E182}"/>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3352800" y="2262739"/>
            <a:ext cx="4515097" cy="3477110"/>
          </a:xfrm>
        </p:spPr>
      </p:pic>
    </p:spTree>
    <p:extLst>
      <p:ext uri="{BB962C8B-B14F-4D97-AF65-F5344CB8AC3E}">
        <p14:creationId xmlns:p14="http://schemas.microsoft.com/office/powerpoint/2010/main" xmlns="" val="2229525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2F124A-DCC0-6288-EA74-835CA8027041}"/>
              </a:ext>
            </a:extLst>
          </p:cNvPr>
          <p:cNvSpPr>
            <a:spLocks noGrp="1"/>
          </p:cNvSpPr>
          <p:nvPr>
            <p:ph type="title"/>
          </p:nvPr>
        </p:nvSpPr>
        <p:spPr/>
        <p:txBody>
          <a:bodyPr/>
          <a:lstStyle/>
          <a:p>
            <a:pPr algn="ctr"/>
            <a:r>
              <a:rPr lang="en-US" dirty="0"/>
              <a:t>Two tier architecture </a:t>
            </a:r>
          </a:p>
        </p:txBody>
      </p:sp>
      <p:sp>
        <p:nvSpPr>
          <p:cNvPr id="3" name="Content Placeholder 2">
            <a:extLst>
              <a:ext uri="{FF2B5EF4-FFF2-40B4-BE49-F238E27FC236}">
                <a16:creationId xmlns:a16="http://schemas.microsoft.com/office/drawing/2014/main" xmlns="" id="{1BEF018B-1C13-7457-8CE5-D7A288FD7085}"/>
              </a:ext>
            </a:extLst>
          </p:cNvPr>
          <p:cNvSpPr>
            <a:spLocks noGrp="1"/>
          </p:cNvSpPr>
          <p:nvPr>
            <p:ph idx="1"/>
          </p:nvPr>
        </p:nvSpPr>
        <p:spPr/>
        <p:txBody>
          <a:bodyPr>
            <a:normAutofit/>
          </a:bodyPr>
          <a:lstStyle/>
          <a:p>
            <a:r>
              <a:rPr lang="en-US" dirty="0"/>
              <a:t>In two-tier architecture, the Database system is present at the server machine and the DBMS application is present at the client machine, these two machines are connected with each other through a reliable network as shown in the above diagram.</a:t>
            </a:r>
          </a:p>
          <a:p>
            <a:r>
              <a:rPr lang="en-US" dirty="0"/>
              <a:t>Whenever client machine makes a request to access the database present at server using a query language like </a:t>
            </a:r>
            <a:r>
              <a:rPr lang="en-US" dirty="0" err="1"/>
              <a:t>sql</a:t>
            </a:r>
            <a:r>
              <a:rPr lang="en-US" dirty="0"/>
              <a:t>, the server perform the request on the database and returns the result back to the client. </a:t>
            </a:r>
          </a:p>
          <a:p>
            <a:r>
              <a:rPr lang="en-US" dirty="0"/>
              <a:t>The application connection interface such as JDBC, ODBC(</a:t>
            </a:r>
            <a:r>
              <a:rPr lang="en-US" b="0" i="0" dirty="0">
                <a:solidFill>
                  <a:srgbClr val="000000"/>
                </a:solidFill>
                <a:effectLst/>
              </a:rPr>
              <a:t>Open Database Connectivity)</a:t>
            </a:r>
            <a:r>
              <a:rPr lang="en-US" dirty="0"/>
              <a:t> are used for the interaction between server and client.</a:t>
            </a:r>
          </a:p>
        </p:txBody>
      </p:sp>
    </p:spTree>
    <p:extLst>
      <p:ext uri="{BB962C8B-B14F-4D97-AF65-F5344CB8AC3E}">
        <p14:creationId xmlns:p14="http://schemas.microsoft.com/office/powerpoint/2010/main" xmlns="" val="37645925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6C45908-C283-4502-9400-7550D3E55D0F}"/>
              </a:ext>
            </a:extLst>
          </p:cNvPr>
          <p:cNvSpPr>
            <a:spLocks noGrp="1"/>
          </p:cNvSpPr>
          <p:nvPr>
            <p:ph idx="1"/>
          </p:nvPr>
        </p:nvSpPr>
        <p:spPr/>
        <p:txBody>
          <a:bodyPr>
            <a:normAutofit/>
          </a:bodyPr>
          <a:lstStyle/>
          <a:p>
            <a:pPr algn="just"/>
            <a:r>
              <a:rPr lang="en-US" b="0" i="0" dirty="0">
                <a:solidFill>
                  <a:srgbClr val="000000"/>
                </a:solidFill>
                <a:effectLst/>
                <a:latin typeface="Nunito" pitchFamily="2" charset="0"/>
              </a:rPr>
              <a:t>When there are a large number of users at client side to access the database, this architecture gives a poor performance.</a:t>
            </a:r>
          </a:p>
          <a:p>
            <a:pPr marL="0" indent="0" algn="just">
              <a:buNone/>
            </a:pPr>
            <a:endParaRPr lang="en-US" b="0" i="0" dirty="0">
              <a:solidFill>
                <a:srgbClr val="000000"/>
              </a:solidFill>
              <a:effectLst/>
              <a:latin typeface="Nunito" pitchFamily="2" charset="0"/>
            </a:endParaRPr>
          </a:p>
          <a:p>
            <a:pPr algn="just"/>
            <a:r>
              <a:rPr lang="en-US" b="0" i="0" dirty="0">
                <a:solidFill>
                  <a:srgbClr val="000000"/>
                </a:solidFill>
                <a:effectLst/>
                <a:latin typeface="Nunito" pitchFamily="2" charset="0"/>
              </a:rPr>
              <a:t>The server side is responsible for delivering the functionalities like query processing and management of transactions.</a:t>
            </a:r>
          </a:p>
          <a:p>
            <a:pPr algn="just"/>
            <a:endParaRPr lang="en-US" dirty="0">
              <a:solidFill>
                <a:srgbClr val="000000"/>
              </a:solidFill>
              <a:latin typeface="Nunito" pitchFamily="2" charset="0"/>
            </a:endParaRPr>
          </a:p>
          <a:p>
            <a:pPr algn="just"/>
            <a:r>
              <a:rPr lang="fr-FR" b="0" i="0" dirty="0">
                <a:solidFill>
                  <a:srgbClr val="000000"/>
                </a:solidFill>
                <a:effectLst/>
                <a:latin typeface="Nunito" pitchFamily="2" charset="0"/>
              </a:rPr>
              <a:t>For </a:t>
            </a:r>
            <a:r>
              <a:rPr lang="fr-FR" b="0" i="0" dirty="0" err="1">
                <a:solidFill>
                  <a:srgbClr val="000000"/>
                </a:solidFill>
                <a:effectLst/>
                <a:latin typeface="Nunito" pitchFamily="2" charset="0"/>
              </a:rPr>
              <a:t>example</a:t>
            </a:r>
            <a:r>
              <a:rPr lang="fr-FR" b="0" i="0" dirty="0">
                <a:solidFill>
                  <a:srgbClr val="000000"/>
                </a:solidFill>
                <a:effectLst/>
                <a:latin typeface="Nunito" pitchFamily="2" charset="0"/>
              </a:rPr>
              <a:t> − Oracle, Sybase, Microsoft SQL Server etc.</a:t>
            </a:r>
            <a:endParaRPr lang="en-US" b="0" i="0" dirty="0">
              <a:solidFill>
                <a:srgbClr val="000000"/>
              </a:solidFill>
              <a:effectLst/>
              <a:latin typeface="Nunito" pitchFamily="2" charset="0"/>
            </a:endParaRPr>
          </a:p>
          <a:p>
            <a:endParaRPr lang="en-US" dirty="0"/>
          </a:p>
        </p:txBody>
      </p:sp>
    </p:spTree>
    <p:extLst>
      <p:ext uri="{BB962C8B-B14F-4D97-AF65-F5344CB8AC3E}">
        <p14:creationId xmlns:p14="http://schemas.microsoft.com/office/powerpoint/2010/main" xmlns="" val="26183611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7A180B-ACF6-D960-68A7-68B364D3BC1A}"/>
              </a:ext>
            </a:extLst>
          </p:cNvPr>
          <p:cNvSpPr>
            <a:spLocks noGrp="1"/>
          </p:cNvSpPr>
          <p:nvPr>
            <p:ph type="title"/>
          </p:nvPr>
        </p:nvSpPr>
        <p:spPr/>
        <p:txBody>
          <a:bodyPr/>
          <a:lstStyle/>
          <a:p>
            <a:pPr algn="ctr"/>
            <a:r>
              <a:rPr lang="en-US" dirty="0"/>
              <a:t>Example</a:t>
            </a:r>
          </a:p>
        </p:txBody>
      </p:sp>
      <p:sp>
        <p:nvSpPr>
          <p:cNvPr id="3" name="Content Placeholder 2">
            <a:extLst>
              <a:ext uri="{FF2B5EF4-FFF2-40B4-BE49-F238E27FC236}">
                <a16:creationId xmlns:a16="http://schemas.microsoft.com/office/drawing/2014/main" xmlns="" id="{8F0402E7-0AF2-CE4A-7655-57289513187E}"/>
              </a:ext>
            </a:extLst>
          </p:cNvPr>
          <p:cNvSpPr>
            <a:spLocks noGrp="1"/>
          </p:cNvSpPr>
          <p:nvPr>
            <p:ph idx="1"/>
          </p:nvPr>
        </p:nvSpPr>
        <p:spPr/>
        <p:txBody>
          <a:bodyPr/>
          <a:lstStyle/>
          <a:p>
            <a:r>
              <a:rPr lang="en-US" b="0" i="0" dirty="0">
                <a:solidFill>
                  <a:srgbClr val="000000"/>
                </a:solidFill>
                <a:effectLst/>
                <a:latin typeface="Nunito" pitchFamily="2" charset="0"/>
              </a:rPr>
              <a:t>The Tier-2 architecture of DBMS is diagrammatically represented as follows</a:t>
            </a:r>
          </a:p>
          <a:p>
            <a:pPr marL="0" indent="0">
              <a:buNone/>
            </a:pPr>
            <a:endParaRPr lang="en-US" dirty="0"/>
          </a:p>
        </p:txBody>
      </p:sp>
      <p:pic>
        <p:nvPicPr>
          <p:cNvPr id="5" name="Picture 4">
            <a:extLst>
              <a:ext uri="{FF2B5EF4-FFF2-40B4-BE49-F238E27FC236}">
                <a16:creationId xmlns:a16="http://schemas.microsoft.com/office/drawing/2014/main" xmlns="" id="{B9F4DF21-0CBA-B074-4931-6A6AC90DA7C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802296" y="2650435"/>
            <a:ext cx="6917634" cy="3661465"/>
          </a:xfrm>
          <a:prstGeom prst="rect">
            <a:avLst/>
          </a:prstGeom>
        </p:spPr>
      </p:pic>
    </p:spTree>
    <p:extLst>
      <p:ext uri="{BB962C8B-B14F-4D97-AF65-F5344CB8AC3E}">
        <p14:creationId xmlns:p14="http://schemas.microsoft.com/office/powerpoint/2010/main" xmlns="" val="41069910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92B560-0C4A-861B-8066-10A328C2701A}"/>
              </a:ext>
            </a:extLst>
          </p:cNvPr>
          <p:cNvSpPr>
            <a:spLocks noGrp="1"/>
          </p:cNvSpPr>
          <p:nvPr>
            <p:ph type="title"/>
          </p:nvPr>
        </p:nvSpPr>
        <p:spPr/>
        <p:txBody>
          <a:bodyPr/>
          <a:lstStyle/>
          <a:p>
            <a:pPr algn="ctr"/>
            <a:r>
              <a:rPr lang="en-US" dirty="0"/>
              <a:t>Three tier architecture</a:t>
            </a:r>
          </a:p>
        </p:txBody>
      </p:sp>
      <p:pic>
        <p:nvPicPr>
          <p:cNvPr id="5" name="Content Placeholder 4">
            <a:extLst>
              <a:ext uri="{FF2B5EF4-FFF2-40B4-BE49-F238E27FC236}">
                <a16:creationId xmlns:a16="http://schemas.microsoft.com/office/drawing/2014/main" xmlns="" id="{5D6B390C-1634-6FED-CE60-87A2DBF5A209}"/>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3273287" y="2043633"/>
            <a:ext cx="4637479" cy="3915321"/>
          </a:xfrm>
        </p:spPr>
      </p:pic>
    </p:spTree>
    <p:extLst>
      <p:ext uri="{BB962C8B-B14F-4D97-AF65-F5344CB8AC3E}">
        <p14:creationId xmlns:p14="http://schemas.microsoft.com/office/powerpoint/2010/main" xmlns="" val="1587866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328E91-871F-7269-03BE-AF3796ECA08A}"/>
              </a:ext>
            </a:extLst>
          </p:cNvPr>
          <p:cNvSpPr>
            <a:spLocks noGrp="1"/>
          </p:cNvSpPr>
          <p:nvPr>
            <p:ph type="title"/>
          </p:nvPr>
        </p:nvSpPr>
        <p:spPr/>
        <p:txBody>
          <a:bodyPr/>
          <a:lstStyle/>
          <a:p>
            <a:pPr algn="ctr"/>
            <a:r>
              <a:rPr lang="en-US" dirty="0"/>
              <a:t>Three tier architecture</a:t>
            </a:r>
          </a:p>
        </p:txBody>
      </p:sp>
      <p:sp>
        <p:nvSpPr>
          <p:cNvPr id="3" name="Content Placeholder 2">
            <a:extLst>
              <a:ext uri="{FF2B5EF4-FFF2-40B4-BE49-F238E27FC236}">
                <a16:creationId xmlns:a16="http://schemas.microsoft.com/office/drawing/2014/main" xmlns="" id="{6083B6C3-2E5B-B234-CBEC-13FF993C241A}"/>
              </a:ext>
            </a:extLst>
          </p:cNvPr>
          <p:cNvSpPr>
            <a:spLocks noGrp="1"/>
          </p:cNvSpPr>
          <p:nvPr>
            <p:ph idx="1"/>
          </p:nvPr>
        </p:nvSpPr>
        <p:spPr/>
        <p:txBody>
          <a:bodyPr/>
          <a:lstStyle/>
          <a:p>
            <a:r>
              <a:rPr lang="en-US" dirty="0"/>
              <a:t>In three-tier architecture, another layer is present between the client machine and server machine. </a:t>
            </a:r>
          </a:p>
          <a:p>
            <a:r>
              <a:rPr lang="en-US" dirty="0"/>
              <a:t>In this architecture, the client application doesn’t communicate directly with the database systems present at the server machine, rather the client application communicates with server application and the server application internally communicates with the database system present at the server.</a:t>
            </a:r>
          </a:p>
        </p:txBody>
      </p:sp>
    </p:spTree>
    <p:extLst>
      <p:ext uri="{BB962C8B-B14F-4D97-AF65-F5344CB8AC3E}">
        <p14:creationId xmlns:p14="http://schemas.microsoft.com/office/powerpoint/2010/main" xmlns="" val="29136030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604D7A5-4574-6634-77C7-428FCF2A29FA}"/>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Nunito" pitchFamily="2" charset="0"/>
              </a:rPr>
              <a:t>Mainly, the 3-tier is used for large applications on the web.</a:t>
            </a:r>
          </a:p>
          <a:p>
            <a:pPr algn="just">
              <a:buFont typeface="Arial" panose="020B0604020202020204" pitchFamily="34" charset="0"/>
              <a:buChar char="•"/>
            </a:pPr>
            <a:r>
              <a:rPr lang="en-US" b="0" i="0" dirty="0">
                <a:solidFill>
                  <a:srgbClr val="000000"/>
                </a:solidFill>
                <a:effectLst/>
                <a:latin typeface="Nunito" pitchFamily="2" charset="0"/>
              </a:rPr>
              <a:t>The features of 3-tier architecture are data backup, recovery, security, and concurrency control.</a:t>
            </a:r>
          </a:p>
          <a:p>
            <a:endParaRPr lang="en-US" dirty="0"/>
          </a:p>
        </p:txBody>
      </p:sp>
    </p:spTree>
    <p:extLst>
      <p:ext uri="{BB962C8B-B14F-4D97-AF65-F5344CB8AC3E}">
        <p14:creationId xmlns:p14="http://schemas.microsoft.com/office/powerpoint/2010/main" xmlns="" val="24025196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38F2E4-86EE-42DC-B973-1E0AC2839F50}"/>
              </a:ext>
            </a:extLst>
          </p:cNvPr>
          <p:cNvSpPr>
            <a:spLocks noGrp="1"/>
          </p:cNvSpPr>
          <p:nvPr>
            <p:ph type="title"/>
          </p:nvPr>
        </p:nvSpPr>
        <p:spPr/>
        <p:txBody>
          <a:bodyPr/>
          <a:lstStyle/>
          <a:p>
            <a:pPr algn="ctr"/>
            <a:r>
              <a:rPr lang="en-US" dirty="0"/>
              <a:t>Layers</a:t>
            </a:r>
          </a:p>
        </p:txBody>
      </p:sp>
      <p:sp>
        <p:nvSpPr>
          <p:cNvPr id="3" name="Content Placeholder 2">
            <a:extLst>
              <a:ext uri="{FF2B5EF4-FFF2-40B4-BE49-F238E27FC236}">
                <a16:creationId xmlns:a16="http://schemas.microsoft.com/office/drawing/2014/main" xmlns="" id="{2C8E6612-DF80-A58E-A744-45DAFB90A2EF}"/>
              </a:ext>
            </a:extLst>
          </p:cNvPr>
          <p:cNvSpPr>
            <a:spLocks noGrp="1"/>
          </p:cNvSpPr>
          <p:nvPr>
            <p:ph idx="1"/>
          </p:nvPr>
        </p:nvSpPr>
        <p:spPr/>
        <p:txBody>
          <a:bodyPr>
            <a:normAutofit lnSpcReduction="10000"/>
          </a:bodyPr>
          <a:lstStyle/>
          <a:p>
            <a:pPr algn="just"/>
            <a:r>
              <a:rPr lang="en-US" b="0" i="0" dirty="0">
                <a:solidFill>
                  <a:srgbClr val="000000"/>
                </a:solidFill>
                <a:effectLst/>
                <a:latin typeface="Nunito" pitchFamily="2" charset="0"/>
              </a:rPr>
              <a:t>The 3-tier architecture consists of the three layers as follows −</a:t>
            </a:r>
          </a:p>
          <a:p>
            <a:pPr marL="0" indent="0" algn="just">
              <a:buNone/>
            </a:pPr>
            <a:endParaRPr lang="en-US" b="0" i="0" dirty="0">
              <a:solidFill>
                <a:srgbClr val="000000"/>
              </a:solidFill>
              <a:effectLst/>
              <a:latin typeface="Nunito" pitchFamily="2" charset="0"/>
            </a:endParaRPr>
          </a:p>
          <a:p>
            <a:pPr lvl="1" algn="just"/>
            <a:r>
              <a:rPr lang="en-US" b="1" i="0" dirty="0">
                <a:solidFill>
                  <a:srgbClr val="000000"/>
                </a:solidFill>
                <a:effectLst/>
                <a:latin typeface="Nunito" pitchFamily="2" charset="0"/>
              </a:rPr>
              <a:t>Presentation layer</a:t>
            </a:r>
            <a:r>
              <a:rPr lang="en-US" b="0" i="0" dirty="0">
                <a:solidFill>
                  <a:srgbClr val="000000"/>
                </a:solidFill>
                <a:effectLst/>
                <a:latin typeface="Nunito" pitchFamily="2" charset="0"/>
              </a:rPr>
              <a:t> − </a:t>
            </a:r>
            <a:r>
              <a:rPr lang="en-US" sz="2000" b="0" i="0" dirty="0">
                <a:solidFill>
                  <a:srgbClr val="000000"/>
                </a:solidFill>
                <a:effectLst/>
                <a:latin typeface="Nunito" pitchFamily="2" charset="0"/>
              </a:rPr>
              <a:t>This layer is also called the client layer. The front-end layer consists of a user interface. The main purpose is to communicate with the application layer.</a:t>
            </a:r>
          </a:p>
          <a:p>
            <a:pPr lvl="1" algn="just"/>
            <a:r>
              <a:rPr lang="en-US" b="1" i="0" dirty="0">
                <a:solidFill>
                  <a:srgbClr val="000000"/>
                </a:solidFill>
                <a:effectLst/>
                <a:latin typeface="Nunito" pitchFamily="2" charset="0"/>
              </a:rPr>
              <a:t>Application layer</a:t>
            </a:r>
            <a:r>
              <a:rPr lang="en-US" b="0" i="0" dirty="0">
                <a:solidFill>
                  <a:srgbClr val="000000"/>
                </a:solidFill>
                <a:effectLst/>
                <a:latin typeface="Nunito" pitchFamily="2" charset="0"/>
              </a:rPr>
              <a:t> − </a:t>
            </a:r>
            <a:r>
              <a:rPr lang="en-US" sz="2000" b="0" i="0" dirty="0">
                <a:solidFill>
                  <a:srgbClr val="000000"/>
                </a:solidFill>
                <a:effectLst/>
                <a:latin typeface="Nunito" pitchFamily="2" charset="0"/>
              </a:rPr>
              <a:t>This layer is also called the business logic layer. It acts as a middle layer between the client and the database server which are used to exchange partially processed data.</a:t>
            </a:r>
          </a:p>
          <a:p>
            <a:pPr lvl="1" algn="just"/>
            <a:r>
              <a:rPr lang="en-US" b="1" i="0" dirty="0">
                <a:solidFill>
                  <a:srgbClr val="000000"/>
                </a:solidFill>
                <a:effectLst/>
                <a:latin typeface="Nunito" pitchFamily="2" charset="0"/>
              </a:rPr>
              <a:t>Database layer</a:t>
            </a:r>
            <a:r>
              <a:rPr lang="en-US" b="0" i="0" dirty="0">
                <a:solidFill>
                  <a:srgbClr val="000000"/>
                </a:solidFill>
                <a:effectLst/>
                <a:latin typeface="Nunito" pitchFamily="2" charset="0"/>
              </a:rPr>
              <a:t> − </a:t>
            </a:r>
            <a:r>
              <a:rPr lang="en-US" sz="2000" b="0" i="0" dirty="0">
                <a:solidFill>
                  <a:srgbClr val="000000"/>
                </a:solidFill>
                <a:effectLst/>
                <a:latin typeface="Nunito" pitchFamily="2" charset="0"/>
              </a:rPr>
              <a:t>In this layer the data or information is stored. This layer performs operations like insert, update and delete to connect with the database.</a:t>
            </a:r>
          </a:p>
          <a:p>
            <a:endParaRPr lang="en-US" dirty="0"/>
          </a:p>
        </p:txBody>
      </p:sp>
    </p:spTree>
    <p:extLst>
      <p:ext uri="{BB962C8B-B14F-4D97-AF65-F5344CB8AC3E}">
        <p14:creationId xmlns:p14="http://schemas.microsoft.com/office/powerpoint/2010/main" xmlns="" val="18221967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B1442C-FA70-026F-2C1C-89DB5EFADF4D}"/>
              </a:ext>
            </a:extLst>
          </p:cNvPr>
          <p:cNvSpPr>
            <a:spLocks noGrp="1"/>
          </p:cNvSpPr>
          <p:nvPr>
            <p:ph type="title"/>
          </p:nvPr>
        </p:nvSpPr>
        <p:spPr/>
        <p:txBody>
          <a:bodyPr/>
          <a:lstStyle/>
          <a:p>
            <a:pPr algn="ctr"/>
            <a:r>
              <a:rPr lang="en-US" dirty="0"/>
              <a:t>Example</a:t>
            </a:r>
          </a:p>
        </p:txBody>
      </p:sp>
      <p:pic>
        <p:nvPicPr>
          <p:cNvPr id="5" name="Content Placeholder 4">
            <a:extLst>
              <a:ext uri="{FF2B5EF4-FFF2-40B4-BE49-F238E27FC236}">
                <a16:creationId xmlns:a16="http://schemas.microsoft.com/office/drawing/2014/main" xmlns="" id="{A328A4BB-8529-8BAE-FECD-68F8E8F84025}"/>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438400" y="1802297"/>
            <a:ext cx="7129670" cy="4089974"/>
          </a:xfrm>
        </p:spPr>
      </p:pic>
    </p:spTree>
    <p:extLst>
      <p:ext uri="{BB962C8B-B14F-4D97-AF65-F5344CB8AC3E}">
        <p14:creationId xmlns:p14="http://schemas.microsoft.com/office/powerpoint/2010/main" xmlns="" val="34221289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ECC3DF-4578-501F-1359-CBB39F4C6D92}"/>
              </a:ext>
            </a:extLst>
          </p:cNvPr>
          <p:cNvSpPr>
            <a:spLocks noGrp="1"/>
          </p:cNvSpPr>
          <p:nvPr>
            <p:ph type="title"/>
          </p:nvPr>
        </p:nvSpPr>
        <p:spPr/>
        <p:txBody>
          <a:bodyPr/>
          <a:lstStyle/>
          <a:p>
            <a:pPr algn="ctr"/>
            <a:r>
              <a:rPr lang="en-US" dirty="0"/>
              <a:t>Question</a:t>
            </a:r>
          </a:p>
        </p:txBody>
      </p:sp>
      <p:sp>
        <p:nvSpPr>
          <p:cNvPr id="3" name="Content Placeholder 2">
            <a:extLst>
              <a:ext uri="{FF2B5EF4-FFF2-40B4-BE49-F238E27FC236}">
                <a16:creationId xmlns:a16="http://schemas.microsoft.com/office/drawing/2014/main" xmlns="" id="{6236EA02-B8CE-E55C-701A-18225F266437}"/>
              </a:ext>
            </a:extLst>
          </p:cNvPr>
          <p:cNvSpPr>
            <a:spLocks noGrp="1"/>
          </p:cNvSpPr>
          <p:nvPr>
            <p:ph idx="1"/>
          </p:nvPr>
        </p:nvSpPr>
        <p:spPr/>
        <p:txBody>
          <a:bodyPr>
            <a:normAutofit/>
          </a:bodyPr>
          <a:lstStyle/>
          <a:p>
            <a:pPr algn="l"/>
            <a:r>
              <a:rPr lang="en-US" sz="2400" b="1" i="0" dirty="0">
                <a:solidFill>
                  <a:srgbClr val="000000"/>
                </a:solidFill>
                <a:effectLst/>
                <a:latin typeface="segoe ui" panose="020B0502040204020203" pitchFamily="34" charset="0"/>
              </a:rPr>
              <a:t>What is TRUE about 1-tier architecture?</a:t>
            </a:r>
            <a:endParaRPr lang="en-US" sz="2400" b="0" i="0" dirty="0">
              <a:solidFill>
                <a:srgbClr val="000000"/>
              </a:solidFill>
              <a:effectLst/>
              <a:latin typeface="segoe ui" panose="020B0502040204020203" pitchFamily="34" charset="0"/>
            </a:endParaRPr>
          </a:p>
          <a:p>
            <a:pPr algn="l">
              <a:buFont typeface="+mj-lt"/>
              <a:buAutoNum type="arabicPeriod"/>
            </a:pPr>
            <a:r>
              <a:rPr lang="en-US" sz="2400" b="0" i="0" dirty="0">
                <a:solidFill>
                  <a:srgbClr val="000000"/>
                </a:solidFill>
                <a:effectLst/>
                <a:latin typeface="segoe ui" panose="020B0502040204020203" pitchFamily="34" charset="0"/>
              </a:rPr>
              <a:t>It is directly not available to the user</a:t>
            </a:r>
          </a:p>
          <a:p>
            <a:pPr algn="l">
              <a:buFont typeface="+mj-lt"/>
              <a:buAutoNum type="arabicPeriod"/>
            </a:pPr>
            <a:r>
              <a:rPr lang="en-US" sz="2400" b="0" i="0" dirty="0">
                <a:solidFill>
                  <a:srgbClr val="000000"/>
                </a:solidFill>
                <a:effectLst/>
                <a:latin typeface="segoe ui" panose="020B0502040204020203" pitchFamily="34" charset="0"/>
              </a:rPr>
              <a:t>Changes are not done on the database</a:t>
            </a:r>
          </a:p>
          <a:p>
            <a:pPr algn="l">
              <a:buFont typeface="+mj-lt"/>
              <a:buAutoNum type="arabicPeriod"/>
            </a:pPr>
            <a:r>
              <a:rPr lang="en-US" sz="2400" b="0" i="0" dirty="0">
                <a:solidFill>
                  <a:srgbClr val="000000"/>
                </a:solidFill>
                <a:effectLst/>
                <a:latin typeface="segoe ui" panose="020B0502040204020203" pitchFamily="34" charset="0"/>
              </a:rPr>
              <a:t>No handy tool is provided for the end user</a:t>
            </a:r>
          </a:p>
          <a:p>
            <a:pPr algn="l">
              <a:buFont typeface="+mj-lt"/>
              <a:buAutoNum type="arabicPeriod"/>
            </a:pPr>
            <a:r>
              <a:rPr lang="en-US" sz="2400" b="0" i="0" dirty="0">
                <a:solidFill>
                  <a:srgbClr val="000000"/>
                </a:solidFill>
                <a:effectLst/>
                <a:latin typeface="segoe ui" panose="020B0502040204020203" pitchFamily="34" charset="0"/>
              </a:rPr>
              <a:t>It is not used for the development of local application</a:t>
            </a:r>
          </a:p>
          <a:p>
            <a:endParaRPr lang="en-US" sz="2400" dirty="0"/>
          </a:p>
        </p:txBody>
      </p:sp>
    </p:spTree>
    <p:extLst>
      <p:ext uri="{BB962C8B-B14F-4D97-AF65-F5344CB8AC3E}">
        <p14:creationId xmlns:p14="http://schemas.microsoft.com/office/powerpoint/2010/main" xmlns="" val="1481662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2DACC8-4256-793E-62FD-05DCF7DF809D}"/>
              </a:ext>
            </a:extLst>
          </p:cNvPr>
          <p:cNvSpPr>
            <a:spLocks noGrp="1"/>
          </p:cNvSpPr>
          <p:nvPr>
            <p:ph type="title"/>
          </p:nvPr>
        </p:nvSpPr>
        <p:spPr/>
        <p:txBody>
          <a:bodyPr/>
          <a:lstStyle/>
          <a:p>
            <a:pPr algn="ctr"/>
            <a:r>
              <a:rPr lang="en-US" dirty="0"/>
              <a:t>Example</a:t>
            </a:r>
          </a:p>
        </p:txBody>
      </p:sp>
      <p:sp>
        <p:nvSpPr>
          <p:cNvPr id="3" name="Content Placeholder 2">
            <a:extLst>
              <a:ext uri="{FF2B5EF4-FFF2-40B4-BE49-F238E27FC236}">
                <a16:creationId xmlns:a16="http://schemas.microsoft.com/office/drawing/2014/main" xmlns="" id="{38534ADE-49DD-7F28-5E1D-4E6983BEE84E}"/>
              </a:ext>
            </a:extLst>
          </p:cNvPr>
          <p:cNvSpPr>
            <a:spLocks noGrp="1"/>
          </p:cNvSpPr>
          <p:nvPr>
            <p:ph idx="1"/>
          </p:nvPr>
        </p:nvSpPr>
        <p:spPr/>
        <p:txBody>
          <a:bodyPr>
            <a:normAutofit/>
          </a:bodyPr>
          <a:lstStyle/>
          <a:p>
            <a:r>
              <a:rPr lang="en-US" dirty="0"/>
              <a:t>In a banking system, suppose a customer is having two accounts, one is saving account and another is salary account. Let’s say bank stores saving account data at one place (these places are called tables we will learn them later) and salary account data at another place, in that case if the customer information such as customer name, address etc. are stored at both places then this is just a wastage of storage (redundancy/ duplication of data), to organize the data in a better way the information should be stored at one place and both the accounts should be linked to that information somehow. The same thing we achieve in DBMS. </a:t>
            </a:r>
          </a:p>
        </p:txBody>
      </p:sp>
    </p:spTree>
    <p:extLst>
      <p:ext uri="{BB962C8B-B14F-4D97-AF65-F5344CB8AC3E}">
        <p14:creationId xmlns:p14="http://schemas.microsoft.com/office/powerpoint/2010/main" xmlns="" val="37806143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D8DA79-2BAF-2B10-6C9E-B3B4D3654C65}"/>
              </a:ext>
            </a:extLst>
          </p:cNvPr>
          <p:cNvSpPr>
            <a:spLocks noGrp="1"/>
          </p:cNvSpPr>
          <p:nvPr>
            <p:ph type="title"/>
          </p:nvPr>
        </p:nvSpPr>
        <p:spPr/>
        <p:txBody>
          <a:bodyPr/>
          <a:lstStyle/>
          <a:p>
            <a:pPr algn="ctr"/>
            <a:r>
              <a:rPr lang="en-US" i="0" dirty="0">
                <a:solidFill>
                  <a:srgbClr val="000000"/>
                </a:solidFill>
                <a:effectLst/>
                <a:latin typeface="segoe ui" panose="020B0502040204020203" pitchFamily="34" charset="0"/>
              </a:rPr>
              <a:t>Answer: </a:t>
            </a:r>
            <a:endParaRPr lang="en-US" dirty="0"/>
          </a:p>
        </p:txBody>
      </p:sp>
      <p:sp>
        <p:nvSpPr>
          <p:cNvPr id="3" name="Content Placeholder 2">
            <a:extLst>
              <a:ext uri="{FF2B5EF4-FFF2-40B4-BE49-F238E27FC236}">
                <a16:creationId xmlns:a16="http://schemas.microsoft.com/office/drawing/2014/main" xmlns="" id="{4785F274-B1DD-F4FD-97E4-CDC2391B6CC9}"/>
              </a:ext>
            </a:extLst>
          </p:cNvPr>
          <p:cNvSpPr>
            <a:spLocks noGrp="1"/>
          </p:cNvSpPr>
          <p:nvPr>
            <p:ph idx="1"/>
          </p:nvPr>
        </p:nvSpPr>
        <p:spPr/>
        <p:txBody>
          <a:bodyPr/>
          <a:lstStyle/>
          <a:p>
            <a:r>
              <a:rPr lang="en-US" b="0" i="0" dirty="0">
                <a:solidFill>
                  <a:srgbClr val="000000"/>
                </a:solidFill>
                <a:effectLst/>
                <a:latin typeface="segoe ui" panose="020B0502040204020203" pitchFamily="34" charset="0"/>
              </a:rPr>
              <a:t>C) No handy tool is provided for the end user</a:t>
            </a:r>
            <a:endParaRPr lang="en-US" dirty="0"/>
          </a:p>
        </p:txBody>
      </p:sp>
    </p:spTree>
    <p:extLst>
      <p:ext uri="{BB962C8B-B14F-4D97-AF65-F5344CB8AC3E}">
        <p14:creationId xmlns:p14="http://schemas.microsoft.com/office/powerpoint/2010/main" xmlns="" val="3850653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682EEE-ADB4-6551-061D-E65F7592F858}"/>
              </a:ext>
            </a:extLst>
          </p:cNvPr>
          <p:cNvSpPr>
            <a:spLocks noGrp="1"/>
          </p:cNvSpPr>
          <p:nvPr>
            <p:ph type="title"/>
          </p:nvPr>
        </p:nvSpPr>
        <p:spPr/>
        <p:txBody>
          <a:bodyPr/>
          <a:lstStyle/>
          <a:p>
            <a:pPr algn="ctr"/>
            <a:r>
              <a:rPr lang="en-US" dirty="0"/>
              <a:t>Question </a:t>
            </a:r>
          </a:p>
        </p:txBody>
      </p:sp>
      <p:sp>
        <p:nvSpPr>
          <p:cNvPr id="3" name="Content Placeholder 2">
            <a:extLst>
              <a:ext uri="{FF2B5EF4-FFF2-40B4-BE49-F238E27FC236}">
                <a16:creationId xmlns:a16="http://schemas.microsoft.com/office/drawing/2014/main" xmlns="" id="{A85DFC2E-6A67-AC9A-8BEA-B4FC17A03165}"/>
              </a:ext>
            </a:extLst>
          </p:cNvPr>
          <p:cNvSpPr>
            <a:spLocks noGrp="1"/>
          </p:cNvSpPr>
          <p:nvPr>
            <p:ph idx="1"/>
          </p:nvPr>
        </p:nvSpPr>
        <p:spPr/>
        <p:txBody>
          <a:bodyPr>
            <a:normAutofit/>
          </a:bodyPr>
          <a:lstStyle/>
          <a:p>
            <a:pPr algn="l"/>
            <a:r>
              <a:rPr lang="en-US" sz="2400" b="1" i="0" dirty="0">
                <a:solidFill>
                  <a:srgbClr val="000000"/>
                </a:solidFill>
                <a:effectLst/>
                <a:latin typeface="segoe ui" panose="020B0502040204020203" pitchFamily="34" charset="0"/>
              </a:rPr>
              <a:t>Basic client-server model is similar to –</a:t>
            </a:r>
            <a:endParaRPr lang="en-US" sz="2400" b="0" i="0" dirty="0">
              <a:solidFill>
                <a:srgbClr val="000000"/>
              </a:solidFill>
              <a:effectLst/>
              <a:latin typeface="segoe ui" panose="020B0502040204020203" pitchFamily="34" charset="0"/>
            </a:endParaRPr>
          </a:p>
          <a:p>
            <a:pPr algn="l">
              <a:buFont typeface="+mj-lt"/>
              <a:buAutoNum type="arabicPeriod"/>
            </a:pPr>
            <a:r>
              <a:rPr lang="en-US" sz="2400" b="0" i="0" dirty="0">
                <a:solidFill>
                  <a:srgbClr val="000000"/>
                </a:solidFill>
                <a:effectLst/>
                <a:latin typeface="segoe ui" panose="020B0502040204020203" pitchFamily="34" charset="0"/>
              </a:rPr>
              <a:t>2-tier architecture</a:t>
            </a:r>
          </a:p>
          <a:p>
            <a:pPr algn="l">
              <a:buFont typeface="+mj-lt"/>
              <a:buAutoNum type="arabicPeriod"/>
            </a:pPr>
            <a:r>
              <a:rPr lang="en-US" sz="2400" b="0" i="0" dirty="0">
                <a:solidFill>
                  <a:srgbClr val="000000"/>
                </a:solidFill>
                <a:effectLst/>
                <a:latin typeface="segoe ui" panose="020B0502040204020203" pitchFamily="34" charset="0"/>
              </a:rPr>
              <a:t>3-tier architecture</a:t>
            </a:r>
          </a:p>
          <a:p>
            <a:pPr algn="l">
              <a:buFont typeface="+mj-lt"/>
              <a:buAutoNum type="arabicPeriod"/>
            </a:pPr>
            <a:r>
              <a:rPr lang="en-US" sz="2400" b="0" i="0" dirty="0">
                <a:solidFill>
                  <a:srgbClr val="000000"/>
                </a:solidFill>
                <a:effectLst/>
                <a:latin typeface="segoe ui" panose="020B0502040204020203" pitchFamily="34" charset="0"/>
              </a:rPr>
              <a:t>4-tier architecture</a:t>
            </a:r>
          </a:p>
          <a:p>
            <a:pPr algn="l">
              <a:buFont typeface="+mj-lt"/>
              <a:buAutoNum type="arabicPeriod"/>
            </a:pPr>
            <a:r>
              <a:rPr lang="en-US" sz="2400" b="0" i="0" dirty="0">
                <a:solidFill>
                  <a:srgbClr val="000000"/>
                </a:solidFill>
                <a:effectLst/>
                <a:latin typeface="segoe ui" panose="020B0502040204020203" pitchFamily="34" charset="0"/>
              </a:rPr>
              <a:t>5-tier architecture</a:t>
            </a:r>
          </a:p>
          <a:p>
            <a:endParaRPr lang="en-US" sz="2400" dirty="0"/>
          </a:p>
        </p:txBody>
      </p:sp>
    </p:spTree>
    <p:extLst>
      <p:ext uri="{BB962C8B-B14F-4D97-AF65-F5344CB8AC3E}">
        <p14:creationId xmlns:p14="http://schemas.microsoft.com/office/powerpoint/2010/main" xmlns="" val="20288684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C13B8D-7094-EAF0-2AF5-79A535D0321C}"/>
              </a:ext>
            </a:extLst>
          </p:cNvPr>
          <p:cNvSpPr>
            <a:spLocks noGrp="1"/>
          </p:cNvSpPr>
          <p:nvPr>
            <p:ph type="title"/>
          </p:nvPr>
        </p:nvSpPr>
        <p:spPr/>
        <p:txBody>
          <a:bodyPr/>
          <a:lstStyle/>
          <a:p>
            <a:pPr algn="ctr"/>
            <a:r>
              <a:rPr lang="en-US" dirty="0"/>
              <a:t>Answer</a:t>
            </a:r>
          </a:p>
        </p:txBody>
      </p:sp>
      <p:sp>
        <p:nvSpPr>
          <p:cNvPr id="3" name="Content Placeholder 2">
            <a:extLst>
              <a:ext uri="{FF2B5EF4-FFF2-40B4-BE49-F238E27FC236}">
                <a16:creationId xmlns:a16="http://schemas.microsoft.com/office/drawing/2014/main" xmlns="" id="{3445BC96-556F-B85B-BACE-C79A23560A8C}"/>
              </a:ext>
            </a:extLst>
          </p:cNvPr>
          <p:cNvSpPr>
            <a:spLocks noGrp="1"/>
          </p:cNvSpPr>
          <p:nvPr>
            <p:ph idx="1"/>
          </p:nvPr>
        </p:nvSpPr>
        <p:spPr/>
        <p:txBody>
          <a:bodyPr>
            <a:normAutofit/>
          </a:bodyPr>
          <a:lstStyle/>
          <a:p>
            <a:r>
              <a:rPr lang="en-US" sz="2400" b="0" i="0" dirty="0">
                <a:solidFill>
                  <a:srgbClr val="000000"/>
                </a:solidFill>
                <a:effectLst/>
                <a:latin typeface="segoe ui" panose="020B0502040204020203" pitchFamily="34" charset="0"/>
              </a:rPr>
              <a:t>A) 2-tier architecture</a:t>
            </a:r>
            <a:endParaRPr lang="en-US" sz="2400" dirty="0"/>
          </a:p>
        </p:txBody>
      </p:sp>
    </p:spTree>
    <p:extLst>
      <p:ext uri="{BB962C8B-B14F-4D97-AF65-F5344CB8AC3E}">
        <p14:creationId xmlns:p14="http://schemas.microsoft.com/office/powerpoint/2010/main" xmlns="" val="30471104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EF7D74-0C26-0A99-EAE8-D50BDCBDEAC3}"/>
              </a:ext>
            </a:extLst>
          </p:cNvPr>
          <p:cNvSpPr>
            <a:spLocks noGrp="1"/>
          </p:cNvSpPr>
          <p:nvPr>
            <p:ph type="title"/>
          </p:nvPr>
        </p:nvSpPr>
        <p:spPr/>
        <p:txBody>
          <a:bodyPr/>
          <a:lstStyle/>
          <a:p>
            <a:pPr algn="ctr"/>
            <a:r>
              <a:rPr lang="en-US" dirty="0"/>
              <a:t>Question</a:t>
            </a:r>
          </a:p>
        </p:txBody>
      </p:sp>
      <p:sp>
        <p:nvSpPr>
          <p:cNvPr id="3" name="Content Placeholder 2">
            <a:extLst>
              <a:ext uri="{FF2B5EF4-FFF2-40B4-BE49-F238E27FC236}">
                <a16:creationId xmlns:a16="http://schemas.microsoft.com/office/drawing/2014/main" xmlns="" id="{E12FEF55-B647-B472-055D-23CF44745187}"/>
              </a:ext>
            </a:extLst>
          </p:cNvPr>
          <p:cNvSpPr>
            <a:spLocks noGrp="1"/>
          </p:cNvSpPr>
          <p:nvPr>
            <p:ph idx="1"/>
          </p:nvPr>
        </p:nvSpPr>
        <p:spPr/>
        <p:txBody>
          <a:bodyPr>
            <a:normAutofit/>
          </a:bodyPr>
          <a:lstStyle/>
          <a:p>
            <a:pPr algn="l"/>
            <a:r>
              <a:rPr lang="en-US" sz="2400" b="1" i="0" dirty="0">
                <a:solidFill>
                  <a:srgbClr val="000000"/>
                </a:solidFill>
                <a:effectLst/>
                <a:latin typeface="segoe ui" panose="020B0502040204020203" pitchFamily="34" charset="0"/>
              </a:rPr>
              <a:t>Which API is used for the interaction in 2-tier architecture?</a:t>
            </a:r>
            <a:endParaRPr lang="en-US" sz="2400" b="0" i="0" dirty="0">
              <a:solidFill>
                <a:srgbClr val="000000"/>
              </a:solidFill>
              <a:effectLst/>
              <a:latin typeface="segoe ui" panose="020B0502040204020203" pitchFamily="34" charset="0"/>
            </a:endParaRPr>
          </a:p>
          <a:p>
            <a:pPr algn="l">
              <a:buFont typeface="+mj-lt"/>
              <a:buAutoNum type="arabicPeriod"/>
            </a:pPr>
            <a:r>
              <a:rPr lang="en-US" sz="2400" b="0" i="0" dirty="0">
                <a:solidFill>
                  <a:srgbClr val="000000"/>
                </a:solidFill>
                <a:effectLst/>
                <a:latin typeface="segoe ui" panose="020B0502040204020203" pitchFamily="34" charset="0"/>
              </a:rPr>
              <a:t>ODBC</a:t>
            </a:r>
          </a:p>
          <a:p>
            <a:pPr algn="l">
              <a:buFont typeface="+mj-lt"/>
              <a:buAutoNum type="arabicPeriod"/>
            </a:pPr>
            <a:r>
              <a:rPr lang="en-US" sz="2400" b="0" i="0" dirty="0">
                <a:solidFill>
                  <a:srgbClr val="000000"/>
                </a:solidFill>
                <a:effectLst/>
                <a:latin typeface="segoe ui" panose="020B0502040204020203" pitchFamily="34" charset="0"/>
              </a:rPr>
              <a:t>JDBC</a:t>
            </a:r>
          </a:p>
          <a:p>
            <a:pPr algn="l">
              <a:buFont typeface="+mj-lt"/>
              <a:buAutoNum type="arabicPeriod"/>
            </a:pPr>
            <a:r>
              <a:rPr lang="en-US" sz="2400" b="0" i="0" dirty="0">
                <a:solidFill>
                  <a:srgbClr val="000000"/>
                </a:solidFill>
                <a:effectLst/>
                <a:latin typeface="segoe ui" panose="020B0502040204020203" pitchFamily="34" charset="0"/>
              </a:rPr>
              <a:t>Both A. and B.</a:t>
            </a:r>
          </a:p>
          <a:p>
            <a:pPr algn="l">
              <a:buFont typeface="+mj-lt"/>
              <a:buAutoNum type="arabicPeriod"/>
            </a:pPr>
            <a:r>
              <a:rPr lang="en-US" sz="2400" b="0" i="0" dirty="0">
                <a:solidFill>
                  <a:srgbClr val="000000"/>
                </a:solidFill>
                <a:effectLst/>
                <a:latin typeface="segoe ui" panose="020B0502040204020203" pitchFamily="34" charset="0"/>
              </a:rPr>
              <a:t>None of the above</a:t>
            </a:r>
          </a:p>
          <a:p>
            <a:endParaRPr lang="en-US" sz="2400" dirty="0"/>
          </a:p>
        </p:txBody>
      </p:sp>
    </p:spTree>
    <p:extLst>
      <p:ext uri="{BB962C8B-B14F-4D97-AF65-F5344CB8AC3E}">
        <p14:creationId xmlns:p14="http://schemas.microsoft.com/office/powerpoint/2010/main" xmlns="" val="13462751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AE75E0-1CE2-AFE7-9587-85FDE6BAD0A9}"/>
              </a:ext>
            </a:extLst>
          </p:cNvPr>
          <p:cNvSpPr>
            <a:spLocks noGrp="1"/>
          </p:cNvSpPr>
          <p:nvPr>
            <p:ph type="title"/>
          </p:nvPr>
        </p:nvSpPr>
        <p:spPr/>
        <p:txBody>
          <a:bodyPr/>
          <a:lstStyle/>
          <a:p>
            <a:pPr algn="ctr"/>
            <a:r>
              <a:rPr lang="en-US" dirty="0"/>
              <a:t>Answer</a:t>
            </a:r>
          </a:p>
        </p:txBody>
      </p:sp>
      <p:sp>
        <p:nvSpPr>
          <p:cNvPr id="3" name="Content Placeholder 2">
            <a:extLst>
              <a:ext uri="{FF2B5EF4-FFF2-40B4-BE49-F238E27FC236}">
                <a16:creationId xmlns:a16="http://schemas.microsoft.com/office/drawing/2014/main" xmlns="" id="{8A1EC5D0-3010-AFD7-BD80-24D14C95AC60}"/>
              </a:ext>
            </a:extLst>
          </p:cNvPr>
          <p:cNvSpPr>
            <a:spLocks noGrp="1"/>
          </p:cNvSpPr>
          <p:nvPr>
            <p:ph idx="1"/>
          </p:nvPr>
        </p:nvSpPr>
        <p:spPr/>
        <p:txBody>
          <a:bodyPr>
            <a:normAutofit/>
          </a:bodyPr>
          <a:lstStyle/>
          <a:p>
            <a:r>
              <a:rPr lang="en-US" sz="2400" b="0" i="0" dirty="0">
                <a:solidFill>
                  <a:srgbClr val="000000"/>
                </a:solidFill>
                <a:effectLst/>
                <a:latin typeface="segoe ui" panose="020B0502040204020203" pitchFamily="34" charset="0"/>
              </a:rPr>
              <a:t>C) Both A. and B.</a:t>
            </a:r>
            <a:endParaRPr lang="en-US" sz="2400" dirty="0"/>
          </a:p>
        </p:txBody>
      </p:sp>
    </p:spTree>
    <p:extLst>
      <p:ext uri="{BB962C8B-B14F-4D97-AF65-F5344CB8AC3E}">
        <p14:creationId xmlns:p14="http://schemas.microsoft.com/office/powerpoint/2010/main" xmlns="" val="642859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F49674-A8E4-3C76-1DD9-0AC380AE1002}"/>
              </a:ext>
            </a:extLst>
          </p:cNvPr>
          <p:cNvSpPr>
            <a:spLocks noGrp="1"/>
          </p:cNvSpPr>
          <p:nvPr>
            <p:ph type="title"/>
          </p:nvPr>
        </p:nvSpPr>
        <p:spPr/>
        <p:txBody>
          <a:bodyPr/>
          <a:lstStyle/>
          <a:p>
            <a:pPr algn="ctr"/>
            <a:r>
              <a:rPr lang="en-US" dirty="0"/>
              <a:t>Question</a:t>
            </a:r>
          </a:p>
        </p:txBody>
      </p:sp>
      <p:sp>
        <p:nvSpPr>
          <p:cNvPr id="3" name="Content Placeholder 2">
            <a:extLst>
              <a:ext uri="{FF2B5EF4-FFF2-40B4-BE49-F238E27FC236}">
                <a16:creationId xmlns:a16="http://schemas.microsoft.com/office/drawing/2014/main" xmlns="" id="{B93B3219-4456-EC31-5C72-424754097874}"/>
              </a:ext>
            </a:extLst>
          </p:cNvPr>
          <p:cNvSpPr>
            <a:spLocks noGrp="1"/>
          </p:cNvSpPr>
          <p:nvPr>
            <p:ph idx="1"/>
          </p:nvPr>
        </p:nvSpPr>
        <p:spPr/>
        <p:txBody>
          <a:bodyPr>
            <a:normAutofit/>
          </a:bodyPr>
          <a:lstStyle/>
          <a:p>
            <a:pPr algn="l"/>
            <a:r>
              <a:rPr lang="en-US" sz="2400" b="1" i="0" dirty="0">
                <a:solidFill>
                  <a:srgbClr val="000000"/>
                </a:solidFill>
                <a:effectLst/>
                <a:latin typeface="segoe ui" panose="020B0502040204020203" pitchFamily="34" charset="0"/>
              </a:rPr>
              <a:t>3-tier architecture is used in –</a:t>
            </a:r>
            <a:endParaRPr lang="en-US" sz="2400" b="0" i="0" dirty="0">
              <a:solidFill>
                <a:srgbClr val="000000"/>
              </a:solidFill>
              <a:effectLst/>
              <a:latin typeface="segoe ui" panose="020B0502040204020203" pitchFamily="34" charset="0"/>
            </a:endParaRPr>
          </a:p>
          <a:p>
            <a:pPr algn="l">
              <a:buFont typeface="+mj-lt"/>
              <a:buAutoNum type="arabicPeriod"/>
            </a:pPr>
            <a:r>
              <a:rPr lang="en-US" sz="2400" b="0" i="0" dirty="0">
                <a:solidFill>
                  <a:srgbClr val="000000"/>
                </a:solidFill>
                <a:effectLst/>
                <a:latin typeface="segoe ui" panose="020B0502040204020203" pitchFamily="34" charset="0"/>
              </a:rPr>
              <a:t>Large web application</a:t>
            </a:r>
          </a:p>
          <a:p>
            <a:pPr algn="l">
              <a:buFont typeface="+mj-lt"/>
              <a:buAutoNum type="arabicPeriod"/>
            </a:pPr>
            <a:r>
              <a:rPr lang="en-US" sz="2400" b="0" i="0" dirty="0">
                <a:solidFill>
                  <a:srgbClr val="000000"/>
                </a:solidFill>
                <a:effectLst/>
                <a:latin typeface="segoe ui" panose="020B0502040204020203" pitchFamily="34" charset="0"/>
              </a:rPr>
              <a:t>Small web application</a:t>
            </a:r>
          </a:p>
          <a:p>
            <a:pPr algn="l">
              <a:buFont typeface="+mj-lt"/>
              <a:buAutoNum type="arabicPeriod"/>
            </a:pPr>
            <a:r>
              <a:rPr lang="en-US" sz="2400" b="0" i="0" dirty="0">
                <a:solidFill>
                  <a:srgbClr val="000000"/>
                </a:solidFill>
                <a:effectLst/>
                <a:latin typeface="segoe ui" panose="020B0502040204020203" pitchFamily="34" charset="0"/>
              </a:rPr>
              <a:t>Both large and small web application</a:t>
            </a:r>
          </a:p>
          <a:p>
            <a:pPr algn="l">
              <a:buFont typeface="+mj-lt"/>
              <a:buAutoNum type="arabicPeriod"/>
            </a:pPr>
            <a:r>
              <a:rPr lang="en-US" sz="2400" b="0" i="0" dirty="0">
                <a:solidFill>
                  <a:srgbClr val="000000"/>
                </a:solidFill>
                <a:effectLst/>
                <a:latin typeface="segoe ui" panose="020B0502040204020203" pitchFamily="34" charset="0"/>
              </a:rPr>
              <a:t>Neither small nor large web application</a:t>
            </a:r>
          </a:p>
          <a:p>
            <a:endParaRPr lang="en-US" sz="2400" dirty="0"/>
          </a:p>
        </p:txBody>
      </p:sp>
    </p:spTree>
    <p:extLst>
      <p:ext uri="{BB962C8B-B14F-4D97-AF65-F5344CB8AC3E}">
        <p14:creationId xmlns:p14="http://schemas.microsoft.com/office/powerpoint/2010/main" xmlns="" val="27146074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0E02A1-B439-B9FB-3B92-D715721497E2}"/>
              </a:ext>
            </a:extLst>
          </p:cNvPr>
          <p:cNvSpPr>
            <a:spLocks noGrp="1"/>
          </p:cNvSpPr>
          <p:nvPr>
            <p:ph type="title"/>
          </p:nvPr>
        </p:nvSpPr>
        <p:spPr/>
        <p:txBody>
          <a:bodyPr/>
          <a:lstStyle/>
          <a:p>
            <a:pPr algn="ctr"/>
            <a:r>
              <a:rPr lang="en-US" dirty="0"/>
              <a:t>Answer</a:t>
            </a:r>
          </a:p>
        </p:txBody>
      </p:sp>
      <p:sp>
        <p:nvSpPr>
          <p:cNvPr id="3" name="Content Placeholder 2">
            <a:extLst>
              <a:ext uri="{FF2B5EF4-FFF2-40B4-BE49-F238E27FC236}">
                <a16:creationId xmlns:a16="http://schemas.microsoft.com/office/drawing/2014/main" xmlns="" id="{EB0A7BAD-E355-8EB8-93D3-94B474FE896B}"/>
              </a:ext>
            </a:extLst>
          </p:cNvPr>
          <p:cNvSpPr>
            <a:spLocks noGrp="1"/>
          </p:cNvSpPr>
          <p:nvPr>
            <p:ph idx="1"/>
          </p:nvPr>
        </p:nvSpPr>
        <p:spPr/>
        <p:txBody>
          <a:bodyPr>
            <a:normAutofit/>
          </a:bodyPr>
          <a:lstStyle/>
          <a:p>
            <a:r>
              <a:rPr lang="en-US" sz="2400" b="0" i="0" dirty="0">
                <a:solidFill>
                  <a:srgbClr val="000000"/>
                </a:solidFill>
                <a:effectLst/>
                <a:latin typeface="segoe ui" panose="020B0502040204020203" pitchFamily="34" charset="0"/>
              </a:rPr>
              <a:t>A) Large web application</a:t>
            </a:r>
            <a:endParaRPr lang="en-US" sz="2400" dirty="0"/>
          </a:p>
        </p:txBody>
      </p:sp>
    </p:spTree>
    <p:extLst>
      <p:ext uri="{BB962C8B-B14F-4D97-AF65-F5344CB8AC3E}">
        <p14:creationId xmlns:p14="http://schemas.microsoft.com/office/powerpoint/2010/main" xmlns="" val="15631047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3CF0A2-2CE8-3726-1B1A-C6D467B78763}"/>
              </a:ext>
            </a:extLst>
          </p:cNvPr>
          <p:cNvSpPr>
            <a:spLocks noGrp="1"/>
          </p:cNvSpPr>
          <p:nvPr>
            <p:ph type="title"/>
          </p:nvPr>
        </p:nvSpPr>
        <p:spPr/>
        <p:txBody>
          <a:bodyPr/>
          <a:lstStyle/>
          <a:p>
            <a:pPr algn="ctr"/>
            <a:r>
              <a:rPr lang="en-US" b="0" i="0" dirty="0">
                <a:solidFill>
                  <a:srgbClr val="222222"/>
                </a:solidFill>
                <a:effectLst/>
                <a:latin typeface="Lato" panose="020B0604020202020204" pitchFamily="34" charset="0"/>
              </a:rPr>
              <a:t>View of Data in DBMS</a:t>
            </a:r>
            <a:endParaRPr lang="en-US" dirty="0"/>
          </a:p>
        </p:txBody>
      </p:sp>
      <p:sp>
        <p:nvSpPr>
          <p:cNvPr id="3" name="Content Placeholder 2">
            <a:extLst>
              <a:ext uri="{FF2B5EF4-FFF2-40B4-BE49-F238E27FC236}">
                <a16:creationId xmlns:a16="http://schemas.microsoft.com/office/drawing/2014/main" xmlns="" id="{8B7C070B-3D71-9D9E-02E3-640DBF08A1C6}"/>
              </a:ext>
            </a:extLst>
          </p:cNvPr>
          <p:cNvSpPr>
            <a:spLocks noGrp="1"/>
          </p:cNvSpPr>
          <p:nvPr>
            <p:ph idx="1"/>
          </p:nvPr>
        </p:nvSpPr>
        <p:spPr/>
        <p:txBody>
          <a:bodyPr>
            <a:normAutofit/>
          </a:bodyPr>
          <a:lstStyle/>
          <a:p>
            <a:r>
              <a:rPr lang="en-US" sz="2400" b="1" i="0" dirty="0">
                <a:solidFill>
                  <a:srgbClr val="222222"/>
                </a:solidFill>
                <a:effectLst/>
                <a:latin typeface="Lato" panose="020F0502020204030203" pitchFamily="34" charset="0"/>
              </a:rPr>
              <a:t>View of data </a:t>
            </a:r>
            <a:r>
              <a:rPr lang="en-US" sz="2400" b="0" i="0" dirty="0">
                <a:solidFill>
                  <a:srgbClr val="222222"/>
                </a:solidFill>
                <a:effectLst/>
                <a:latin typeface="Lato" panose="020F0502020204030203" pitchFamily="34" charset="0"/>
              </a:rPr>
              <a:t>in DBMS narrate how the data is visualized at each level of data abstraction? </a:t>
            </a:r>
          </a:p>
          <a:p>
            <a:r>
              <a:rPr lang="en-US" sz="2400" b="1" i="0" dirty="0">
                <a:solidFill>
                  <a:srgbClr val="222222"/>
                </a:solidFill>
                <a:effectLst/>
                <a:latin typeface="Lato" panose="020F0502020204030203" pitchFamily="34" charset="0"/>
              </a:rPr>
              <a:t>Data abstraction</a:t>
            </a:r>
            <a:r>
              <a:rPr lang="en-US" sz="2400" b="0" i="0" dirty="0">
                <a:solidFill>
                  <a:srgbClr val="222222"/>
                </a:solidFill>
                <a:effectLst/>
                <a:latin typeface="Lato" panose="020F0502020204030203" pitchFamily="34" charset="0"/>
              </a:rPr>
              <a:t> allow developers to keep complex data structures away from the users. </a:t>
            </a:r>
          </a:p>
          <a:p>
            <a:r>
              <a:rPr lang="en-US" sz="2400" b="0" i="0" dirty="0">
                <a:solidFill>
                  <a:srgbClr val="222222"/>
                </a:solidFill>
                <a:effectLst/>
                <a:latin typeface="Lato" panose="020F0502020204030203" pitchFamily="34" charset="0"/>
              </a:rPr>
              <a:t>The developers achieve this by hiding the complex data structures through </a:t>
            </a:r>
            <a:r>
              <a:rPr lang="en-US" sz="2400" b="1" i="0" dirty="0">
                <a:solidFill>
                  <a:srgbClr val="222222"/>
                </a:solidFill>
                <a:effectLst/>
                <a:latin typeface="Lato" panose="020F0502020204030203" pitchFamily="34" charset="0"/>
              </a:rPr>
              <a:t>levels of abstraction</a:t>
            </a:r>
            <a:r>
              <a:rPr lang="en-US" sz="2400" b="0" i="0" dirty="0">
                <a:solidFill>
                  <a:srgbClr val="222222"/>
                </a:solidFill>
                <a:effectLst/>
                <a:latin typeface="Lato" panose="020F0502020204030203" pitchFamily="34" charset="0"/>
              </a:rPr>
              <a:t>.</a:t>
            </a:r>
            <a:endParaRPr lang="en-US" sz="2400" dirty="0"/>
          </a:p>
        </p:txBody>
      </p:sp>
    </p:spTree>
    <p:extLst>
      <p:ext uri="{BB962C8B-B14F-4D97-AF65-F5344CB8AC3E}">
        <p14:creationId xmlns:p14="http://schemas.microsoft.com/office/powerpoint/2010/main" xmlns="" val="39199037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84A5F-2746-9051-DBE5-A5C61E00B4C4}"/>
              </a:ext>
            </a:extLst>
          </p:cNvPr>
          <p:cNvSpPr>
            <a:spLocks noGrp="1"/>
          </p:cNvSpPr>
          <p:nvPr>
            <p:ph type="title"/>
          </p:nvPr>
        </p:nvSpPr>
        <p:spPr/>
        <p:txBody>
          <a:bodyPr/>
          <a:lstStyle/>
          <a:p>
            <a:pPr algn="ctr"/>
            <a:r>
              <a:rPr lang="en-US" b="0" i="0" dirty="0">
                <a:solidFill>
                  <a:srgbClr val="222222"/>
                </a:solidFill>
                <a:effectLst/>
                <a:latin typeface="Lato" panose="020F0502020204030203" pitchFamily="34" charset="0"/>
              </a:rPr>
              <a:t>Data abstraction</a:t>
            </a:r>
            <a:endParaRPr lang="en-US" dirty="0"/>
          </a:p>
        </p:txBody>
      </p:sp>
      <p:sp>
        <p:nvSpPr>
          <p:cNvPr id="3" name="Content Placeholder 2">
            <a:extLst>
              <a:ext uri="{FF2B5EF4-FFF2-40B4-BE49-F238E27FC236}">
                <a16:creationId xmlns:a16="http://schemas.microsoft.com/office/drawing/2014/main" xmlns="" id="{67A2D9B5-7D42-6689-BC34-F9A1049259AC}"/>
              </a:ext>
            </a:extLst>
          </p:cNvPr>
          <p:cNvSpPr>
            <a:spLocks noGrp="1"/>
          </p:cNvSpPr>
          <p:nvPr>
            <p:ph idx="1"/>
          </p:nvPr>
        </p:nvSpPr>
        <p:spPr/>
        <p:txBody>
          <a:bodyPr>
            <a:normAutofit/>
          </a:bodyPr>
          <a:lstStyle/>
          <a:p>
            <a:r>
              <a:rPr lang="en-US" sz="2400" b="0" i="0" dirty="0">
                <a:solidFill>
                  <a:srgbClr val="222222"/>
                </a:solidFill>
                <a:effectLst/>
                <a:latin typeface="Lato" panose="020F0502020204030203" pitchFamily="34" charset="0"/>
              </a:rPr>
              <a:t>Data abstraction is </a:t>
            </a:r>
            <a:r>
              <a:rPr lang="en-US" sz="2400" b="1" i="0" dirty="0">
                <a:solidFill>
                  <a:srgbClr val="222222"/>
                </a:solidFill>
                <a:effectLst/>
                <a:latin typeface="Lato" panose="020F0502020204030203" pitchFamily="34" charset="0"/>
              </a:rPr>
              <a:t>hiding the complex data structure</a:t>
            </a:r>
            <a:r>
              <a:rPr lang="en-US" sz="2400" b="0" i="0" dirty="0">
                <a:solidFill>
                  <a:srgbClr val="222222"/>
                </a:solidFill>
                <a:effectLst/>
                <a:latin typeface="Lato" panose="020F0502020204030203" pitchFamily="34" charset="0"/>
              </a:rPr>
              <a:t> in order to </a:t>
            </a:r>
            <a:r>
              <a:rPr lang="en-US" sz="2400" b="1" i="0" dirty="0">
                <a:solidFill>
                  <a:srgbClr val="222222"/>
                </a:solidFill>
                <a:effectLst/>
                <a:latin typeface="Lato" panose="020F0502020204030203" pitchFamily="34" charset="0"/>
              </a:rPr>
              <a:t>simplify the user’s interface</a:t>
            </a:r>
            <a:r>
              <a:rPr lang="en-US" sz="2400" b="0" i="0" dirty="0">
                <a:solidFill>
                  <a:srgbClr val="222222"/>
                </a:solidFill>
                <a:effectLst/>
                <a:latin typeface="Lato" panose="020F0502020204030203" pitchFamily="34" charset="0"/>
              </a:rPr>
              <a:t> of the system. It is done because many of the users interacting with the database system are not that much computer trained to understand the complex data structures of the database system.</a:t>
            </a:r>
          </a:p>
          <a:p>
            <a:r>
              <a:rPr lang="en-US" sz="2400" b="0" i="0" dirty="0">
                <a:solidFill>
                  <a:srgbClr val="222222"/>
                </a:solidFill>
                <a:effectLst/>
                <a:latin typeface="Lato" panose="020F0502020204030203" pitchFamily="34" charset="0"/>
              </a:rPr>
              <a:t>To achieve data abstraction, we will discuss a </a:t>
            </a:r>
            <a:r>
              <a:rPr lang="en-US" sz="2400" b="1" i="0" dirty="0">
                <a:solidFill>
                  <a:srgbClr val="222222"/>
                </a:solidFill>
                <a:effectLst/>
                <a:latin typeface="Lato" panose="020F0502020204030203" pitchFamily="34" charset="0"/>
              </a:rPr>
              <a:t>Three-Schema architecture</a:t>
            </a:r>
            <a:r>
              <a:rPr lang="en-US" sz="2400" b="0" i="0" dirty="0">
                <a:solidFill>
                  <a:srgbClr val="222222"/>
                </a:solidFill>
                <a:effectLst/>
                <a:latin typeface="Lato" panose="020F0502020204030203" pitchFamily="34" charset="0"/>
              </a:rPr>
              <a:t> which abstracts the database at three levels discussed below:</a:t>
            </a:r>
            <a:endParaRPr lang="en-US" sz="2400" dirty="0"/>
          </a:p>
        </p:txBody>
      </p:sp>
    </p:spTree>
    <p:extLst>
      <p:ext uri="{BB962C8B-B14F-4D97-AF65-F5344CB8AC3E}">
        <p14:creationId xmlns:p14="http://schemas.microsoft.com/office/powerpoint/2010/main" xmlns="" val="21205652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61B8EE-30BE-4A7C-38B6-DFF97276D488}"/>
              </a:ext>
            </a:extLst>
          </p:cNvPr>
          <p:cNvSpPr>
            <a:spLocks noGrp="1"/>
          </p:cNvSpPr>
          <p:nvPr>
            <p:ph type="title"/>
          </p:nvPr>
        </p:nvSpPr>
        <p:spPr/>
        <p:txBody>
          <a:bodyPr/>
          <a:lstStyle/>
          <a:p>
            <a:pPr algn="ctr"/>
            <a:r>
              <a:rPr lang="en-US" b="0" i="0" dirty="0">
                <a:solidFill>
                  <a:srgbClr val="222222"/>
                </a:solidFill>
                <a:effectLst/>
                <a:latin typeface="Lato" panose="020F0502020204030203" pitchFamily="34" charset="0"/>
              </a:rPr>
              <a:t>Three-Schema Architecture</a:t>
            </a:r>
            <a:endParaRPr lang="en-US" dirty="0"/>
          </a:p>
        </p:txBody>
      </p:sp>
      <p:sp>
        <p:nvSpPr>
          <p:cNvPr id="3" name="Content Placeholder 2">
            <a:extLst>
              <a:ext uri="{FF2B5EF4-FFF2-40B4-BE49-F238E27FC236}">
                <a16:creationId xmlns:a16="http://schemas.microsoft.com/office/drawing/2014/main" xmlns="" id="{0709F270-E147-D21F-8DBA-3475DDE18CE4}"/>
              </a:ext>
            </a:extLst>
          </p:cNvPr>
          <p:cNvSpPr>
            <a:spLocks noGrp="1"/>
          </p:cNvSpPr>
          <p:nvPr>
            <p:ph idx="1"/>
          </p:nvPr>
        </p:nvSpPr>
        <p:spPr/>
        <p:txBody>
          <a:bodyPr>
            <a:normAutofit lnSpcReduction="10000"/>
          </a:bodyPr>
          <a:lstStyle/>
          <a:p>
            <a:pPr algn="l"/>
            <a:r>
              <a:rPr lang="en-US" sz="2400" b="0" i="0" dirty="0">
                <a:solidFill>
                  <a:srgbClr val="222222"/>
                </a:solidFill>
                <a:effectLst/>
                <a:latin typeface="Lato" panose="020F0502020204030203" pitchFamily="34" charset="0"/>
              </a:rPr>
              <a:t>The main objective of this architecture is to have an effective separation between the </a:t>
            </a:r>
            <a:r>
              <a:rPr lang="en-US" sz="2400" b="1" i="0" dirty="0">
                <a:solidFill>
                  <a:srgbClr val="222222"/>
                </a:solidFill>
                <a:effectLst/>
                <a:latin typeface="Lato" panose="020F0502020204030203" pitchFamily="34" charset="0"/>
              </a:rPr>
              <a:t>user interface</a:t>
            </a:r>
            <a:r>
              <a:rPr lang="en-US" sz="2400" b="0" i="0" dirty="0">
                <a:solidFill>
                  <a:srgbClr val="222222"/>
                </a:solidFill>
                <a:effectLst/>
                <a:latin typeface="Lato" panose="020F0502020204030203" pitchFamily="34" charset="0"/>
              </a:rPr>
              <a:t> and the </a:t>
            </a:r>
            <a:r>
              <a:rPr lang="en-US" sz="2400" b="1" i="0" dirty="0">
                <a:solidFill>
                  <a:srgbClr val="222222"/>
                </a:solidFill>
                <a:effectLst/>
                <a:latin typeface="Lato" panose="020F0502020204030203" pitchFamily="34" charset="0"/>
              </a:rPr>
              <a:t>physical database</a:t>
            </a:r>
            <a:r>
              <a:rPr lang="en-US" sz="2400" b="0" i="0" dirty="0">
                <a:solidFill>
                  <a:srgbClr val="222222"/>
                </a:solidFill>
                <a:effectLst/>
                <a:latin typeface="Lato" panose="020F0502020204030203" pitchFamily="34" charset="0"/>
              </a:rPr>
              <a:t>. So, the user never has to be concerned regarding the internal storage of the database and it has a simplified interaction with the database system.</a:t>
            </a:r>
          </a:p>
          <a:p>
            <a:pPr algn="l"/>
            <a:r>
              <a:rPr lang="en-US" sz="2400" b="0" i="0" dirty="0">
                <a:solidFill>
                  <a:srgbClr val="222222"/>
                </a:solidFill>
                <a:effectLst/>
                <a:latin typeface="Lato" panose="020F0502020204030203" pitchFamily="34" charset="0"/>
              </a:rPr>
              <a:t>The three-schema architecture defines the view of data at three levels:</a:t>
            </a:r>
          </a:p>
          <a:p>
            <a:pPr lvl="1">
              <a:buFont typeface="+mj-lt"/>
              <a:buAutoNum type="arabicPeriod"/>
            </a:pPr>
            <a:r>
              <a:rPr lang="en-US" sz="2000" b="0" i="0" dirty="0">
                <a:solidFill>
                  <a:srgbClr val="222222"/>
                </a:solidFill>
                <a:effectLst/>
                <a:latin typeface="Lato" panose="020F0502020204030203" pitchFamily="34" charset="0"/>
              </a:rPr>
              <a:t>Physical level (internal level)</a:t>
            </a:r>
          </a:p>
          <a:p>
            <a:pPr lvl="1">
              <a:buFont typeface="+mj-lt"/>
              <a:buAutoNum type="arabicPeriod"/>
            </a:pPr>
            <a:r>
              <a:rPr lang="en-US" sz="2000" b="0" i="0" dirty="0">
                <a:solidFill>
                  <a:srgbClr val="222222"/>
                </a:solidFill>
                <a:effectLst/>
                <a:latin typeface="Lato" panose="020F0502020204030203" pitchFamily="34" charset="0"/>
              </a:rPr>
              <a:t>Logical level (conceptual level)</a:t>
            </a:r>
          </a:p>
          <a:p>
            <a:pPr lvl="1">
              <a:buFont typeface="+mj-lt"/>
              <a:buAutoNum type="arabicPeriod"/>
            </a:pPr>
            <a:r>
              <a:rPr lang="en-US" sz="2000" b="0" i="0" dirty="0">
                <a:solidFill>
                  <a:srgbClr val="222222"/>
                </a:solidFill>
                <a:effectLst/>
                <a:latin typeface="Lato" panose="020F0502020204030203" pitchFamily="34" charset="0"/>
              </a:rPr>
              <a:t>View level (external level)</a:t>
            </a:r>
          </a:p>
          <a:p>
            <a:endParaRPr lang="en-US" sz="2400" dirty="0"/>
          </a:p>
        </p:txBody>
      </p:sp>
    </p:spTree>
    <p:extLst>
      <p:ext uri="{BB962C8B-B14F-4D97-AF65-F5344CB8AC3E}">
        <p14:creationId xmlns:p14="http://schemas.microsoft.com/office/powerpoint/2010/main" xmlns="" val="347186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5BF1EF-FAF8-8C1D-BA0A-F10A05A4181F}"/>
              </a:ext>
            </a:extLst>
          </p:cNvPr>
          <p:cNvSpPr>
            <a:spLocks noGrp="1"/>
          </p:cNvSpPr>
          <p:nvPr>
            <p:ph type="title"/>
          </p:nvPr>
        </p:nvSpPr>
        <p:spPr/>
        <p:txBody>
          <a:bodyPr/>
          <a:lstStyle/>
          <a:p>
            <a:pPr algn="ctr"/>
            <a:r>
              <a:rPr lang="en-US" dirty="0"/>
              <a:t>Fast Retrieval of data</a:t>
            </a:r>
          </a:p>
        </p:txBody>
      </p:sp>
      <p:sp>
        <p:nvSpPr>
          <p:cNvPr id="3" name="Content Placeholder 2">
            <a:extLst>
              <a:ext uri="{FF2B5EF4-FFF2-40B4-BE49-F238E27FC236}">
                <a16:creationId xmlns:a16="http://schemas.microsoft.com/office/drawing/2014/main" xmlns="" id="{1D50D235-0A95-C371-6513-616E36E6DDD0}"/>
              </a:ext>
            </a:extLst>
          </p:cNvPr>
          <p:cNvSpPr>
            <a:spLocks noGrp="1"/>
          </p:cNvSpPr>
          <p:nvPr>
            <p:ph idx="1"/>
          </p:nvPr>
        </p:nvSpPr>
        <p:spPr/>
        <p:txBody>
          <a:bodyPr/>
          <a:lstStyle/>
          <a:p>
            <a:r>
              <a:rPr lang="en-US" dirty="0"/>
              <a:t>Along with storing the data in an optimized and systematic manner, it is also important that we retrieve the data quickly when needed. </a:t>
            </a:r>
          </a:p>
          <a:p>
            <a:r>
              <a:rPr lang="en-US" dirty="0"/>
              <a:t>Database systems ensure that the data is retrieved as quickly as possible.</a:t>
            </a:r>
          </a:p>
        </p:txBody>
      </p:sp>
    </p:spTree>
    <p:extLst>
      <p:ext uri="{BB962C8B-B14F-4D97-AF65-F5344CB8AC3E}">
        <p14:creationId xmlns:p14="http://schemas.microsoft.com/office/powerpoint/2010/main" xmlns="" val="3935831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C5E429-1DBD-9131-29E5-E2EC4A5EBB1A}"/>
              </a:ext>
            </a:extLst>
          </p:cNvPr>
          <p:cNvSpPr>
            <a:spLocks noGrp="1"/>
          </p:cNvSpPr>
          <p:nvPr>
            <p:ph type="title"/>
          </p:nvPr>
        </p:nvSpPr>
        <p:spPr/>
        <p:txBody>
          <a:bodyPr/>
          <a:lstStyle/>
          <a:p>
            <a:pPr algn="ctr"/>
            <a:r>
              <a:rPr lang="en-US" i="0" dirty="0">
                <a:solidFill>
                  <a:srgbClr val="222222"/>
                </a:solidFill>
                <a:effectLst/>
                <a:latin typeface="Lato" panose="020F0502020204030203" pitchFamily="34" charset="0"/>
              </a:rPr>
              <a:t>1. Physical Level/ Internal Level</a:t>
            </a:r>
            <a:endParaRPr lang="en-US" dirty="0"/>
          </a:p>
        </p:txBody>
      </p:sp>
      <p:sp>
        <p:nvSpPr>
          <p:cNvPr id="3" name="Content Placeholder 2">
            <a:extLst>
              <a:ext uri="{FF2B5EF4-FFF2-40B4-BE49-F238E27FC236}">
                <a16:creationId xmlns:a16="http://schemas.microsoft.com/office/drawing/2014/main" xmlns="" id="{059A1D4C-6AC6-2FE2-1BAD-CBFFF9B15F37}"/>
              </a:ext>
            </a:extLst>
          </p:cNvPr>
          <p:cNvSpPr>
            <a:spLocks noGrp="1"/>
          </p:cNvSpPr>
          <p:nvPr>
            <p:ph idx="1"/>
          </p:nvPr>
        </p:nvSpPr>
        <p:spPr/>
        <p:txBody>
          <a:bodyPr>
            <a:normAutofit/>
          </a:bodyPr>
          <a:lstStyle/>
          <a:p>
            <a:r>
              <a:rPr lang="en-US" sz="2400" b="0" i="0" dirty="0">
                <a:solidFill>
                  <a:srgbClr val="222222"/>
                </a:solidFill>
                <a:effectLst/>
                <a:latin typeface="Lato" panose="020F0502020204030203" pitchFamily="34" charset="0"/>
              </a:rPr>
              <a:t>The physical or the internal level schema describes </a:t>
            </a:r>
            <a:r>
              <a:rPr lang="en-US" sz="2400" b="1" i="0" dirty="0">
                <a:solidFill>
                  <a:srgbClr val="222222"/>
                </a:solidFill>
                <a:effectLst/>
                <a:latin typeface="Lato" panose="020F0502020204030203" pitchFamily="34" charset="0"/>
              </a:rPr>
              <a:t>how the data is stored in the hardware</a:t>
            </a:r>
            <a:r>
              <a:rPr lang="en-US" sz="2400" b="0" i="0" dirty="0">
                <a:solidFill>
                  <a:srgbClr val="222222"/>
                </a:solidFill>
                <a:effectLst/>
                <a:latin typeface="Lato" panose="020F0502020204030203" pitchFamily="34" charset="0"/>
              </a:rPr>
              <a:t>. It also describes how the data can be accessed. </a:t>
            </a:r>
          </a:p>
          <a:p>
            <a:r>
              <a:rPr lang="en-US" sz="2400" b="0" i="0" dirty="0">
                <a:solidFill>
                  <a:srgbClr val="222222"/>
                </a:solidFill>
                <a:effectLst/>
                <a:latin typeface="Lato" panose="020F0502020204030203" pitchFamily="34" charset="0"/>
              </a:rPr>
              <a:t>The physical level shows the data abstraction at the lowest level and it has </a:t>
            </a:r>
            <a:r>
              <a:rPr lang="en-US" sz="2400" b="1" i="0" dirty="0">
                <a:solidFill>
                  <a:srgbClr val="222222"/>
                </a:solidFill>
                <a:effectLst/>
                <a:latin typeface="Lato" panose="020F0502020204030203" pitchFamily="34" charset="0"/>
              </a:rPr>
              <a:t>complex data structures</a:t>
            </a:r>
            <a:r>
              <a:rPr lang="en-US" sz="2400" b="0" i="0" dirty="0">
                <a:solidFill>
                  <a:srgbClr val="222222"/>
                </a:solidFill>
                <a:effectLst/>
                <a:latin typeface="Lato" panose="020F0502020204030203" pitchFamily="34" charset="0"/>
              </a:rPr>
              <a:t>. </a:t>
            </a:r>
          </a:p>
          <a:p>
            <a:r>
              <a:rPr lang="en-US" sz="2400" b="0" i="0" dirty="0">
                <a:solidFill>
                  <a:srgbClr val="222222"/>
                </a:solidFill>
                <a:effectLst/>
                <a:latin typeface="Lato" panose="020F0502020204030203" pitchFamily="34" charset="0"/>
              </a:rPr>
              <a:t>Only the database administrator operates at this level.</a:t>
            </a:r>
            <a:endParaRPr lang="en-US" sz="2400" dirty="0"/>
          </a:p>
        </p:txBody>
      </p:sp>
    </p:spTree>
    <p:extLst>
      <p:ext uri="{BB962C8B-B14F-4D97-AF65-F5344CB8AC3E}">
        <p14:creationId xmlns:p14="http://schemas.microsoft.com/office/powerpoint/2010/main" xmlns="" val="23569739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ED9AD8-8045-F56A-312F-2D0DEE6E658E}"/>
              </a:ext>
            </a:extLst>
          </p:cNvPr>
          <p:cNvSpPr>
            <a:spLocks noGrp="1"/>
          </p:cNvSpPr>
          <p:nvPr>
            <p:ph type="title"/>
          </p:nvPr>
        </p:nvSpPr>
        <p:spPr/>
        <p:txBody>
          <a:bodyPr/>
          <a:lstStyle/>
          <a:p>
            <a:pPr algn="ctr"/>
            <a:r>
              <a:rPr lang="en-US" i="0" dirty="0">
                <a:solidFill>
                  <a:srgbClr val="222222"/>
                </a:solidFill>
                <a:effectLst/>
                <a:latin typeface="Lato" panose="020F0502020204030203" pitchFamily="34" charset="0"/>
              </a:rPr>
              <a:t>2. Logical Level/ Conceptual Level</a:t>
            </a:r>
            <a:endParaRPr lang="en-US" dirty="0"/>
          </a:p>
        </p:txBody>
      </p:sp>
      <p:sp>
        <p:nvSpPr>
          <p:cNvPr id="3" name="Content Placeholder 2">
            <a:extLst>
              <a:ext uri="{FF2B5EF4-FFF2-40B4-BE49-F238E27FC236}">
                <a16:creationId xmlns:a16="http://schemas.microsoft.com/office/drawing/2014/main" xmlns="" id="{3717842C-32F4-E0DB-CE06-FF2346BFF535}"/>
              </a:ext>
            </a:extLst>
          </p:cNvPr>
          <p:cNvSpPr>
            <a:spLocks noGrp="1"/>
          </p:cNvSpPr>
          <p:nvPr>
            <p:ph idx="1"/>
          </p:nvPr>
        </p:nvSpPr>
        <p:spPr/>
        <p:txBody>
          <a:bodyPr>
            <a:normAutofit/>
          </a:bodyPr>
          <a:lstStyle/>
          <a:p>
            <a:pPr algn="l"/>
            <a:r>
              <a:rPr lang="en-US" sz="2400" b="0" i="0" dirty="0">
                <a:solidFill>
                  <a:srgbClr val="222222"/>
                </a:solidFill>
                <a:effectLst/>
                <a:latin typeface="Lato" panose="020F0502020204030203" pitchFamily="34" charset="0"/>
              </a:rPr>
              <a:t>It is a level above the physical level. Here, the data is stored in the form of the </a:t>
            </a:r>
            <a:r>
              <a:rPr lang="en-US" sz="2400" b="1" i="0" dirty="0">
                <a:solidFill>
                  <a:srgbClr val="222222"/>
                </a:solidFill>
                <a:effectLst/>
                <a:latin typeface="Lato" panose="020F0502020204030203" pitchFamily="34" charset="0"/>
              </a:rPr>
              <a:t>entity set</a:t>
            </a:r>
            <a:r>
              <a:rPr lang="en-US" sz="2400" b="0" i="0" dirty="0">
                <a:solidFill>
                  <a:srgbClr val="222222"/>
                </a:solidFill>
                <a:effectLst/>
                <a:latin typeface="Lato" panose="020F0502020204030203" pitchFamily="34" charset="0"/>
              </a:rPr>
              <a:t>, </a:t>
            </a:r>
            <a:r>
              <a:rPr lang="en-US" sz="2400" b="1" i="0" dirty="0">
                <a:solidFill>
                  <a:srgbClr val="222222"/>
                </a:solidFill>
                <a:effectLst/>
                <a:latin typeface="Lato" panose="020F0502020204030203" pitchFamily="34" charset="0"/>
              </a:rPr>
              <a:t>entities</a:t>
            </a:r>
            <a:r>
              <a:rPr lang="en-US" sz="2400" b="0" i="0" dirty="0">
                <a:solidFill>
                  <a:srgbClr val="222222"/>
                </a:solidFill>
                <a:effectLst/>
                <a:latin typeface="Lato" panose="020F0502020204030203" pitchFamily="34" charset="0"/>
              </a:rPr>
              <a:t>, their </a:t>
            </a:r>
            <a:r>
              <a:rPr lang="en-US" sz="2400" b="1" i="0" dirty="0">
                <a:solidFill>
                  <a:srgbClr val="222222"/>
                </a:solidFill>
                <a:effectLst/>
                <a:latin typeface="Lato" panose="020F0502020204030203" pitchFamily="34" charset="0"/>
              </a:rPr>
              <a:t>data types</a:t>
            </a:r>
            <a:r>
              <a:rPr lang="en-US" sz="2400" b="0" i="0" dirty="0">
                <a:solidFill>
                  <a:srgbClr val="222222"/>
                </a:solidFill>
                <a:effectLst/>
                <a:latin typeface="Lato" panose="020F0502020204030203" pitchFamily="34" charset="0"/>
              </a:rPr>
              <a:t>, the </a:t>
            </a:r>
            <a:r>
              <a:rPr lang="en-US" sz="2400" b="1" i="0" dirty="0">
                <a:solidFill>
                  <a:srgbClr val="222222"/>
                </a:solidFill>
                <a:effectLst/>
                <a:latin typeface="Lato" panose="020F0502020204030203" pitchFamily="34" charset="0"/>
              </a:rPr>
              <a:t>relationship</a:t>
            </a:r>
            <a:r>
              <a:rPr lang="en-US" sz="2400" b="0" i="0" dirty="0">
                <a:solidFill>
                  <a:srgbClr val="222222"/>
                </a:solidFill>
                <a:effectLst/>
                <a:latin typeface="Lato" panose="020F0502020204030203" pitchFamily="34" charset="0"/>
              </a:rPr>
              <a:t> among the entity sets, </a:t>
            </a:r>
            <a:r>
              <a:rPr lang="en-US" sz="2400" b="1" i="0" dirty="0">
                <a:solidFill>
                  <a:srgbClr val="222222"/>
                </a:solidFill>
                <a:effectLst/>
                <a:latin typeface="Lato" panose="020F0502020204030203" pitchFamily="34" charset="0"/>
              </a:rPr>
              <a:t>user operations</a:t>
            </a:r>
            <a:r>
              <a:rPr lang="en-US" sz="2400" b="0" i="0" dirty="0">
                <a:solidFill>
                  <a:srgbClr val="222222"/>
                </a:solidFill>
                <a:effectLst/>
                <a:latin typeface="Lato" panose="020F0502020204030203" pitchFamily="34" charset="0"/>
              </a:rPr>
              <a:t> performed to retrieve or modify the data and certain </a:t>
            </a:r>
            <a:r>
              <a:rPr lang="en-US" sz="2400" b="1" i="0" dirty="0">
                <a:solidFill>
                  <a:srgbClr val="222222"/>
                </a:solidFill>
                <a:effectLst/>
                <a:latin typeface="Lato" panose="020F0502020204030203" pitchFamily="34" charset="0"/>
              </a:rPr>
              <a:t>constraints on the data</a:t>
            </a:r>
            <a:r>
              <a:rPr lang="en-US" sz="2400" b="0" i="0" dirty="0">
                <a:solidFill>
                  <a:srgbClr val="222222"/>
                </a:solidFill>
                <a:effectLst/>
                <a:latin typeface="Lato" panose="020F0502020204030203" pitchFamily="34" charset="0"/>
              </a:rPr>
              <a:t>. Well adding constraints to the view of data adds the security. As users are restricted to access some particular parts of the database.</a:t>
            </a:r>
          </a:p>
          <a:p>
            <a:pPr algn="l"/>
            <a:r>
              <a:rPr lang="en-US" sz="2400" b="0" i="0" dirty="0">
                <a:solidFill>
                  <a:srgbClr val="222222"/>
                </a:solidFill>
                <a:effectLst/>
                <a:latin typeface="Lato" panose="020F0502020204030203" pitchFamily="34" charset="0"/>
              </a:rPr>
              <a:t>It is the developer and database administrator who operates at the logical or the conceptual level.</a:t>
            </a:r>
          </a:p>
          <a:p>
            <a:pPr marL="0" indent="0">
              <a:buNone/>
            </a:pPr>
            <a:endParaRPr lang="en-US" sz="2400" dirty="0"/>
          </a:p>
        </p:txBody>
      </p:sp>
    </p:spTree>
    <p:extLst>
      <p:ext uri="{BB962C8B-B14F-4D97-AF65-F5344CB8AC3E}">
        <p14:creationId xmlns:p14="http://schemas.microsoft.com/office/powerpoint/2010/main" xmlns="" val="31180323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22DE91-006E-13D2-FCDF-21353902EB0D}"/>
              </a:ext>
            </a:extLst>
          </p:cNvPr>
          <p:cNvSpPr>
            <a:spLocks noGrp="1"/>
          </p:cNvSpPr>
          <p:nvPr>
            <p:ph type="title"/>
          </p:nvPr>
        </p:nvSpPr>
        <p:spPr/>
        <p:txBody>
          <a:bodyPr/>
          <a:lstStyle/>
          <a:p>
            <a:pPr algn="ctr"/>
            <a:r>
              <a:rPr lang="en-US" i="0" dirty="0">
                <a:solidFill>
                  <a:srgbClr val="222222"/>
                </a:solidFill>
                <a:effectLst/>
                <a:latin typeface="Lato" panose="020F0502020204030203" pitchFamily="34" charset="0"/>
              </a:rPr>
              <a:t>3. View Level/ User level/ External level </a:t>
            </a:r>
            <a:endParaRPr lang="en-US" dirty="0"/>
          </a:p>
        </p:txBody>
      </p:sp>
      <p:sp>
        <p:nvSpPr>
          <p:cNvPr id="3" name="Content Placeholder 2">
            <a:extLst>
              <a:ext uri="{FF2B5EF4-FFF2-40B4-BE49-F238E27FC236}">
                <a16:creationId xmlns:a16="http://schemas.microsoft.com/office/drawing/2014/main" xmlns="" id="{B85EAB5D-A400-27E5-0C06-2C247F0ED835}"/>
              </a:ext>
            </a:extLst>
          </p:cNvPr>
          <p:cNvSpPr>
            <a:spLocks noGrp="1"/>
          </p:cNvSpPr>
          <p:nvPr>
            <p:ph idx="1"/>
          </p:nvPr>
        </p:nvSpPr>
        <p:spPr/>
        <p:txBody>
          <a:bodyPr>
            <a:normAutofit/>
          </a:bodyPr>
          <a:lstStyle/>
          <a:p>
            <a:r>
              <a:rPr lang="en-US" sz="2400" b="0" i="0" dirty="0">
                <a:solidFill>
                  <a:srgbClr val="222222"/>
                </a:solidFill>
                <a:effectLst/>
                <a:latin typeface="Lato" panose="020F0502020204030203" pitchFamily="34" charset="0"/>
              </a:rPr>
              <a:t>It is the highest level of data abstraction and exhibits only a part of the whole database. It exhibits the data in which the user is interested. The view level can describe many views of the same data. Here, the user retrieves the information using different application from the database.</a:t>
            </a:r>
            <a:endParaRPr lang="en-US" sz="2400" dirty="0"/>
          </a:p>
        </p:txBody>
      </p:sp>
    </p:spTree>
    <p:extLst>
      <p:ext uri="{BB962C8B-B14F-4D97-AF65-F5344CB8AC3E}">
        <p14:creationId xmlns:p14="http://schemas.microsoft.com/office/powerpoint/2010/main" xmlns="" val="3395938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ABBFE9-3843-65B0-F57C-7E9AF1157A56}"/>
              </a:ext>
            </a:extLst>
          </p:cNvPr>
          <p:cNvSpPr>
            <a:spLocks noGrp="1"/>
          </p:cNvSpPr>
          <p:nvPr>
            <p:ph type="title"/>
          </p:nvPr>
        </p:nvSpPr>
        <p:spPr/>
        <p:txBody>
          <a:bodyPr/>
          <a:lstStyle/>
          <a:p>
            <a:pPr algn="ctr"/>
            <a:r>
              <a:rPr lang="en-US" dirty="0"/>
              <a:t>Three-Schema Architecture</a:t>
            </a:r>
          </a:p>
        </p:txBody>
      </p:sp>
      <p:pic>
        <p:nvPicPr>
          <p:cNvPr id="5" name="Content Placeholder 4">
            <a:extLst>
              <a:ext uri="{FF2B5EF4-FFF2-40B4-BE49-F238E27FC236}">
                <a16:creationId xmlns:a16="http://schemas.microsoft.com/office/drawing/2014/main" xmlns="" id="{08EE7A56-C522-F3A0-B692-E452277836C9}"/>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3472071" y="2133600"/>
            <a:ext cx="6347790" cy="4572000"/>
          </a:xfrm>
        </p:spPr>
      </p:pic>
    </p:spTree>
    <p:extLst>
      <p:ext uri="{BB962C8B-B14F-4D97-AF65-F5344CB8AC3E}">
        <p14:creationId xmlns:p14="http://schemas.microsoft.com/office/powerpoint/2010/main" xmlns="" val="29004609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190552-D8AF-9CB7-A38D-23BDD3550F0B}"/>
              </a:ext>
            </a:extLst>
          </p:cNvPr>
          <p:cNvSpPr>
            <a:spLocks noGrp="1"/>
          </p:cNvSpPr>
          <p:nvPr>
            <p:ph type="title"/>
          </p:nvPr>
        </p:nvSpPr>
        <p:spPr/>
        <p:txBody>
          <a:bodyPr/>
          <a:lstStyle/>
          <a:p>
            <a:pPr algn="ctr"/>
            <a:r>
              <a:rPr lang="en-US" dirty="0"/>
              <a:t>Example</a:t>
            </a:r>
          </a:p>
        </p:txBody>
      </p:sp>
      <p:sp>
        <p:nvSpPr>
          <p:cNvPr id="3" name="Content Placeholder 2">
            <a:extLst>
              <a:ext uri="{FF2B5EF4-FFF2-40B4-BE49-F238E27FC236}">
                <a16:creationId xmlns:a16="http://schemas.microsoft.com/office/drawing/2014/main" xmlns="" id="{E95353EC-60C0-4E1D-1E2D-31BEA14916C2}"/>
              </a:ext>
            </a:extLst>
          </p:cNvPr>
          <p:cNvSpPr>
            <a:spLocks noGrp="1"/>
          </p:cNvSpPr>
          <p:nvPr>
            <p:ph idx="1"/>
          </p:nvPr>
        </p:nvSpPr>
        <p:spPr/>
        <p:txBody>
          <a:bodyPr>
            <a:normAutofit lnSpcReduction="10000"/>
          </a:bodyPr>
          <a:lstStyle/>
          <a:p>
            <a:pPr algn="l"/>
            <a:r>
              <a:rPr lang="en-US" sz="2000" b="0" i="0" dirty="0">
                <a:solidFill>
                  <a:srgbClr val="222222"/>
                </a:solidFill>
                <a:effectLst/>
                <a:latin typeface="Lato" panose="020F0502020204030203" pitchFamily="34" charset="0"/>
              </a:rPr>
              <a:t>We have to create a database of a </a:t>
            </a:r>
            <a:r>
              <a:rPr lang="en-US" sz="2000" b="1" i="0" dirty="0">
                <a:solidFill>
                  <a:srgbClr val="222222"/>
                </a:solidFill>
                <a:effectLst/>
                <a:latin typeface="Lato" panose="020F0502020204030203" pitchFamily="34" charset="0"/>
              </a:rPr>
              <a:t>college</a:t>
            </a:r>
            <a:r>
              <a:rPr lang="en-US" sz="2000" b="0" i="0" dirty="0">
                <a:solidFill>
                  <a:srgbClr val="222222"/>
                </a:solidFill>
                <a:effectLst/>
                <a:latin typeface="Lato" panose="020F0502020204030203" pitchFamily="34" charset="0"/>
              </a:rPr>
              <a:t>. Now, what entity sets would be involved?</a:t>
            </a:r>
            <a:r>
              <a:rPr lang="en-US" sz="2000" b="1" i="0" dirty="0">
                <a:solidFill>
                  <a:srgbClr val="222222"/>
                </a:solidFill>
                <a:effectLst/>
                <a:latin typeface="Lato" panose="020F0502020204030203" pitchFamily="34" charset="0"/>
              </a:rPr>
              <a:t> Student, Lecturer, Department, Course</a:t>
            </a:r>
            <a:r>
              <a:rPr lang="en-US" sz="2000" b="0" i="0" dirty="0">
                <a:solidFill>
                  <a:srgbClr val="222222"/>
                </a:solidFill>
                <a:effectLst/>
                <a:latin typeface="Lato" panose="020F0502020204030203" pitchFamily="34" charset="0"/>
              </a:rPr>
              <a:t> and so on…</a:t>
            </a:r>
          </a:p>
          <a:p>
            <a:pPr algn="l"/>
            <a:r>
              <a:rPr lang="en-US" sz="2000" b="0" i="0" dirty="0">
                <a:solidFill>
                  <a:srgbClr val="222222"/>
                </a:solidFill>
                <a:effectLst/>
                <a:latin typeface="Lato" panose="020F0502020204030203" pitchFamily="34" charset="0"/>
              </a:rPr>
              <a:t>Now, the entity sets Student, Lecturer, Department, Course will be stored in the storage as the </a:t>
            </a:r>
            <a:r>
              <a:rPr lang="en-US" sz="2000" b="1" i="0" dirty="0">
                <a:solidFill>
                  <a:srgbClr val="222222"/>
                </a:solidFill>
                <a:effectLst/>
                <a:latin typeface="Lato" panose="020F0502020204030203" pitchFamily="34" charset="0"/>
              </a:rPr>
              <a:t>consecutive blocks of the memory location</a:t>
            </a:r>
            <a:r>
              <a:rPr lang="en-US" sz="2000" b="0" i="0" dirty="0">
                <a:solidFill>
                  <a:srgbClr val="222222"/>
                </a:solidFill>
                <a:effectLst/>
                <a:latin typeface="Lato" panose="020F0502020204030203" pitchFamily="34" charset="0"/>
              </a:rPr>
              <a:t>. This is the </a:t>
            </a:r>
            <a:r>
              <a:rPr lang="en-US" sz="2000" b="1" i="0" dirty="0">
                <a:solidFill>
                  <a:srgbClr val="222222"/>
                </a:solidFill>
                <a:effectLst/>
                <a:latin typeface="Lato" panose="020F0502020204030203" pitchFamily="34" charset="0"/>
              </a:rPr>
              <a:t>physical or internal level</a:t>
            </a:r>
            <a:r>
              <a:rPr lang="en-US" sz="2000" b="0" i="0" dirty="0">
                <a:solidFill>
                  <a:srgbClr val="222222"/>
                </a:solidFill>
                <a:effectLst/>
                <a:latin typeface="Lato" panose="020F0502020204030203" pitchFamily="34" charset="0"/>
              </a:rPr>
              <a:t> and is hidden from the programmers but the database administrator is it aware of it.</a:t>
            </a:r>
          </a:p>
          <a:p>
            <a:pPr algn="l"/>
            <a:r>
              <a:rPr lang="en-US" sz="2000" b="0" i="0" dirty="0">
                <a:solidFill>
                  <a:srgbClr val="222222"/>
                </a:solidFill>
                <a:effectLst/>
                <a:latin typeface="Lato" panose="020F0502020204030203" pitchFamily="34" charset="0"/>
              </a:rPr>
              <a:t>At the </a:t>
            </a:r>
            <a:r>
              <a:rPr lang="en-US" sz="2000" b="1" i="0" dirty="0">
                <a:solidFill>
                  <a:srgbClr val="222222"/>
                </a:solidFill>
                <a:effectLst/>
                <a:latin typeface="Lato" panose="020F0502020204030203" pitchFamily="34" charset="0"/>
              </a:rPr>
              <a:t>logical level,</a:t>
            </a:r>
            <a:r>
              <a:rPr lang="en-US" sz="2000" b="0" i="0" dirty="0">
                <a:solidFill>
                  <a:srgbClr val="222222"/>
                </a:solidFill>
                <a:effectLst/>
                <a:latin typeface="Lato" panose="020F0502020204030203" pitchFamily="34" charset="0"/>
              </a:rPr>
              <a:t> the programmers define the entity sets and relationship among these entity sets using a programming language like SQL. So, the programmers work at the logical level and even the database administrator also operates at this level.</a:t>
            </a:r>
          </a:p>
          <a:p>
            <a:pPr algn="l"/>
            <a:r>
              <a:rPr lang="en-US" sz="2000" b="0" i="0" dirty="0">
                <a:solidFill>
                  <a:srgbClr val="222222"/>
                </a:solidFill>
                <a:effectLst/>
                <a:latin typeface="Lato" panose="020F0502020204030203" pitchFamily="34" charset="0"/>
              </a:rPr>
              <a:t>At the </a:t>
            </a:r>
            <a:r>
              <a:rPr lang="en-US" sz="2000" b="1" i="0" dirty="0">
                <a:solidFill>
                  <a:srgbClr val="222222"/>
                </a:solidFill>
                <a:effectLst/>
                <a:latin typeface="Lato" panose="020F0502020204030203" pitchFamily="34" charset="0"/>
              </a:rPr>
              <a:t>view level,</a:t>
            </a:r>
            <a:r>
              <a:rPr lang="en-US" sz="2000" b="0" i="0" dirty="0">
                <a:solidFill>
                  <a:srgbClr val="222222"/>
                </a:solidFill>
                <a:effectLst/>
                <a:latin typeface="Lato" panose="020F0502020204030203" pitchFamily="34" charset="0"/>
              </a:rPr>
              <a:t> the users have the </a:t>
            </a:r>
            <a:r>
              <a:rPr lang="en-US" sz="2000" b="1" i="0" dirty="0">
                <a:solidFill>
                  <a:srgbClr val="222222"/>
                </a:solidFill>
                <a:effectLst/>
                <a:latin typeface="Lato" panose="020F0502020204030203" pitchFamily="34" charset="0"/>
              </a:rPr>
              <a:t>set of applications</a:t>
            </a:r>
            <a:r>
              <a:rPr lang="en-US" sz="2000" b="0" i="0" dirty="0">
                <a:solidFill>
                  <a:srgbClr val="222222"/>
                </a:solidFill>
                <a:effectLst/>
                <a:latin typeface="Lato" panose="020F0502020204030203" pitchFamily="34" charset="0"/>
              </a:rPr>
              <a:t> which they use to retrieve the data they are interested in.</a:t>
            </a:r>
          </a:p>
          <a:p>
            <a:pPr marL="0" indent="0">
              <a:buNone/>
            </a:pPr>
            <a:endParaRPr lang="en-US" sz="2000" dirty="0"/>
          </a:p>
        </p:txBody>
      </p:sp>
    </p:spTree>
    <p:extLst>
      <p:ext uri="{BB962C8B-B14F-4D97-AF65-F5344CB8AC3E}">
        <p14:creationId xmlns:p14="http://schemas.microsoft.com/office/powerpoint/2010/main" xmlns="" val="12166032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99C832-7AF3-B113-ED34-7D66CC4125CE}"/>
              </a:ext>
            </a:extLst>
          </p:cNvPr>
          <p:cNvSpPr>
            <a:spLocks noGrp="1"/>
          </p:cNvSpPr>
          <p:nvPr>
            <p:ph type="title"/>
          </p:nvPr>
        </p:nvSpPr>
        <p:spPr/>
        <p:txBody>
          <a:bodyPr/>
          <a:lstStyle/>
          <a:p>
            <a:pPr algn="ctr"/>
            <a:r>
              <a:rPr lang="en-US" i="0" dirty="0">
                <a:solidFill>
                  <a:srgbClr val="222222"/>
                </a:solidFill>
                <a:effectLst/>
                <a:latin typeface="Source Sans Pro" panose="020B0503030403020204" pitchFamily="34" charset="0"/>
              </a:rPr>
              <a:t>Data Independence</a:t>
            </a:r>
            <a:endParaRPr lang="en-US" dirty="0"/>
          </a:p>
        </p:txBody>
      </p:sp>
      <p:sp>
        <p:nvSpPr>
          <p:cNvPr id="3" name="Content Placeholder 2">
            <a:extLst>
              <a:ext uri="{FF2B5EF4-FFF2-40B4-BE49-F238E27FC236}">
                <a16:creationId xmlns:a16="http://schemas.microsoft.com/office/drawing/2014/main" xmlns="" id="{2DEA748F-A9B2-0934-E8A3-96CDFF41ACBB}"/>
              </a:ext>
            </a:extLst>
          </p:cNvPr>
          <p:cNvSpPr>
            <a:spLocks noGrp="1"/>
          </p:cNvSpPr>
          <p:nvPr>
            <p:ph idx="1"/>
          </p:nvPr>
        </p:nvSpPr>
        <p:spPr/>
        <p:txBody>
          <a:bodyPr>
            <a:normAutofit/>
          </a:bodyPr>
          <a:lstStyle/>
          <a:p>
            <a:pPr algn="l"/>
            <a:r>
              <a:rPr lang="en-US" sz="2400" b="0" i="0" dirty="0">
                <a:solidFill>
                  <a:srgbClr val="222222"/>
                </a:solidFill>
                <a:effectLst/>
                <a:latin typeface="Source Sans Pro" panose="020B0503030403020204" pitchFamily="34" charset="0"/>
              </a:rPr>
              <a:t>Data Independence is defined as a property of DBMS that helps you to change the Database schema at one level of a database system without requiring to change the schema at the next higher level. Data independence helps you to keep data separated from all programs that make use of it.</a:t>
            </a:r>
          </a:p>
          <a:p>
            <a:pPr algn="l"/>
            <a:r>
              <a:rPr lang="en-US" sz="2400" b="0" i="0" dirty="0">
                <a:solidFill>
                  <a:srgbClr val="222222"/>
                </a:solidFill>
                <a:effectLst/>
                <a:latin typeface="Source Sans Pro" panose="020B0503030403020204" pitchFamily="34" charset="0"/>
              </a:rPr>
              <a:t>You can use this stored data for computing and presentation. In many systems, data independence is an essential function for components of the system.</a:t>
            </a:r>
          </a:p>
          <a:p>
            <a:pPr marL="0" indent="0">
              <a:buNone/>
            </a:pPr>
            <a:endParaRPr lang="en-US" sz="2400" dirty="0"/>
          </a:p>
        </p:txBody>
      </p:sp>
    </p:spTree>
    <p:extLst>
      <p:ext uri="{BB962C8B-B14F-4D97-AF65-F5344CB8AC3E}">
        <p14:creationId xmlns:p14="http://schemas.microsoft.com/office/powerpoint/2010/main" xmlns="" val="20163748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02A942-1791-5928-4FF0-CEFC335144ED}"/>
              </a:ext>
            </a:extLst>
          </p:cNvPr>
          <p:cNvSpPr>
            <a:spLocks noGrp="1"/>
          </p:cNvSpPr>
          <p:nvPr>
            <p:ph type="title"/>
          </p:nvPr>
        </p:nvSpPr>
        <p:spPr/>
        <p:txBody>
          <a:bodyPr/>
          <a:lstStyle/>
          <a:p>
            <a:pPr algn="ctr"/>
            <a:r>
              <a:rPr lang="en-US" i="0" dirty="0">
                <a:solidFill>
                  <a:srgbClr val="222222"/>
                </a:solidFill>
                <a:effectLst/>
                <a:latin typeface="Source Sans Pro" panose="020B0503030403020204" pitchFamily="34" charset="0"/>
              </a:rPr>
              <a:t>Types of Data Independence</a:t>
            </a:r>
            <a:br>
              <a:rPr lang="en-US"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xmlns="" id="{D250A98D-2BB2-74B8-756C-E2FFA0677B16}"/>
              </a:ext>
            </a:extLst>
          </p:cNvPr>
          <p:cNvSpPr>
            <a:spLocks noGrp="1"/>
          </p:cNvSpPr>
          <p:nvPr>
            <p:ph idx="1"/>
          </p:nvPr>
        </p:nvSpPr>
        <p:spPr/>
        <p:txBody>
          <a:bodyPr>
            <a:normAutofit/>
          </a:bodyPr>
          <a:lstStyle/>
          <a:p>
            <a:pPr algn="l"/>
            <a:r>
              <a:rPr lang="en-US" sz="2400" b="0" i="0" dirty="0">
                <a:solidFill>
                  <a:srgbClr val="222222"/>
                </a:solidFill>
                <a:effectLst/>
                <a:latin typeface="Source Sans Pro" panose="020B0503030403020204" pitchFamily="34" charset="0"/>
              </a:rPr>
              <a:t>In DBMS there are two types of data independence</a:t>
            </a:r>
          </a:p>
          <a:p>
            <a:pPr lvl="1">
              <a:buFont typeface="+mj-lt"/>
              <a:buAutoNum type="arabicPeriod"/>
            </a:pPr>
            <a:r>
              <a:rPr lang="en-US" sz="2200" b="0" i="0" dirty="0">
                <a:solidFill>
                  <a:srgbClr val="222222"/>
                </a:solidFill>
                <a:effectLst/>
                <a:latin typeface="Source Sans Pro" panose="020B0503030403020204" pitchFamily="34" charset="0"/>
              </a:rPr>
              <a:t>Physical data independence</a:t>
            </a:r>
          </a:p>
          <a:p>
            <a:pPr lvl="1">
              <a:buFont typeface="+mj-lt"/>
              <a:buAutoNum type="arabicPeriod"/>
            </a:pPr>
            <a:r>
              <a:rPr lang="en-US" sz="2200" b="0" i="0" dirty="0">
                <a:solidFill>
                  <a:srgbClr val="222222"/>
                </a:solidFill>
                <a:effectLst/>
                <a:latin typeface="Source Sans Pro" panose="020B0503030403020204" pitchFamily="34" charset="0"/>
              </a:rPr>
              <a:t>Logical data independence.</a:t>
            </a:r>
          </a:p>
          <a:p>
            <a:pPr marL="0" indent="0">
              <a:buNone/>
            </a:pPr>
            <a:endParaRPr lang="en-US" sz="2400" dirty="0"/>
          </a:p>
        </p:txBody>
      </p:sp>
    </p:spTree>
    <p:extLst>
      <p:ext uri="{BB962C8B-B14F-4D97-AF65-F5344CB8AC3E}">
        <p14:creationId xmlns:p14="http://schemas.microsoft.com/office/powerpoint/2010/main" xmlns="" val="27141933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4B73C8-D256-2F48-1EAE-BE0D643A6068}"/>
              </a:ext>
            </a:extLst>
          </p:cNvPr>
          <p:cNvSpPr>
            <a:spLocks noGrp="1"/>
          </p:cNvSpPr>
          <p:nvPr>
            <p:ph type="title"/>
          </p:nvPr>
        </p:nvSpPr>
        <p:spPr/>
        <p:txBody>
          <a:bodyPr/>
          <a:lstStyle/>
          <a:p>
            <a:pPr algn="ctr"/>
            <a:r>
              <a:rPr lang="en-US" dirty="0"/>
              <a:t>Physical Data Independence</a:t>
            </a:r>
          </a:p>
        </p:txBody>
      </p:sp>
      <p:sp>
        <p:nvSpPr>
          <p:cNvPr id="3" name="Content Placeholder 2">
            <a:extLst>
              <a:ext uri="{FF2B5EF4-FFF2-40B4-BE49-F238E27FC236}">
                <a16:creationId xmlns:a16="http://schemas.microsoft.com/office/drawing/2014/main" xmlns="" id="{31ECEB2F-FA47-73C9-C118-DC5A4779CBF9}"/>
              </a:ext>
            </a:extLst>
          </p:cNvPr>
          <p:cNvSpPr>
            <a:spLocks noGrp="1"/>
          </p:cNvSpPr>
          <p:nvPr>
            <p:ph idx="1"/>
          </p:nvPr>
        </p:nvSpPr>
        <p:spPr/>
        <p:txBody>
          <a:bodyPr>
            <a:normAutofit/>
          </a:bodyPr>
          <a:lstStyle/>
          <a:p>
            <a:pPr algn="l"/>
            <a:r>
              <a:rPr lang="en-US" sz="2400" b="0" i="0" dirty="0">
                <a:solidFill>
                  <a:srgbClr val="222222"/>
                </a:solidFill>
                <a:effectLst/>
                <a:latin typeface="Lato" panose="020F0502020204030203" pitchFamily="34" charset="0"/>
              </a:rPr>
              <a:t>Physical data independence defines the extent up to which the data schema can be changed at the physical or internal level without modifying the data schema at logical and view level.</a:t>
            </a:r>
          </a:p>
          <a:p>
            <a:pPr algn="l"/>
            <a:r>
              <a:rPr lang="en-US" sz="2400" b="0" i="0" dirty="0">
                <a:solidFill>
                  <a:srgbClr val="222222"/>
                </a:solidFill>
                <a:effectLst/>
                <a:latin typeface="Lato" panose="020F0502020204030203" pitchFamily="34" charset="0"/>
              </a:rPr>
              <a:t>Well, the physical schema is changed if we add additional storage to the system or we reorganize some files to enhance the retrieval speed of the records.</a:t>
            </a:r>
          </a:p>
          <a:p>
            <a:endParaRPr lang="en-US" sz="2400" dirty="0"/>
          </a:p>
        </p:txBody>
      </p:sp>
    </p:spTree>
    <p:extLst>
      <p:ext uri="{BB962C8B-B14F-4D97-AF65-F5344CB8AC3E}">
        <p14:creationId xmlns:p14="http://schemas.microsoft.com/office/powerpoint/2010/main" xmlns="" val="8361145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90674F-0F7C-A9C0-D219-E549C167F933}"/>
              </a:ext>
            </a:extLst>
          </p:cNvPr>
          <p:cNvSpPr>
            <a:spLocks noGrp="1"/>
          </p:cNvSpPr>
          <p:nvPr>
            <p:ph type="title"/>
          </p:nvPr>
        </p:nvSpPr>
        <p:spPr/>
        <p:txBody>
          <a:bodyPr/>
          <a:lstStyle/>
          <a:p>
            <a:pPr algn="ctr"/>
            <a:r>
              <a:rPr lang="en-US" sz="3600" b="0" i="0" dirty="0">
                <a:solidFill>
                  <a:srgbClr val="222222"/>
                </a:solidFill>
                <a:effectLst/>
                <a:latin typeface="Lato" panose="020F0502020204030203" pitchFamily="34" charset="0"/>
              </a:rPr>
              <a:t>Logical Data </a:t>
            </a:r>
            <a:r>
              <a:rPr lang="en-US" dirty="0">
                <a:solidFill>
                  <a:srgbClr val="222222"/>
                </a:solidFill>
                <a:latin typeface="Lato" panose="020F0502020204030203" pitchFamily="34" charset="0"/>
              </a:rPr>
              <a:t>I</a:t>
            </a:r>
            <a:r>
              <a:rPr lang="en-US" sz="3600" b="0" i="0" dirty="0">
                <a:solidFill>
                  <a:srgbClr val="222222"/>
                </a:solidFill>
                <a:effectLst/>
                <a:latin typeface="Lato" panose="020F0502020204030203" pitchFamily="34" charset="0"/>
              </a:rPr>
              <a:t>ndependence</a:t>
            </a:r>
            <a:endParaRPr lang="en-US" dirty="0"/>
          </a:p>
        </p:txBody>
      </p:sp>
      <p:sp>
        <p:nvSpPr>
          <p:cNvPr id="3" name="Content Placeholder 2">
            <a:extLst>
              <a:ext uri="{FF2B5EF4-FFF2-40B4-BE49-F238E27FC236}">
                <a16:creationId xmlns:a16="http://schemas.microsoft.com/office/drawing/2014/main" xmlns="" id="{313293F4-3028-9AD1-A7A9-03A211D8C3D0}"/>
              </a:ext>
            </a:extLst>
          </p:cNvPr>
          <p:cNvSpPr>
            <a:spLocks noGrp="1"/>
          </p:cNvSpPr>
          <p:nvPr>
            <p:ph idx="1"/>
          </p:nvPr>
        </p:nvSpPr>
        <p:spPr/>
        <p:txBody>
          <a:bodyPr>
            <a:normAutofit/>
          </a:bodyPr>
          <a:lstStyle/>
          <a:p>
            <a:pPr algn="l"/>
            <a:r>
              <a:rPr lang="en-US" sz="2400" b="0" i="0" dirty="0">
                <a:solidFill>
                  <a:srgbClr val="222222"/>
                </a:solidFill>
                <a:effectLst/>
                <a:latin typeface="Lato" panose="020F0502020204030203" pitchFamily="34" charset="0"/>
              </a:rPr>
              <a:t>Logical data independence describes the degree up to which the logical or conceptual schema can be changed without modifying the external schema. Now, a question arises what is the need to change the data schema at a logical or conceptual level?</a:t>
            </a:r>
          </a:p>
          <a:p>
            <a:pPr algn="l"/>
            <a:r>
              <a:rPr lang="en-US" sz="2400" b="0" i="0" dirty="0">
                <a:solidFill>
                  <a:srgbClr val="222222"/>
                </a:solidFill>
                <a:effectLst/>
                <a:latin typeface="Lato" panose="020F0502020204030203" pitchFamily="34" charset="0"/>
              </a:rPr>
              <a:t>Well, the changes to data schema at the logical level are made either to </a:t>
            </a:r>
            <a:r>
              <a:rPr lang="en-US" sz="2400" b="1" i="0" dirty="0">
                <a:solidFill>
                  <a:srgbClr val="222222"/>
                </a:solidFill>
                <a:effectLst/>
                <a:latin typeface="Lato" panose="020F0502020204030203" pitchFamily="34" charset="0"/>
              </a:rPr>
              <a:t>enlarge</a:t>
            </a:r>
            <a:r>
              <a:rPr lang="en-US" sz="2400" b="0" i="0" dirty="0">
                <a:solidFill>
                  <a:srgbClr val="222222"/>
                </a:solidFill>
                <a:effectLst/>
                <a:latin typeface="Lato" panose="020F0502020204030203" pitchFamily="34" charset="0"/>
              </a:rPr>
              <a:t> or </a:t>
            </a:r>
            <a:r>
              <a:rPr lang="en-US" sz="2400" b="1" i="0" dirty="0">
                <a:solidFill>
                  <a:srgbClr val="222222"/>
                </a:solidFill>
                <a:effectLst/>
                <a:latin typeface="Lato" panose="020F0502020204030203" pitchFamily="34" charset="0"/>
              </a:rPr>
              <a:t>reduce</a:t>
            </a:r>
            <a:r>
              <a:rPr lang="en-US" sz="2400" b="0" i="0" dirty="0">
                <a:solidFill>
                  <a:srgbClr val="222222"/>
                </a:solidFill>
                <a:effectLst/>
                <a:latin typeface="Lato" panose="020F0502020204030203" pitchFamily="34" charset="0"/>
              </a:rPr>
              <a:t> the database by adding or deleting more entities, entity sets, or changing the constraints on data.</a:t>
            </a:r>
          </a:p>
          <a:p>
            <a:pPr marL="0" indent="0">
              <a:buNone/>
            </a:pPr>
            <a:endParaRPr lang="en-US" sz="2400" dirty="0"/>
          </a:p>
        </p:txBody>
      </p:sp>
    </p:spTree>
    <p:extLst>
      <p:ext uri="{BB962C8B-B14F-4D97-AF65-F5344CB8AC3E}">
        <p14:creationId xmlns:p14="http://schemas.microsoft.com/office/powerpoint/2010/main" xmlns="" val="28928077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765514D-50C0-1190-B8D4-98CD548E654B}"/>
              </a:ext>
            </a:extLst>
          </p:cNvPr>
          <p:cNvSpPr>
            <a:spLocks noGrp="1"/>
          </p:cNvSpPr>
          <p:nvPr>
            <p:ph type="title"/>
          </p:nvPr>
        </p:nvSpPr>
        <p:spPr/>
        <p:txBody>
          <a:bodyPr/>
          <a:lstStyle/>
          <a:p>
            <a:pPr algn="ctr"/>
            <a:r>
              <a:rPr lang="en-US" b="0" i="0" dirty="0">
                <a:solidFill>
                  <a:srgbClr val="222222"/>
                </a:solidFill>
                <a:effectLst/>
                <a:latin typeface="Lato" panose="020F0502020204030203" pitchFamily="34" charset="0"/>
              </a:rPr>
              <a:t>Instances and Schemas</a:t>
            </a:r>
            <a:br>
              <a:rPr lang="en-US" b="0" i="0" dirty="0">
                <a:solidFill>
                  <a:srgbClr val="222222"/>
                </a:solidFill>
                <a:effectLst/>
                <a:latin typeface="Lato" panose="020F0502020204030203" pitchFamily="34" charset="0"/>
              </a:rPr>
            </a:br>
            <a:endParaRPr lang="en-US" dirty="0"/>
          </a:p>
        </p:txBody>
      </p:sp>
      <p:sp>
        <p:nvSpPr>
          <p:cNvPr id="5" name="Text Placeholder 4">
            <a:extLst>
              <a:ext uri="{FF2B5EF4-FFF2-40B4-BE49-F238E27FC236}">
                <a16:creationId xmlns:a16="http://schemas.microsoft.com/office/drawing/2014/main" xmlns="" id="{BA99313A-4B77-78E1-4A9F-F9E75413288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2600981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C91B3D-66C9-ACC4-1DCA-8CDFF953AC7C}"/>
              </a:ext>
            </a:extLst>
          </p:cNvPr>
          <p:cNvSpPr>
            <a:spLocks noGrp="1"/>
          </p:cNvSpPr>
          <p:nvPr>
            <p:ph type="title"/>
          </p:nvPr>
        </p:nvSpPr>
        <p:spPr/>
        <p:txBody>
          <a:bodyPr/>
          <a:lstStyle/>
          <a:p>
            <a:pPr algn="ctr"/>
            <a:r>
              <a:rPr lang="en-US" dirty="0"/>
              <a:t>Purpose of Database Systems</a:t>
            </a:r>
          </a:p>
        </p:txBody>
      </p:sp>
      <p:sp>
        <p:nvSpPr>
          <p:cNvPr id="3" name="Content Placeholder 2">
            <a:extLst>
              <a:ext uri="{FF2B5EF4-FFF2-40B4-BE49-F238E27FC236}">
                <a16:creationId xmlns:a16="http://schemas.microsoft.com/office/drawing/2014/main" xmlns="" id="{1D19A192-9C03-EF7A-692A-BB1C2C9369F4}"/>
              </a:ext>
            </a:extLst>
          </p:cNvPr>
          <p:cNvSpPr>
            <a:spLocks noGrp="1"/>
          </p:cNvSpPr>
          <p:nvPr>
            <p:ph idx="1"/>
          </p:nvPr>
        </p:nvSpPr>
        <p:spPr/>
        <p:txBody>
          <a:bodyPr/>
          <a:lstStyle/>
          <a:p>
            <a:r>
              <a:rPr lang="en-US" dirty="0"/>
              <a:t>The main purpose of database systems is to manage the data.</a:t>
            </a:r>
          </a:p>
          <a:p>
            <a:r>
              <a:rPr lang="en-US" dirty="0"/>
              <a:t>Consider a university that keeps the data of students, teachers, courses, books etc. To manage this data we need to store this data somewhere where we can add new data, delete unused data, update outdated data, retrieve data, to perform these operations on data we need a Database management system that allows us to store the data in such a way so that all these operations can be performed on the data efficiently</a:t>
            </a:r>
          </a:p>
        </p:txBody>
      </p:sp>
    </p:spTree>
    <p:extLst>
      <p:ext uri="{BB962C8B-B14F-4D97-AF65-F5344CB8AC3E}">
        <p14:creationId xmlns:p14="http://schemas.microsoft.com/office/powerpoint/2010/main" xmlns="" val="17411921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C244DD-11FB-8F84-AC93-D8641AA17B20}"/>
              </a:ext>
            </a:extLst>
          </p:cNvPr>
          <p:cNvSpPr>
            <a:spLocks noGrp="1"/>
          </p:cNvSpPr>
          <p:nvPr>
            <p:ph type="title"/>
          </p:nvPr>
        </p:nvSpPr>
        <p:spPr/>
        <p:txBody>
          <a:bodyPr/>
          <a:lstStyle/>
          <a:p>
            <a:pPr algn="ctr"/>
            <a:r>
              <a:rPr lang="en-US" dirty="0">
                <a:solidFill>
                  <a:srgbClr val="222222"/>
                </a:solidFill>
                <a:latin typeface="Lato" panose="020F0502020204030203" pitchFamily="34" charset="0"/>
              </a:rPr>
              <a:t>I</a:t>
            </a:r>
            <a:r>
              <a:rPr lang="en-US" b="0" i="0" dirty="0">
                <a:solidFill>
                  <a:srgbClr val="222222"/>
                </a:solidFill>
                <a:effectLst/>
                <a:latin typeface="Lato" panose="020F0502020204030203" pitchFamily="34" charset="0"/>
              </a:rPr>
              <a:t>nstance</a:t>
            </a:r>
            <a:endParaRPr lang="en-US" dirty="0"/>
          </a:p>
        </p:txBody>
      </p:sp>
      <p:sp>
        <p:nvSpPr>
          <p:cNvPr id="3" name="Content Placeholder 2">
            <a:extLst>
              <a:ext uri="{FF2B5EF4-FFF2-40B4-BE49-F238E27FC236}">
                <a16:creationId xmlns:a16="http://schemas.microsoft.com/office/drawing/2014/main" xmlns="" id="{EC6ECED9-945E-8458-DC11-B679ABF5730D}"/>
              </a:ext>
            </a:extLst>
          </p:cNvPr>
          <p:cNvSpPr>
            <a:spLocks noGrp="1"/>
          </p:cNvSpPr>
          <p:nvPr>
            <p:ph idx="1"/>
          </p:nvPr>
        </p:nvSpPr>
        <p:spPr/>
        <p:txBody>
          <a:bodyPr>
            <a:normAutofit/>
          </a:bodyPr>
          <a:lstStyle/>
          <a:p>
            <a:pPr algn="l"/>
            <a:r>
              <a:rPr lang="en-US" sz="2400" dirty="0">
                <a:solidFill>
                  <a:srgbClr val="222222"/>
                </a:solidFill>
                <a:latin typeface="Lato" panose="020F0502020204030203" pitchFamily="34" charset="0"/>
              </a:rPr>
              <a:t>An instance can be defined</a:t>
            </a:r>
            <a:r>
              <a:rPr lang="en-US" sz="2400" b="0" i="0" dirty="0">
                <a:solidFill>
                  <a:srgbClr val="222222"/>
                </a:solidFill>
                <a:effectLst/>
                <a:latin typeface="Lato" panose="020F0502020204030203" pitchFamily="34" charset="0"/>
              </a:rPr>
              <a:t> as the information stored in the database at a particular point of time. </a:t>
            </a:r>
          </a:p>
          <a:p>
            <a:pPr algn="l"/>
            <a:r>
              <a:rPr lang="en-US" sz="2400" b="0" i="0" dirty="0">
                <a:solidFill>
                  <a:srgbClr val="222222"/>
                </a:solidFill>
                <a:effectLst/>
                <a:latin typeface="Lato" panose="020F0502020204030203" pitchFamily="34" charset="0"/>
              </a:rPr>
              <a:t>Let us discuss it with the help of an example.</a:t>
            </a:r>
          </a:p>
          <a:p>
            <a:pPr lvl="1"/>
            <a:r>
              <a:rPr lang="en-US" sz="2000" b="0" i="0" dirty="0">
                <a:solidFill>
                  <a:srgbClr val="222222"/>
                </a:solidFill>
                <a:effectLst/>
                <a:latin typeface="Lato" panose="020F0502020204030203" pitchFamily="34" charset="0"/>
              </a:rPr>
              <a:t>As we discussed above the database comprises of several entity sets and the relationship between them. Now, the data in the database keeps on changing with time. As we keep inserting or deleting the data to and from the database.</a:t>
            </a:r>
          </a:p>
          <a:p>
            <a:pPr lvl="1"/>
            <a:r>
              <a:rPr lang="en-US" sz="2000" b="0" i="0" dirty="0">
                <a:solidFill>
                  <a:srgbClr val="222222"/>
                </a:solidFill>
                <a:effectLst/>
                <a:latin typeface="Lato" panose="020F0502020204030203" pitchFamily="34" charset="0"/>
              </a:rPr>
              <a:t>Now, at a particular time if we retrieve any information from the database then that corresponds to an instance.</a:t>
            </a:r>
          </a:p>
          <a:p>
            <a:pPr marL="0" indent="0">
              <a:buNone/>
            </a:pPr>
            <a:endParaRPr lang="en-US" sz="2400" dirty="0"/>
          </a:p>
        </p:txBody>
      </p:sp>
    </p:spTree>
    <p:extLst>
      <p:ext uri="{BB962C8B-B14F-4D97-AF65-F5344CB8AC3E}">
        <p14:creationId xmlns:p14="http://schemas.microsoft.com/office/powerpoint/2010/main" xmlns="" val="22271206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131731-5F9C-AE71-0F34-87EB36085B25}"/>
              </a:ext>
            </a:extLst>
          </p:cNvPr>
          <p:cNvSpPr>
            <a:spLocks noGrp="1"/>
          </p:cNvSpPr>
          <p:nvPr>
            <p:ph type="title"/>
          </p:nvPr>
        </p:nvSpPr>
        <p:spPr/>
        <p:txBody>
          <a:bodyPr/>
          <a:lstStyle/>
          <a:p>
            <a:pPr algn="ctr"/>
            <a:r>
              <a:rPr lang="en-US" dirty="0"/>
              <a:t>Schema</a:t>
            </a:r>
          </a:p>
        </p:txBody>
      </p:sp>
      <p:sp>
        <p:nvSpPr>
          <p:cNvPr id="3" name="Content Placeholder 2">
            <a:extLst>
              <a:ext uri="{FF2B5EF4-FFF2-40B4-BE49-F238E27FC236}">
                <a16:creationId xmlns:a16="http://schemas.microsoft.com/office/drawing/2014/main" xmlns="" id="{03812E80-2642-F71C-A13A-78DDEB005C18}"/>
              </a:ext>
            </a:extLst>
          </p:cNvPr>
          <p:cNvSpPr>
            <a:spLocks noGrp="1"/>
          </p:cNvSpPr>
          <p:nvPr>
            <p:ph idx="1"/>
          </p:nvPr>
        </p:nvSpPr>
        <p:spPr/>
        <p:txBody>
          <a:bodyPr/>
          <a:lstStyle/>
          <a:p>
            <a:pPr algn="l"/>
            <a:r>
              <a:rPr lang="en-US" sz="1800" b="0" i="0" u="none" strike="noStrike" baseline="0" dirty="0">
                <a:solidFill>
                  <a:srgbClr val="000000"/>
                </a:solidFill>
                <a:latin typeface="Palatino-Roman"/>
              </a:rPr>
              <a:t>The overall design of the database is called the database</a:t>
            </a:r>
            <a:r>
              <a:rPr lang="en-US" sz="1800" b="0" i="0" u="none" strike="noStrike" baseline="0" dirty="0">
                <a:solidFill>
                  <a:srgbClr val="FF0000"/>
                </a:solidFill>
                <a:latin typeface="Palatino-Roman"/>
              </a:rPr>
              <a:t> </a:t>
            </a:r>
            <a:r>
              <a:rPr lang="en-US" sz="1800" b="1" i="0" u="none" strike="noStrike" baseline="0" dirty="0">
                <a:solidFill>
                  <a:srgbClr val="FF0000"/>
                </a:solidFill>
                <a:latin typeface="Palatino-Bold"/>
              </a:rPr>
              <a:t>schema</a:t>
            </a:r>
            <a:r>
              <a:rPr lang="en-US" sz="1800" b="0" i="0" u="none" strike="noStrike" baseline="0" dirty="0">
                <a:solidFill>
                  <a:srgbClr val="000000"/>
                </a:solidFill>
                <a:latin typeface="Palatino-Roman"/>
              </a:rPr>
              <a:t>.</a:t>
            </a:r>
          </a:p>
          <a:p>
            <a:pPr algn="l"/>
            <a:r>
              <a:rPr lang="en-US" sz="1800" b="0" i="0" u="none" strike="noStrike" baseline="0" dirty="0">
                <a:solidFill>
                  <a:srgbClr val="000000"/>
                </a:solidFill>
                <a:latin typeface="Palatino-Roman"/>
              </a:rPr>
              <a:t>Schemas are changed infrequently, if at all.</a:t>
            </a:r>
            <a:endParaRPr lang="en-US" dirty="0"/>
          </a:p>
        </p:txBody>
      </p:sp>
    </p:spTree>
    <p:extLst>
      <p:ext uri="{BB962C8B-B14F-4D97-AF65-F5344CB8AC3E}">
        <p14:creationId xmlns:p14="http://schemas.microsoft.com/office/powerpoint/2010/main" xmlns="" val="20574088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80DA72-1B1D-3F53-7DA0-FE953DC3475B}"/>
              </a:ext>
            </a:extLst>
          </p:cNvPr>
          <p:cNvSpPr>
            <a:spLocks noGrp="1"/>
          </p:cNvSpPr>
          <p:nvPr>
            <p:ph type="title"/>
          </p:nvPr>
        </p:nvSpPr>
        <p:spPr/>
        <p:txBody>
          <a:bodyPr/>
          <a:lstStyle/>
          <a:p>
            <a:pPr algn="ctr"/>
            <a:r>
              <a:rPr lang="en-US" dirty="0"/>
              <a:t>Example</a:t>
            </a:r>
          </a:p>
        </p:txBody>
      </p:sp>
      <p:sp>
        <p:nvSpPr>
          <p:cNvPr id="3" name="Content Placeholder 2">
            <a:extLst>
              <a:ext uri="{FF2B5EF4-FFF2-40B4-BE49-F238E27FC236}">
                <a16:creationId xmlns:a16="http://schemas.microsoft.com/office/drawing/2014/main" xmlns="" id="{97FF372C-5AA6-3E9A-6532-160BD67DF0BE}"/>
              </a:ext>
            </a:extLst>
          </p:cNvPr>
          <p:cNvSpPr>
            <a:spLocks noGrp="1"/>
          </p:cNvSpPr>
          <p:nvPr>
            <p:ph idx="1"/>
          </p:nvPr>
        </p:nvSpPr>
        <p:spPr/>
        <p:txBody>
          <a:bodyPr>
            <a:normAutofit/>
          </a:bodyPr>
          <a:lstStyle/>
          <a:p>
            <a:pPr algn="l"/>
            <a:r>
              <a:rPr lang="en-US" sz="2400" b="0" i="0" u="none" strike="noStrike" baseline="0" dirty="0">
                <a:latin typeface="Palatino-Roman"/>
              </a:rPr>
              <a:t>A database schema corresponds to the variable declarations (along with associated type definitions) in a program.</a:t>
            </a:r>
          </a:p>
          <a:p>
            <a:pPr algn="l"/>
            <a:r>
              <a:rPr lang="en-US" sz="2400" b="0" i="0" u="none" strike="noStrike" baseline="0" dirty="0">
                <a:latin typeface="Palatino-Roman"/>
              </a:rPr>
              <a:t>Each variable has a particular value at a given instant. The values of the variables in a program at a point in time correspond to an </a:t>
            </a:r>
            <a:r>
              <a:rPr lang="en-US" sz="2400" b="0" i="1" u="none" strike="noStrike" baseline="0" dirty="0">
                <a:latin typeface="Palatino-Italic"/>
              </a:rPr>
              <a:t>instance </a:t>
            </a:r>
            <a:r>
              <a:rPr lang="en-US" sz="2400" b="0" i="0" u="none" strike="noStrike" baseline="0" dirty="0">
                <a:latin typeface="Palatino-Roman"/>
              </a:rPr>
              <a:t>of a database schema.</a:t>
            </a:r>
            <a:endParaRPr lang="en-US" sz="2400" dirty="0"/>
          </a:p>
        </p:txBody>
      </p:sp>
    </p:spTree>
    <p:extLst>
      <p:ext uri="{BB962C8B-B14F-4D97-AF65-F5344CB8AC3E}">
        <p14:creationId xmlns:p14="http://schemas.microsoft.com/office/powerpoint/2010/main" xmlns="" val="11596744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F4A0A0-1998-3760-3924-9C5BDA6A07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049C476A-0D5C-B70A-96BF-A200FB0DFC48}"/>
              </a:ext>
            </a:extLst>
          </p:cNvPr>
          <p:cNvSpPr>
            <a:spLocks noGrp="1"/>
          </p:cNvSpPr>
          <p:nvPr>
            <p:ph idx="1"/>
          </p:nvPr>
        </p:nvSpPr>
        <p:spPr/>
        <p:txBody>
          <a:bodyPr>
            <a:normAutofit fontScale="85000" lnSpcReduction="10000"/>
          </a:bodyPr>
          <a:lstStyle/>
          <a:p>
            <a:pPr algn="l"/>
            <a:r>
              <a:rPr lang="en-US" sz="2400" b="0" i="0" u="none" strike="noStrike" baseline="0" dirty="0">
                <a:solidFill>
                  <a:srgbClr val="000000"/>
                </a:solidFill>
                <a:latin typeface="Palatino-Roman"/>
              </a:rPr>
              <a:t>Database systems have several schemas, partitioned according to the levels of abstraction. The </a:t>
            </a:r>
            <a:r>
              <a:rPr lang="en-US" sz="2400" b="1" i="0" u="none" strike="noStrike" baseline="0" dirty="0">
                <a:solidFill>
                  <a:srgbClr val="FF0000"/>
                </a:solidFill>
                <a:latin typeface="Palatino-Bold"/>
              </a:rPr>
              <a:t>physical schema</a:t>
            </a:r>
            <a:r>
              <a:rPr lang="en-US" sz="2400" b="1" i="0" u="none" strike="noStrike" baseline="0" dirty="0">
                <a:solidFill>
                  <a:srgbClr val="00FFFF"/>
                </a:solidFill>
                <a:latin typeface="Palatino-Bold"/>
              </a:rPr>
              <a:t> </a:t>
            </a:r>
            <a:r>
              <a:rPr lang="en-US" sz="2400" b="0" i="0" u="none" strike="noStrike" baseline="0" dirty="0">
                <a:solidFill>
                  <a:srgbClr val="000000"/>
                </a:solidFill>
                <a:latin typeface="Palatino-Roman"/>
              </a:rPr>
              <a:t>describes the database design at the physical level, while the </a:t>
            </a:r>
            <a:r>
              <a:rPr lang="en-US" sz="2400" b="1" i="0" u="none" strike="noStrike" baseline="0" dirty="0">
                <a:solidFill>
                  <a:srgbClr val="FF0000"/>
                </a:solidFill>
                <a:latin typeface="Palatino-Bold"/>
              </a:rPr>
              <a:t>logical schema </a:t>
            </a:r>
            <a:r>
              <a:rPr lang="en-US" sz="2400" b="0" i="0" u="none" strike="noStrike" baseline="0" dirty="0">
                <a:solidFill>
                  <a:srgbClr val="000000"/>
                </a:solidFill>
                <a:latin typeface="Palatino-Roman"/>
              </a:rPr>
              <a:t>describes the database design at the logical level.</a:t>
            </a:r>
          </a:p>
          <a:p>
            <a:pPr algn="l"/>
            <a:r>
              <a:rPr lang="en-US" sz="2400" b="0" i="0" u="none" strike="noStrike" baseline="0" dirty="0">
                <a:solidFill>
                  <a:srgbClr val="000000"/>
                </a:solidFill>
                <a:latin typeface="Palatino-Roman"/>
              </a:rPr>
              <a:t>A database may also have several schemas at the view level, sometimes called </a:t>
            </a:r>
            <a:r>
              <a:rPr lang="en-US" sz="2400" b="1" i="0" u="none" strike="noStrike" baseline="0" dirty="0">
                <a:solidFill>
                  <a:srgbClr val="FF0000"/>
                </a:solidFill>
                <a:latin typeface="Palatino-Bold"/>
              </a:rPr>
              <a:t>subschemas</a:t>
            </a:r>
            <a:r>
              <a:rPr lang="en-US" sz="2400" b="0" i="0" u="none" strike="noStrike" baseline="0" dirty="0">
                <a:solidFill>
                  <a:srgbClr val="000000"/>
                </a:solidFill>
                <a:latin typeface="Palatino-Roman"/>
              </a:rPr>
              <a:t>, that describe different views of the database.</a:t>
            </a:r>
          </a:p>
          <a:p>
            <a:pPr algn="l"/>
            <a:r>
              <a:rPr lang="en-US" sz="2400" b="0" i="0" u="none" strike="noStrike" baseline="0" dirty="0">
                <a:solidFill>
                  <a:srgbClr val="000000"/>
                </a:solidFill>
                <a:latin typeface="Palatino-Roman"/>
              </a:rPr>
              <a:t>Of these, the logical schema is by far the most important, in terms of its effect on application programs, since programmers construct applications by using the logical schema. </a:t>
            </a:r>
          </a:p>
          <a:p>
            <a:pPr algn="l"/>
            <a:r>
              <a:rPr lang="en-US" sz="2400" b="0" i="0" u="none" strike="noStrike" baseline="0" dirty="0">
                <a:solidFill>
                  <a:srgbClr val="000000"/>
                </a:solidFill>
                <a:latin typeface="Palatino-Roman"/>
              </a:rPr>
              <a:t>The physical schema is hidden beneath the logical schema, and can usually be changed easily without affecting application programs.</a:t>
            </a:r>
            <a:endParaRPr lang="en-US" sz="2400" dirty="0"/>
          </a:p>
        </p:txBody>
      </p:sp>
    </p:spTree>
    <p:extLst>
      <p:ext uri="{BB962C8B-B14F-4D97-AF65-F5344CB8AC3E}">
        <p14:creationId xmlns:p14="http://schemas.microsoft.com/office/powerpoint/2010/main" xmlns="" val="29997557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FD1811-A6A7-E432-2836-7B72FB7422ED}"/>
              </a:ext>
            </a:extLst>
          </p:cNvPr>
          <p:cNvSpPr>
            <a:spLocks noGrp="1"/>
          </p:cNvSpPr>
          <p:nvPr>
            <p:ph type="title"/>
          </p:nvPr>
        </p:nvSpPr>
        <p:spPr/>
        <p:txBody>
          <a:bodyPr/>
          <a:lstStyle/>
          <a:p>
            <a:pPr algn="ctr"/>
            <a:r>
              <a:rPr lang="en-US" dirty="0"/>
              <a:t>Question</a:t>
            </a:r>
          </a:p>
        </p:txBody>
      </p:sp>
      <p:sp>
        <p:nvSpPr>
          <p:cNvPr id="3" name="Content Placeholder 2">
            <a:extLst>
              <a:ext uri="{FF2B5EF4-FFF2-40B4-BE49-F238E27FC236}">
                <a16:creationId xmlns:a16="http://schemas.microsoft.com/office/drawing/2014/main" xmlns="" id="{41D809D9-1737-AAD2-5E9C-E858E38C06F2}"/>
              </a:ext>
            </a:extLst>
          </p:cNvPr>
          <p:cNvSpPr>
            <a:spLocks noGrp="1"/>
          </p:cNvSpPr>
          <p:nvPr>
            <p:ph idx="1"/>
          </p:nvPr>
        </p:nvSpPr>
        <p:spPr/>
        <p:txBody>
          <a:bodyPr>
            <a:normAutofit/>
          </a:bodyPr>
          <a:lstStyle/>
          <a:p>
            <a:r>
              <a:rPr lang="en-US" sz="2400" b="1" i="0" u="none" strike="noStrike" dirty="0">
                <a:solidFill>
                  <a:srgbClr val="000000"/>
                </a:solidFill>
                <a:effectLst/>
                <a:latin typeface="Open Sans" panose="020B0606030504020204" pitchFamily="34" charset="0"/>
              </a:rPr>
              <a:t>Which Of three schemas used in three-schema model represents how users view database?</a:t>
            </a:r>
            <a:r>
              <a:rPr lang="en-US" sz="2400" dirty="0"/>
              <a:t/>
            </a:r>
            <a:br>
              <a:rPr lang="en-US" sz="2400" dirty="0"/>
            </a:br>
            <a:r>
              <a:rPr lang="en-US" sz="2400" b="1" i="0" u="none" strike="noStrike" dirty="0">
                <a:solidFill>
                  <a:srgbClr val="000000"/>
                </a:solidFill>
                <a:effectLst/>
                <a:latin typeface="Open Sans" panose="020B0606030504020204" pitchFamily="34" charset="0"/>
              </a:rPr>
              <a:t>A).</a:t>
            </a:r>
            <a:r>
              <a:rPr lang="en-US" sz="2400" b="0" i="0" dirty="0">
                <a:solidFill>
                  <a:srgbClr val="000000"/>
                </a:solidFill>
                <a:effectLst/>
                <a:latin typeface="Open Sans" panose="020B0606030504020204" pitchFamily="34" charset="0"/>
              </a:rPr>
              <a:t> Internal</a:t>
            </a:r>
            <a:r>
              <a:rPr lang="en-US" sz="2400" dirty="0"/>
              <a:t/>
            </a:r>
            <a:br>
              <a:rPr lang="en-US" sz="2400" dirty="0"/>
            </a:br>
            <a:r>
              <a:rPr lang="en-US" sz="2400" b="1" i="0" u="none" strike="noStrike" dirty="0">
                <a:solidFill>
                  <a:srgbClr val="000000"/>
                </a:solidFill>
                <a:effectLst/>
                <a:latin typeface="Open Sans" panose="020B0606030504020204" pitchFamily="34" charset="0"/>
              </a:rPr>
              <a:t>B).</a:t>
            </a:r>
            <a:r>
              <a:rPr lang="en-US" sz="2400" b="0" i="0" dirty="0">
                <a:solidFill>
                  <a:srgbClr val="000000"/>
                </a:solidFill>
                <a:effectLst/>
                <a:latin typeface="Open Sans" panose="020B0606030504020204" pitchFamily="34" charset="0"/>
              </a:rPr>
              <a:t> External</a:t>
            </a:r>
            <a:r>
              <a:rPr lang="en-US" sz="2400" dirty="0"/>
              <a:t/>
            </a:r>
            <a:br>
              <a:rPr lang="en-US" sz="2400" dirty="0"/>
            </a:br>
            <a:r>
              <a:rPr lang="en-US" sz="2400" b="1" i="0" u="none" strike="noStrike" dirty="0">
                <a:solidFill>
                  <a:srgbClr val="000000"/>
                </a:solidFill>
                <a:effectLst/>
                <a:latin typeface="Open Sans" panose="020B0606030504020204" pitchFamily="34" charset="0"/>
              </a:rPr>
              <a:t>C).</a:t>
            </a:r>
            <a:r>
              <a:rPr lang="en-US" sz="2400" b="0" i="0" dirty="0">
                <a:solidFill>
                  <a:srgbClr val="000000"/>
                </a:solidFill>
                <a:effectLst/>
                <a:latin typeface="Open Sans" panose="020B0606030504020204" pitchFamily="34" charset="0"/>
              </a:rPr>
              <a:t> Implementation</a:t>
            </a:r>
            <a:r>
              <a:rPr lang="en-US" sz="2400" dirty="0"/>
              <a:t/>
            </a:r>
            <a:br>
              <a:rPr lang="en-US" sz="2400" dirty="0"/>
            </a:br>
            <a:r>
              <a:rPr lang="en-US" sz="2400" b="1" i="0" u="none" strike="noStrike" dirty="0">
                <a:solidFill>
                  <a:srgbClr val="000000"/>
                </a:solidFill>
                <a:effectLst/>
                <a:latin typeface="Open Sans" panose="020B0606030504020204" pitchFamily="34" charset="0"/>
              </a:rPr>
              <a:t>D).</a:t>
            </a:r>
            <a:r>
              <a:rPr lang="en-US" sz="2400" b="0" i="0" dirty="0">
                <a:solidFill>
                  <a:srgbClr val="000000"/>
                </a:solidFill>
                <a:effectLst/>
                <a:latin typeface="Open Sans" panose="020B0606030504020204" pitchFamily="34" charset="0"/>
              </a:rPr>
              <a:t> Conceptual</a:t>
            </a:r>
            <a:endParaRPr lang="en-US" sz="2400" dirty="0"/>
          </a:p>
        </p:txBody>
      </p:sp>
    </p:spTree>
    <p:extLst>
      <p:ext uri="{BB962C8B-B14F-4D97-AF65-F5344CB8AC3E}">
        <p14:creationId xmlns:p14="http://schemas.microsoft.com/office/powerpoint/2010/main" xmlns="" val="26424702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E5EC97-E866-0202-1E98-98F0ABC57972}"/>
              </a:ext>
            </a:extLst>
          </p:cNvPr>
          <p:cNvSpPr>
            <a:spLocks noGrp="1"/>
          </p:cNvSpPr>
          <p:nvPr>
            <p:ph type="title"/>
          </p:nvPr>
        </p:nvSpPr>
        <p:spPr/>
        <p:txBody>
          <a:bodyPr/>
          <a:lstStyle/>
          <a:p>
            <a:pPr algn="ctr"/>
            <a:r>
              <a:rPr lang="en-US" dirty="0"/>
              <a:t>Answer</a:t>
            </a:r>
          </a:p>
        </p:txBody>
      </p:sp>
      <p:sp>
        <p:nvSpPr>
          <p:cNvPr id="3" name="Content Placeholder 2">
            <a:extLst>
              <a:ext uri="{FF2B5EF4-FFF2-40B4-BE49-F238E27FC236}">
                <a16:creationId xmlns:a16="http://schemas.microsoft.com/office/drawing/2014/main" xmlns="" id="{5AA0A6C9-3859-DED7-5904-26B5BD69E3AD}"/>
              </a:ext>
            </a:extLst>
          </p:cNvPr>
          <p:cNvSpPr>
            <a:spLocks noGrp="1"/>
          </p:cNvSpPr>
          <p:nvPr>
            <p:ph idx="1"/>
          </p:nvPr>
        </p:nvSpPr>
        <p:spPr/>
        <p:txBody>
          <a:bodyPr>
            <a:normAutofit/>
          </a:bodyPr>
          <a:lstStyle/>
          <a:p>
            <a:r>
              <a:rPr lang="en-US" sz="2800" dirty="0"/>
              <a:t>B</a:t>
            </a:r>
          </a:p>
        </p:txBody>
      </p:sp>
    </p:spTree>
    <p:extLst>
      <p:ext uri="{BB962C8B-B14F-4D97-AF65-F5344CB8AC3E}">
        <p14:creationId xmlns:p14="http://schemas.microsoft.com/office/powerpoint/2010/main" xmlns="" val="7493962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AC5E6C-7D00-1F48-8100-07EEA348AF35}"/>
              </a:ext>
            </a:extLst>
          </p:cNvPr>
          <p:cNvSpPr>
            <a:spLocks noGrp="1"/>
          </p:cNvSpPr>
          <p:nvPr>
            <p:ph type="title"/>
          </p:nvPr>
        </p:nvSpPr>
        <p:spPr/>
        <p:txBody>
          <a:bodyPr/>
          <a:lstStyle/>
          <a:p>
            <a:pPr algn="ctr"/>
            <a:r>
              <a:rPr lang="en-US" dirty="0"/>
              <a:t>Question</a:t>
            </a:r>
          </a:p>
        </p:txBody>
      </p:sp>
      <p:sp>
        <p:nvSpPr>
          <p:cNvPr id="3" name="Content Placeholder 2">
            <a:extLst>
              <a:ext uri="{FF2B5EF4-FFF2-40B4-BE49-F238E27FC236}">
                <a16:creationId xmlns:a16="http://schemas.microsoft.com/office/drawing/2014/main" xmlns="" id="{D39F7139-7C22-862C-17D4-08640A50A728}"/>
              </a:ext>
            </a:extLst>
          </p:cNvPr>
          <p:cNvSpPr>
            <a:spLocks noGrp="1"/>
          </p:cNvSpPr>
          <p:nvPr>
            <p:ph idx="1"/>
          </p:nvPr>
        </p:nvSpPr>
        <p:spPr/>
        <p:txBody>
          <a:bodyPr>
            <a:normAutofit/>
          </a:bodyPr>
          <a:lstStyle/>
          <a:p>
            <a:r>
              <a:rPr lang="en-US" sz="2400" b="1" i="0" u="none" strike="noStrike" dirty="0">
                <a:solidFill>
                  <a:srgbClr val="000000"/>
                </a:solidFill>
                <a:effectLst/>
                <a:latin typeface="Open Sans" panose="020B0606030504020204" pitchFamily="34" charset="0"/>
              </a:rPr>
              <a:t>Which of three schemas used in three-schema model is a complete logical View of database?</a:t>
            </a:r>
            <a:r>
              <a:rPr lang="en-US" sz="2400" dirty="0"/>
              <a:t/>
            </a:r>
            <a:br>
              <a:rPr lang="en-US" sz="2400" dirty="0"/>
            </a:br>
            <a:r>
              <a:rPr lang="en-US" sz="2400" b="1" i="0" u="none" strike="noStrike" dirty="0">
                <a:solidFill>
                  <a:srgbClr val="000000"/>
                </a:solidFill>
                <a:effectLst/>
                <a:latin typeface="Open Sans" panose="020B0606030504020204" pitchFamily="34" charset="0"/>
              </a:rPr>
              <a:t>A).</a:t>
            </a:r>
            <a:r>
              <a:rPr lang="en-US" sz="2400" b="0" i="0" dirty="0">
                <a:solidFill>
                  <a:srgbClr val="000000"/>
                </a:solidFill>
                <a:effectLst/>
                <a:latin typeface="Open Sans" panose="020B0606030504020204" pitchFamily="34" charset="0"/>
              </a:rPr>
              <a:t>Conceptual</a:t>
            </a:r>
            <a:r>
              <a:rPr lang="en-US" sz="2400" dirty="0"/>
              <a:t/>
            </a:r>
            <a:br>
              <a:rPr lang="en-US" sz="2400" dirty="0"/>
            </a:br>
            <a:r>
              <a:rPr lang="en-US" sz="2400" b="1" i="0" u="none" strike="noStrike" dirty="0">
                <a:solidFill>
                  <a:srgbClr val="000000"/>
                </a:solidFill>
                <a:effectLst/>
                <a:latin typeface="Open Sans" panose="020B0606030504020204" pitchFamily="34" charset="0"/>
              </a:rPr>
              <a:t>B).</a:t>
            </a:r>
            <a:r>
              <a:rPr lang="en-US" sz="2400" b="0" i="0" dirty="0">
                <a:solidFill>
                  <a:srgbClr val="000000"/>
                </a:solidFill>
                <a:effectLst/>
                <a:latin typeface="Open Sans" panose="020B0606030504020204" pitchFamily="34" charset="0"/>
              </a:rPr>
              <a:t>External</a:t>
            </a:r>
            <a:r>
              <a:rPr lang="en-US" sz="2400" dirty="0"/>
              <a:t/>
            </a:r>
            <a:br>
              <a:rPr lang="en-US" sz="2400" dirty="0"/>
            </a:br>
            <a:r>
              <a:rPr lang="en-US" sz="2400" b="1" i="0" u="none" strike="noStrike" dirty="0">
                <a:solidFill>
                  <a:srgbClr val="000000"/>
                </a:solidFill>
                <a:effectLst/>
                <a:latin typeface="Open Sans" panose="020B0606030504020204" pitchFamily="34" charset="0"/>
              </a:rPr>
              <a:t>C).</a:t>
            </a:r>
            <a:r>
              <a:rPr lang="en-US" sz="2400" b="0" i="0" dirty="0">
                <a:solidFill>
                  <a:srgbClr val="000000"/>
                </a:solidFill>
                <a:effectLst/>
                <a:latin typeface="Open Sans" panose="020B0606030504020204" pitchFamily="34" charset="0"/>
              </a:rPr>
              <a:t> Internal</a:t>
            </a:r>
            <a:r>
              <a:rPr lang="en-US" sz="2400" dirty="0"/>
              <a:t/>
            </a:r>
            <a:br>
              <a:rPr lang="en-US" sz="2400" dirty="0"/>
            </a:br>
            <a:r>
              <a:rPr lang="en-US" sz="2400" b="1" i="0" u="none" strike="noStrike" dirty="0">
                <a:solidFill>
                  <a:srgbClr val="000000"/>
                </a:solidFill>
                <a:effectLst/>
                <a:latin typeface="Open Sans" panose="020B0606030504020204" pitchFamily="34" charset="0"/>
              </a:rPr>
              <a:t>D).</a:t>
            </a:r>
            <a:r>
              <a:rPr lang="en-US" sz="2400" b="0" i="0" dirty="0">
                <a:solidFill>
                  <a:srgbClr val="000000"/>
                </a:solidFill>
                <a:effectLst/>
                <a:latin typeface="Open Sans" panose="020B0606030504020204" pitchFamily="34" charset="0"/>
              </a:rPr>
              <a:t> Implementation</a:t>
            </a:r>
            <a:endParaRPr lang="en-US" sz="2400" dirty="0"/>
          </a:p>
        </p:txBody>
      </p:sp>
    </p:spTree>
    <p:extLst>
      <p:ext uri="{BB962C8B-B14F-4D97-AF65-F5344CB8AC3E}">
        <p14:creationId xmlns:p14="http://schemas.microsoft.com/office/powerpoint/2010/main" xmlns="" val="34870801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A1A697-E7AA-5F4F-0506-554498948883}"/>
              </a:ext>
            </a:extLst>
          </p:cNvPr>
          <p:cNvSpPr>
            <a:spLocks noGrp="1"/>
          </p:cNvSpPr>
          <p:nvPr>
            <p:ph type="title"/>
          </p:nvPr>
        </p:nvSpPr>
        <p:spPr/>
        <p:txBody>
          <a:bodyPr/>
          <a:lstStyle/>
          <a:p>
            <a:pPr algn="ctr"/>
            <a:r>
              <a:rPr lang="en-US" dirty="0"/>
              <a:t>Answer</a:t>
            </a:r>
          </a:p>
        </p:txBody>
      </p:sp>
      <p:sp>
        <p:nvSpPr>
          <p:cNvPr id="3" name="Content Placeholder 2">
            <a:extLst>
              <a:ext uri="{FF2B5EF4-FFF2-40B4-BE49-F238E27FC236}">
                <a16:creationId xmlns:a16="http://schemas.microsoft.com/office/drawing/2014/main" xmlns="" id="{CF08FC3F-61F4-622B-52AA-5B66F991F502}"/>
              </a:ext>
            </a:extLst>
          </p:cNvPr>
          <p:cNvSpPr>
            <a:spLocks noGrp="1"/>
          </p:cNvSpPr>
          <p:nvPr>
            <p:ph idx="1"/>
          </p:nvPr>
        </p:nvSpPr>
        <p:spPr/>
        <p:txBody>
          <a:bodyPr>
            <a:normAutofit/>
          </a:bodyPr>
          <a:lstStyle/>
          <a:p>
            <a:r>
              <a:rPr lang="en-US" sz="2400" dirty="0"/>
              <a:t>A</a:t>
            </a:r>
          </a:p>
        </p:txBody>
      </p:sp>
    </p:spTree>
    <p:extLst>
      <p:ext uri="{BB962C8B-B14F-4D97-AF65-F5344CB8AC3E}">
        <p14:creationId xmlns:p14="http://schemas.microsoft.com/office/powerpoint/2010/main" xmlns="" val="39893673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CCC1F0-6DA1-77A8-5ADE-5257C607870A}"/>
              </a:ext>
            </a:extLst>
          </p:cNvPr>
          <p:cNvSpPr>
            <a:spLocks noGrp="1"/>
          </p:cNvSpPr>
          <p:nvPr>
            <p:ph type="title"/>
          </p:nvPr>
        </p:nvSpPr>
        <p:spPr/>
        <p:txBody>
          <a:bodyPr/>
          <a:lstStyle/>
          <a:p>
            <a:pPr algn="ctr"/>
            <a:r>
              <a:rPr lang="en-US" b="0" i="0" dirty="0">
                <a:solidFill>
                  <a:srgbClr val="212529"/>
                </a:solidFill>
                <a:effectLst/>
                <a:latin typeface="system-ui"/>
              </a:rPr>
              <a:t>Database Models</a:t>
            </a:r>
            <a:endParaRPr lang="en-US" dirty="0"/>
          </a:p>
        </p:txBody>
      </p:sp>
      <p:sp>
        <p:nvSpPr>
          <p:cNvPr id="3" name="Content Placeholder 2">
            <a:extLst>
              <a:ext uri="{FF2B5EF4-FFF2-40B4-BE49-F238E27FC236}">
                <a16:creationId xmlns:a16="http://schemas.microsoft.com/office/drawing/2014/main" xmlns="" id="{71740CC7-599C-78C6-1C41-46091C7232FB}"/>
              </a:ext>
            </a:extLst>
          </p:cNvPr>
          <p:cNvSpPr>
            <a:spLocks noGrp="1"/>
          </p:cNvSpPr>
          <p:nvPr>
            <p:ph idx="1"/>
          </p:nvPr>
        </p:nvSpPr>
        <p:spPr/>
        <p:txBody>
          <a:bodyPr>
            <a:normAutofit/>
          </a:bodyPr>
          <a:lstStyle/>
          <a:p>
            <a:pPr algn="l"/>
            <a:r>
              <a:rPr lang="en-US" sz="2400" b="0" i="0" dirty="0">
                <a:solidFill>
                  <a:srgbClr val="212529"/>
                </a:solidFill>
                <a:effectLst/>
                <a:latin typeface="system-ui"/>
              </a:rPr>
              <a:t>A Database model defines the logical design and structure of a database and defines how data will be stored, accessed and updated in a database management system. While the </a:t>
            </a:r>
            <a:r>
              <a:rPr lang="en-US" sz="2400" b="1" i="0" dirty="0">
                <a:solidFill>
                  <a:srgbClr val="212529"/>
                </a:solidFill>
                <a:effectLst/>
                <a:latin typeface="system-ui"/>
              </a:rPr>
              <a:t>Relational Model</a:t>
            </a:r>
            <a:r>
              <a:rPr lang="en-US" sz="2400" b="0" i="0" dirty="0">
                <a:solidFill>
                  <a:srgbClr val="212529"/>
                </a:solidFill>
                <a:effectLst/>
                <a:latin typeface="system-ui"/>
              </a:rPr>
              <a:t> is the most widely used database model, there are other models too:</a:t>
            </a:r>
          </a:p>
          <a:p>
            <a:pPr lvl="1">
              <a:buFont typeface="Arial" panose="020B0604020202020204" pitchFamily="34" charset="0"/>
              <a:buChar char="•"/>
            </a:pPr>
            <a:r>
              <a:rPr lang="en-US" sz="2000" b="0" i="0" dirty="0">
                <a:solidFill>
                  <a:srgbClr val="212529"/>
                </a:solidFill>
                <a:effectLst/>
                <a:latin typeface="system-ui"/>
              </a:rPr>
              <a:t>Hierarchical Model</a:t>
            </a:r>
          </a:p>
          <a:p>
            <a:pPr lvl="1">
              <a:buFont typeface="Arial" panose="020B0604020202020204" pitchFamily="34" charset="0"/>
              <a:buChar char="•"/>
            </a:pPr>
            <a:r>
              <a:rPr lang="en-US" sz="2000" b="0" i="0" dirty="0">
                <a:solidFill>
                  <a:srgbClr val="212529"/>
                </a:solidFill>
                <a:effectLst/>
                <a:latin typeface="system-ui"/>
              </a:rPr>
              <a:t>Network Model</a:t>
            </a:r>
          </a:p>
          <a:p>
            <a:pPr lvl="1">
              <a:buFont typeface="Arial" panose="020B0604020202020204" pitchFamily="34" charset="0"/>
              <a:buChar char="•"/>
            </a:pPr>
            <a:r>
              <a:rPr lang="en-US" sz="2000" b="0" i="0" dirty="0">
                <a:solidFill>
                  <a:srgbClr val="212529"/>
                </a:solidFill>
                <a:effectLst/>
                <a:latin typeface="system-ui"/>
              </a:rPr>
              <a:t>Entity</a:t>
            </a:r>
            <a:r>
              <a:rPr lang="en-US" sz="2000" dirty="0">
                <a:solidFill>
                  <a:srgbClr val="212529"/>
                </a:solidFill>
                <a:latin typeface="system-ui"/>
              </a:rPr>
              <a:t>-Relationship Model</a:t>
            </a:r>
          </a:p>
          <a:p>
            <a:pPr lvl="1">
              <a:buFont typeface="Arial" panose="020B0604020202020204" pitchFamily="34" charset="0"/>
              <a:buChar char="•"/>
            </a:pPr>
            <a:r>
              <a:rPr lang="en-US" sz="2000" dirty="0">
                <a:solidFill>
                  <a:srgbClr val="212529"/>
                </a:solidFill>
                <a:latin typeface="system-ui"/>
              </a:rPr>
              <a:t>Relational Model</a:t>
            </a:r>
            <a:endParaRPr lang="en-US" sz="2000" b="0" i="0" dirty="0">
              <a:solidFill>
                <a:srgbClr val="212529"/>
              </a:solidFill>
              <a:effectLst/>
              <a:latin typeface="system-ui"/>
            </a:endParaRPr>
          </a:p>
          <a:p>
            <a:endParaRPr lang="en-US" sz="2400" dirty="0"/>
          </a:p>
        </p:txBody>
      </p:sp>
    </p:spTree>
    <p:extLst>
      <p:ext uri="{BB962C8B-B14F-4D97-AF65-F5344CB8AC3E}">
        <p14:creationId xmlns:p14="http://schemas.microsoft.com/office/powerpoint/2010/main" xmlns="" val="15780867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569741-EFE1-9696-6D7C-15030309F3E1}"/>
              </a:ext>
            </a:extLst>
          </p:cNvPr>
          <p:cNvSpPr>
            <a:spLocks noGrp="1"/>
          </p:cNvSpPr>
          <p:nvPr>
            <p:ph type="title"/>
          </p:nvPr>
        </p:nvSpPr>
        <p:spPr/>
        <p:txBody>
          <a:bodyPr/>
          <a:lstStyle/>
          <a:p>
            <a:pPr algn="ctr"/>
            <a:r>
              <a:rPr lang="en-US" b="0" i="0" dirty="0">
                <a:solidFill>
                  <a:srgbClr val="212529"/>
                </a:solidFill>
                <a:effectLst/>
                <a:latin typeface="system-ui"/>
              </a:rPr>
              <a:t>Hierarchical Model</a:t>
            </a:r>
            <a:endParaRPr lang="en-US" dirty="0"/>
          </a:p>
        </p:txBody>
      </p:sp>
      <p:sp>
        <p:nvSpPr>
          <p:cNvPr id="3" name="Content Placeholder 2">
            <a:extLst>
              <a:ext uri="{FF2B5EF4-FFF2-40B4-BE49-F238E27FC236}">
                <a16:creationId xmlns:a16="http://schemas.microsoft.com/office/drawing/2014/main" xmlns="" id="{7B443D10-A75E-67D1-85E3-21C0BC0FD271}"/>
              </a:ext>
            </a:extLst>
          </p:cNvPr>
          <p:cNvSpPr>
            <a:spLocks noGrp="1"/>
          </p:cNvSpPr>
          <p:nvPr>
            <p:ph idx="1"/>
          </p:nvPr>
        </p:nvSpPr>
        <p:spPr/>
        <p:txBody>
          <a:bodyPr>
            <a:normAutofit/>
          </a:bodyPr>
          <a:lstStyle/>
          <a:p>
            <a:pPr algn="l"/>
            <a:r>
              <a:rPr lang="en-US" sz="2400" b="0" i="0" dirty="0">
                <a:solidFill>
                  <a:srgbClr val="212529"/>
                </a:solidFill>
                <a:effectLst/>
                <a:latin typeface="system-ui"/>
              </a:rPr>
              <a:t>This database model organizes data into a tree-like-structure, with a single root, to which all the other data is linked. The hierarchy starts from the </a:t>
            </a:r>
            <a:r>
              <a:rPr lang="en-US" sz="2400" b="1" i="0" dirty="0">
                <a:solidFill>
                  <a:srgbClr val="212529"/>
                </a:solidFill>
                <a:effectLst/>
                <a:latin typeface="system-ui"/>
              </a:rPr>
              <a:t>Root</a:t>
            </a:r>
            <a:r>
              <a:rPr lang="en-US" sz="2400" b="0" i="0" dirty="0">
                <a:solidFill>
                  <a:srgbClr val="212529"/>
                </a:solidFill>
                <a:effectLst/>
                <a:latin typeface="system-ui"/>
              </a:rPr>
              <a:t> data, and expands like a tree, adding child nodes to the parent nodes.</a:t>
            </a:r>
          </a:p>
          <a:p>
            <a:pPr algn="l"/>
            <a:r>
              <a:rPr lang="en-US" sz="2400" b="0" i="0" dirty="0">
                <a:solidFill>
                  <a:srgbClr val="212529"/>
                </a:solidFill>
                <a:effectLst/>
                <a:latin typeface="system-ui"/>
              </a:rPr>
              <a:t>In this model, a child node will only have a single parent node.</a:t>
            </a:r>
          </a:p>
          <a:p>
            <a:pPr algn="l"/>
            <a:r>
              <a:rPr lang="en-US" sz="2400" b="0" i="0" dirty="0">
                <a:solidFill>
                  <a:srgbClr val="212529"/>
                </a:solidFill>
                <a:effectLst/>
                <a:latin typeface="system-ui"/>
              </a:rPr>
              <a:t>This model efficiently describes many real-world relationships like index of a book, recipes etc.</a:t>
            </a:r>
          </a:p>
          <a:p>
            <a:endParaRPr lang="en-US" sz="2400" dirty="0"/>
          </a:p>
        </p:txBody>
      </p:sp>
    </p:spTree>
    <p:extLst>
      <p:ext uri="{BB962C8B-B14F-4D97-AF65-F5344CB8AC3E}">
        <p14:creationId xmlns:p14="http://schemas.microsoft.com/office/powerpoint/2010/main" xmlns="" val="1326884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0F380A-88C7-6D9D-6C17-0B7B0F593721}"/>
              </a:ext>
            </a:extLst>
          </p:cNvPr>
          <p:cNvSpPr>
            <a:spLocks noGrp="1"/>
          </p:cNvSpPr>
          <p:nvPr>
            <p:ph type="title"/>
          </p:nvPr>
        </p:nvSpPr>
        <p:spPr/>
        <p:txBody>
          <a:bodyPr/>
          <a:lstStyle/>
          <a:p>
            <a:pPr algn="ctr"/>
            <a:r>
              <a:rPr lang="en-US" dirty="0"/>
              <a:t>Database Applications – DBMS</a:t>
            </a:r>
          </a:p>
        </p:txBody>
      </p:sp>
      <p:sp>
        <p:nvSpPr>
          <p:cNvPr id="3" name="Content Placeholder 2">
            <a:extLst>
              <a:ext uri="{FF2B5EF4-FFF2-40B4-BE49-F238E27FC236}">
                <a16:creationId xmlns:a16="http://schemas.microsoft.com/office/drawing/2014/main" xmlns="" id="{06E19602-9ED5-E171-6418-4B60CF9C648E}"/>
              </a:ext>
            </a:extLst>
          </p:cNvPr>
          <p:cNvSpPr>
            <a:spLocks noGrp="1"/>
          </p:cNvSpPr>
          <p:nvPr>
            <p:ph idx="1"/>
          </p:nvPr>
        </p:nvSpPr>
        <p:spPr/>
        <p:txBody>
          <a:bodyPr>
            <a:normAutofit/>
          </a:bodyPr>
          <a:lstStyle/>
          <a:p>
            <a:r>
              <a:rPr lang="en-US" dirty="0"/>
              <a:t>Applications where we use Database Management Systems are:</a:t>
            </a:r>
          </a:p>
          <a:p>
            <a:pPr lvl="1"/>
            <a:r>
              <a:rPr lang="en-US" dirty="0"/>
              <a:t>Telecom</a:t>
            </a:r>
          </a:p>
          <a:p>
            <a:pPr lvl="1"/>
            <a:r>
              <a:rPr lang="en-US" dirty="0"/>
              <a:t>Industry</a:t>
            </a:r>
          </a:p>
          <a:p>
            <a:pPr lvl="1"/>
            <a:r>
              <a:rPr lang="en-US" dirty="0"/>
              <a:t>Banking System</a:t>
            </a:r>
          </a:p>
          <a:p>
            <a:pPr lvl="1"/>
            <a:r>
              <a:rPr lang="en-US" dirty="0"/>
              <a:t>Sales</a:t>
            </a:r>
          </a:p>
          <a:p>
            <a:pPr lvl="1"/>
            <a:r>
              <a:rPr lang="en-US" dirty="0"/>
              <a:t>Airlines</a:t>
            </a:r>
          </a:p>
          <a:p>
            <a:pPr lvl="1"/>
            <a:r>
              <a:rPr lang="en-US" dirty="0"/>
              <a:t>Education sector</a:t>
            </a:r>
          </a:p>
          <a:p>
            <a:pPr lvl="1"/>
            <a:r>
              <a:rPr lang="en-US" dirty="0"/>
              <a:t>Online shopping</a:t>
            </a:r>
          </a:p>
          <a:p>
            <a:pPr lvl="1"/>
            <a:endParaRPr lang="en-US" dirty="0"/>
          </a:p>
        </p:txBody>
      </p:sp>
    </p:spTree>
    <p:extLst>
      <p:ext uri="{BB962C8B-B14F-4D97-AF65-F5344CB8AC3E}">
        <p14:creationId xmlns:p14="http://schemas.microsoft.com/office/powerpoint/2010/main" xmlns="" val="9478245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34B81AB-FFC3-C35D-CB7B-B22B507E954A}"/>
              </a:ext>
            </a:extLst>
          </p:cNvPr>
          <p:cNvSpPr>
            <a:spLocks noGrp="1"/>
          </p:cNvSpPr>
          <p:nvPr>
            <p:ph idx="1"/>
          </p:nvPr>
        </p:nvSpPr>
        <p:spPr>
          <a:xfrm>
            <a:off x="2054087" y="848139"/>
            <a:ext cx="9450525" cy="5063083"/>
          </a:xfrm>
        </p:spPr>
        <p:txBody>
          <a:bodyPr/>
          <a:lstStyle/>
          <a:p>
            <a:r>
              <a:rPr lang="en-US" sz="2400" b="0" i="0" dirty="0">
                <a:solidFill>
                  <a:srgbClr val="212529"/>
                </a:solidFill>
                <a:effectLst/>
                <a:latin typeface="system-ui"/>
              </a:rPr>
              <a:t>In hierarchical model, data is organized into tree-like structure with one one-to-many relationship between two different types of data, for example, one department can have many courses, many professors and of-course many students.</a:t>
            </a:r>
          </a:p>
          <a:p>
            <a:endParaRPr lang="en-US" dirty="0"/>
          </a:p>
        </p:txBody>
      </p:sp>
      <p:pic>
        <p:nvPicPr>
          <p:cNvPr id="5" name="Picture 4">
            <a:extLst>
              <a:ext uri="{FF2B5EF4-FFF2-40B4-BE49-F238E27FC236}">
                <a16:creationId xmlns:a16="http://schemas.microsoft.com/office/drawing/2014/main" xmlns="" id="{C8B7AA0C-7FF7-0D4E-EE55-59B20A8D368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730810" y="2398643"/>
            <a:ext cx="8401016" cy="3611218"/>
          </a:xfrm>
          <a:prstGeom prst="rect">
            <a:avLst/>
          </a:prstGeom>
        </p:spPr>
      </p:pic>
    </p:spTree>
    <p:extLst>
      <p:ext uri="{BB962C8B-B14F-4D97-AF65-F5344CB8AC3E}">
        <p14:creationId xmlns:p14="http://schemas.microsoft.com/office/powerpoint/2010/main" xmlns="" val="204291087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AD9F54-DDCF-7E37-F991-E3344FBAD7C6}"/>
              </a:ext>
            </a:extLst>
          </p:cNvPr>
          <p:cNvSpPr>
            <a:spLocks noGrp="1"/>
          </p:cNvSpPr>
          <p:nvPr>
            <p:ph type="title"/>
          </p:nvPr>
        </p:nvSpPr>
        <p:spPr/>
        <p:txBody>
          <a:bodyPr/>
          <a:lstStyle/>
          <a:p>
            <a:pPr algn="ctr"/>
            <a:r>
              <a:rPr lang="en-US" b="0" i="0" dirty="0">
                <a:solidFill>
                  <a:srgbClr val="212529"/>
                </a:solidFill>
                <a:effectLst/>
                <a:latin typeface="system-ui"/>
              </a:rPr>
              <a:t>Network Model</a:t>
            </a:r>
            <a:br>
              <a:rPr lang="en-US" b="0" i="0" dirty="0">
                <a:solidFill>
                  <a:srgbClr val="212529"/>
                </a:solidFill>
                <a:effectLst/>
                <a:latin typeface="system-ui"/>
              </a:rPr>
            </a:br>
            <a:endParaRPr lang="en-US" dirty="0"/>
          </a:p>
        </p:txBody>
      </p:sp>
      <p:sp>
        <p:nvSpPr>
          <p:cNvPr id="3" name="Content Placeholder 2">
            <a:extLst>
              <a:ext uri="{FF2B5EF4-FFF2-40B4-BE49-F238E27FC236}">
                <a16:creationId xmlns:a16="http://schemas.microsoft.com/office/drawing/2014/main" xmlns="" id="{880B2D8E-6652-AAD6-89FE-D16B4BEB6F72}"/>
              </a:ext>
            </a:extLst>
          </p:cNvPr>
          <p:cNvSpPr>
            <a:spLocks noGrp="1"/>
          </p:cNvSpPr>
          <p:nvPr>
            <p:ph idx="1"/>
          </p:nvPr>
        </p:nvSpPr>
        <p:spPr/>
        <p:txBody>
          <a:bodyPr>
            <a:normAutofit lnSpcReduction="10000"/>
          </a:bodyPr>
          <a:lstStyle/>
          <a:p>
            <a:r>
              <a:rPr lang="en-US" sz="2400" b="0" i="0" dirty="0">
                <a:solidFill>
                  <a:srgbClr val="212529"/>
                </a:solidFill>
                <a:effectLst/>
                <a:latin typeface="system-ui"/>
              </a:rPr>
              <a:t>This is an extension of the Hierarchical model. In this model data is </a:t>
            </a:r>
            <a:r>
              <a:rPr lang="en-US" sz="2400" b="0" i="0" dirty="0" err="1">
                <a:solidFill>
                  <a:srgbClr val="212529"/>
                </a:solidFill>
                <a:effectLst/>
                <a:latin typeface="system-ui"/>
              </a:rPr>
              <a:t>organised</a:t>
            </a:r>
            <a:r>
              <a:rPr lang="en-US" sz="2400" b="0" i="0" dirty="0">
                <a:solidFill>
                  <a:srgbClr val="212529"/>
                </a:solidFill>
                <a:effectLst/>
                <a:latin typeface="system-ui"/>
              </a:rPr>
              <a:t> more like a graph, and are allowed to have more than one parent node.</a:t>
            </a:r>
          </a:p>
          <a:p>
            <a:pPr algn="l"/>
            <a:r>
              <a:rPr lang="en-US" sz="2400" b="0" i="0" dirty="0">
                <a:solidFill>
                  <a:srgbClr val="212529"/>
                </a:solidFill>
                <a:effectLst/>
                <a:latin typeface="system-ui"/>
              </a:rPr>
              <a:t>In this database model data is more related as more relationships are established in this database model. Also, as the data is more related, hence accessing the data is also easier and fast. This database model was used to map many-to-many data relationships.</a:t>
            </a:r>
          </a:p>
          <a:p>
            <a:pPr algn="l"/>
            <a:r>
              <a:rPr lang="en-US" sz="2400" b="0" i="0" dirty="0">
                <a:solidFill>
                  <a:srgbClr val="212529"/>
                </a:solidFill>
                <a:effectLst/>
                <a:latin typeface="system-ui"/>
              </a:rPr>
              <a:t>This was the most widely used database model, before Relational Model was introduced.</a:t>
            </a:r>
          </a:p>
          <a:p>
            <a:endParaRPr lang="en-US" sz="2400" dirty="0"/>
          </a:p>
        </p:txBody>
      </p:sp>
    </p:spTree>
    <p:extLst>
      <p:ext uri="{BB962C8B-B14F-4D97-AF65-F5344CB8AC3E}">
        <p14:creationId xmlns:p14="http://schemas.microsoft.com/office/powerpoint/2010/main" xmlns="" val="36798626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BA8D41-089D-88D9-55FF-17ADC5561E1B}"/>
              </a:ext>
            </a:extLst>
          </p:cNvPr>
          <p:cNvSpPr>
            <a:spLocks noGrp="1"/>
          </p:cNvSpPr>
          <p:nvPr>
            <p:ph type="title"/>
          </p:nvPr>
        </p:nvSpPr>
        <p:spPr/>
        <p:txBody>
          <a:bodyPr/>
          <a:lstStyle/>
          <a:p>
            <a:pPr algn="ctr"/>
            <a:r>
              <a:rPr lang="en-US" b="0" i="0" dirty="0">
                <a:solidFill>
                  <a:srgbClr val="212529"/>
                </a:solidFill>
                <a:effectLst/>
                <a:latin typeface="system-ui"/>
              </a:rPr>
              <a:t>Network Model</a:t>
            </a:r>
            <a:br>
              <a:rPr lang="en-US" b="0" i="0" dirty="0">
                <a:solidFill>
                  <a:srgbClr val="212529"/>
                </a:solidFill>
                <a:effectLst/>
                <a:latin typeface="system-ui"/>
              </a:rPr>
            </a:br>
            <a:endParaRPr lang="en-US" dirty="0"/>
          </a:p>
        </p:txBody>
      </p:sp>
      <p:pic>
        <p:nvPicPr>
          <p:cNvPr id="7" name="Content Placeholder 6">
            <a:extLst>
              <a:ext uri="{FF2B5EF4-FFF2-40B4-BE49-F238E27FC236}">
                <a16:creationId xmlns:a16="http://schemas.microsoft.com/office/drawing/2014/main" xmlns="" id="{01B21C8C-CD79-3D6F-15AC-054BD5B5B908}"/>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3498574" y="2327038"/>
            <a:ext cx="5996605" cy="3391373"/>
          </a:xfrm>
        </p:spPr>
      </p:pic>
    </p:spTree>
    <p:extLst>
      <p:ext uri="{BB962C8B-B14F-4D97-AF65-F5344CB8AC3E}">
        <p14:creationId xmlns:p14="http://schemas.microsoft.com/office/powerpoint/2010/main" xmlns="" val="12516044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EB9B53-F6F8-3A44-8D8C-FA5C05123099}"/>
              </a:ext>
            </a:extLst>
          </p:cNvPr>
          <p:cNvSpPr>
            <a:spLocks noGrp="1"/>
          </p:cNvSpPr>
          <p:nvPr>
            <p:ph type="title"/>
          </p:nvPr>
        </p:nvSpPr>
        <p:spPr/>
        <p:txBody>
          <a:bodyPr/>
          <a:lstStyle/>
          <a:p>
            <a:pPr algn="ctr"/>
            <a:r>
              <a:rPr lang="en-US" b="0" i="0" dirty="0">
                <a:solidFill>
                  <a:srgbClr val="212529"/>
                </a:solidFill>
                <a:effectLst/>
                <a:latin typeface="system-ui"/>
              </a:rPr>
              <a:t>Entity-relationship Model</a:t>
            </a:r>
            <a:endParaRPr lang="en-US" dirty="0"/>
          </a:p>
        </p:txBody>
      </p:sp>
      <p:sp>
        <p:nvSpPr>
          <p:cNvPr id="3" name="Content Placeholder 2">
            <a:extLst>
              <a:ext uri="{FF2B5EF4-FFF2-40B4-BE49-F238E27FC236}">
                <a16:creationId xmlns:a16="http://schemas.microsoft.com/office/drawing/2014/main" xmlns="" id="{50A78465-A30D-3AB6-6512-1FE725F6AA0B}"/>
              </a:ext>
            </a:extLst>
          </p:cNvPr>
          <p:cNvSpPr>
            <a:spLocks noGrp="1"/>
          </p:cNvSpPr>
          <p:nvPr>
            <p:ph idx="1"/>
          </p:nvPr>
        </p:nvSpPr>
        <p:spPr/>
        <p:txBody>
          <a:bodyPr>
            <a:normAutofit fontScale="77500" lnSpcReduction="20000"/>
          </a:bodyPr>
          <a:lstStyle/>
          <a:p>
            <a:pPr algn="l"/>
            <a:r>
              <a:rPr lang="en-US" sz="2800" b="0" i="0" dirty="0">
                <a:solidFill>
                  <a:srgbClr val="212529"/>
                </a:solidFill>
                <a:effectLst/>
                <a:latin typeface="system-ui"/>
              </a:rPr>
              <a:t>In this database model, relationships are created by dividing object of interest into entity and its characteristics into attributes.</a:t>
            </a:r>
          </a:p>
          <a:p>
            <a:pPr algn="l"/>
            <a:r>
              <a:rPr lang="en-US" sz="2800" b="0" i="0" dirty="0">
                <a:solidFill>
                  <a:srgbClr val="212529"/>
                </a:solidFill>
                <a:effectLst/>
                <a:latin typeface="system-ui"/>
              </a:rPr>
              <a:t>Different entities are related using relationships.</a:t>
            </a:r>
          </a:p>
          <a:p>
            <a:pPr algn="l"/>
            <a:r>
              <a:rPr lang="en-US" sz="2800" b="0" i="0" dirty="0">
                <a:solidFill>
                  <a:srgbClr val="212529"/>
                </a:solidFill>
                <a:effectLst/>
                <a:latin typeface="system-ui"/>
              </a:rPr>
              <a:t>E-R Models are defined to represent the relationships into pictorial form to make it easier for different stakeholders to understand.</a:t>
            </a:r>
          </a:p>
          <a:p>
            <a:pPr algn="l"/>
            <a:r>
              <a:rPr lang="en-US" sz="2800" b="0" i="0" dirty="0">
                <a:solidFill>
                  <a:srgbClr val="212529"/>
                </a:solidFill>
                <a:effectLst/>
                <a:latin typeface="system-ui"/>
              </a:rPr>
              <a:t>This model is good to design a database, which can then be turned into tables in relational model(explained below).</a:t>
            </a:r>
          </a:p>
          <a:p>
            <a:pPr marL="0" indent="0">
              <a:buNone/>
            </a:pPr>
            <a:r>
              <a:rPr lang="en-US" sz="2800" b="0" i="0" dirty="0">
                <a:solidFill>
                  <a:srgbClr val="212529"/>
                </a:solidFill>
                <a:effectLst/>
                <a:latin typeface="system-ui"/>
              </a:rPr>
              <a:t/>
            </a:r>
            <a:br>
              <a:rPr lang="en-US" sz="2800" b="0" i="0" dirty="0">
                <a:solidFill>
                  <a:srgbClr val="212529"/>
                </a:solidFill>
                <a:effectLst/>
                <a:latin typeface="system-ui"/>
              </a:rPr>
            </a:br>
            <a:endParaRPr lang="en-US" sz="2800" dirty="0"/>
          </a:p>
        </p:txBody>
      </p:sp>
    </p:spTree>
    <p:extLst>
      <p:ext uri="{BB962C8B-B14F-4D97-AF65-F5344CB8AC3E}">
        <p14:creationId xmlns:p14="http://schemas.microsoft.com/office/powerpoint/2010/main" xmlns="" val="2556129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CB9A92-789B-EAE2-D81A-CE78474612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E847E4B2-3602-8C1D-001B-93A9B5289CA2}"/>
              </a:ext>
            </a:extLst>
          </p:cNvPr>
          <p:cNvSpPr>
            <a:spLocks noGrp="1"/>
          </p:cNvSpPr>
          <p:nvPr>
            <p:ph idx="1"/>
          </p:nvPr>
        </p:nvSpPr>
        <p:spPr/>
        <p:txBody>
          <a:bodyPr/>
          <a:lstStyle/>
          <a:p>
            <a:r>
              <a:rPr lang="en-US" b="0" i="0" dirty="0">
                <a:solidFill>
                  <a:srgbClr val="212529"/>
                </a:solidFill>
                <a:effectLst/>
                <a:latin typeface="system-ui"/>
              </a:rPr>
              <a:t>Let's take an example, If we have to design a School Database, then </a:t>
            </a:r>
            <a:r>
              <a:rPr lang="en-US" b="1" i="0" dirty="0">
                <a:solidFill>
                  <a:srgbClr val="212529"/>
                </a:solidFill>
                <a:effectLst/>
                <a:latin typeface="system-ui"/>
              </a:rPr>
              <a:t>Student</a:t>
            </a:r>
            <a:r>
              <a:rPr lang="en-US" b="0" i="0" dirty="0">
                <a:solidFill>
                  <a:srgbClr val="212529"/>
                </a:solidFill>
                <a:effectLst/>
                <a:latin typeface="system-ui"/>
              </a:rPr>
              <a:t> will be an </a:t>
            </a:r>
            <a:r>
              <a:rPr lang="en-US" b="1" i="0" dirty="0">
                <a:solidFill>
                  <a:srgbClr val="212529"/>
                </a:solidFill>
                <a:effectLst/>
                <a:latin typeface="system-ui"/>
              </a:rPr>
              <a:t>entity</a:t>
            </a:r>
            <a:r>
              <a:rPr lang="en-US" b="0" i="0" dirty="0">
                <a:solidFill>
                  <a:srgbClr val="212529"/>
                </a:solidFill>
                <a:effectLst/>
                <a:latin typeface="system-ui"/>
              </a:rPr>
              <a:t> with </a:t>
            </a:r>
            <a:r>
              <a:rPr lang="en-US" b="1" i="0" dirty="0">
                <a:solidFill>
                  <a:srgbClr val="212529"/>
                </a:solidFill>
                <a:effectLst/>
                <a:latin typeface="system-ui"/>
              </a:rPr>
              <a:t>attributes</a:t>
            </a:r>
            <a:r>
              <a:rPr lang="en-US" b="0" i="0" dirty="0">
                <a:solidFill>
                  <a:srgbClr val="212529"/>
                </a:solidFill>
                <a:effectLst/>
                <a:latin typeface="system-ui"/>
              </a:rPr>
              <a:t> name, age, address etc. As </a:t>
            </a:r>
            <a:r>
              <a:rPr lang="en-US" b="1" i="0" dirty="0">
                <a:solidFill>
                  <a:srgbClr val="212529"/>
                </a:solidFill>
                <a:effectLst/>
                <a:latin typeface="system-ui"/>
              </a:rPr>
              <a:t>Address</a:t>
            </a:r>
            <a:r>
              <a:rPr lang="en-US" b="0" i="0" dirty="0">
                <a:solidFill>
                  <a:srgbClr val="212529"/>
                </a:solidFill>
                <a:effectLst/>
                <a:latin typeface="system-ui"/>
              </a:rPr>
              <a:t> is generally complex, it can be another </a:t>
            </a:r>
            <a:r>
              <a:rPr lang="en-US" b="1" i="0" dirty="0">
                <a:solidFill>
                  <a:srgbClr val="212529"/>
                </a:solidFill>
                <a:effectLst/>
                <a:latin typeface="system-ui"/>
              </a:rPr>
              <a:t>entity</a:t>
            </a:r>
            <a:r>
              <a:rPr lang="en-US" b="0" i="0" dirty="0">
                <a:solidFill>
                  <a:srgbClr val="212529"/>
                </a:solidFill>
                <a:effectLst/>
                <a:latin typeface="system-ui"/>
              </a:rPr>
              <a:t> with </a:t>
            </a:r>
            <a:r>
              <a:rPr lang="en-US" b="1" i="0" dirty="0">
                <a:solidFill>
                  <a:srgbClr val="212529"/>
                </a:solidFill>
                <a:effectLst/>
                <a:latin typeface="system-ui"/>
              </a:rPr>
              <a:t>attributes</a:t>
            </a:r>
            <a:r>
              <a:rPr lang="en-US" b="0" i="0" dirty="0">
                <a:solidFill>
                  <a:srgbClr val="212529"/>
                </a:solidFill>
                <a:effectLst/>
                <a:latin typeface="system-ui"/>
              </a:rPr>
              <a:t> street name, </a:t>
            </a:r>
            <a:r>
              <a:rPr lang="en-US" b="0" i="0" dirty="0" err="1">
                <a:solidFill>
                  <a:srgbClr val="212529"/>
                </a:solidFill>
                <a:effectLst/>
                <a:latin typeface="system-ui"/>
              </a:rPr>
              <a:t>pincode</a:t>
            </a:r>
            <a:r>
              <a:rPr lang="en-US" b="0" i="0" dirty="0">
                <a:solidFill>
                  <a:srgbClr val="212529"/>
                </a:solidFill>
                <a:effectLst/>
                <a:latin typeface="system-ui"/>
              </a:rPr>
              <a:t>, city </a:t>
            </a:r>
            <a:r>
              <a:rPr lang="en-US" b="0" i="0" dirty="0" err="1">
                <a:solidFill>
                  <a:srgbClr val="212529"/>
                </a:solidFill>
                <a:effectLst/>
                <a:latin typeface="system-ui"/>
              </a:rPr>
              <a:t>etc</a:t>
            </a:r>
            <a:r>
              <a:rPr lang="en-US" b="0" i="0" dirty="0">
                <a:solidFill>
                  <a:srgbClr val="212529"/>
                </a:solidFill>
                <a:effectLst/>
                <a:latin typeface="system-ui"/>
              </a:rPr>
              <a:t>, and there will be a relationship between them.</a:t>
            </a:r>
          </a:p>
          <a:p>
            <a:endParaRPr lang="en-US" dirty="0"/>
          </a:p>
        </p:txBody>
      </p:sp>
    </p:spTree>
    <p:extLst>
      <p:ext uri="{BB962C8B-B14F-4D97-AF65-F5344CB8AC3E}">
        <p14:creationId xmlns:p14="http://schemas.microsoft.com/office/powerpoint/2010/main" xmlns="" val="102332987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714BEC-CF89-F567-F25F-533873E3FA4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xmlns="" id="{86EAC972-8921-595A-3260-A3F73E7A2DC1}"/>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3419062" y="2503275"/>
            <a:ext cx="6338092" cy="3038899"/>
          </a:xfrm>
        </p:spPr>
      </p:pic>
    </p:spTree>
    <p:extLst>
      <p:ext uri="{BB962C8B-B14F-4D97-AF65-F5344CB8AC3E}">
        <p14:creationId xmlns:p14="http://schemas.microsoft.com/office/powerpoint/2010/main" xmlns="" val="3447994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77555E-B344-ED3D-A923-E33369A4C620}"/>
              </a:ext>
            </a:extLst>
          </p:cNvPr>
          <p:cNvSpPr>
            <a:spLocks noGrp="1"/>
          </p:cNvSpPr>
          <p:nvPr>
            <p:ph type="title"/>
          </p:nvPr>
        </p:nvSpPr>
        <p:spPr/>
        <p:txBody>
          <a:bodyPr/>
          <a:lstStyle/>
          <a:p>
            <a:r>
              <a:rPr lang="en-US" b="0" i="0" dirty="0">
                <a:solidFill>
                  <a:srgbClr val="212529"/>
                </a:solidFill>
                <a:effectLst/>
                <a:latin typeface="system-ui"/>
              </a:rPr>
              <a:t>Relational Model</a:t>
            </a:r>
            <a:br>
              <a:rPr lang="en-US" b="0" i="0" dirty="0">
                <a:solidFill>
                  <a:srgbClr val="212529"/>
                </a:solidFill>
                <a:effectLst/>
                <a:latin typeface="system-ui"/>
              </a:rPr>
            </a:br>
            <a:endParaRPr lang="en-US" dirty="0"/>
          </a:p>
        </p:txBody>
      </p:sp>
      <p:sp>
        <p:nvSpPr>
          <p:cNvPr id="3" name="Content Placeholder 2">
            <a:extLst>
              <a:ext uri="{FF2B5EF4-FFF2-40B4-BE49-F238E27FC236}">
                <a16:creationId xmlns:a16="http://schemas.microsoft.com/office/drawing/2014/main" xmlns="" id="{899103CC-DBD9-B8CA-5094-FD09B220C42A}"/>
              </a:ext>
            </a:extLst>
          </p:cNvPr>
          <p:cNvSpPr>
            <a:spLocks noGrp="1"/>
          </p:cNvSpPr>
          <p:nvPr>
            <p:ph idx="1"/>
          </p:nvPr>
        </p:nvSpPr>
        <p:spPr/>
        <p:txBody>
          <a:bodyPr/>
          <a:lstStyle/>
          <a:p>
            <a:pPr algn="l"/>
            <a:r>
              <a:rPr lang="en-US" b="0" i="0" dirty="0">
                <a:solidFill>
                  <a:srgbClr val="212529"/>
                </a:solidFill>
                <a:effectLst/>
                <a:latin typeface="system-ui"/>
              </a:rPr>
              <a:t>In this model, data is </a:t>
            </a:r>
            <a:r>
              <a:rPr lang="en-US" b="0" i="0" dirty="0" err="1">
                <a:solidFill>
                  <a:srgbClr val="212529"/>
                </a:solidFill>
                <a:effectLst/>
                <a:latin typeface="system-ui"/>
              </a:rPr>
              <a:t>organised</a:t>
            </a:r>
            <a:r>
              <a:rPr lang="en-US" b="0" i="0" dirty="0">
                <a:solidFill>
                  <a:srgbClr val="212529"/>
                </a:solidFill>
                <a:effectLst/>
                <a:latin typeface="system-ui"/>
              </a:rPr>
              <a:t> in two-dimensional </a:t>
            </a:r>
            <a:r>
              <a:rPr lang="en-US" b="1" i="0" dirty="0">
                <a:solidFill>
                  <a:srgbClr val="212529"/>
                </a:solidFill>
                <a:effectLst/>
                <a:latin typeface="system-ui"/>
              </a:rPr>
              <a:t>tables</a:t>
            </a:r>
            <a:r>
              <a:rPr lang="en-US" b="0" i="0" dirty="0">
                <a:solidFill>
                  <a:srgbClr val="212529"/>
                </a:solidFill>
                <a:effectLst/>
                <a:latin typeface="system-ui"/>
              </a:rPr>
              <a:t> and the relationship is maintained by storing a common field.</a:t>
            </a:r>
          </a:p>
          <a:p>
            <a:pPr algn="l"/>
            <a:r>
              <a:rPr lang="en-US" b="0" i="0" dirty="0">
                <a:solidFill>
                  <a:srgbClr val="212529"/>
                </a:solidFill>
                <a:effectLst/>
                <a:latin typeface="system-ui"/>
              </a:rPr>
              <a:t>This model was introduced by E.F Codd in 1970, and since then it has been the most widely used database model, </a:t>
            </a:r>
            <a:r>
              <a:rPr lang="en-US" b="0" i="0" dirty="0" err="1">
                <a:solidFill>
                  <a:srgbClr val="212529"/>
                </a:solidFill>
                <a:effectLst/>
                <a:latin typeface="system-ui"/>
              </a:rPr>
              <a:t>infact</a:t>
            </a:r>
            <a:r>
              <a:rPr lang="en-US" b="0" i="0" dirty="0">
                <a:solidFill>
                  <a:srgbClr val="212529"/>
                </a:solidFill>
                <a:effectLst/>
                <a:latin typeface="system-ui"/>
              </a:rPr>
              <a:t>, we can say the only database model used around the world.</a:t>
            </a:r>
          </a:p>
          <a:p>
            <a:pPr algn="l"/>
            <a:r>
              <a:rPr lang="en-US" b="0" i="0" dirty="0">
                <a:solidFill>
                  <a:srgbClr val="212529"/>
                </a:solidFill>
                <a:effectLst/>
                <a:latin typeface="system-ui"/>
              </a:rPr>
              <a:t>The basic structure of data in the relational model is tables. All the information related to a particular type is stored in rows of that table.</a:t>
            </a:r>
          </a:p>
          <a:p>
            <a:pPr algn="l"/>
            <a:r>
              <a:rPr lang="en-US" b="0" i="0">
                <a:solidFill>
                  <a:srgbClr val="212529"/>
                </a:solidFill>
                <a:effectLst/>
                <a:latin typeface="system-ui"/>
              </a:rPr>
              <a:t>Hence, tables are also known as </a:t>
            </a:r>
            <a:r>
              <a:rPr lang="en-US" b="1" i="0">
                <a:solidFill>
                  <a:srgbClr val="212529"/>
                </a:solidFill>
                <a:effectLst/>
                <a:latin typeface="system-ui"/>
              </a:rPr>
              <a:t>relations</a:t>
            </a:r>
            <a:r>
              <a:rPr lang="en-US" b="0" i="0">
                <a:solidFill>
                  <a:srgbClr val="212529"/>
                </a:solidFill>
                <a:effectLst/>
                <a:latin typeface="system-ui"/>
              </a:rPr>
              <a:t> in relational model.</a:t>
            </a:r>
          </a:p>
          <a:p>
            <a:endParaRPr lang="en-US"/>
          </a:p>
        </p:txBody>
      </p:sp>
    </p:spTree>
    <p:extLst>
      <p:ext uri="{BB962C8B-B14F-4D97-AF65-F5344CB8AC3E}">
        <p14:creationId xmlns:p14="http://schemas.microsoft.com/office/powerpoint/2010/main" xmlns="" val="2122165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580B9D-EA61-DAC5-FD35-1D6E7D4C382F}"/>
              </a:ext>
            </a:extLst>
          </p:cNvPr>
          <p:cNvSpPr>
            <a:spLocks noGrp="1"/>
          </p:cNvSpPr>
          <p:nvPr>
            <p:ph type="title"/>
          </p:nvPr>
        </p:nvSpPr>
        <p:spPr/>
        <p:txBody>
          <a:bodyPr/>
          <a:lstStyle/>
          <a:p>
            <a:pPr algn="ctr"/>
            <a:r>
              <a:rPr lang="en-US" dirty="0"/>
              <a:t>Drawbacks of File system</a:t>
            </a:r>
          </a:p>
        </p:txBody>
      </p:sp>
      <p:sp>
        <p:nvSpPr>
          <p:cNvPr id="3" name="Content Placeholder 2">
            <a:extLst>
              <a:ext uri="{FF2B5EF4-FFF2-40B4-BE49-F238E27FC236}">
                <a16:creationId xmlns:a16="http://schemas.microsoft.com/office/drawing/2014/main" xmlns="" id="{25B9272E-53BE-E81B-EBE3-2CC1E858FE69}"/>
              </a:ext>
            </a:extLst>
          </p:cNvPr>
          <p:cNvSpPr>
            <a:spLocks noGrp="1"/>
          </p:cNvSpPr>
          <p:nvPr>
            <p:ph idx="1"/>
          </p:nvPr>
        </p:nvSpPr>
        <p:spPr/>
        <p:txBody>
          <a:bodyPr>
            <a:normAutofit fontScale="92500" lnSpcReduction="20000"/>
          </a:bodyPr>
          <a:lstStyle/>
          <a:p>
            <a:r>
              <a:rPr lang="en-US" dirty="0">
                <a:solidFill>
                  <a:srgbClr val="FF0000"/>
                </a:solidFill>
              </a:rPr>
              <a:t>Data redundancy: </a:t>
            </a:r>
            <a:r>
              <a:rPr lang="en-US" sz="2400" dirty="0"/>
              <a:t>Data redundancy refers to the duplication of data, lets say we are managing the data of a college where a student is enrolled for two courses, the same student details in such case will be stored twice, which will take more storage than needed. Data redundancy often leads to higher storage costs and poor access time.</a:t>
            </a:r>
          </a:p>
          <a:p>
            <a:r>
              <a:rPr lang="en-US" dirty="0">
                <a:solidFill>
                  <a:srgbClr val="FF0000"/>
                </a:solidFill>
              </a:rPr>
              <a:t>Data inconsistency: </a:t>
            </a:r>
            <a:r>
              <a:rPr lang="en-US" sz="2400" dirty="0"/>
              <a:t>Data redundancy leads to data inconsistency, lets take the same example that we have taken above, a student is enrolled for two courses and we have student address stored twice, now lets say student requests to change his address, if the address is changed at one place and not on all the records then this can lead to data inconsistency.</a:t>
            </a:r>
            <a:endParaRPr lang="en-US" dirty="0"/>
          </a:p>
        </p:txBody>
      </p:sp>
    </p:spTree>
    <p:extLst>
      <p:ext uri="{BB962C8B-B14F-4D97-AF65-F5344CB8AC3E}">
        <p14:creationId xmlns:p14="http://schemas.microsoft.com/office/powerpoint/2010/main" xmlns="" val="154323970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683</TotalTime>
  <Words>3524</Words>
  <Application>Microsoft Office PowerPoint</Application>
  <PresentationFormat>Custom</PresentationFormat>
  <Paragraphs>295</Paragraphs>
  <Slides>86</Slides>
  <Notes>0</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Wisp</vt:lpstr>
      <vt:lpstr>UNIT 1</vt:lpstr>
      <vt:lpstr>Database</vt:lpstr>
      <vt:lpstr>What is the need of DBMS?</vt:lpstr>
      <vt:lpstr>Storage</vt:lpstr>
      <vt:lpstr>Example</vt:lpstr>
      <vt:lpstr>Fast Retrieval of data</vt:lpstr>
      <vt:lpstr>Purpose of Database Systems</vt:lpstr>
      <vt:lpstr>Database Applications – DBMS</vt:lpstr>
      <vt:lpstr>Drawbacks of File system</vt:lpstr>
      <vt:lpstr>Slide 10</vt:lpstr>
      <vt:lpstr>Advantage of DBMS over file system</vt:lpstr>
      <vt:lpstr>Slide 12</vt:lpstr>
      <vt:lpstr>Disadvantages of DBMS</vt:lpstr>
      <vt:lpstr>Question?</vt:lpstr>
      <vt:lpstr>Slide 15</vt:lpstr>
      <vt:lpstr>Question</vt:lpstr>
      <vt:lpstr>Slide 17</vt:lpstr>
      <vt:lpstr>Components of DBMS</vt:lpstr>
      <vt:lpstr>Hardware</vt:lpstr>
      <vt:lpstr>Software</vt:lpstr>
      <vt:lpstr>Data</vt:lpstr>
      <vt:lpstr>Example</vt:lpstr>
      <vt:lpstr>Procedures</vt:lpstr>
      <vt:lpstr>Database Access Language</vt:lpstr>
      <vt:lpstr>Users</vt:lpstr>
      <vt:lpstr>1. Database Administrator (DBA) </vt:lpstr>
      <vt:lpstr>Slide 27</vt:lpstr>
      <vt:lpstr>2. Naive / Parametric End Users</vt:lpstr>
      <vt:lpstr>3. System Analyst</vt:lpstr>
      <vt:lpstr>4. Sophisticated Users</vt:lpstr>
      <vt:lpstr>5. Database Designers</vt:lpstr>
      <vt:lpstr>6. Application Programmers</vt:lpstr>
      <vt:lpstr>7. Casual Users / Temporary Users</vt:lpstr>
      <vt:lpstr>DBMS Architecture</vt:lpstr>
      <vt:lpstr>Types of DBMS Architecture</vt:lpstr>
      <vt:lpstr>Single tier architecture</vt:lpstr>
      <vt:lpstr>Single tier architecture</vt:lpstr>
      <vt:lpstr>Slide 38</vt:lpstr>
      <vt:lpstr>Example</vt:lpstr>
      <vt:lpstr>Two tier architecture </vt:lpstr>
      <vt:lpstr>Two tier architecture </vt:lpstr>
      <vt:lpstr>Slide 42</vt:lpstr>
      <vt:lpstr>Example</vt:lpstr>
      <vt:lpstr>Three tier architecture</vt:lpstr>
      <vt:lpstr>Three tier architecture</vt:lpstr>
      <vt:lpstr>Slide 46</vt:lpstr>
      <vt:lpstr>Layers</vt:lpstr>
      <vt:lpstr>Example</vt:lpstr>
      <vt:lpstr>Question</vt:lpstr>
      <vt:lpstr>Answer: </vt:lpstr>
      <vt:lpstr>Question </vt:lpstr>
      <vt:lpstr>Answer</vt:lpstr>
      <vt:lpstr>Question</vt:lpstr>
      <vt:lpstr>Answer</vt:lpstr>
      <vt:lpstr>Question</vt:lpstr>
      <vt:lpstr>Answer</vt:lpstr>
      <vt:lpstr>View of Data in DBMS</vt:lpstr>
      <vt:lpstr>Data abstraction</vt:lpstr>
      <vt:lpstr>Three-Schema Architecture</vt:lpstr>
      <vt:lpstr>1. Physical Level/ Internal Level</vt:lpstr>
      <vt:lpstr>2. Logical Level/ Conceptual Level</vt:lpstr>
      <vt:lpstr>3. View Level/ User level/ External level </vt:lpstr>
      <vt:lpstr>Three-Schema Architecture</vt:lpstr>
      <vt:lpstr>Example</vt:lpstr>
      <vt:lpstr>Data Independence</vt:lpstr>
      <vt:lpstr>Types of Data Independence </vt:lpstr>
      <vt:lpstr>Physical Data Independence</vt:lpstr>
      <vt:lpstr>Logical Data Independence</vt:lpstr>
      <vt:lpstr>Instances and Schemas </vt:lpstr>
      <vt:lpstr>Instance</vt:lpstr>
      <vt:lpstr>Schema</vt:lpstr>
      <vt:lpstr>Example</vt:lpstr>
      <vt:lpstr>Slide 73</vt:lpstr>
      <vt:lpstr>Question</vt:lpstr>
      <vt:lpstr>Answer</vt:lpstr>
      <vt:lpstr>Question</vt:lpstr>
      <vt:lpstr>Answer</vt:lpstr>
      <vt:lpstr>Database Models</vt:lpstr>
      <vt:lpstr>Hierarchical Model</vt:lpstr>
      <vt:lpstr>Slide 80</vt:lpstr>
      <vt:lpstr>Network Model </vt:lpstr>
      <vt:lpstr>Network Model </vt:lpstr>
      <vt:lpstr>Entity-relationship Model</vt:lpstr>
      <vt:lpstr>Slide 84</vt:lpstr>
      <vt:lpstr>Slide 85</vt:lpstr>
      <vt:lpstr>Relational Model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DBMS</dc:title>
  <dc:creator>Dell</dc:creator>
  <cp:lastModifiedBy>hp</cp:lastModifiedBy>
  <cp:revision>13</cp:revision>
  <dcterms:created xsi:type="dcterms:W3CDTF">2023-01-22T08:23:29Z</dcterms:created>
  <dcterms:modified xsi:type="dcterms:W3CDTF">2023-02-05T13:14:33Z</dcterms:modified>
</cp:coreProperties>
</file>