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74" r:id="rId3"/>
    <p:sldId id="275" r:id="rId4"/>
    <p:sldId id="276" r:id="rId5"/>
    <p:sldId id="277" r:id="rId6"/>
    <p:sldId id="278" r:id="rId7"/>
    <p:sldId id="313" r:id="rId8"/>
    <p:sldId id="314" r:id="rId9"/>
    <p:sldId id="315" r:id="rId10"/>
    <p:sldId id="318" r:id="rId11"/>
    <p:sldId id="319" r:id="rId12"/>
    <p:sldId id="320" r:id="rId13"/>
    <p:sldId id="321" r:id="rId14"/>
    <p:sldId id="323" r:id="rId15"/>
    <p:sldId id="324" r:id="rId16"/>
    <p:sldId id="279" r:id="rId17"/>
    <p:sldId id="280" r:id="rId18"/>
    <p:sldId id="281" r:id="rId19"/>
    <p:sldId id="282" r:id="rId20"/>
    <p:sldId id="283" r:id="rId21"/>
    <p:sldId id="257" r:id="rId22"/>
    <p:sldId id="260" r:id="rId23"/>
    <p:sldId id="261" r:id="rId24"/>
    <p:sldId id="263" r:id="rId25"/>
    <p:sldId id="264" r:id="rId26"/>
    <p:sldId id="265" r:id="rId27"/>
    <p:sldId id="266" r:id="rId28"/>
    <p:sldId id="267" r:id="rId29"/>
    <p:sldId id="268" r:id="rId30"/>
    <p:sldId id="269" r:id="rId31"/>
    <p:sldId id="285" r:id="rId32"/>
    <p:sldId id="271" r:id="rId33"/>
    <p:sldId id="272" r:id="rId34"/>
    <p:sldId id="273"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303" r:id="rId48"/>
    <p:sldId id="298" r:id="rId49"/>
    <p:sldId id="299" r:id="rId50"/>
    <p:sldId id="300" r:id="rId51"/>
    <p:sldId id="301" r:id="rId52"/>
    <p:sldId id="302" r:id="rId53"/>
    <p:sldId id="304" r:id="rId54"/>
    <p:sldId id="305" r:id="rId55"/>
    <p:sldId id="306" r:id="rId56"/>
    <p:sldId id="307" r:id="rId57"/>
    <p:sldId id="308" r:id="rId58"/>
    <p:sldId id="309" r:id="rId59"/>
    <p:sldId id="310" r:id="rId60"/>
    <p:sldId id="325" r:id="rId61"/>
    <p:sldId id="342" r:id="rId62"/>
    <p:sldId id="343" r:id="rId63"/>
    <p:sldId id="344" r:id="rId64"/>
    <p:sldId id="345" r:id="rId65"/>
    <p:sldId id="346" r:id="rId66"/>
    <p:sldId id="311" r:id="rId67"/>
    <p:sldId id="312" r:id="rId68"/>
    <p:sldId id="327" r:id="rId69"/>
    <p:sldId id="328" r:id="rId70"/>
    <p:sldId id="329" r:id="rId71"/>
    <p:sldId id="348" r:id="rId72"/>
    <p:sldId id="349" r:id="rId73"/>
    <p:sldId id="350" r:id="rId74"/>
    <p:sldId id="330" r:id="rId75"/>
    <p:sldId id="331" r:id="rId76"/>
    <p:sldId id="332" r:id="rId77"/>
    <p:sldId id="333" r:id="rId78"/>
    <p:sldId id="334" r:id="rId79"/>
    <p:sldId id="335" r:id="rId80"/>
    <p:sldId id="336" r:id="rId81"/>
    <p:sldId id="337" r:id="rId82"/>
    <p:sldId id="338" r:id="rId83"/>
    <p:sldId id="339" r:id="rId84"/>
    <p:sldId id="340" r:id="rId85"/>
    <p:sldId id="347" r:id="rId86"/>
    <p:sldId id="34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83" d="100"/>
          <a:sy n="83" d="100"/>
        </p:scale>
        <p:origin x="73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9/14/2018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51575"/>
            <a:ext cx="2133600" cy="476250"/>
          </a:xfrm>
        </p:spPr>
        <p:txBody>
          <a:bodyPr/>
          <a:lstStyle>
            <a:lvl1pPr>
              <a:defRPr/>
            </a:lvl1pPr>
          </a:lstStyle>
          <a:p>
            <a:pPr>
              <a:defRPr/>
            </a:pPr>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pPr>
              <a:defRPr/>
            </a:pPr>
            <a:fld id="{63672CDE-2494-43B7-BC4A-FF0DC13083A0}" type="slidenum">
              <a:rPr lang="en-US"/>
              <a:pPr>
                <a:defRPr/>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pPr>
              <a:defRPr/>
            </a:pPr>
            <a:endParaRPr lang="en-US"/>
          </a:p>
        </p:txBody>
      </p:sp>
    </p:spTree>
    <p:extLst>
      <p:ext uri="{BB962C8B-B14F-4D97-AF65-F5344CB8AC3E}">
        <p14:creationId xmlns:p14="http://schemas.microsoft.com/office/powerpoint/2010/main" val="352231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9/14/2018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9/14/2018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If_and_only_if" TargetMode="External"/><Relationship Id="rId2" Type="http://schemas.openxmlformats.org/officeDocument/2006/relationships/hyperlink" Target="http://en.wikipedia.org/wiki/Attribu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Tup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Functional Dependency &amp; Normalization</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a:solidFill>
                  <a:schemeClr val="tx2"/>
                </a:solidFill>
              </a:rPr>
              <a:t> </a:t>
            </a:r>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5334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Candidate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(CFD)</a:t>
            </a:r>
            <a:r>
              <a:rPr lang="en-US" dirty="0">
                <a:cs typeface="Times New Roman" pitchFamily="18" charset="0"/>
              </a:rPr>
              <a:t> </a:t>
            </a:r>
            <a:endParaRPr lang="en-US" dirty="0"/>
          </a:p>
        </p:txBody>
      </p:sp>
      <p:sp>
        <p:nvSpPr>
          <p:cNvPr id="8198" name="Rectangle 3"/>
          <p:cNvSpPr>
            <a:spLocks noGrp="1" noChangeArrowheads="1"/>
          </p:cNvSpPr>
          <p:nvPr>
            <p:ph idx="1"/>
          </p:nvPr>
        </p:nvSpPr>
        <p:spPr>
          <a:xfrm>
            <a:off x="457200" y="1894764"/>
            <a:ext cx="8229600" cy="4953000"/>
          </a:xfrm>
        </p:spPr>
        <p:txBody>
          <a:bodyPr/>
          <a:lstStyle/>
          <a:p>
            <a:pPr algn="just" eaLnBrk="1" hangingPunct="1">
              <a:spcBef>
                <a:spcPct val="50000"/>
              </a:spcBef>
            </a:pPr>
            <a:r>
              <a:rPr lang="en-US" dirty="0">
                <a:cs typeface="Times New Roman" pitchFamily="18" charset="0"/>
              </a:rPr>
              <a:t>A candidate functional dependency is functional dependence that includes all attributes of the table. It should also be noted that a well-formed dependency diagram must have at least one candidate functional dependency and that there can be more than one candidate functional dependence for a given dependency diagram.</a:t>
            </a:r>
          </a:p>
        </p:txBody>
      </p:sp>
    </p:spTree>
    <p:extLst>
      <p:ext uri="{BB962C8B-B14F-4D97-AF65-F5344CB8AC3E}">
        <p14:creationId xmlns:p14="http://schemas.microsoft.com/office/powerpoint/2010/main" val="2006982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572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lstStyle/>
          <a:p>
            <a:pPr algn="just" eaLnBrk="1" hangingPunct="1">
              <a:spcBef>
                <a:spcPct val="50000"/>
              </a:spcBef>
            </a:pPr>
            <a:r>
              <a:rPr lang="en-US" dirty="0">
                <a:cs typeface="Times New Roman" pitchFamily="18" charset="0"/>
              </a:rPr>
              <a:t>PFD is a candidate functional dependency that is selected to determine the primary key. The determinant of PFD is the primary key of the relational database table. Each dependency diagram must have one and only one primary functional dependency. If a relational database table has only one candidate functional dependency, then it automatically becomes the primary functional dependency.</a:t>
            </a:r>
          </a:p>
        </p:txBody>
      </p:sp>
    </p:spTree>
    <p:extLst>
      <p:ext uri="{BB962C8B-B14F-4D97-AF65-F5344CB8AC3E}">
        <p14:creationId xmlns:p14="http://schemas.microsoft.com/office/powerpoint/2010/main" val="57469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Once the primary key has been determined, there will be three possible types of functional dependencies:</a:t>
            </a:r>
          </a:p>
          <a:p>
            <a:pPr lvl="1" algn="just" eaLnBrk="1" hangingPunct="1">
              <a:spcBef>
                <a:spcPct val="50000"/>
              </a:spcBef>
            </a:pPr>
            <a:r>
              <a:rPr lang="en-US" b="1" dirty="0">
                <a:cs typeface="Times New Roman" pitchFamily="18" charset="0"/>
              </a:rPr>
              <a:t>A </a:t>
            </a:r>
            <a:r>
              <a:rPr lang="en-US" b="1" dirty="0">
                <a:cs typeface="Times New Roman" pitchFamily="18" charset="0"/>
                <a:sym typeface="Wingdings" pitchFamily="2" charset="2"/>
              </a:rPr>
              <a:t> B, A key attribute functionally determines a non-key attribute.</a:t>
            </a:r>
          </a:p>
          <a:p>
            <a:pPr lvl="1" algn="just" eaLnBrk="1" hangingPunct="1">
              <a:spcBef>
                <a:spcPct val="50000"/>
              </a:spcBef>
            </a:pPr>
            <a:r>
              <a:rPr lang="en-US" b="1" dirty="0">
                <a:cs typeface="Times New Roman" pitchFamily="18" charset="0"/>
                <a:sym typeface="Wingdings" pitchFamily="2" charset="2"/>
              </a:rPr>
              <a:t>A  B, A non-key attribute functionally determines a non-key attribute.</a:t>
            </a:r>
          </a:p>
          <a:p>
            <a:pPr lvl="1" algn="just" eaLnBrk="1" hangingPunct="1">
              <a:spcBef>
                <a:spcPct val="50000"/>
              </a:spcBef>
            </a:pPr>
            <a:r>
              <a:rPr lang="en-US" b="1" dirty="0">
                <a:cs typeface="Times New Roman" pitchFamily="18" charset="0"/>
                <a:sym typeface="Wingdings" pitchFamily="2" charset="2"/>
              </a:rPr>
              <a:t>A  B, A non-key attribute functionally determines a key attribute.</a:t>
            </a:r>
            <a:endParaRPr lang="en-US" b="1" dirty="0">
              <a:cs typeface="Times New Roman" pitchFamily="18" charset="0"/>
            </a:endParaRPr>
          </a:p>
        </p:txBody>
      </p:sp>
    </p:spTree>
    <p:extLst>
      <p:ext uri="{BB962C8B-B14F-4D97-AF65-F5344CB8AC3E}">
        <p14:creationId xmlns:p14="http://schemas.microsoft.com/office/powerpoint/2010/main" val="2731191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6"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Partial Functional Dependency </a:t>
            </a:r>
            <a:r>
              <a:rPr lang="en-US" dirty="0">
                <a:cs typeface="Times New Roman" pitchFamily="18" charset="0"/>
              </a:rPr>
              <a:t>is a functional dependency where the determinant consists of key attributes, but not the entire primary key, and the determined consists of non-key attributes.</a:t>
            </a:r>
          </a:p>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Transitive Functional Dependency </a:t>
            </a:r>
            <a:r>
              <a:rPr lang="en-US" dirty="0">
                <a:cs typeface="Times New Roman" pitchFamily="18" charset="0"/>
              </a:rPr>
              <a:t>is a functional dependency where the determinant and the determined both consists of non-key attributes. </a:t>
            </a:r>
          </a:p>
        </p:txBody>
      </p:sp>
    </p:spTree>
    <p:extLst>
      <p:ext uri="{BB962C8B-B14F-4D97-AF65-F5344CB8AC3E}">
        <p14:creationId xmlns:p14="http://schemas.microsoft.com/office/powerpoint/2010/main" val="169510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3810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Primary Functional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Dependency (PFD)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A </a:t>
            </a:r>
            <a:r>
              <a:rPr lang="en-US" i="1" dirty="0">
                <a:solidFill>
                  <a:srgbClr val="FF0000"/>
                </a:solidFill>
                <a:cs typeface="Times New Roman" pitchFamily="18" charset="0"/>
              </a:rPr>
              <a:t>Multi-Value Dependency (MVD) </a:t>
            </a:r>
            <a:r>
              <a:rPr lang="en-US" dirty="0">
                <a:cs typeface="Times New Roman" pitchFamily="18" charset="0"/>
              </a:rPr>
              <a:t>occurs when two or more independent multi valued facts about the same attribute occur within the same table. It means that if in a relation R having A, B and C as attributes, B and C are multi-value facts about A, which is represented as A </a:t>
            </a:r>
            <a:r>
              <a:rPr lang="en-US" dirty="0">
                <a:cs typeface="Times New Roman" pitchFamily="18" charset="0"/>
                <a:sym typeface="Wingdings" pitchFamily="2" charset="2"/>
              </a:rPr>
              <a:t> B and A  C, then multi value dependency exit only if B and C are independent on each other.</a:t>
            </a:r>
            <a:endParaRPr lang="en-US" dirty="0">
              <a:cs typeface="Times New Roman" pitchFamily="18" charset="0"/>
            </a:endParaRPr>
          </a:p>
        </p:txBody>
      </p:sp>
    </p:spTree>
    <p:extLst>
      <p:ext uri="{BB962C8B-B14F-4D97-AF65-F5344CB8AC3E}">
        <p14:creationId xmlns:p14="http://schemas.microsoft.com/office/powerpoint/2010/main" val="2155992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b="1" dirty="0">
                <a:solidFill>
                  <a:schemeClr val="accent1">
                    <a:lumMod val="75000"/>
                  </a:schemeClr>
                </a:solidFill>
              </a:rPr>
              <a:t>Trivial Functional Dependency</a:t>
            </a:r>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en-IN" sz="2800" b="1" dirty="0"/>
              <a:t>Trivial:</a:t>
            </a:r>
            <a:r>
              <a:rPr lang="en-IN" sz="2800" dirty="0"/>
              <a:t> If an FD X → Y holds where Y subset of X, then it is called a trivial FD. Trivial FDs  always hold.</a:t>
            </a:r>
          </a:p>
          <a:p>
            <a:pPr algn="just" fontAlgn="auto">
              <a:spcAft>
                <a:spcPts val="0"/>
              </a:spcAft>
              <a:buFont typeface="Arial" pitchFamily="34" charset="0"/>
              <a:buChar char="•"/>
              <a:defRPr/>
            </a:pPr>
            <a:endParaRPr lang="en-IN" sz="2800" dirty="0"/>
          </a:p>
          <a:p>
            <a:pPr algn="just" fontAlgn="auto">
              <a:spcAft>
                <a:spcPts val="0"/>
              </a:spcAft>
              <a:buFont typeface="Arial" pitchFamily="34" charset="0"/>
              <a:buChar char="•"/>
              <a:defRPr/>
            </a:pPr>
            <a:r>
              <a:rPr lang="en-IN" sz="2800" b="1" dirty="0"/>
              <a:t>Non-trivial:</a:t>
            </a:r>
            <a:r>
              <a:rPr lang="en-IN" sz="2800" dirty="0"/>
              <a:t> If an FD X → Y holds where Y is not subset of X, then it is called non-trivial FD.</a:t>
            </a:r>
          </a:p>
          <a:p>
            <a:pPr algn="just" fontAlgn="auto">
              <a:spcAft>
                <a:spcPts val="0"/>
              </a:spcAft>
              <a:buFont typeface="Arial" pitchFamily="34" charset="0"/>
              <a:buChar char="•"/>
              <a:defRPr/>
            </a:pPr>
            <a:endParaRPr lang="en-IN" sz="2800" dirty="0"/>
          </a:p>
          <a:p>
            <a:pPr marL="0" indent="0" algn="just" fontAlgn="auto">
              <a:spcAft>
                <a:spcPts val="0"/>
              </a:spcAft>
              <a:buNone/>
              <a:defRPr/>
            </a:pPr>
            <a:endParaRPr lang="en-IN" sz="2800" dirty="0"/>
          </a:p>
          <a:p>
            <a:pPr algn="just" fontAlgn="auto">
              <a:spcAft>
                <a:spcPts val="0"/>
              </a:spcAft>
              <a:buFont typeface="Arial" pitchFamily="34" charset="0"/>
              <a:buChar char="•"/>
              <a:defRPr/>
            </a:pPr>
            <a:endParaRPr lang="en-IN" sz="2800" dirty="0"/>
          </a:p>
        </p:txBody>
      </p:sp>
    </p:spTree>
    <p:extLst>
      <p:ext uri="{BB962C8B-B14F-4D97-AF65-F5344CB8AC3E}">
        <p14:creationId xmlns:p14="http://schemas.microsoft.com/office/powerpoint/2010/main" val="102690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r>
              <a:rPr lang="en-US" b="1" dirty="0">
                <a:solidFill>
                  <a:schemeClr val="accent1">
                    <a:lumMod val="75000"/>
                  </a:schemeClr>
                </a:solidFill>
              </a:rPr>
              <a:t>Keys</a:t>
            </a:r>
          </a:p>
        </p:txBody>
      </p:sp>
      <p:sp>
        <p:nvSpPr>
          <p:cNvPr id="9219" name="Rectangle 3"/>
          <p:cNvSpPr>
            <a:spLocks noGrp="1" noChangeArrowheads="1"/>
          </p:cNvSpPr>
          <p:nvPr>
            <p:ph type="body" idx="1"/>
          </p:nvPr>
        </p:nvSpPr>
        <p:spPr>
          <a:xfrm>
            <a:off x="457200" y="1600200"/>
            <a:ext cx="8229600" cy="5257800"/>
          </a:xfrm>
        </p:spPr>
        <p:txBody>
          <a:bodyPr/>
          <a:lstStyle/>
          <a:p>
            <a:r>
              <a:rPr lang="en-US" sz="2800" dirty="0"/>
              <a:t> key is a set of attributes that uniquely identifies an entire tuple, a functional dependency allows us to express constraints that uniquely identify the values of certain attributes.</a:t>
            </a:r>
          </a:p>
          <a:p>
            <a:pPr>
              <a:buFont typeface="Arial" charset="0"/>
              <a:buNone/>
            </a:pPr>
            <a:endParaRPr lang="en-US" sz="2800" dirty="0"/>
          </a:p>
          <a:p>
            <a:r>
              <a:rPr lang="en-US" sz="2800" dirty="0"/>
              <a:t>However, a candidate key is always a determinant, but a determinant doesn’t need to be a key. </a:t>
            </a:r>
          </a:p>
        </p:txBody>
      </p:sp>
    </p:spTree>
    <p:extLst>
      <p:ext uri="{BB962C8B-B14F-4D97-AF65-F5344CB8AC3E}">
        <p14:creationId xmlns:p14="http://schemas.microsoft.com/office/powerpoint/2010/main" val="39623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b="1" dirty="0">
                <a:solidFill>
                  <a:schemeClr val="accent1">
                    <a:lumMod val="75000"/>
                  </a:schemeClr>
                </a:solidFill>
              </a:rPr>
              <a:t>Closure</a:t>
            </a:r>
          </a:p>
        </p:txBody>
      </p:sp>
      <p:sp>
        <p:nvSpPr>
          <p:cNvPr id="10243" name="Rectangle 3"/>
          <p:cNvSpPr>
            <a:spLocks noGrp="1" noChangeArrowheads="1"/>
          </p:cNvSpPr>
          <p:nvPr>
            <p:ph type="body" idx="1"/>
          </p:nvPr>
        </p:nvSpPr>
        <p:spPr/>
        <p:txBody>
          <a:bodyPr/>
          <a:lstStyle/>
          <a:p>
            <a:pPr algn="just"/>
            <a:r>
              <a:rPr lang="en-US" sz="2400" dirty="0"/>
              <a:t> Let a relation </a:t>
            </a:r>
            <a:r>
              <a:rPr lang="en-US" sz="2400" i="1" dirty="0"/>
              <a:t>R</a:t>
            </a:r>
            <a:r>
              <a:rPr lang="en-US" sz="2400" dirty="0"/>
              <a:t> have some functional dependencies </a:t>
            </a:r>
            <a:r>
              <a:rPr lang="en-US" sz="2400" i="1" dirty="0"/>
              <a:t>F</a:t>
            </a:r>
            <a:r>
              <a:rPr lang="en-US" sz="2400" dirty="0"/>
              <a:t> specified. The </a:t>
            </a:r>
            <a:r>
              <a:rPr lang="en-US" sz="2400" i="1" dirty="0"/>
              <a:t>closure of F</a:t>
            </a:r>
            <a:r>
              <a:rPr lang="en-US" sz="2400" dirty="0"/>
              <a:t> (usually written as </a:t>
            </a:r>
            <a:r>
              <a:rPr lang="en-US" sz="2400" b="1" i="1" dirty="0"/>
              <a:t>F+</a:t>
            </a:r>
            <a:r>
              <a:rPr lang="en-US" sz="2400" dirty="0"/>
              <a:t>) is the set of all functional dependencies that may be logically derived from </a:t>
            </a:r>
            <a:r>
              <a:rPr lang="en-US" sz="2400" i="1" dirty="0"/>
              <a:t>F</a:t>
            </a:r>
            <a:r>
              <a:rPr lang="en-US" sz="2400" dirty="0"/>
              <a:t>. </a:t>
            </a:r>
          </a:p>
          <a:p>
            <a:pPr algn="just"/>
            <a:endParaRPr lang="en-US" sz="2000" dirty="0"/>
          </a:p>
          <a:p>
            <a:pPr algn="just"/>
            <a:r>
              <a:rPr lang="en-US" sz="2400" b="1" i="1" dirty="0"/>
              <a:t>F+</a:t>
            </a:r>
            <a:r>
              <a:rPr lang="en-US" sz="2400" dirty="0"/>
              <a:t>, the closure, is the set of all the functional dependencies including </a:t>
            </a:r>
            <a:r>
              <a:rPr lang="en-US" sz="2400" i="1" dirty="0"/>
              <a:t>F</a:t>
            </a:r>
            <a:r>
              <a:rPr lang="en-US" sz="2400" dirty="0"/>
              <a:t> and those that can be deduced from </a:t>
            </a:r>
            <a:r>
              <a:rPr lang="en-US" sz="2400" i="1" dirty="0"/>
              <a:t>F</a:t>
            </a:r>
            <a:r>
              <a:rPr lang="en-US" sz="2400" dirty="0"/>
              <a:t>. </a:t>
            </a:r>
          </a:p>
          <a:p>
            <a:pPr algn="just"/>
            <a:endParaRPr lang="en-US" sz="2000" dirty="0"/>
          </a:p>
          <a:p>
            <a:pPr algn="just"/>
            <a:r>
              <a:rPr lang="en-US" sz="2400" dirty="0"/>
              <a:t>The closure is important and may, for example, be needed in finding one or more candidate keys of the relation. </a:t>
            </a:r>
          </a:p>
        </p:txBody>
      </p:sp>
    </p:spTree>
    <p:extLst>
      <p:ext uri="{BB962C8B-B14F-4D97-AF65-F5344CB8AC3E}">
        <p14:creationId xmlns:p14="http://schemas.microsoft.com/office/powerpoint/2010/main" val="71604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b="1" dirty="0">
                <a:solidFill>
                  <a:schemeClr val="accent1">
                    <a:lumMod val="75000"/>
                  </a:schemeClr>
                </a:solidFill>
              </a:rPr>
              <a:t>Axioms</a:t>
            </a:r>
          </a:p>
        </p:txBody>
      </p:sp>
      <p:sp>
        <p:nvSpPr>
          <p:cNvPr id="11267" name="Rectangle 3"/>
          <p:cNvSpPr>
            <a:spLocks noGrp="1" noChangeArrowheads="1"/>
          </p:cNvSpPr>
          <p:nvPr>
            <p:ph type="body" idx="1"/>
          </p:nvPr>
        </p:nvSpPr>
        <p:spPr/>
        <p:txBody>
          <a:bodyPr/>
          <a:lstStyle/>
          <a:p>
            <a:pPr algn="just">
              <a:buFont typeface="Wingdings" pitchFamily="2" charset="2"/>
              <a:buNone/>
            </a:pPr>
            <a:r>
              <a:rPr lang="en-US"/>
              <a:t>    Developed by Armstrong in 1974, there are six rules (axioms) that all possible functional dependencies may be derived from them. </a:t>
            </a:r>
          </a:p>
          <a:p>
            <a:pPr algn="just">
              <a:buFont typeface="Wingdings" pitchFamily="2" charset="2"/>
              <a:buNone/>
            </a:pPr>
            <a:endParaRPr lang="en-US"/>
          </a:p>
        </p:txBody>
      </p:sp>
    </p:spTree>
    <p:extLst>
      <p:ext uri="{BB962C8B-B14F-4D97-AF65-F5344CB8AC3E}">
        <p14:creationId xmlns:p14="http://schemas.microsoft.com/office/powerpoint/2010/main" val="35713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b="1" dirty="0">
                <a:solidFill>
                  <a:schemeClr val="accent1">
                    <a:lumMod val="75000"/>
                  </a:schemeClr>
                </a:solidFill>
              </a:rPr>
              <a:t>Axioms </a:t>
            </a:r>
            <a:r>
              <a:rPr lang="en-US" b="1" dirty="0" err="1">
                <a:solidFill>
                  <a:schemeClr val="accent1">
                    <a:lumMod val="75000"/>
                  </a:schemeClr>
                </a:solidFill>
              </a:rPr>
              <a:t>Cont</a:t>
            </a:r>
            <a:r>
              <a:rPr lang="en-US" b="1" dirty="0">
                <a:solidFill>
                  <a:schemeClr val="accent1">
                    <a:lumMod val="75000"/>
                  </a:schemeClr>
                </a:solidFill>
              </a:rPr>
              <a:t>…</a:t>
            </a:r>
          </a:p>
        </p:txBody>
      </p:sp>
      <p:sp>
        <p:nvSpPr>
          <p:cNvPr id="12291" name="Rectangle 3"/>
          <p:cNvSpPr>
            <a:spLocks noGrp="1" noChangeArrowheads="1"/>
          </p:cNvSpPr>
          <p:nvPr>
            <p:ph type="body" idx="1"/>
          </p:nvPr>
        </p:nvSpPr>
        <p:spPr/>
        <p:txBody>
          <a:bodyPr/>
          <a:lstStyle/>
          <a:p>
            <a:pPr marL="609600" indent="-609600">
              <a:buFont typeface="Wingdings" pitchFamily="2" charset="2"/>
              <a:buNone/>
            </a:pPr>
            <a:r>
              <a:rPr lang="en-US" i="1" dirty="0"/>
              <a:t>1. </a:t>
            </a:r>
            <a:r>
              <a:rPr lang="en-US" i="1" dirty="0">
                <a:solidFill>
                  <a:srgbClr val="FF0000"/>
                </a:solidFill>
              </a:rPr>
              <a:t>Reflexivity Rule</a:t>
            </a:r>
            <a:r>
              <a:rPr lang="en-US" dirty="0">
                <a:solidFill>
                  <a:srgbClr val="FF0000"/>
                </a:solidFill>
              </a:rPr>
              <a:t> </a:t>
            </a:r>
            <a:r>
              <a:rPr lang="en-US" dirty="0"/>
              <a:t>--- If </a:t>
            </a:r>
            <a:r>
              <a:rPr lang="en-US" i="1" dirty="0"/>
              <a:t>X</a:t>
            </a:r>
            <a:r>
              <a:rPr lang="en-US" dirty="0"/>
              <a:t> is a set of attributes and </a:t>
            </a:r>
            <a:r>
              <a:rPr lang="en-US" i="1" dirty="0"/>
              <a:t>Y</a:t>
            </a:r>
            <a:r>
              <a:rPr lang="en-US" dirty="0"/>
              <a:t> is a subset of </a:t>
            </a:r>
            <a:r>
              <a:rPr lang="en-US" i="1" dirty="0"/>
              <a:t>X</a:t>
            </a:r>
            <a:r>
              <a:rPr lang="en-US" dirty="0"/>
              <a:t>, then </a:t>
            </a:r>
            <a:r>
              <a:rPr lang="en-US" b="1" i="1" dirty="0"/>
              <a:t>X </a:t>
            </a:r>
            <a:r>
              <a:rPr lang="en-US" b="1" i="1" dirty="0">
                <a:sym typeface="Symbol" pitchFamily="18" charset="2"/>
              </a:rPr>
              <a:t></a:t>
            </a:r>
            <a:r>
              <a:rPr lang="en-US" b="1" i="1" dirty="0"/>
              <a:t> Y</a:t>
            </a:r>
            <a:r>
              <a:rPr lang="en-US" dirty="0"/>
              <a:t> holds. </a:t>
            </a:r>
          </a:p>
          <a:p>
            <a:pPr marL="609600" indent="-609600">
              <a:buFont typeface="Wingdings" pitchFamily="2" charset="2"/>
              <a:buNone/>
            </a:pPr>
            <a:r>
              <a:rPr lang="en-US" dirty="0"/>
              <a:t>	</a:t>
            </a:r>
            <a:r>
              <a:rPr lang="en-US" sz="2400" dirty="0"/>
              <a:t>each subset of </a:t>
            </a:r>
            <a:r>
              <a:rPr lang="en-US" sz="2400" i="1" dirty="0"/>
              <a:t>X</a:t>
            </a:r>
            <a:r>
              <a:rPr lang="en-US" sz="2400" dirty="0"/>
              <a:t> is functionally dependent on </a:t>
            </a:r>
            <a:r>
              <a:rPr lang="en-US" sz="2400" i="1" dirty="0"/>
              <a:t>X</a:t>
            </a:r>
            <a:r>
              <a:rPr lang="en-US" sz="2400" dirty="0"/>
              <a:t>. </a:t>
            </a:r>
          </a:p>
          <a:p>
            <a:pPr marL="609600" indent="-609600">
              <a:buFont typeface="Wingdings" pitchFamily="2" charset="2"/>
              <a:buNone/>
            </a:pPr>
            <a:r>
              <a:rPr lang="en-US" i="1" dirty="0"/>
              <a:t>2.</a:t>
            </a:r>
            <a:r>
              <a:rPr lang="en-US" dirty="0"/>
              <a:t> </a:t>
            </a:r>
            <a:r>
              <a:rPr lang="en-US" i="1" dirty="0">
                <a:solidFill>
                  <a:srgbClr val="FF0000"/>
                </a:solidFill>
              </a:rPr>
              <a:t>Augmentation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holds and </a:t>
            </a:r>
            <a:r>
              <a:rPr lang="en-US" i="1" dirty="0"/>
              <a:t>W</a:t>
            </a:r>
            <a:r>
              <a:rPr lang="en-US" dirty="0"/>
              <a:t> is a set of attributes, then </a:t>
            </a:r>
            <a:r>
              <a:rPr lang="en-US" b="1" i="1" dirty="0"/>
              <a:t>WX  </a:t>
            </a:r>
            <a:r>
              <a:rPr lang="en-US" b="1" i="1" dirty="0">
                <a:sym typeface="Symbol" pitchFamily="18" charset="2"/>
              </a:rPr>
              <a:t></a:t>
            </a:r>
            <a:r>
              <a:rPr lang="en-US" b="1" i="1" dirty="0"/>
              <a:t> WY</a:t>
            </a:r>
            <a:r>
              <a:rPr lang="en-US" dirty="0"/>
              <a:t> holds. </a:t>
            </a:r>
          </a:p>
          <a:p>
            <a:pPr marL="609600" indent="-609600">
              <a:buFont typeface="Wingdings" pitchFamily="2" charset="2"/>
              <a:buNone/>
            </a:pPr>
            <a:r>
              <a:rPr lang="en-US" i="1" dirty="0"/>
              <a:t>3. </a:t>
            </a:r>
            <a:r>
              <a:rPr lang="en-US" i="1" dirty="0">
                <a:solidFill>
                  <a:srgbClr val="FF0000"/>
                </a:solidFill>
              </a:rPr>
              <a:t>Transitivity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Y </a:t>
            </a:r>
            <a:r>
              <a:rPr lang="en-US" b="1" i="1" dirty="0">
                <a:sym typeface="Symbol" pitchFamily="18" charset="2"/>
              </a:rPr>
              <a:t></a:t>
            </a:r>
            <a:r>
              <a:rPr lang="en-US" b="1" i="1" dirty="0"/>
              <a:t> Z</a:t>
            </a:r>
            <a:r>
              <a:rPr lang="en-US" dirty="0"/>
              <a:t> holds, then </a:t>
            </a:r>
            <a:r>
              <a:rPr lang="en-US" b="1" i="1" dirty="0"/>
              <a:t>X </a:t>
            </a:r>
            <a:r>
              <a:rPr lang="en-US" b="1" i="1" dirty="0">
                <a:sym typeface="Symbol" pitchFamily="18" charset="2"/>
              </a:rPr>
              <a:t></a:t>
            </a:r>
            <a:r>
              <a:rPr lang="en-US" b="1" i="1" dirty="0"/>
              <a:t> Z</a:t>
            </a:r>
            <a:r>
              <a:rPr lang="en-US" dirty="0"/>
              <a:t> holds. </a:t>
            </a:r>
          </a:p>
        </p:txBody>
      </p:sp>
    </p:spTree>
    <p:extLst>
      <p:ext uri="{BB962C8B-B14F-4D97-AF65-F5344CB8AC3E}">
        <p14:creationId xmlns:p14="http://schemas.microsoft.com/office/powerpoint/2010/main" val="26578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N" b="1" dirty="0">
                <a:solidFill>
                  <a:schemeClr val="accent1">
                    <a:lumMod val="75000"/>
                  </a:schemeClr>
                </a:solidFill>
              </a:rPr>
              <a:t>Dependency</a:t>
            </a:r>
          </a:p>
        </p:txBody>
      </p:sp>
      <p:sp>
        <p:nvSpPr>
          <p:cNvPr id="4099" name="Content Placeholder 2"/>
          <p:cNvSpPr>
            <a:spLocks noGrp="1"/>
          </p:cNvSpPr>
          <p:nvPr>
            <p:ph idx="1"/>
          </p:nvPr>
        </p:nvSpPr>
        <p:spPr/>
        <p:txBody>
          <a:bodyPr/>
          <a:lstStyle/>
          <a:p>
            <a:pPr algn="just"/>
            <a:r>
              <a:rPr lang="en-IN" sz="2800"/>
              <a:t>A dependency occurs in a database when information stored in the same database table uniquely determines other information stored in the same table.</a:t>
            </a:r>
          </a:p>
        </p:txBody>
      </p:sp>
    </p:spTree>
    <p:extLst>
      <p:ext uri="{BB962C8B-B14F-4D97-AF65-F5344CB8AC3E}">
        <p14:creationId xmlns:p14="http://schemas.microsoft.com/office/powerpoint/2010/main" val="138881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b="1" dirty="0">
                <a:solidFill>
                  <a:schemeClr val="accent1">
                    <a:lumMod val="75000"/>
                  </a:schemeClr>
                </a:solidFill>
              </a:rPr>
              <a:t>Derived Theorems from Axioms</a:t>
            </a:r>
          </a:p>
        </p:txBody>
      </p:sp>
      <p:sp>
        <p:nvSpPr>
          <p:cNvPr id="13315" name="Rectangle 3"/>
          <p:cNvSpPr>
            <a:spLocks noGrp="1" noChangeArrowheads="1"/>
          </p:cNvSpPr>
          <p:nvPr>
            <p:ph type="body" idx="1"/>
          </p:nvPr>
        </p:nvSpPr>
        <p:spPr/>
        <p:txBody>
          <a:bodyPr/>
          <a:lstStyle/>
          <a:p>
            <a:pPr>
              <a:buFont typeface="Wingdings" pitchFamily="2" charset="2"/>
              <a:buNone/>
            </a:pPr>
            <a:r>
              <a:rPr lang="en-US" dirty="0"/>
              <a:t>4. </a:t>
            </a:r>
            <a:r>
              <a:rPr lang="en-US" i="1" dirty="0">
                <a:solidFill>
                  <a:srgbClr val="FF0000"/>
                </a:solidFill>
              </a:rPr>
              <a:t>Union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X </a:t>
            </a:r>
            <a:r>
              <a:rPr lang="en-US" b="1" i="1" dirty="0">
                <a:sym typeface="Symbol" pitchFamily="18" charset="2"/>
              </a:rPr>
              <a:t></a:t>
            </a:r>
            <a:r>
              <a:rPr lang="en-US" b="1" i="1" dirty="0"/>
              <a:t> Z</a:t>
            </a:r>
            <a:r>
              <a:rPr lang="en-US" dirty="0"/>
              <a:t> holds, then </a:t>
            </a:r>
            <a:r>
              <a:rPr lang="en-US" b="1" i="1" dirty="0"/>
              <a:t>X </a:t>
            </a:r>
            <a:r>
              <a:rPr lang="en-US" b="1" i="1" dirty="0">
                <a:sym typeface="Symbol" pitchFamily="18" charset="2"/>
              </a:rPr>
              <a:t></a:t>
            </a:r>
            <a:r>
              <a:rPr lang="en-US" b="1" i="1" dirty="0"/>
              <a:t> YZ</a:t>
            </a:r>
            <a:r>
              <a:rPr lang="en-US" dirty="0"/>
              <a:t> holds. </a:t>
            </a:r>
          </a:p>
          <a:p>
            <a:pPr>
              <a:buFont typeface="Wingdings" pitchFamily="2" charset="2"/>
              <a:buNone/>
            </a:pPr>
            <a:r>
              <a:rPr lang="en-US" dirty="0"/>
              <a:t>5. </a:t>
            </a:r>
            <a:r>
              <a:rPr lang="en-US" i="1" dirty="0">
                <a:solidFill>
                  <a:srgbClr val="FF0000"/>
                </a:solidFill>
              </a:rPr>
              <a:t>Decomposition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YZ</a:t>
            </a:r>
            <a:r>
              <a:rPr lang="en-US" dirty="0"/>
              <a:t> holds, then so do </a:t>
            </a:r>
            <a:r>
              <a:rPr lang="en-US" b="1" i="1" dirty="0"/>
              <a:t>X </a:t>
            </a:r>
            <a:r>
              <a:rPr lang="en-US" b="1" i="1" dirty="0">
                <a:sym typeface="Symbol" pitchFamily="18" charset="2"/>
              </a:rPr>
              <a:t></a:t>
            </a:r>
            <a:r>
              <a:rPr lang="en-US" b="1" i="1" dirty="0"/>
              <a:t> Y</a:t>
            </a:r>
            <a:r>
              <a:rPr lang="en-US" dirty="0"/>
              <a:t> and </a:t>
            </a:r>
            <a:r>
              <a:rPr lang="en-US" b="1" i="1" dirty="0"/>
              <a:t>X </a:t>
            </a:r>
            <a:r>
              <a:rPr lang="en-US" b="1" i="1" dirty="0">
                <a:sym typeface="Symbol" pitchFamily="18" charset="2"/>
              </a:rPr>
              <a:t></a:t>
            </a:r>
            <a:r>
              <a:rPr lang="en-US" b="1" i="1" dirty="0"/>
              <a:t> Z</a:t>
            </a:r>
            <a:r>
              <a:rPr lang="en-US" dirty="0"/>
              <a:t>. </a:t>
            </a:r>
          </a:p>
          <a:p>
            <a:pPr>
              <a:buFont typeface="Wingdings" pitchFamily="2" charset="2"/>
              <a:buNone/>
            </a:pPr>
            <a:r>
              <a:rPr lang="en-US" dirty="0"/>
              <a:t>6. </a:t>
            </a:r>
            <a:r>
              <a:rPr lang="en-US" i="1" dirty="0" err="1">
                <a:solidFill>
                  <a:srgbClr val="FF0000"/>
                </a:solidFill>
              </a:rPr>
              <a:t>Pseudotransitivity</a:t>
            </a:r>
            <a:r>
              <a:rPr lang="en-US" i="1" dirty="0">
                <a:solidFill>
                  <a:srgbClr val="FF0000"/>
                </a:solidFill>
              </a:rPr>
              <a:t> Rule</a:t>
            </a:r>
            <a:r>
              <a:rPr lang="en-US" dirty="0">
                <a:solidFill>
                  <a:srgbClr val="FF0000"/>
                </a:solidFill>
              </a:rPr>
              <a:t> </a:t>
            </a:r>
            <a:r>
              <a:rPr lang="en-US" dirty="0"/>
              <a:t>--- If </a:t>
            </a:r>
            <a:r>
              <a:rPr lang="en-US" b="1" i="1" dirty="0"/>
              <a:t>X </a:t>
            </a:r>
            <a:r>
              <a:rPr lang="en-US" b="1" i="1" dirty="0">
                <a:sym typeface="Symbol" pitchFamily="18" charset="2"/>
              </a:rPr>
              <a:t></a:t>
            </a:r>
            <a:r>
              <a:rPr lang="en-US" b="1" i="1" dirty="0"/>
              <a:t> Y</a:t>
            </a:r>
            <a:r>
              <a:rPr lang="en-US" dirty="0"/>
              <a:t> and </a:t>
            </a:r>
            <a:r>
              <a:rPr lang="en-US" b="1" i="1" dirty="0"/>
              <a:t>WY </a:t>
            </a:r>
            <a:r>
              <a:rPr lang="en-US" b="1" i="1" dirty="0">
                <a:sym typeface="Symbol" pitchFamily="18" charset="2"/>
              </a:rPr>
              <a:t></a:t>
            </a:r>
            <a:r>
              <a:rPr lang="en-US" b="1" i="1" dirty="0"/>
              <a:t> Z</a:t>
            </a:r>
            <a:r>
              <a:rPr lang="en-US" dirty="0"/>
              <a:t> hold then so does </a:t>
            </a:r>
            <a:r>
              <a:rPr lang="en-US" b="1" i="1" dirty="0"/>
              <a:t>WX </a:t>
            </a:r>
            <a:r>
              <a:rPr lang="en-US" b="1" i="1" dirty="0">
                <a:sym typeface="Symbol" pitchFamily="18" charset="2"/>
              </a:rPr>
              <a:t></a:t>
            </a:r>
            <a:r>
              <a:rPr lang="en-US" b="1" i="1" dirty="0"/>
              <a:t> Z</a:t>
            </a:r>
            <a:r>
              <a:rPr lang="en-US" dirty="0"/>
              <a:t>. </a:t>
            </a:r>
          </a:p>
          <a:p>
            <a:pPr>
              <a:buFont typeface="Wingdings" pitchFamily="2" charset="2"/>
              <a:buNone/>
            </a:pPr>
            <a:endParaRPr lang="en-US" dirty="0"/>
          </a:p>
        </p:txBody>
      </p:sp>
    </p:spTree>
    <p:extLst>
      <p:ext uri="{BB962C8B-B14F-4D97-AF65-F5344CB8AC3E}">
        <p14:creationId xmlns:p14="http://schemas.microsoft.com/office/powerpoint/2010/main" val="340688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Normalization </a:t>
            </a:r>
          </a:p>
        </p:txBody>
      </p:sp>
      <p:sp>
        <p:nvSpPr>
          <p:cNvPr id="3" name="Content Placeholder 2"/>
          <p:cNvSpPr>
            <a:spLocks noGrp="1"/>
          </p:cNvSpPr>
          <p:nvPr>
            <p:ph idx="1"/>
          </p:nvPr>
        </p:nvSpPr>
        <p:spPr/>
        <p:txBody>
          <a:bodyPr/>
          <a:lstStyle/>
          <a:p>
            <a:pPr algn="just"/>
            <a:r>
              <a:rPr lang="en-US" dirty="0"/>
              <a:t>Data normalization is a technique of organizing the data in database. </a:t>
            </a:r>
          </a:p>
          <a:p>
            <a:pPr algn="just"/>
            <a:r>
              <a:rPr lang="en-US" dirty="0"/>
              <a:t>Normalization of data can be defined as a process during which redundant  relation schemas are decomposed by breaking up their attributes into smaller relation schemas that process desirable properties.</a:t>
            </a:r>
          </a:p>
        </p:txBody>
      </p:sp>
    </p:spTree>
    <p:extLst>
      <p:ext uri="{BB962C8B-B14F-4D97-AF65-F5344CB8AC3E}">
        <p14:creationId xmlns:p14="http://schemas.microsoft.com/office/powerpoint/2010/main" val="25915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Objectives of Normalization</a:t>
            </a:r>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7167" t="35634" r="23953" b="17164"/>
          <a:stretch/>
        </p:blipFill>
        <p:spPr bwMode="auto">
          <a:xfrm>
            <a:off x="457200" y="1371600"/>
            <a:ext cx="8382000"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610600" y="61722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894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Normal Forms</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72" t="40299" r="37798" b="33208"/>
          <a:stretch/>
        </p:blipFill>
        <p:spPr bwMode="auto">
          <a:xfrm>
            <a:off x="381000" y="2133600"/>
            <a:ext cx="861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38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First Normal Form</a:t>
            </a:r>
          </a:p>
        </p:txBody>
      </p:sp>
      <p:sp>
        <p:nvSpPr>
          <p:cNvPr id="3" name="Content Placeholder 2"/>
          <p:cNvSpPr>
            <a:spLocks noGrp="1"/>
          </p:cNvSpPr>
          <p:nvPr>
            <p:ph idx="1"/>
          </p:nvPr>
        </p:nvSpPr>
        <p:spPr/>
        <p:txBody>
          <a:bodyPr>
            <a:normAutofit lnSpcReduction="10000"/>
          </a:bodyPr>
          <a:lstStyle/>
          <a:p>
            <a:pPr algn="just">
              <a:spcBef>
                <a:spcPct val="50000"/>
              </a:spcBef>
            </a:pPr>
            <a:r>
              <a:rPr lang="en-US" dirty="0">
                <a:cs typeface="Times New Roman" pitchFamily="18" charset="0"/>
              </a:rPr>
              <a:t>A relation is said to be in 1NF if and only if every cell/entry of the relation has at most a single value. In other words “a relation is in 1NF if and only if all underlying domains contain atomic values or single value only.”</a:t>
            </a:r>
          </a:p>
          <a:p>
            <a:pPr algn="just">
              <a:spcBef>
                <a:spcPct val="50000"/>
              </a:spcBef>
            </a:pPr>
            <a:r>
              <a:rPr lang="en-US" dirty="0">
                <a:cs typeface="Times New Roman" pitchFamily="18" charset="0"/>
              </a:rPr>
              <a:t>The objective of normalizing a table is to remove its repeating groups and ensure that all entries of the resulting table have at most a single value.</a:t>
            </a:r>
            <a:endParaRPr lang="en-US" dirty="0"/>
          </a:p>
          <a:p>
            <a:endParaRPr lang="en-US" dirty="0"/>
          </a:p>
        </p:txBody>
      </p:sp>
    </p:spTree>
    <p:extLst>
      <p:ext uri="{BB962C8B-B14F-4D97-AF65-F5344CB8AC3E}">
        <p14:creationId xmlns:p14="http://schemas.microsoft.com/office/powerpoint/2010/main" val="127678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Example: </a:t>
            </a:r>
            <a:r>
              <a:rPr lang="en-US" b="1" dirty="0" err="1">
                <a:solidFill>
                  <a:schemeClr val="accent1">
                    <a:lumMod val="75000"/>
                  </a:schemeClr>
                </a:solidFill>
              </a:rPr>
              <a:t>Unnormalized</a:t>
            </a:r>
            <a:r>
              <a:rPr lang="en-US" b="1" dirty="0">
                <a:solidFill>
                  <a:schemeClr val="accent1">
                    <a:lumMod val="75000"/>
                  </a:schemeClr>
                </a:solidFill>
              </a:rPr>
              <a:t> table</a:t>
            </a:r>
          </a:p>
        </p:txBody>
      </p:sp>
      <p:sp>
        <p:nvSpPr>
          <p:cNvPr id="3" name="Content Placeholder 2"/>
          <p:cNvSpPr>
            <a:spLocks noGrp="1"/>
          </p:cNvSpPr>
          <p:nvPr>
            <p:ph idx="1"/>
          </p:nvPr>
        </p:nvSpPr>
        <p:spPr/>
        <p:txBody>
          <a:bodyPr/>
          <a:lstStyle/>
          <a:p>
            <a:endParaRPr lang="en-US" dirty="0"/>
          </a:p>
        </p:txBody>
      </p:sp>
      <p:graphicFrame>
        <p:nvGraphicFramePr>
          <p:cNvPr id="5" name="Table 4"/>
          <p:cNvGraphicFramePr>
            <a:graphicFrameLocks noGrp="1"/>
          </p:cNvGraphicFramePr>
          <p:nvPr/>
        </p:nvGraphicFramePr>
        <p:xfrm>
          <a:off x="247650" y="1417638"/>
          <a:ext cx="86868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152839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2082">
                  <a:extLst>
                    <a:ext uri="{9D8B030D-6E8A-4147-A177-3AD203B41FA5}">
                      <a16:colId xmlns:a16="http://schemas.microsoft.com/office/drawing/2014/main" val="20003"/>
                    </a:ext>
                  </a:extLst>
                </a:gridCol>
                <a:gridCol w="949568">
                  <a:extLst>
                    <a:ext uri="{9D8B030D-6E8A-4147-A177-3AD203B41FA5}">
                      <a16:colId xmlns:a16="http://schemas.microsoft.com/office/drawing/2014/main" val="20004"/>
                    </a:ext>
                  </a:extLst>
                </a:gridCol>
                <a:gridCol w="1277816">
                  <a:extLst>
                    <a:ext uri="{9D8B030D-6E8A-4147-A177-3AD203B41FA5}">
                      <a16:colId xmlns:a16="http://schemas.microsoft.com/office/drawing/2014/main" val="20005"/>
                    </a:ext>
                  </a:extLst>
                </a:gridCol>
                <a:gridCol w="1113692">
                  <a:extLst>
                    <a:ext uri="{9D8B030D-6E8A-4147-A177-3AD203B41FA5}">
                      <a16:colId xmlns:a16="http://schemas.microsoft.com/office/drawing/2014/main" val="20006"/>
                    </a:ext>
                  </a:extLst>
                </a:gridCol>
                <a:gridCol w="1113692">
                  <a:extLst>
                    <a:ext uri="{9D8B030D-6E8A-4147-A177-3AD203B41FA5}">
                      <a16:colId xmlns:a16="http://schemas.microsoft.com/office/drawing/2014/main" val="20007"/>
                    </a:ext>
                  </a:extLst>
                </a:gridCol>
              </a:tblGrid>
              <a:tr h="451370">
                <a:tc>
                  <a:txBody>
                    <a:bodyPr/>
                    <a:lstStyle/>
                    <a:p>
                      <a:pPr algn="ctr"/>
                      <a:r>
                        <a:rPr lang="en-US" dirty="0"/>
                        <a:t>Course Code</a:t>
                      </a:r>
                    </a:p>
                  </a:txBody>
                  <a:tcPr/>
                </a:tc>
                <a:tc>
                  <a:txBody>
                    <a:bodyPr/>
                    <a:lstStyle/>
                    <a:p>
                      <a:pPr algn="ctr"/>
                      <a:r>
                        <a:rPr lang="en-US" dirty="0"/>
                        <a:t>Course Name</a:t>
                      </a:r>
                    </a:p>
                  </a:txBody>
                  <a:tcPr/>
                </a:tc>
                <a:tc>
                  <a:txBody>
                    <a:bodyPr/>
                    <a:lstStyle/>
                    <a:p>
                      <a:pPr algn="ctr"/>
                      <a:r>
                        <a:rPr lang="en-US" dirty="0"/>
                        <a:t>Teacher Name</a:t>
                      </a:r>
                    </a:p>
                  </a:txBody>
                  <a:tcPr/>
                </a:tc>
                <a:tc>
                  <a:txBody>
                    <a:bodyPr/>
                    <a:lstStyle/>
                    <a:p>
                      <a:pPr algn="ctr"/>
                      <a:r>
                        <a:rPr lang="en-US" dirty="0"/>
                        <a:t>Roll</a:t>
                      </a:r>
                      <a:r>
                        <a:rPr lang="en-US" baseline="0" dirty="0"/>
                        <a:t> No</a:t>
                      </a:r>
                      <a:endParaRPr lang="en-US" dirty="0"/>
                    </a:p>
                  </a:txBody>
                  <a:tcPr/>
                </a:tc>
                <a:tc>
                  <a:txBody>
                    <a:bodyPr/>
                    <a:lstStyle/>
                    <a:p>
                      <a:pPr algn="ctr"/>
                      <a:r>
                        <a:rPr lang="en-US" dirty="0"/>
                        <a:t>Name</a:t>
                      </a:r>
                    </a:p>
                  </a:txBody>
                  <a:tcPr/>
                </a:tc>
                <a:tc>
                  <a:txBody>
                    <a:bodyPr/>
                    <a:lstStyle/>
                    <a:p>
                      <a:pPr algn="ctr"/>
                      <a:r>
                        <a:rPr lang="en-US" dirty="0"/>
                        <a:t>System Used</a:t>
                      </a:r>
                    </a:p>
                  </a:txBody>
                  <a:tcPr/>
                </a:tc>
                <a:tc>
                  <a:txBody>
                    <a:bodyPr/>
                    <a:lstStyle/>
                    <a:p>
                      <a:pPr algn="ctr"/>
                      <a:r>
                        <a:rPr lang="en-US" dirty="0"/>
                        <a:t>Hourly Rate</a:t>
                      </a:r>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Java</a:t>
                      </a:r>
                    </a:p>
                  </a:txBody>
                  <a:tcPr/>
                </a:tc>
                <a:tc>
                  <a:txBody>
                    <a:bodyPr/>
                    <a:lstStyle/>
                    <a:p>
                      <a:pPr algn="ctr"/>
                      <a:r>
                        <a:rPr lang="en-US" b="1" dirty="0"/>
                        <a:t>Kumar</a:t>
                      </a:r>
                    </a:p>
                  </a:txBody>
                  <a:tcPr/>
                </a:tc>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4883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Approaches to normalize table</a:t>
            </a:r>
          </a:p>
        </p:txBody>
      </p:sp>
      <p:sp>
        <p:nvSpPr>
          <p:cNvPr id="3" name="Content Placeholder 2"/>
          <p:cNvSpPr>
            <a:spLocks noGrp="1"/>
          </p:cNvSpPr>
          <p:nvPr>
            <p:ph idx="1"/>
          </p:nvPr>
        </p:nvSpPr>
        <p:spPr/>
        <p:txBody>
          <a:bodyPr/>
          <a:lstStyle/>
          <a:p>
            <a:r>
              <a:rPr lang="en-US" dirty="0"/>
              <a:t>In general, there are two basic approaches to normalize tables.</a:t>
            </a:r>
          </a:p>
          <a:p>
            <a:endParaRPr lang="en-US" dirty="0"/>
          </a:p>
          <a:p>
            <a:endParaRPr lang="en-US" dirty="0"/>
          </a:p>
        </p:txBody>
      </p:sp>
      <p:pic>
        <p:nvPicPr>
          <p:cNvPr id="5"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4964" t="25374" r="23743" b="45335"/>
          <a:stretch/>
        </p:blipFill>
        <p:spPr bwMode="auto">
          <a:xfrm>
            <a:off x="457200" y="2743200"/>
            <a:ext cx="822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27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Rectangle 3"/>
          <p:cNvSpPr/>
          <p:nvPr/>
        </p:nvSpPr>
        <p:spPr>
          <a:xfrm>
            <a:off x="685800" y="457200"/>
            <a:ext cx="7467600" cy="1077218"/>
          </a:xfrm>
          <a:prstGeom prst="rect">
            <a:avLst/>
          </a:prstGeom>
        </p:spPr>
        <p:txBody>
          <a:bodyPr wrap="square">
            <a:spAutoFit/>
          </a:bodyPr>
          <a:lstStyle/>
          <a:p>
            <a:pPr algn="ctr"/>
            <a:r>
              <a:rPr lang="en-US" sz="3200" b="1" dirty="0">
                <a:solidFill>
                  <a:schemeClr val="accent1">
                    <a:lumMod val="75000"/>
                  </a:schemeClr>
                </a:solidFill>
                <a:latin typeface="+mj-lt"/>
                <a:cs typeface="Times New Roman" pitchFamily="18" charset="0"/>
              </a:rPr>
              <a:t>STUDENT (</a:t>
            </a:r>
            <a:r>
              <a:rPr lang="en-US" sz="3200" b="1" i="1" dirty="0">
                <a:solidFill>
                  <a:schemeClr val="accent1">
                    <a:lumMod val="75000"/>
                  </a:schemeClr>
                </a:solidFill>
                <a:latin typeface="+mj-lt"/>
                <a:cs typeface="Times New Roman" pitchFamily="18" charset="0"/>
              </a:rPr>
              <a:t>Flattening</a:t>
            </a:r>
            <a:r>
              <a:rPr lang="en-US" sz="3200" b="1" dirty="0">
                <a:solidFill>
                  <a:schemeClr val="accent1">
                    <a:lumMod val="75000"/>
                  </a:schemeClr>
                </a:solidFill>
                <a:latin typeface="+mj-lt"/>
                <a:cs typeface="Times New Roman" pitchFamily="18" charset="0"/>
              </a:rPr>
              <a:t>)</a:t>
            </a:r>
            <a:br>
              <a:rPr lang="en-US" sz="3200" b="1" dirty="0">
                <a:solidFill>
                  <a:schemeClr val="accent1">
                    <a:lumMod val="75000"/>
                  </a:schemeClr>
                </a:solidFill>
                <a:latin typeface="+mj-lt"/>
                <a:cs typeface="Times New Roman" pitchFamily="18" charset="0"/>
              </a:rPr>
            </a:br>
            <a:r>
              <a:rPr lang="en-US" sz="3200" b="1" dirty="0">
                <a:solidFill>
                  <a:schemeClr val="accent1">
                    <a:lumMod val="75000"/>
                  </a:schemeClr>
                </a:solidFill>
                <a:latin typeface="+mj-lt"/>
                <a:cs typeface="Times New Roman" pitchFamily="18" charset="0"/>
              </a:rPr>
              <a:t>(Normalized Table)</a:t>
            </a:r>
            <a:endParaRPr lang="en-US" sz="3200" b="1" dirty="0">
              <a:solidFill>
                <a:schemeClr val="accent1">
                  <a:lumMod val="75000"/>
                </a:schemeClr>
              </a:solidFill>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578910025"/>
              </p:ext>
            </p:extLst>
          </p:nvPr>
        </p:nvGraphicFramePr>
        <p:xfrm>
          <a:off x="228600" y="1676400"/>
          <a:ext cx="86868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152839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822082">
                  <a:extLst>
                    <a:ext uri="{9D8B030D-6E8A-4147-A177-3AD203B41FA5}">
                      <a16:colId xmlns:a16="http://schemas.microsoft.com/office/drawing/2014/main" val="20003"/>
                    </a:ext>
                  </a:extLst>
                </a:gridCol>
                <a:gridCol w="949568">
                  <a:extLst>
                    <a:ext uri="{9D8B030D-6E8A-4147-A177-3AD203B41FA5}">
                      <a16:colId xmlns:a16="http://schemas.microsoft.com/office/drawing/2014/main" val="20004"/>
                    </a:ext>
                  </a:extLst>
                </a:gridCol>
                <a:gridCol w="1277816">
                  <a:extLst>
                    <a:ext uri="{9D8B030D-6E8A-4147-A177-3AD203B41FA5}">
                      <a16:colId xmlns:a16="http://schemas.microsoft.com/office/drawing/2014/main" val="20005"/>
                    </a:ext>
                  </a:extLst>
                </a:gridCol>
                <a:gridCol w="1113692">
                  <a:extLst>
                    <a:ext uri="{9D8B030D-6E8A-4147-A177-3AD203B41FA5}">
                      <a16:colId xmlns:a16="http://schemas.microsoft.com/office/drawing/2014/main" val="20006"/>
                    </a:ext>
                  </a:extLst>
                </a:gridCol>
                <a:gridCol w="1113692">
                  <a:extLst>
                    <a:ext uri="{9D8B030D-6E8A-4147-A177-3AD203B41FA5}">
                      <a16:colId xmlns:a16="http://schemas.microsoft.com/office/drawing/2014/main" val="20007"/>
                    </a:ext>
                  </a:extLst>
                </a:gridCol>
              </a:tblGrid>
              <a:tr h="451370">
                <a:tc>
                  <a:txBody>
                    <a:bodyPr/>
                    <a:lstStyle/>
                    <a:p>
                      <a:pPr algn="ctr"/>
                      <a:r>
                        <a:rPr lang="en-US" dirty="0"/>
                        <a:t>Course Code</a:t>
                      </a:r>
                    </a:p>
                  </a:txBody>
                  <a:tcPr/>
                </a:tc>
                <a:tc>
                  <a:txBody>
                    <a:bodyPr/>
                    <a:lstStyle/>
                    <a:p>
                      <a:pPr algn="ctr"/>
                      <a:r>
                        <a:rPr lang="en-US" dirty="0"/>
                        <a:t>Course Name</a:t>
                      </a:r>
                    </a:p>
                  </a:txBody>
                  <a:tcPr/>
                </a:tc>
                <a:tc>
                  <a:txBody>
                    <a:bodyPr/>
                    <a:lstStyle/>
                    <a:p>
                      <a:pPr algn="ctr"/>
                      <a:r>
                        <a:rPr lang="en-US" dirty="0"/>
                        <a:t>Teacher Name</a:t>
                      </a:r>
                    </a:p>
                  </a:txBody>
                  <a:tcPr/>
                </a:tc>
                <a:tc>
                  <a:txBody>
                    <a:bodyPr/>
                    <a:lstStyle/>
                    <a:p>
                      <a:pPr algn="ctr"/>
                      <a:r>
                        <a:rPr lang="en-US" dirty="0"/>
                        <a:t>Roll</a:t>
                      </a:r>
                      <a:r>
                        <a:rPr lang="en-US" baseline="0" dirty="0"/>
                        <a:t> No</a:t>
                      </a:r>
                      <a:endParaRPr lang="en-US" dirty="0"/>
                    </a:p>
                  </a:txBody>
                  <a:tcPr/>
                </a:tc>
                <a:tc>
                  <a:txBody>
                    <a:bodyPr/>
                    <a:lstStyle/>
                    <a:p>
                      <a:pPr algn="ctr"/>
                      <a:r>
                        <a:rPr lang="en-US" dirty="0"/>
                        <a:t>Name</a:t>
                      </a:r>
                    </a:p>
                  </a:txBody>
                  <a:tcPr/>
                </a:tc>
                <a:tc>
                  <a:txBody>
                    <a:bodyPr/>
                    <a:lstStyle/>
                    <a:p>
                      <a:pPr algn="ctr"/>
                      <a:r>
                        <a:rPr lang="en-US" dirty="0"/>
                        <a:t>System Used</a:t>
                      </a:r>
                    </a:p>
                  </a:txBody>
                  <a:tcPr/>
                </a:tc>
                <a:tc>
                  <a:txBody>
                    <a:bodyPr/>
                    <a:lstStyle/>
                    <a:p>
                      <a:pPr algn="ctr"/>
                      <a:r>
                        <a:rPr lang="en-US" dirty="0"/>
                        <a:t>Hourly Rate</a:t>
                      </a:r>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algn="ctr"/>
                      <a:r>
                        <a:rPr lang="en-US" b="1" dirty="0"/>
                        <a:t>C1</a:t>
                      </a:r>
                    </a:p>
                  </a:txBody>
                  <a:tcPr/>
                </a:tc>
                <a:tc>
                  <a:txBody>
                    <a:bodyPr/>
                    <a:lstStyle/>
                    <a:p>
                      <a:pPr algn="ctr"/>
                      <a:r>
                        <a:rPr lang="en-US" b="1" dirty="0"/>
                        <a:t>Visual Basic</a:t>
                      </a:r>
                    </a:p>
                  </a:txBody>
                  <a:tcPr/>
                </a:tc>
                <a:tc>
                  <a:txBody>
                    <a:bodyPr/>
                    <a:lstStyle/>
                    <a:p>
                      <a:pPr algn="ctr"/>
                      <a:r>
                        <a:rPr lang="en-US" b="1" dirty="0"/>
                        <a:t>ABC</a:t>
                      </a:r>
                    </a:p>
                  </a:txBody>
                  <a:tcPr/>
                </a:tc>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r>
                        <a:rPr lang="en-US" b="1" dirty="0"/>
                        <a:t>C2</a:t>
                      </a:r>
                    </a:p>
                  </a:txBody>
                  <a:tcPr/>
                </a:tc>
                <a:tc>
                  <a:txBody>
                    <a:bodyPr/>
                    <a:lstStyle/>
                    <a:p>
                      <a:pPr algn="ctr"/>
                      <a:r>
                        <a:rPr lang="en-US" b="1" dirty="0"/>
                        <a:t>Oracle &amp; Dev</a:t>
                      </a:r>
                    </a:p>
                  </a:txBody>
                  <a:tcPr/>
                </a:tc>
                <a:tc>
                  <a:txBody>
                    <a:bodyPr/>
                    <a:lstStyle/>
                    <a:p>
                      <a:pPr algn="ctr"/>
                      <a:r>
                        <a:rPr lang="en-US" b="1" dirty="0"/>
                        <a:t>DEF</a:t>
                      </a:r>
                    </a:p>
                  </a:txBody>
                  <a:tcPr/>
                </a:tc>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a:t>
                      </a:r>
                      <a:r>
                        <a:rPr lang="en-US" b="1" baseline="0" dirty="0"/>
                        <a:t> – IV</a:t>
                      </a:r>
                      <a:endParaRPr lang="en-US" b="1" dirty="0"/>
                    </a:p>
                  </a:txBody>
                  <a:tcPr/>
                </a:tc>
                <a:tc>
                  <a:txBody>
                    <a:bodyPr/>
                    <a:lstStyle/>
                    <a:p>
                      <a:pPr algn="ctr"/>
                      <a:r>
                        <a:rPr lang="en-US" b="1" dirty="0"/>
                        <a:t>40</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r>
                        <a:rPr lang="en-US" b="1" dirty="0"/>
                        <a:t>C3</a:t>
                      </a:r>
                    </a:p>
                  </a:txBody>
                  <a:tcPr/>
                </a:tc>
                <a:tc>
                  <a:txBody>
                    <a:bodyPr/>
                    <a:lstStyle/>
                    <a:p>
                      <a:pPr algn="ctr"/>
                      <a:r>
                        <a:rPr lang="en-US" b="1" dirty="0"/>
                        <a:t>C++</a:t>
                      </a:r>
                    </a:p>
                  </a:txBody>
                  <a:tcPr/>
                </a:tc>
                <a:tc>
                  <a:txBody>
                    <a:bodyPr/>
                    <a:lstStyle/>
                    <a:p>
                      <a:pPr algn="ctr"/>
                      <a:r>
                        <a:rPr lang="en-US" b="1" dirty="0"/>
                        <a:t>KJP</a:t>
                      </a:r>
                    </a:p>
                  </a:txBody>
                  <a:tcPr/>
                </a:tc>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Java</a:t>
                      </a:r>
                    </a:p>
                  </a:txBody>
                  <a:tcPr/>
                </a:tc>
                <a:tc>
                  <a:txBody>
                    <a:bodyPr/>
                    <a:lstStyle/>
                    <a:p>
                      <a:pPr algn="ctr"/>
                      <a:r>
                        <a:rPr lang="en-US" b="1" dirty="0"/>
                        <a:t>Kumar</a:t>
                      </a:r>
                    </a:p>
                  </a:txBody>
                  <a:tcPr/>
                </a:tc>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43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Approaches to normalize table</a:t>
            </a:r>
            <a:endParaRPr lang="en-US" dirty="0"/>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6748" t="24440" r="24896" b="29664"/>
          <a:stretch/>
        </p:blipFill>
        <p:spPr bwMode="auto">
          <a:xfrm>
            <a:off x="457200" y="15240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04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6643" t="25373" r="24897" b="37313"/>
          <a:stretch/>
        </p:blipFill>
        <p:spPr bwMode="auto">
          <a:xfrm>
            <a:off x="533400" y="1981200"/>
            <a:ext cx="8077200" cy="324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r>
              <a:rPr lang="en-US" b="1" dirty="0">
                <a:solidFill>
                  <a:schemeClr val="accent1">
                    <a:lumMod val="75000"/>
                  </a:schemeClr>
                </a:solidFill>
              </a:rPr>
              <a:t>Functional Dependency</a:t>
            </a:r>
          </a:p>
        </p:txBody>
      </p:sp>
      <p:sp>
        <p:nvSpPr>
          <p:cNvPr id="5123" name="Rectangle 3"/>
          <p:cNvSpPr>
            <a:spLocks noGrp="1" noChangeArrowheads="1"/>
          </p:cNvSpPr>
          <p:nvPr>
            <p:ph type="body" idx="1"/>
          </p:nvPr>
        </p:nvSpPr>
        <p:spPr/>
        <p:txBody>
          <a:bodyPr/>
          <a:lstStyle/>
          <a:p>
            <a:pPr algn="just"/>
            <a:r>
              <a:rPr lang="en-US" sz="2800"/>
              <a:t>A functional dependency is defined as a constraint between two sets of attributes in a relation from a database.</a:t>
            </a:r>
          </a:p>
          <a:p>
            <a:pPr algn="just">
              <a:buFont typeface="Arial" charset="0"/>
              <a:buNone/>
            </a:pPr>
            <a:endParaRPr lang="en-US" sz="2800"/>
          </a:p>
          <a:p>
            <a:pPr algn="just"/>
            <a:r>
              <a:rPr lang="en-US" sz="2800"/>
              <a:t>Given a relation </a:t>
            </a:r>
            <a:r>
              <a:rPr lang="en-US" sz="2800" i="1"/>
              <a:t>R</a:t>
            </a:r>
            <a:r>
              <a:rPr lang="en-US" sz="2800"/>
              <a:t>, a set of </a:t>
            </a:r>
            <a:r>
              <a:rPr lang="en-US" sz="2800">
                <a:hlinkClick r:id="rId2" tooltip="Attributes"/>
              </a:rPr>
              <a:t>attributes</a:t>
            </a:r>
            <a:r>
              <a:rPr lang="en-US" sz="2800"/>
              <a:t> </a:t>
            </a:r>
            <a:r>
              <a:rPr lang="en-US" sz="2800" i="1"/>
              <a:t>X</a:t>
            </a:r>
            <a:r>
              <a:rPr lang="en-US" sz="2800"/>
              <a:t> in </a:t>
            </a:r>
            <a:r>
              <a:rPr lang="en-US" sz="2800" i="1"/>
              <a:t>R</a:t>
            </a:r>
            <a:r>
              <a:rPr lang="en-US" sz="2800"/>
              <a:t> is said to </a:t>
            </a:r>
            <a:r>
              <a:rPr lang="en-US" sz="2800" b="1"/>
              <a:t>functionally determine</a:t>
            </a:r>
            <a:r>
              <a:rPr lang="en-US" sz="2800"/>
              <a:t> another attribute </a:t>
            </a:r>
            <a:r>
              <a:rPr lang="en-US" sz="2800" i="1"/>
              <a:t>Y</a:t>
            </a:r>
            <a:r>
              <a:rPr lang="en-US" sz="2800"/>
              <a:t>, also in </a:t>
            </a:r>
            <a:r>
              <a:rPr lang="en-US" sz="2800" i="1"/>
              <a:t>R</a:t>
            </a:r>
            <a:r>
              <a:rPr lang="en-US" sz="2800"/>
              <a:t>, (written </a:t>
            </a:r>
            <a:r>
              <a:rPr lang="en-US" sz="2800" i="1"/>
              <a:t>X</a:t>
            </a:r>
            <a:r>
              <a:rPr lang="en-US" sz="2800"/>
              <a:t> → </a:t>
            </a:r>
            <a:r>
              <a:rPr lang="en-US" sz="2800" i="1"/>
              <a:t>Y</a:t>
            </a:r>
            <a:r>
              <a:rPr lang="en-US" sz="2800"/>
              <a:t>) </a:t>
            </a:r>
            <a:r>
              <a:rPr lang="en-US" sz="2800">
                <a:hlinkClick r:id="rId3" tooltip="If and only if"/>
              </a:rPr>
              <a:t>if and only if</a:t>
            </a:r>
            <a:r>
              <a:rPr lang="en-US" sz="2800"/>
              <a:t> each </a:t>
            </a:r>
            <a:r>
              <a:rPr lang="en-US" sz="2800" i="1"/>
              <a:t>X</a:t>
            </a:r>
            <a:r>
              <a:rPr lang="en-US" sz="2800"/>
              <a:t> value is associated with at most one </a:t>
            </a:r>
            <a:r>
              <a:rPr lang="en-US" sz="2800" i="1"/>
              <a:t>Y</a:t>
            </a:r>
            <a:r>
              <a:rPr lang="en-US" sz="2800"/>
              <a:t> value. </a:t>
            </a:r>
          </a:p>
        </p:txBody>
      </p:sp>
    </p:spTree>
    <p:extLst>
      <p:ext uri="{BB962C8B-B14F-4D97-AF65-F5344CB8AC3E}">
        <p14:creationId xmlns:p14="http://schemas.microsoft.com/office/powerpoint/2010/main" val="101448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062" t="35821" r="25422" b="23880"/>
          <a:stretch/>
        </p:blipFill>
        <p:spPr bwMode="auto">
          <a:xfrm>
            <a:off x="533400" y="1752600"/>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828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16340" y="398463"/>
            <a:ext cx="8229600" cy="1143000"/>
          </a:xfrm>
        </p:spPr>
        <p:txBody>
          <a:bodyPr>
            <a:normAutofit fontScale="90000"/>
          </a:bodyPr>
          <a:lstStyle/>
          <a:p>
            <a:r>
              <a:rPr lang="en-US" b="1" dirty="0">
                <a:solidFill>
                  <a:schemeClr val="accent1">
                    <a:lumMod val="75000"/>
                  </a:schemeClr>
                </a:solidFill>
                <a:cs typeface="Times New Roman" pitchFamily="18" charset="0"/>
              </a:rPr>
              <a:t>STUDENT (Decomposition)</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(Normalized Table)</a:t>
            </a:r>
            <a:endParaRPr lang="en-US" b="1" dirty="0">
              <a:solidFill>
                <a:schemeClr val="accent1">
                  <a:lumMod val="75000"/>
                </a:schemeClr>
              </a:solidFill>
            </a:endParaRPr>
          </a:p>
        </p:txBody>
      </p:sp>
      <p:sp>
        <p:nvSpPr>
          <p:cNvPr id="7" name="Slide Number Placeholder 5"/>
          <p:cNvSpPr>
            <a:spLocks noGrp="1"/>
          </p:cNvSpPr>
          <p:nvPr>
            <p:ph type="sldNum" sz="quarter" idx="12"/>
          </p:nvPr>
        </p:nvSpPr>
        <p:spPr/>
        <p:txBody>
          <a:bodyPr/>
          <a:lstStyle/>
          <a:p>
            <a:pPr>
              <a:defRPr/>
            </a:pPr>
            <a:fld id="{7588FAE9-97E0-441A-90D7-97AE94E6AB71}" type="slidenum">
              <a:rPr lang="en-US"/>
              <a:pPr>
                <a:defRPr/>
              </a:pPr>
              <a:t>31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112410195"/>
              </p:ext>
            </p:extLst>
          </p:nvPr>
        </p:nvGraphicFramePr>
        <p:xfrm>
          <a:off x="3886200" y="1676400"/>
          <a:ext cx="5081587" cy="5029200"/>
        </p:xfrm>
        <a:graphic>
          <a:graphicData uri="http://schemas.openxmlformats.org/drawingml/2006/table">
            <a:tbl>
              <a:tblPr firstRow="1" bandRow="1">
                <a:tableStyleId>{00A15C55-8517-42AA-B614-E9B94910E393}</a:tableStyleId>
              </a:tblPr>
              <a:tblGrid>
                <a:gridCol w="890891">
                  <a:extLst>
                    <a:ext uri="{9D8B030D-6E8A-4147-A177-3AD203B41FA5}">
                      <a16:colId xmlns:a16="http://schemas.microsoft.com/office/drawing/2014/main" val="20000"/>
                    </a:ext>
                  </a:extLst>
                </a:gridCol>
                <a:gridCol w="609556">
                  <a:extLst>
                    <a:ext uri="{9D8B030D-6E8A-4147-A177-3AD203B41FA5}">
                      <a16:colId xmlns:a16="http://schemas.microsoft.com/office/drawing/2014/main" val="20001"/>
                    </a:ext>
                  </a:extLst>
                </a:gridCol>
                <a:gridCol w="838139">
                  <a:extLst>
                    <a:ext uri="{9D8B030D-6E8A-4147-A177-3AD203B41FA5}">
                      <a16:colId xmlns:a16="http://schemas.microsoft.com/office/drawing/2014/main" val="20002"/>
                    </a:ext>
                  </a:extLst>
                </a:gridCol>
                <a:gridCol w="990528">
                  <a:extLst>
                    <a:ext uri="{9D8B030D-6E8A-4147-A177-3AD203B41FA5}">
                      <a16:colId xmlns:a16="http://schemas.microsoft.com/office/drawing/2014/main" val="20003"/>
                    </a:ext>
                  </a:extLst>
                </a:gridCol>
                <a:gridCol w="914334">
                  <a:extLst>
                    <a:ext uri="{9D8B030D-6E8A-4147-A177-3AD203B41FA5}">
                      <a16:colId xmlns:a16="http://schemas.microsoft.com/office/drawing/2014/main" val="20004"/>
                    </a:ext>
                  </a:extLst>
                </a:gridCol>
                <a:gridCol w="838139">
                  <a:extLst>
                    <a:ext uri="{9D8B030D-6E8A-4147-A177-3AD203B41FA5}">
                      <a16:colId xmlns:a16="http://schemas.microsoft.com/office/drawing/2014/main" val="20005"/>
                    </a:ext>
                  </a:extLst>
                </a:gridCol>
              </a:tblGrid>
              <a:tr h="451370">
                <a:tc>
                  <a:txBody>
                    <a:bodyPr/>
                    <a:lstStyle/>
                    <a:p>
                      <a:pPr algn="ctr"/>
                      <a:r>
                        <a:rPr lang="en-US" dirty="0"/>
                        <a:t>Course Code</a:t>
                      </a:r>
                    </a:p>
                  </a:txBody>
                  <a:tcPr marL="91433" marR="91433"/>
                </a:tc>
                <a:tc>
                  <a:txBody>
                    <a:bodyPr/>
                    <a:lstStyle/>
                    <a:p>
                      <a:pPr algn="ctr"/>
                      <a:r>
                        <a:rPr lang="en-US" dirty="0"/>
                        <a:t>Roll</a:t>
                      </a:r>
                      <a:r>
                        <a:rPr lang="en-US" baseline="0" dirty="0"/>
                        <a:t> No</a:t>
                      </a:r>
                      <a:endParaRPr lang="en-US" dirty="0"/>
                    </a:p>
                  </a:txBody>
                  <a:tcPr marL="91433" marR="91433"/>
                </a:tc>
                <a:tc>
                  <a:txBody>
                    <a:bodyPr/>
                    <a:lstStyle/>
                    <a:p>
                      <a:pPr algn="ctr"/>
                      <a:r>
                        <a:rPr lang="en-US" dirty="0"/>
                        <a:t>Name</a:t>
                      </a:r>
                    </a:p>
                  </a:txBody>
                  <a:tcPr marL="91433" marR="91433"/>
                </a:tc>
                <a:tc>
                  <a:txBody>
                    <a:bodyPr/>
                    <a:lstStyle/>
                    <a:p>
                      <a:pPr algn="ctr"/>
                      <a:r>
                        <a:rPr lang="en-US" dirty="0"/>
                        <a:t>System Used</a:t>
                      </a:r>
                    </a:p>
                  </a:txBody>
                  <a:tcPr marL="91433" marR="91433"/>
                </a:tc>
                <a:tc>
                  <a:txBody>
                    <a:bodyPr/>
                    <a:lstStyle/>
                    <a:p>
                      <a:pPr algn="ctr"/>
                      <a:r>
                        <a:rPr lang="en-US" dirty="0"/>
                        <a:t>Hourly Rate</a:t>
                      </a:r>
                    </a:p>
                  </a:txBody>
                  <a:tcPr marL="91433" marR="91433"/>
                </a:tc>
                <a:tc>
                  <a:txBody>
                    <a:bodyPr/>
                    <a:lstStyle/>
                    <a:p>
                      <a:pPr algn="ctr"/>
                      <a:r>
                        <a:rPr lang="en-US" dirty="0"/>
                        <a:t>Total Hours</a:t>
                      </a:r>
                    </a:p>
                  </a:txBody>
                  <a:tcPr marL="91433" marR="91433"/>
                </a:tc>
                <a:extLst>
                  <a:ext uri="{0D108BD9-81ED-4DB2-BD59-A6C34878D82A}">
                    <a16:rowId xmlns:a16="http://schemas.microsoft.com/office/drawing/2014/main" val="10000"/>
                  </a:ext>
                </a:extLst>
              </a:tr>
              <a:tr h="326452">
                <a:tc>
                  <a:txBody>
                    <a:bodyPr/>
                    <a:lstStyle/>
                    <a:p>
                      <a:pPr algn="ctr"/>
                      <a:r>
                        <a:rPr lang="en-US" b="1" dirty="0"/>
                        <a:t>C1</a:t>
                      </a:r>
                    </a:p>
                  </a:txBody>
                  <a:tcPr marL="91433" marR="91433"/>
                </a:tc>
                <a:tc>
                  <a:txBody>
                    <a:bodyPr/>
                    <a:lstStyle/>
                    <a:p>
                      <a:pPr algn="ctr"/>
                      <a:r>
                        <a:rPr lang="en-US" b="1" dirty="0"/>
                        <a:t>100</a:t>
                      </a:r>
                    </a:p>
                  </a:txBody>
                  <a:tcPr marL="91433" marR="91433"/>
                </a:tc>
                <a:tc>
                  <a:txBody>
                    <a:bodyPr/>
                    <a:lstStyle/>
                    <a:p>
                      <a:pPr algn="ctr"/>
                      <a:r>
                        <a:rPr lang="en-US" b="1" dirty="0"/>
                        <a:t>A1</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7</a:t>
                      </a:r>
                    </a:p>
                  </a:txBody>
                  <a:tcPr marL="91433" marR="91433"/>
                </a:tc>
                <a:extLst>
                  <a:ext uri="{0D108BD9-81ED-4DB2-BD59-A6C34878D82A}">
                    <a16:rowId xmlns:a16="http://schemas.microsoft.com/office/drawing/2014/main" val="10001"/>
                  </a:ext>
                </a:extLst>
              </a:tr>
              <a:tr h="326452">
                <a:tc>
                  <a:txBody>
                    <a:bodyPr/>
                    <a:lstStyle/>
                    <a:p>
                      <a:pPr algn="ctr"/>
                      <a:r>
                        <a:rPr lang="en-US" b="1" dirty="0"/>
                        <a:t>C1</a:t>
                      </a:r>
                    </a:p>
                  </a:txBody>
                  <a:tcPr marL="91433" marR="91433"/>
                </a:tc>
                <a:tc>
                  <a:txBody>
                    <a:bodyPr/>
                    <a:lstStyle/>
                    <a:p>
                      <a:pPr algn="ctr"/>
                      <a:r>
                        <a:rPr lang="en-US" b="1" dirty="0"/>
                        <a:t>101</a:t>
                      </a:r>
                    </a:p>
                  </a:txBody>
                  <a:tcPr marL="91433" marR="91433"/>
                </a:tc>
                <a:tc>
                  <a:txBody>
                    <a:bodyPr/>
                    <a:lstStyle/>
                    <a:p>
                      <a:pPr algn="ctr"/>
                      <a:r>
                        <a:rPr lang="en-US" b="1" dirty="0"/>
                        <a:t>A2</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2"/>
                  </a:ext>
                </a:extLst>
              </a:tr>
              <a:tr h="326452">
                <a:tc>
                  <a:txBody>
                    <a:bodyPr/>
                    <a:lstStyle/>
                    <a:p>
                      <a:pPr algn="ctr"/>
                      <a:r>
                        <a:rPr lang="en-US" b="1" dirty="0"/>
                        <a:t>C1</a:t>
                      </a:r>
                    </a:p>
                  </a:txBody>
                  <a:tcPr marL="91433" marR="91433"/>
                </a:tc>
                <a:tc>
                  <a:txBody>
                    <a:bodyPr/>
                    <a:lstStyle/>
                    <a:p>
                      <a:pPr algn="ctr"/>
                      <a:r>
                        <a:rPr lang="en-US" b="1" dirty="0"/>
                        <a:t>102</a:t>
                      </a:r>
                    </a:p>
                  </a:txBody>
                  <a:tcPr marL="91433" marR="91433"/>
                </a:tc>
                <a:tc>
                  <a:txBody>
                    <a:bodyPr/>
                    <a:lstStyle/>
                    <a:p>
                      <a:pPr algn="ctr"/>
                      <a:r>
                        <a:rPr lang="en-US" b="1" dirty="0"/>
                        <a:t>A3</a:t>
                      </a:r>
                    </a:p>
                  </a:txBody>
                  <a:tcPr marL="91433" marR="91433"/>
                </a:tc>
                <a:tc>
                  <a:txBody>
                    <a:bodyPr/>
                    <a:lstStyle/>
                    <a:p>
                      <a:pPr algn="ctr"/>
                      <a:r>
                        <a:rPr lang="en-US" b="1" dirty="0"/>
                        <a:t>Celeron</a:t>
                      </a:r>
                    </a:p>
                  </a:txBody>
                  <a:tcPr marL="91433" marR="91433"/>
                </a:tc>
                <a:tc>
                  <a:txBody>
                    <a:bodyPr/>
                    <a:lstStyle/>
                    <a:p>
                      <a:pPr algn="ctr"/>
                      <a:r>
                        <a:rPr lang="en-US" b="1" dirty="0"/>
                        <a:t>10</a:t>
                      </a:r>
                    </a:p>
                  </a:txBody>
                  <a:tcPr marL="91433" marR="91433"/>
                </a:tc>
                <a:tc>
                  <a:txBody>
                    <a:bodyPr/>
                    <a:lstStyle/>
                    <a:p>
                      <a:pPr algn="ctr"/>
                      <a:r>
                        <a:rPr lang="en-US" b="1" dirty="0"/>
                        <a:t>6</a:t>
                      </a:r>
                    </a:p>
                  </a:txBody>
                  <a:tcPr marL="91433" marR="91433"/>
                </a:tc>
                <a:extLst>
                  <a:ext uri="{0D108BD9-81ED-4DB2-BD59-A6C34878D82A}">
                    <a16:rowId xmlns:a16="http://schemas.microsoft.com/office/drawing/2014/main" val="10003"/>
                  </a:ext>
                </a:extLst>
              </a:tr>
              <a:tr h="326452">
                <a:tc>
                  <a:txBody>
                    <a:bodyPr/>
                    <a:lstStyle/>
                    <a:p>
                      <a:pPr algn="ctr"/>
                      <a:r>
                        <a:rPr lang="en-US" b="1" dirty="0"/>
                        <a:t>C1</a:t>
                      </a:r>
                    </a:p>
                  </a:txBody>
                  <a:tcPr marL="91433" marR="91433"/>
                </a:tc>
                <a:tc>
                  <a:txBody>
                    <a:bodyPr/>
                    <a:lstStyle/>
                    <a:p>
                      <a:pPr algn="ctr"/>
                      <a:r>
                        <a:rPr lang="en-US" b="1" dirty="0"/>
                        <a:t>103</a:t>
                      </a:r>
                    </a:p>
                  </a:txBody>
                  <a:tcPr marL="91433" marR="91433"/>
                </a:tc>
                <a:tc>
                  <a:txBody>
                    <a:bodyPr/>
                    <a:lstStyle/>
                    <a:p>
                      <a:pPr algn="ctr"/>
                      <a:r>
                        <a:rPr lang="en-US" b="1" dirty="0"/>
                        <a:t>A4</a:t>
                      </a:r>
                    </a:p>
                  </a:txBody>
                  <a:tcPr marL="91433" marR="91433"/>
                </a:tc>
                <a:tc>
                  <a:txBody>
                    <a:bodyPr/>
                    <a:lstStyle/>
                    <a:p>
                      <a:pPr algn="ctr"/>
                      <a:r>
                        <a:rPr lang="en-US" b="1" dirty="0"/>
                        <a:t>P – IV</a:t>
                      </a:r>
                    </a:p>
                  </a:txBody>
                  <a:tcPr marL="91433" marR="91433"/>
                </a:tc>
                <a:tc>
                  <a:txBody>
                    <a:bodyPr/>
                    <a:lstStyle/>
                    <a:p>
                      <a:pPr algn="ctr"/>
                      <a:r>
                        <a:rPr lang="en-US" b="1" dirty="0"/>
                        <a:t>40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04"/>
                  </a:ext>
                </a:extLst>
              </a:tr>
              <a:tr h="326452">
                <a:tc>
                  <a:txBody>
                    <a:bodyPr/>
                    <a:lstStyle/>
                    <a:p>
                      <a:pPr algn="ctr"/>
                      <a:r>
                        <a:rPr lang="en-US" b="1" dirty="0"/>
                        <a:t>C2</a:t>
                      </a:r>
                    </a:p>
                  </a:txBody>
                  <a:tcPr marL="91433" marR="91433"/>
                </a:tc>
                <a:tc>
                  <a:txBody>
                    <a:bodyPr/>
                    <a:lstStyle/>
                    <a:p>
                      <a:pPr algn="ctr"/>
                      <a:r>
                        <a:rPr lang="en-US" b="1" dirty="0"/>
                        <a:t>100</a:t>
                      </a:r>
                    </a:p>
                  </a:txBody>
                  <a:tcPr marL="91433" marR="91433"/>
                </a:tc>
                <a:tc>
                  <a:txBody>
                    <a:bodyPr/>
                    <a:lstStyle/>
                    <a:p>
                      <a:pPr algn="ctr"/>
                      <a:r>
                        <a:rPr lang="en-US" b="1" dirty="0"/>
                        <a:t>A1</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7</a:t>
                      </a:r>
                    </a:p>
                  </a:txBody>
                  <a:tcPr marL="91433" marR="91433"/>
                </a:tc>
                <a:extLst>
                  <a:ext uri="{0D108BD9-81ED-4DB2-BD59-A6C34878D82A}">
                    <a16:rowId xmlns:a16="http://schemas.microsoft.com/office/drawing/2014/main" val="10005"/>
                  </a:ext>
                </a:extLst>
              </a:tr>
              <a:tr h="326452">
                <a:tc>
                  <a:txBody>
                    <a:bodyPr/>
                    <a:lstStyle/>
                    <a:p>
                      <a:pPr algn="ctr"/>
                      <a:r>
                        <a:rPr lang="en-US" b="1" dirty="0"/>
                        <a:t>C2</a:t>
                      </a:r>
                    </a:p>
                  </a:txBody>
                  <a:tcPr marL="91433" marR="91433"/>
                </a:tc>
                <a:tc>
                  <a:txBody>
                    <a:bodyPr/>
                    <a:lstStyle/>
                    <a:p>
                      <a:pPr algn="ctr"/>
                      <a:r>
                        <a:rPr lang="en-US" b="1" dirty="0"/>
                        <a:t>104</a:t>
                      </a:r>
                    </a:p>
                  </a:txBody>
                  <a:tcPr marL="91433" marR="91433"/>
                </a:tc>
                <a:tc>
                  <a:txBody>
                    <a:bodyPr/>
                    <a:lstStyle/>
                    <a:p>
                      <a:pPr algn="ctr"/>
                      <a:r>
                        <a:rPr lang="en-US" b="1" dirty="0"/>
                        <a:t>A5</a:t>
                      </a:r>
                    </a:p>
                  </a:txBody>
                  <a:tcPr marL="91433" marR="91433"/>
                </a:tc>
                <a:tc>
                  <a:txBody>
                    <a:bodyPr/>
                    <a:lstStyle/>
                    <a:p>
                      <a:pPr algn="ctr"/>
                      <a:r>
                        <a:rPr lang="en-US" b="1" dirty="0"/>
                        <a:t>P – III</a:t>
                      </a:r>
                    </a:p>
                  </a:txBody>
                  <a:tcPr marL="91433" marR="91433"/>
                </a:tc>
                <a:tc>
                  <a:txBody>
                    <a:bodyPr/>
                    <a:lstStyle/>
                    <a:p>
                      <a:pPr algn="ctr"/>
                      <a:r>
                        <a:rPr lang="en-US" b="1" dirty="0"/>
                        <a:t>35</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6"/>
                  </a:ext>
                </a:extLst>
              </a:tr>
              <a:tr h="326452">
                <a:tc>
                  <a:txBody>
                    <a:bodyPr/>
                    <a:lstStyle/>
                    <a:p>
                      <a:pPr algn="ctr"/>
                      <a:r>
                        <a:rPr lang="en-US" b="1" dirty="0"/>
                        <a:t>C2</a:t>
                      </a:r>
                    </a:p>
                  </a:txBody>
                  <a:tcPr marL="91433" marR="91433"/>
                </a:tc>
                <a:tc>
                  <a:txBody>
                    <a:bodyPr/>
                    <a:lstStyle/>
                    <a:p>
                      <a:pPr algn="ctr"/>
                      <a:r>
                        <a:rPr lang="en-US" b="1" dirty="0"/>
                        <a:t>105</a:t>
                      </a:r>
                    </a:p>
                  </a:txBody>
                  <a:tcPr marL="91433" marR="91433"/>
                </a:tc>
                <a:tc>
                  <a:txBody>
                    <a:bodyPr/>
                    <a:lstStyle/>
                    <a:p>
                      <a:pPr algn="ctr"/>
                      <a:r>
                        <a:rPr lang="en-US" b="1" dirty="0"/>
                        <a:t>A6</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07"/>
                  </a:ext>
                </a:extLst>
              </a:tr>
              <a:tr h="326452">
                <a:tc>
                  <a:txBody>
                    <a:bodyPr/>
                    <a:lstStyle/>
                    <a:p>
                      <a:pPr algn="ctr"/>
                      <a:r>
                        <a:rPr lang="en-US" b="1" dirty="0"/>
                        <a:t>C2</a:t>
                      </a:r>
                    </a:p>
                  </a:txBody>
                  <a:tcPr marL="91433" marR="91433"/>
                </a:tc>
                <a:tc>
                  <a:txBody>
                    <a:bodyPr/>
                    <a:lstStyle/>
                    <a:p>
                      <a:pPr algn="ctr"/>
                      <a:r>
                        <a:rPr lang="en-US" b="1" dirty="0"/>
                        <a:t>101</a:t>
                      </a:r>
                    </a:p>
                  </a:txBody>
                  <a:tcPr marL="91433" marR="91433"/>
                </a:tc>
                <a:tc>
                  <a:txBody>
                    <a:bodyPr/>
                    <a:lstStyle/>
                    <a:p>
                      <a:pPr algn="ctr"/>
                      <a:r>
                        <a:rPr lang="en-US" b="1" dirty="0"/>
                        <a:t>A2</a:t>
                      </a:r>
                    </a:p>
                  </a:txBody>
                  <a:tcPr marL="91433" marR="91433"/>
                </a:tc>
                <a:tc>
                  <a:txBody>
                    <a:bodyPr/>
                    <a:lstStyle/>
                    <a:p>
                      <a:pPr algn="ctr"/>
                      <a:r>
                        <a:rPr lang="en-US" b="1" dirty="0"/>
                        <a:t>P – II</a:t>
                      </a:r>
                    </a:p>
                  </a:txBody>
                  <a:tcPr marL="91433" marR="91433"/>
                </a:tc>
                <a:tc>
                  <a:txBody>
                    <a:bodyPr/>
                    <a:lstStyle/>
                    <a:p>
                      <a:pPr algn="ctr"/>
                      <a:r>
                        <a:rPr lang="en-US" b="1" dirty="0"/>
                        <a:t>30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08"/>
                  </a:ext>
                </a:extLst>
              </a:tr>
              <a:tr h="326452">
                <a:tc>
                  <a:txBody>
                    <a:bodyPr/>
                    <a:lstStyle/>
                    <a:p>
                      <a:pPr algn="ctr"/>
                      <a:r>
                        <a:rPr lang="en-US" b="1" dirty="0"/>
                        <a:t>C3</a:t>
                      </a:r>
                    </a:p>
                  </a:txBody>
                  <a:tcPr marL="91433" marR="91433"/>
                </a:tc>
                <a:tc>
                  <a:txBody>
                    <a:bodyPr/>
                    <a:lstStyle/>
                    <a:p>
                      <a:pPr algn="ctr"/>
                      <a:r>
                        <a:rPr lang="en-US" b="1" dirty="0"/>
                        <a:t>106</a:t>
                      </a:r>
                    </a:p>
                  </a:txBody>
                  <a:tcPr marL="91433" marR="91433"/>
                </a:tc>
                <a:tc>
                  <a:txBody>
                    <a:bodyPr/>
                    <a:lstStyle/>
                    <a:p>
                      <a:pPr algn="ctr"/>
                      <a:r>
                        <a:rPr lang="en-US" b="1" dirty="0"/>
                        <a:t>A7</a:t>
                      </a:r>
                    </a:p>
                  </a:txBody>
                  <a:tcPr marL="91433" marR="91433"/>
                </a:tc>
                <a:tc>
                  <a:txBody>
                    <a:bodyPr/>
                    <a:lstStyle/>
                    <a:p>
                      <a:pPr algn="ctr"/>
                      <a:r>
                        <a:rPr lang="en-US" b="1" dirty="0"/>
                        <a:t>P</a:t>
                      </a:r>
                      <a:r>
                        <a:rPr lang="en-US" b="1" baseline="0" dirty="0"/>
                        <a:t> – IV</a:t>
                      </a:r>
                      <a:endParaRPr lang="en-US" b="1" dirty="0"/>
                    </a:p>
                  </a:txBody>
                  <a:tcPr marL="91433" marR="91433"/>
                </a:tc>
                <a:tc>
                  <a:txBody>
                    <a:bodyPr/>
                    <a:lstStyle/>
                    <a:p>
                      <a:pPr algn="ctr"/>
                      <a:r>
                        <a:rPr lang="en-US" b="1" dirty="0"/>
                        <a:t>40</a:t>
                      </a:r>
                    </a:p>
                  </a:txBody>
                  <a:tcPr marL="91433" marR="91433"/>
                </a:tc>
                <a:tc>
                  <a:txBody>
                    <a:bodyPr/>
                    <a:lstStyle/>
                    <a:p>
                      <a:pPr algn="ctr"/>
                      <a:r>
                        <a:rPr lang="en-US" b="1" dirty="0"/>
                        <a:t>3</a:t>
                      </a:r>
                    </a:p>
                  </a:txBody>
                  <a:tcPr marL="91433" marR="91433"/>
                </a:tc>
                <a:extLst>
                  <a:ext uri="{0D108BD9-81ED-4DB2-BD59-A6C34878D82A}">
                    <a16:rowId xmlns:a16="http://schemas.microsoft.com/office/drawing/2014/main" val="10009"/>
                  </a:ext>
                </a:extLst>
              </a:tr>
              <a:tr h="326452">
                <a:tc>
                  <a:txBody>
                    <a:bodyPr/>
                    <a:lstStyle/>
                    <a:p>
                      <a:pPr algn="ctr"/>
                      <a:r>
                        <a:rPr lang="en-US" b="1" dirty="0"/>
                        <a:t>C3</a:t>
                      </a:r>
                    </a:p>
                  </a:txBody>
                  <a:tcPr marL="91433" marR="91433"/>
                </a:tc>
                <a:tc>
                  <a:txBody>
                    <a:bodyPr/>
                    <a:lstStyle/>
                    <a:p>
                      <a:pPr algn="ctr"/>
                      <a:r>
                        <a:rPr lang="en-US" b="1" dirty="0"/>
                        <a:t>107</a:t>
                      </a:r>
                    </a:p>
                  </a:txBody>
                  <a:tcPr marL="91433" marR="91433"/>
                </a:tc>
                <a:tc>
                  <a:txBody>
                    <a:bodyPr/>
                    <a:lstStyle/>
                    <a:p>
                      <a:pPr algn="ctr"/>
                      <a:r>
                        <a:rPr lang="en-US" b="1" dirty="0"/>
                        <a:t>A8</a:t>
                      </a:r>
                    </a:p>
                  </a:txBody>
                  <a:tcPr marL="91433" marR="91433"/>
                </a:tc>
                <a:tc>
                  <a:txBody>
                    <a:bodyPr/>
                    <a:lstStyle/>
                    <a:p>
                      <a:pPr algn="ctr"/>
                      <a:r>
                        <a:rPr lang="en-US" b="1" dirty="0"/>
                        <a:t>P</a:t>
                      </a:r>
                      <a:r>
                        <a:rPr lang="en-US" b="1" baseline="0" dirty="0"/>
                        <a:t> – IV</a:t>
                      </a:r>
                      <a:endParaRPr lang="en-US" b="1" dirty="0"/>
                    </a:p>
                  </a:txBody>
                  <a:tcPr marL="91433" marR="91433"/>
                </a:tc>
                <a:tc>
                  <a:txBody>
                    <a:bodyPr/>
                    <a:lstStyle/>
                    <a:p>
                      <a:pPr algn="ctr"/>
                      <a:r>
                        <a:rPr lang="en-US" b="1" dirty="0"/>
                        <a:t>40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10"/>
                  </a:ext>
                </a:extLst>
              </a:tr>
              <a:tr h="326452">
                <a:tc>
                  <a:txBody>
                    <a:bodyPr/>
                    <a:lstStyle/>
                    <a:p>
                      <a:pPr algn="ctr"/>
                      <a:r>
                        <a:rPr lang="en-US" b="1" dirty="0"/>
                        <a:t>C3</a:t>
                      </a:r>
                    </a:p>
                  </a:txBody>
                  <a:tcPr marL="91433" marR="91433"/>
                </a:tc>
                <a:tc>
                  <a:txBody>
                    <a:bodyPr/>
                    <a:lstStyle/>
                    <a:p>
                      <a:pPr algn="ctr"/>
                      <a:r>
                        <a:rPr lang="en-US" b="1" dirty="0"/>
                        <a:t>108</a:t>
                      </a:r>
                    </a:p>
                  </a:txBody>
                  <a:tcPr marL="91433" marR="91433"/>
                </a:tc>
                <a:tc>
                  <a:txBody>
                    <a:bodyPr/>
                    <a:lstStyle/>
                    <a:p>
                      <a:pPr algn="ctr"/>
                      <a:r>
                        <a:rPr lang="en-US" b="1" dirty="0"/>
                        <a:t>A9</a:t>
                      </a:r>
                    </a:p>
                  </a:txBody>
                  <a:tcPr marL="91433" marR="91433"/>
                </a:tc>
                <a:tc>
                  <a:txBody>
                    <a:bodyPr/>
                    <a:lstStyle/>
                    <a:p>
                      <a:pPr algn="ctr"/>
                      <a:r>
                        <a:rPr lang="en-US" b="1" dirty="0"/>
                        <a:t>P – I</a:t>
                      </a:r>
                    </a:p>
                  </a:txBody>
                  <a:tcPr marL="91433" marR="91433"/>
                </a:tc>
                <a:tc>
                  <a:txBody>
                    <a:bodyPr/>
                    <a:lstStyle/>
                    <a:p>
                      <a:pPr algn="ctr"/>
                      <a:r>
                        <a:rPr lang="en-US" b="1" dirty="0"/>
                        <a:t>20</a:t>
                      </a:r>
                    </a:p>
                  </a:txBody>
                  <a:tcPr marL="91433" marR="91433"/>
                </a:tc>
                <a:tc>
                  <a:txBody>
                    <a:bodyPr/>
                    <a:lstStyle/>
                    <a:p>
                      <a:pPr algn="ctr"/>
                      <a:r>
                        <a:rPr lang="en-US" b="1" dirty="0"/>
                        <a:t>1</a:t>
                      </a:r>
                    </a:p>
                  </a:txBody>
                  <a:tcPr marL="91433" marR="91433"/>
                </a:tc>
                <a:extLst>
                  <a:ext uri="{0D108BD9-81ED-4DB2-BD59-A6C34878D82A}">
                    <a16:rowId xmlns:a16="http://schemas.microsoft.com/office/drawing/2014/main" val="10011"/>
                  </a:ext>
                </a:extLst>
              </a:tr>
              <a:tr h="326452">
                <a:tc>
                  <a:txBody>
                    <a:bodyPr/>
                    <a:lstStyle/>
                    <a:p>
                      <a:pPr algn="ctr"/>
                      <a:r>
                        <a:rPr lang="en-US" b="1" dirty="0"/>
                        <a:t>C4</a:t>
                      </a:r>
                    </a:p>
                  </a:txBody>
                  <a:tcPr marL="91433" marR="91433"/>
                </a:tc>
                <a:tc>
                  <a:txBody>
                    <a:bodyPr/>
                    <a:lstStyle/>
                    <a:p>
                      <a:pPr algn="ctr"/>
                      <a:r>
                        <a:rPr lang="en-US" b="1" dirty="0"/>
                        <a:t>109</a:t>
                      </a:r>
                    </a:p>
                  </a:txBody>
                  <a:tcPr marL="91433" marR="91433"/>
                </a:tc>
                <a:tc>
                  <a:txBody>
                    <a:bodyPr/>
                    <a:lstStyle/>
                    <a:p>
                      <a:pPr algn="ctr"/>
                      <a:r>
                        <a:rPr lang="en-US" b="1" dirty="0"/>
                        <a:t>A10</a:t>
                      </a:r>
                    </a:p>
                  </a:txBody>
                  <a:tcPr marL="91433" marR="91433"/>
                </a:tc>
                <a:tc>
                  <a:txBody>
                    <a:bodyPr/>
                    <a:lstStyle/>
                    <a:p>
                      <a:pPr algn="ctr"/>
                      <a:r>
                        <a:rPr lang="en-US" b="1" dirty="0"/>
                        <a:t>Cyrix</a:t>
                      </a:r>
                    </a:p>
                  </a:txBody>
                  <a:tcPr marL="91433" marR="91433"/>
                </a:tc>
                <a:tc>
                  <a:txBody>
                    <a:bodyPr/>
                    <a:lstStyle/>
                    <a:p>
                      <a:pPr algn="ctr"/>
                      <a:r>
                        <a:rPr lang="en-US" b="1" dirty="0"/>
                        <a:t>20</a:t>
                      </a:r>
                    </a:p>
                  </a:txBody>
                  <a:tcPr marL="91433" marR="91433"/>
                </a:tc>
                <a:tc>
                  <a:txBody>
                    <a:bodyPr/>
                    <a:lstStyle/>
                    <a:p>
                      <a:pPr algn="ctr"/>
                      <a:r>
                        <a:rPr lang="en-US" b="1" dirty="0"/>
                        <a:t>2</a:t>
                      </a:r>
                    </a:p>
                  </a:txBody>
                  <a:tcPr marL="91433" marR="91433"/>
                </a:tc>
                <a:extLst>
                  <a:ext uri="{0D108BD9-81ED-4DB2-BD59-A6C34878D82A}">
                    <a16:rowId xmlns:a16="http://schemas.microsoft.com/office/drawing/2014/main" val="10012"/>
                  </a:ext>
                </a:extLst>
              </a:tr>
            </a:tbl>
          </a:graphicData>
        </a:graphic>
      </p:graphicFrame>
      <p:graphicFrame>
        <p:nvGraphicFramePr>
          <p:cNvPr id="9" name="Table 8"/>
          <p:cNvGraphicFramePr>
            <a:graphicFrameLocks noGrp="1"/>
          </p:cNvGraphicFramePr>
          <p:nvPr/>
        </p:nvGraphicFramePr>
        <p:xfrm>
          <a:off x="228600" y="2101850"/>
          <a:ext cx="3486150" cy="2103437"/>
        </p:xfrm>
        <a:graphic>
          <a:graphicData uri="http://schemas.openxmlformats.org/drawingml/2006/table">
            <a:tbl>
              <a:tblPr firstRow="1" bandRow="1">
                <a:tableStyleId>{00A15C55-8517-42AA-B614-E9B94910E393}</a:tableStyleId>
              </a:tblPr>
              <a:tblGrid>
                <a:gridCol w="926392">
                  <a:extLst>
                    <a:ext uri="{9D8B030D-6E8A-4147-A177-3AD203B41FA5}">
                      <a16:colId xmlns:a16="http://schemas.microsoft.com/office/drawing/2014/main" val="20000"/>
                    </a:ext>
                  </a:extLst>
                </a:gridCol>
                <a:gridCol w="1589182">
                  <a:extLst>
                    <a:ext uri="{9D8B030D-6E8A-4147-A177-3AD203B41FA5}">
                      <a16:colId xmlns:a16="http://schemas.microsoft.com/office/drawing/2014/main" val="20001"/>
                    </a:ext>
                  </a:extLst>
                </a:gridCol>
                <a:gridCol w="970576">
                  <a:extLst>
                    <a:ext uri="{9D8B030D-6E8A-4147-A177-3AD203B41FA5}">
                      <a16:colId xmlns:a16="http://schemas.microsoft.com/office/drawing/2014/main" val="20002"/>
                    </a:ext>
                  </a:extLst>
                </a:gridCol>
              </a:tblGrid>
              <a:tr h="640177">
                <a:tc>
                  <a:txBody>
                    <a:bodyPr/>
                    <a:lstStyle/>
                    <a:p>
                      <a:pPr algn="ctr"/>
                      <a:r>
                        <a:rPr lang="en-US" sz="1800" dirty="0"/>
                        <a:t>Course Code</a:t>
                      </a:r>
                    </a:p>
                  </a:txBody>
                  <a:tcPr marT="45727" marB="45727"/>
                </a:tc>
                <a:tc>
                  <a:txBody>
                    <a:bodyPr/>
                    <a:lstStyle/>
                    <a:p>
                      <a:pPr algn="ctr"/>
                      <a:r>
                        <a:rPr lang="en-US" sz="1800" baseline="0" dirty="0"/>
                        <a:t>Course Name</a:t>
                      </a:r>
                      <a:endParaRPr lang="en-US" sz="1800" dirty="0"/>
                    </a:p>
                  </a:txBody>
                  <a:tcPr marT="45727" marB="45727"/>
                </a:tc>
                <a:tc>
                  <a:txBody>
                    <a:bodyPr/>
                    <a:lstStyle/>
                    <a:p>
                      <a:pPr algn="ctr"/>
                      <a:r>
                        <a:rPr lang="en-US" sz="1800" dirty="0"/>
                        <a:t>Teacher Name</a:t>
                      </a:r>
                    </a:p>
                  </a:txBody>
                  <a:tcPr marT="45727" marB="45727"/>
                </a:tc>
                <a:extLst>
                  <a:ext uri="{0D108BD9-81ED-4DB2-BD59-A6C34878D82A}">
                    <a16:rowId xmlns:a16="http://schemas.microsoft.com/office/drawing/2014/main" val="10000"/>
                  </a:ext>
                </a:extLst>
              </a:tr>
              <a:tr h="365815">
                <a:tc>
                  <a:txBody>
                    <a:bodyPr/>
                    <a:lstStyle/>
                    <a:p>
                      <a:pPr algn="ctr"/>
                      <a:r>
                        <a:rPr lang="en-US" sz="1800" b="1" dirty="0"/>
                        <a:t>C1</a:t>
                      </a:r>
                    </a:p>
                  </a:txBody>
                  <a:tcPr marT="45727" marB="45727"/>
                </a:tc>
                <a:tc>
                  <a:txBody>
                    <a:bodyPr/>
                    <a:lstStyle/>
                    <a:p>
                      <a:pPr algn="ctr"/>
                      <a:r>
                        <a:rPr lang="en-US" sz="1800" b="1" dirty="0"/>
                        <a:t>Visual Basic</a:t>
                      </a:r>
                    </a:p>
                  </a:txBody>
                  <a:tcPr marT="45727" marB="45727"/>
                </a:tc>
                <a:tc>
                  <a:txBody>
                    <a:bodyPr/>
                    <a:lstStyle/>
                    <a:p>
                      <a:pPr algn="ctr"/>
                      <a:r>
                        <a:rPr lang="en-US" sz="1800" b="1" dirty="0"/>
                        <a:t>ABC</a:t>
                      </a:r>
                    </a:p>
                  </a:txBody>
                  <a:tcPr marT="45727" marB="45727"/>
                </a:tc>
                <a:extLst>
                  <a:ext uri="{0D108BD9-81ED-4DB2-BD59-A6C34878D82A}">
                    <a16:rowId xmlns:a16="http://schemas.microsoft.com/office/drawing/2014/main" val="10001"/>
                  </a:ext>
                </a:extLst>
              </a:tr>
              <a:tr h="365815">
                <a:tc>
                  <a:txBody>
                    <a:bodyPr/>
                    <a:lstStyle/>
                    <a:p>
                      <a:pPr algn="ctr"/>
                      <a:r>
                        <a:rPr lang="en-US" sz="1800" b="1" dirty="0"/>
                        <a:t>C2</a:t>
                      </a:r>
                    </a:p>
                  </a:txBody>
                  <a:tcPr marT="45727" marB="45727"/>
                </a:tc>
                <a:tc>
                  <a:txBody>
                    <a:bodyPr/>
                    <a:lstStyle/>
                    <a:p>
                      <a:pPr algn="ctr"/>
                      <a:r>
                        <a:rPr lang="en-US" sz="1800" b="1" dirty="0"/>
                        <a:t>Oracle &amp; Dev</a:t>
                      </a:r>
                    </a:p>
                  </a:txBody>
                  <a:tcPr marT="45727" marB="45727"/>
                </a:tc>
                <a:tc>
                  <a:txBody>
                    <a:bodyPr/>
                    <a:lstStyle/>
                    <a:p>
                      <a:pPr algn="ctr"/>
                      <a:r>
                        <a:rPr lang="en-US" sz="1800" b="1" dirty="0"/>
                        <a:t>DEF</a:t>
                      </a:r>
                    </a:p>
                  </a:txBody>
                  <a:tcPr marT="45727" marB="45727"/>
                </a:tc>
                <a:extLst>
                  <a:ext uri="{0D108BD9-81ED-4DB2-BD59-A6C34878D82A}">
                    <a16:rowId xmlns:a16="http://schemas.microsoft.com/office/drawing/2014/main" val="10002"/>
                  </a:ext>
                </a:extLst>
              </a:tr>
              <a:tr h="365815">
                <a:tc>
                  <a:txBody>
                    <a:bodyPr/>
                    <a:lstStyle/>
                    <a:p>
                      <a:pPr algn="ctr"/>
                      <a:r>
                        <a:rPr lang="en-US" sz="1800" b="1" dirty="0"/>
                        <a:t>C3</a:t>
                      </a:r>
                    </a:p>
                  </a:txBody>
                  <a:tcPr marT="45727" marB="45727"/>
                </a:tc>
                <a:tc>
                  <a:txBody>
                    <a:bodyPr/>
                    <a:lstStyle/>
                    <a:p>
                      <a:pPr algn="ctr"/>
                      <a:r>
                        <a:rPr lang="en-US" sz="1800" b="1" dirty="0"/>
                        <a:t>C++</a:t>
                      </a:r>
                    </a:p>
                  </a:txBody>
                  <a:tcPr marT="45727" marB="45727"/>
                </a:tc>
                <a:tc>
                  <a:txBody>
                    <a:bodyPr/>
                    <a:lstStyle/>
                    <a:p>
                      <a:pPr algn="ctr"/>
                      <a:r>
                        <a:rPr lang="en-US" sz="1800" b="1" dirty="0"/>
                        <a:t>KJP</a:t>
                      </a:r>
                    </a:p>
                  </a:txBody>
                  <a:tcPr marT="45727" marB="45727"/>
                </a:tc>
                <a:extLst>
                  <a:ext uri="{0D108BD9-81ED-4DB2-BD59-A6C34878D82A}">
                    <a16:rowId xmlns:a16="http://schemas.microsoft.com/office/drawing/2014/main" val="10003"/>
                  </a:ext>
                </a:extLst>
              </a:tr>
              <a:tr h="365815">
                <a:tc>
                  <a:txBody>
                    <a:bodyPr/>
                    <a:lstStyle/>
                    <a:p>
                      <a:pPr algn="ctr"/>
                      <a:r>
                        <a:rPr lang="en-US" sz="1800" b="1" dirty="0"/>
                        <a:t>C4</a:t>
                      </a:r>
                    </a:p>
                  </a:txBody>
                  <a:tcPr marT="45727" marB="45727"/>
                </a:tc>
                <a:tc>
                  <a:txBody>
                    <a:bodyPr/>
                    <a:lstStyle/>
                    <a:p>
                      <a:pPr algn="ctr"/>
                      <a:r>
                        <a:rPr lang="en-US" sz="1800" b="1" dirty="0"/>
                        <a:t>Java</a:t>
                      </a:r>
                    </a:p>
                  </a:txBody>
                  <a:tcPr marT="45727" marB="45727"/>
                </a:tc>
                <a:tc>
                  <a:txBody>
                    <a:bodyPr/>
                    <a:lstStyle/>
                    <a:p>
                      <a:pPr algn="ctr"/>
                      <a:r>
                        <a:rPr lang="en-US" sz="1800" b="1" dirty="0"/>
                        <a:t>Kumar</a:t>
                      </a:r>
                    </a:p>
                  </a:txBody>
                  <a:tcPr marT="45727" marB="45727"/>
                </a:tc>
                <a:extLst>
                  <a:ext uri="{0D108BD9-81ED-4DB2-BD59-A6C34878D82A}">
                    <a16:rowId xmlns:a16="http://schemas.microsoft.com/office/drawing/2014/main" val="10004"/>
                  </a:ext>
                </a:extLst>
              </a:tr>
            </a:tbl>
          </a:graphicData>
        </a:graphic>
      </p:graphicFrame>
      <p:sp>
        <p:nvSpPr>
          <p:cNvPr id="10" name="Rectangle 3"/>
          <p:cNvSpPr txBox="1">
            <a:spLocks noChangeArrowheads="1"/>
          </p:cNvSpPr>
          <p:nvPr/>
        </p:nvSpPr>
        <p:spPr bwMode="auto">
          <a:xfrm>
            <a:off x="1112838" y="1676400"/>
            <a:ext cx="15240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a:t>
            </a:r>
          </a:p>
        </p:txBody>
      </p:sp>
      <p:sp>
        <p:nvSpPr>
          <p:cNvPr id="11" name="Rectangle 3"/>
          <p:cNvSpPr txBox="1">
            <a:spLocks noChangeArrowheads="1"/>
          </p:cNvSpPr>
          <p:nvPr/>
        </p:nvSpPr>
        <p:spPr bwMode="auto">
          <a:xfrm>
            <a:off x="533400" y="4724400"/>
            <a:ext cx="3200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COURSE_STUDENT</a:t>
            </a:r>
          </a:p>
        </p:txBody>
      </p:sp>
      <p:sp>
        <p:nvSpPr>
          <p:cNvPr id="12" name="Right Arrow 11"/>
          <p:cNvSpPr/>
          <p:nvPr/>
        </p:nvSpPr>
        <p:spPr>
          <a:xfrm>
            <a:off x="2362200" y="5257800"/>
            <a:ext cx="11430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3"/>
          <p:cNvSpPr txBox="1">
            <a:spLocks noChangeArrowheads="1"/>
          </p:cNvSpPr>
          <p:nvPr/>
        </p:nvSpPr>
        <p:spPr bwMode="auto">
          <a:xfrm>
            <a:off x="609600" y="5624513"/>
            <a:ext cx="28194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PK = (</a:t>
            </a:r>
            <a:r>
              <a:rPr lang="en-US" sz="2400" b="1" kern="0" dirty="0" err="1">
                <a:latin typeface="+mn-lt"/>
                <a:cs typeface="Times New Roman" charset="0"/>
              </a:rPr>
              <a:t>Course_code</a:t>
            </a:r>
            <a:r>
              <a:rPr lang="en-US" sz="2400" b="1" kern="0" dirty="0">
                <a:latin typeface="+mn-lt"/>
                <a:cs typeface="Times New Roman" charset="0"/>
              </a:rPr>
              <a:t>, </a:t>
            </a:r>
            <a:r>
              <a:rPr lang="en-US" sz="2400" b="1" kern="0" dirty="0" err="1">
                <a:latin typeface="+mn-lt"/>
                <a:cs typeface="Times New Roman" charset="0"/>
              </a:rPr>
              <a:t>RollNo</a:t>
            </a:r>
            <a:r>
              <a:rPr lang="en-US" sz="2400" b="1" kern="0" dirty="0">
                <a:latin typeface="+mn-lt"/>
                <a:cs typeface="Times New Roman" charset="0"/>
              </a:rPr>
              <a:t>)</a:t>
            </a:r>
          </a:p>
        </p:txBody>
      </p:sp>
    </p:spTree>
    <p:extLst>
      <p:ext uri="{BB962C8B-B14F-4D97-AF65-F5344CB8AC3E}">
        <p14:creationId xmlns:p14="http://schemas.microsoft.com/office/powerpoint/2010/main" val="1937243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randombar(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20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p>
        </p:txBody>
      </p:sp>
      <p:sp>
        <p:nvSpPr>
          <p:cNvPr id="3" name="Content Placeholder 2"/>
          <p:cNvSpPr>
            <a:spLocks noGrp="1"/>
          </p:cNvSpPr>
          <p:nvPr>
            <p:ph idx="1"/>
          </p:nvPr>
        </p:nvSpPr>
        <p:spPr/>
        <p:txBody>
          <a:bodyPr>
            <a:normAutofit fontScale="85000" lnSpcReduction="20000"/>
          </a:bodyPr>
          <a:lstStyle/>
          <a:p>
            <a:pPr algn="just"/>
            <a:r>
              <a:rPr lang="en-US" dirty="0"/>
              <a:t>Redundancies in 1NF relations lead to a variety of data anomalies.</a:t>
            </a:r>
          </a:p>
          <a:p>
            <a:pPr marL="0" indent="0" algn="just">
              <a:buNone/>
            </a:pPr>
            <a:r>
              <a:rPr lang="en-US" b="1" dirty="0">
                <a:solidFill>
                  <a:schemeClr val="accent1">
                    <a:lumMod val="75000"/>
                  </a:schemeClr>
                </a:solidFill>
              </a:rPr>
              <a:t>1. Insert anomalies:</a:t>
            </a:r>
            <a:r>
              <a:rPr lang="en-US" dirty="0"/>
              <a:t> </a:t>
            </a:r>
          </a:p>
          <a:p>
            <a:pPr marL="0" indent="0" algn="just">
              <a:buNone/>
            </a:pPr>
            <a:r>
              <a:rPr lang="en-US" b="1" dirty="0">
                <a:solidFill>
                  <a:schemeClr val="accent1">
                    <a:lumMod val="75000"/>
                  </a:schemeClr>
                </a:solidFill>
              </a:rPr>
              <a:t>	</a:t>
            </a:r>
            <a:r>
              <a:rPr lang="en-US" dirty="0"/>
              <a:t>We cannot insert the information about the student  until he joins any course e.g. we cannot store information about the roll no 110 until he  join any course, similarly we are unable to store the information about the course until there is a student who enroll into that course.</a:t>
            </a:r>
          </a:p>
          <a:p>
            <a:pPr marL="0" indent="0" algn="just">
              <a:buNone/>
            </a:pPr>
            <a:r>
              <a:rPr lang="en-US" dirty="0"/>
              <a:t>	These anomalies occur because </a:t>
            </a:r>
            <a:r>
              <a:rPr lang="en-US" dirty="0" err="1"/>
              <a:t>course_code</a:t>
            </a:r>
            <a:r>
              <a:rPr lang="en-US" dirty="0"/>
              <a:t>, </a:t>
            </a:r>
            <a:r>
              <a:rPr lang="en-US" dirty="0" err="1"/>
              <a:t>rollno</a:t>
            </a:r>
            <a:r>
              <a:rPr lang="en-US" dirty="0"/>
              <a:t> is the composite key and we cannot insert null in any of these two attributes.</a:t>
            </a:r>
          </a:p>
        </p:txBody>
      </p:sp>
    </p:spTree>
    <p:extLst>
      <p:ext uri="{BB962C8B-B14F-4D97-AF65-F5344CB8AC3E}">
        <p14:creationId xmlns:p14="http://schemas.microsoft.com/office/powerpoint/2010/main" val="2959282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solidFill>
                  <a:schemeClr val="accent1">
                    <a:lumMod val="75000"/>
                  </a:schemeClr>
                </a:solidFill>
              </a:rPr>
              <a:t>2. Update anomalies:</a:t>
            </a:r>
          </a:p>
          <a:p>
            <a:pPr marL="0" indent="0" algn="just">
              <a:buNone/>
            </a:pPr>
            <a:r>
              <a:rPr lang="en-US" b="1" dirty="0">
                <a:solidFill>
                  <a:schemeClr val="accent1">
                    <a:lumMod val="75000"/>
                  </a:schemeClr>
                </a:solidFill>
              </a:rPr>
              <a:t>	</a:t>
            </a:r>
            <a:r>
              <a:rPr lang="en-US" dirty="0"/>
              <a:t>This relation is also susceptible to update anomalies because the course in which a student studies may appear many times in the table. If a teacher moves to another course, we are now faced with two problems: we either search the entire table looking for that teacher and update his or her </a:t>
            </a:r>
            <a:r>
              <a:rPr lang="en-US" dirty="0" err="1"/>
              <a:t>course_code</a:t>
            </a:r>
            <a:r>
              <a:rPr lang="en-US" dirty="0"/>
              <a:t> value or we miss one or more tuples of that STUDENT and end up with an inconsistent database. For small tables, this type of anomaly may not seem to be much of a problem.</a:t>
            </a:r>
          </a:p>
          <a:p>
            <a:pPr marL="0" indent="0" algn="just">
              <a:buNone/>
            </a:pPr>
            <a:r>
              <a:rPr lang="en-US" dirty="0"/>
              <a:t>	But for larger tables this may cause the problem of inconsistency.</a:t>
            </a:r>
          </a:p>
        </p:txBody>
      </p:sp>
    </p:spTree>
    <p:extLst>
      <p:ext uri="{BB962C8B-B14F-4D97-AF65-F5344CB8AC3E}">
        <p14:creationId xmlns:p14="http://schemas.microsoft.com/office/powerpoint/2010/main" val="257480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Anomalies in 1NF Relations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startAt="3"/>
            </a:pPr>
            <a:r>
              <a:rPr lang="en-US" b="1" dirty="0">
                <a:solidFill>
                  <a:schemeClr val="accent1">
                    <a:lumMod val="75000"/>
                  </a:schemeClr>
                </a:solidFill>
              </a:rPr>
              <a:t>Delete anomalies:</a:t>
            </a:r>
            <a:endParaRPr lang="en-US" dirty="0"/>
          </a:p>
          <a:p>
            <a:pPr marL="400050" lvl="1" indent="0" algn="just">
              <a:buNone/>
            </a:pPr>
            <a:r>
              <a:rPr lang="en-US" dirty="0"/>
              <a:t> 	This relation experiences deletion anomalies whenever we delete the last tuple of a particular student. In this case, we not only delete the course information that connects that student to a particular course, but also lose other information about the system on which this student works.</a:t>
            </a:r>
          </a:p>
          <a:p>
            <a:pPr marL="400050" lvl="1" indent="0" algn="just">
              <a:buNone/>
            </a:pPr>
            <a:r>
              <a:rPr lang="en-US" dirty="0"/>
              <a:t>	Let us consider, the case where we have to delete  the information of student having </a:t>
            </a:r>
            <a:r>
              <a:rPr lang="en-US" dirty="0" err="1"/>
              <a:t>rollno</a:t>
            </a:r>
            <a:r>
              <a:rPr lang="en-US" dirty="0"/>
              <a:t> 109, then we also lose the information about </a:t>
            </a:r>
            <a:r>
              <a:rPr lang="en-US" dirty="0" err="1"/>
              <a:t>course_code</a:t>
            </a:r>
            <a:r>
              <a:rPr lang="en-US" dirty="0"/>
              <a:t> C4 . Also if we have to delete the information of java course we lose the information about the student Kumar.</a:t>
            </a:r>
          </a:p>
        </p:txBody>
      </p:sp>
    </p:spTree>
    <p:extLst>
      <p:ext uri="{BB962C8B-B14F-4D97-AF65-F5344CB8AC3E}">
        <p14:creationId xmlns:p14="http://schemas.microsoft.com/office/powerpoint/2010/main" val="1631129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42950" y="3810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1600200"/>
          </a:xfrm>
        </p:spPr>
        <p:txBody>
          <a:bodyPr/>
          <a:lstStyle/>
          <a:p>
            <a:pPr algn="just">
              <a:spcBef>
                <a:spcPct val="50000"/>
              </a:spcBef>
            </a:pPr>
            <a:r>
              <a:rPr lang="en-US">
                <a:cs typeface="Times New Roman" pitchFamily="18" charset="0"/>
              </a:rPr>
              <a:t>A relation </a:t>
            </a:r>
            <a:r>
              <a:rPr lang="en-US" i="1">
                <a:cs typeface="Times New Roman" pitchFamily="18" charset="0"/>
              </a:rPr>
              <a:t>R</a:t>
            </a:r>
            <a:r>
              <a:rPr lang="en-US">
                <a:cs typeface="Times New Roman" pitchFamily="18" charset="0"/>
              </a:rPr>
              <a:t> is in 2NF if and only if it is in 1NF and every non-key attribute is fully functional dependent on the primary key.</a:t>
            </a:r>
          </a:p>
        </p:txBody>
      </p:sp>
      <p:sp>
        <p:nvSpPr>
          <p:cNvPr id="8" name="Rectangle 7"/>
          <p:cNvSpPr/>
          <p:nvPr/>
        </p:nvSpPr>
        <p:spPr>
          <a:xfrm>
            <a:off x="1752600" y="45720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3"/>
          <p:cNvSpPr txBox="1">
            <a:spLocks noChangeArrowheads="1"/>
          </p:cNvSpPr>
          <p:nvPr/>
        </p:nvSpPr>
        <p:spPr bwMode="auto">
          <a:xfrm>
            <a:off x="1847850" y="46339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Cours_Code</a:t>
            </a:r>
            <a:endParaRPr lang="en-US" sz="1600" b="1" kern="0" dirty="0">
              <a:latin typeface="+mn-lt"/>
              <a:cs typeface="Times New Roman" charset="0"/>
            </a:endParaRPr>
          </a:p>
        </p:txBody>
      </p:sp>
      <p:sp>
        <p:nvSpPr>
          <p:cNvPr id="10" name="Rectangle 9"/>
          <p:cNvSpPr/>
          <p:nvPr/>
        </p:nvSpPr>
        <p:spPr>
          <a:xfrm>
            <a:off x="1752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1847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RollNo</a:t>
            </a:r>
            <a:endParaRPr lang="en-US" sz="1600" b="1" kern="0" dirty="0">
              <a:latin typeface="+mn-lt"/>
              <a:cs typeface="Times New Roman" charset="0"/>
            </a:endParaRPr>
          </a:p>
        </p:txBody>
      </p:sp>
      <p:sp>
        <p:nvSpPr>
          <p:cNvPr id="12" name="Rectangle 11"/>
          <p:cNvSpPr/>
          <p:nvPr/>
        </p:nvSpPr>
        <p:spPr>
          <a:xfrm>
            <a:off x="1600200" y="3352800"/>
            <a:ext cx="18288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12"/>
          <p:cNvSpPr/>
          <p:nvPr/>
        </p:nvSpPr>
        <p:spPr>
          <a:xfrm>
            <a:off x="4038600" y="31242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3"/>
          <p:cNvSpPr txBox="1">
            <a:spLocks noChangeArrowheads="1"/>
          </p:cNvSpPr>
          <p:nvPr/>
        </p:nvSpPr>
        <p:spPr bwMode="auto">
          <a:xfrm>
            <a:off x="4133850" y="31861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Name</a:t>
            </a:r>
          </a:p>
        </p:txBody>
      </p:sp>
      <p:cxnSp>
        <p:nvCxnSpPr>
          <p:cNvPr id="15" name="Straight Arrow Connector 14"/>
          <p:cNvCxnSpPr>
            <a:stCxn id="10" idx="3"/>
            <a:endCxn id="13" idx="1"/>
          </p:cNvCxnSpPr>
          <p:nvPr/>
        </p:nvCxnSpPr>
        <p:spPr>
          <a:xfrm flipV="1">
            <a:off x="3276600" y="3429000"/>
            <a:ext cx="7620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038600" y="38100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3"/>
          <p:cNvSpPr txBox="1">
            <a:spLocks noChangeArrowheads="1"/>
          </p:cNvSpPr>
          <p:nvPr/>
        </p:nvSpPr>
        <p:spPr bwMode="auto">
          <a:xfrm>
            <a:off x="4133850" y="38719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System_Used</a:t>
            </a:r>
            <a:endParaRPr lang="en-US" sz="1600" b="1" kern="0" dirty="0">
              <a:latin typeface="+mn-lt"/>
              <a:cs typeface="Times New Roman" charset="0"/>
            </a:endParaRPr>
          </a:p>
        </p:txBody>
      </p:sp>
      <p:sp>
        <p:nvSpPr>
          <p:cNvPr id="18" name="Rectangle 17"/>
          <p:cNvSpPr/>
          <p:nvPr/>
        </p:nvSpPr>
        <p:spPr>
          <a:xfrm>
            <a:off x="4038600" y="44958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3"/>
          <p:cNvSpPr txBox="1">
            <a:spLocks noChangeArrowheads="1"/>
          </p:cNvSpPr>
          <p:nvPr/>
        </p:nvSpPr>
        <p:spPr bwMode="auto">
          <a:xfrm>
            <a:off x="4133850" y="45577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Hourly_Rate</a:t>
            </a:r>
            <a:endParaRPr lang="en-US" sz="1600" b="1" kern="0" dirty="0">
              <a:latin typeface="+mn-lt"/>
              <a:cs typeface="Times New Roman" charset="0"/>
            </a:endParaRPr>
          </a:p>
        </p:txBody>
      </p:sp>
      <p:sp>
        <p:nvSpPr>
          <p:cNvPr id="20" name="Rectangle 19"/>
          <p:cNvSpPr/>
          <p:nvPr/>
        </p:nvSpPr>
        <p:spPr>
          <a:xfrm>
            <a:off x="4038600" y="51816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 name="Rectangle 3"/>
          <p:cNvSpPr txBox="1">
            <a:spLocks noChangeArrowheads="1"/>
          </p:cNvSpPr>
          <p:nvPr/>
        </p:nvSpPr>
        <p:spPr bwMode="auto">
          <a:xfrm>
            <a:off x="4133850" y="52435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Course_Name</a:t>
            </a:r>
            <a:endParaRPr lang="en-US" sz="1600" b="1" kern="0" dirty="0">
              <a:latin typeface="+mn-lt"/>
              <a:cs typeface="Times New Roman" charset="0"/>
            </a:endParaRPr>
          </a:p>
        </p:txBody>
      </p:sp>
      <p:sp>
        <p:nvSpPr>
          <p:cNvPr id="22" name="Rectangle 21"/>
          <p:cNvSpPr/>
          <p:nvPr/>
        </p:nvSpPr>
        <p:spPr>
          <a:xfrm>
            <a:off x="4038600" y="58674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Rectangle 3"/>
          <p:cNvSpPr txBox="1">
            <a:spLocks noChangeArrowheads="1"/>
          </p:cNvSpPr>
          <p:nvPr/>
        </p:nvSpPr>
        <p:spPr bwMode="auto">
          <a:xfrm>
            <a:off x="4057650" y="5929313"/>
            <a:ext cx="160020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Teacher_Name</a:t>
            </a:r>
            <a:endParaRPr lang="en-US" sz="1600" b="1" kern="0" dirty="0">
              <a:latin typeface="+mn-lt"/>
              <a:cs typeface="Times New Roman" charset="0"/>
            </a:endParaRPr>
          </a:p>
        </p:txBody>
      </p:sp>
      <p:sp>
        <p:nvSpPr>
          <p:cNvPr id="24" name="Rectangle 23"/>
          <p:cNvSpPr/>
          <p:nvPr/>
        </p:nvSpPr>
        <p:spPr>
          <a:xfrm>
            <a:off x="1752600" y="58674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Rectangle 3"/>
          <p:cNvSpPr txBox="1">
            <a:spLocks noChangeArrowheads="1"/>
          </p:cNvSpPr>
          <p:nvPr/>
        </p:nvSpPr>
        <p:spPr bwMode="auto">
          <a:xfrm>
            <a:off x="1847850" y="59293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Total Hrs.</a:t>
            </a:r>
          </a:p>
        </p:txBody>
      </p:sp>
      <p:cxnSp>
        <p:nvCxnSpPr>
          <p:cNvPr id="28" name="Straight Arrow Connector 27"/>
          <p:cNvCxnSpPr>
            <a:stCxn id="10" idx="3"/>
            <a:endCxn id="16" idx="1"/>
          </p:cNvCxnSpPr>
          <p:nvPr/>
        </p:nvCxnSpPr>
        <p:spPr>
          <a:xfrm>
            <a:off x="3276600" y="3962400"/>
            <a:ext cx="76200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8" idx="1"/>
          </p:cNvCxnSpPr>
          <p:nvPr/>
        </p:nvCxnSpPr>
        <p:spPr>
          <a:xfrm>
            <a:off x="3276600" y="3962400"/>
            <a:ext cx="7620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a:endCxn id="20" idx="1"/>
          </p:cNvCxnSpPr>
          <p:nvPr/>
        </p:nvCxnSpPr>
        <p:spPr>
          <a:xfrm>
            <a:off x="3276600" y="4876800"/>
            <a:ext cx="7620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22" idx="1"/>
          </p:cNvCxnSpPr>
          <p:nvPr/>
        </p:nvCxnSpPr>
        <p:spPr>
          <a:xfrm>
            <a:off x="3276600" y="4876800"/>
            <a:ext cx="762000" cy="1295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2" idx="2"/>
            <a:endCxn id="24" idx="0"/>
          </p:cNvCxnSpPr>
          <p:nvPr/>
        </p:nvCxnSpPr>
        <p:spPr>
          <a:xfrm rot="5400000">
            <a:off x="2286001" y="5638800"/>
            <a:ext cx="4572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3"/>
          <p:cNvSpPr txBox="1">
            <a:spLocks noChangeArrowheads="1"/>
          </p:cNvSpPr>
          <p:nvPr/>
        </p:nvSpPr>
        <p:spPr bwMode="auto">
          <a:xfrm>
            <a:off x="5638800" y="4176713"/>
            <a:ext cx="3352800" cy="11572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2400" b="1" kern="0" dirty="0">
                <a:latin typeface="+mn-lt"/>
                <a:cs typeface="Times New Roman" charset="0"/>
              </a:rPr>
              <a:t>Functional Dependence Diagram</a:t>
            </a:r>
          </a:p>
        </p:txBody>
      </p:sp>
    </p:spTree>
    <p:extLst>
      <p:ext uri="{BB962C8B-B14F-4D97-AF65-F5344CB8AC3E}">
        <p14:creationId xmlns:p14="http://schemas.microsoft.com/office/powerpoint/2010/main" val="2246522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randombar(horizontal)">
                                      <p:cBhvr>
                                        <p:cTn id="48" dur="500"/>
                                        <p:tgtEl>
                                          <p:spTgt spid="1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500"/>
                                        <p:tgtEl>
                                          <p:spTgt spid="20"/>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randombar(horizontal)">
                                      <p:cBhvr>
                                        <p:cTn id="56" dur="500"/>
                                        <p:tgtEl>
                                          <p:spTgt spid="2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randombar(horizontal)">
                                      <p:cBhvr>
                                        <p:cTn id="61" dur="500"/>
                                        <p:tgtEl>
                                          <p:spTgt spid="22"/>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randombar(horizontal)">
                                      <p:cBhvr>
                                        <p:cTn id="64" dur="500"/>
                                        <p:tgtEl>
                                          <p:spTgt spid="2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randombar(horizontal)">
                                      <p:cBhvr>
                                        <p:cTn id="69" dur="500"/>
                                        <p:tgtEl>
                                          <p:spTgt spid="24"/>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randombar(horizontal)">
                                      <p:cBhvr>
                                        <p:cTn id="72" dur="5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4"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randombar(horizontal)">
                                      <p:cBhvr>
                                        <p:cTn id="77" dur="500"/>
                                        <p:tgtEl>
                                          <p:spTgt spid="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4" presetClass="entr" presetSubtype="1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randombar(horizontal)">
                                      <p:cBhvr>
                                        <p:cTn id="82" dur="500"/>
                                        <p:tgtEl>
                                          <p:spTgt spid="2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4"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randombar(horizontal)">
                                      <p:cBhvr>
                                        <p:cTn id="87" dur="500"/>
                                        <p:tgtEl>
                                          <p:spTgt spid="3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4" presetClass="entr" presetSubtype="10"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randombar(horizontal)">
                                      <p:cBhvr>
                                        <p:cTn id="92" dur="500"/>
                                        <p:tgtEl>
                                          <p:spTgt spid="3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4" presetClass="entr" presetSubtype="1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4" presetClass="entr" presetSubtype="10" fill="hold"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randombar(horizontal)">
                                      <p:cBhvr>
                                        <p:cTn id="102" dur="500"/>
                                        <p:tgtEl>
                                          <p:spTgt spid="4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randombar(horizontal)">
                                      <p:cBhvr>
                                        <p:cTn id="10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 grpId="0" animBg="1"/>
      <p:bldP spid="9" grpId="0"/>
      <p:bldP spid="10" grpId="0" animBg="1"/>
      <p:bldP spid="11" grpId="0"/>
      <p:bldP spid="12" grpId="0" animBg="1"/>
      <p:bldP spid="13" grpId="0" animBg="1"/>
      <p:bldP spid="14" grpId="0"/>
      <p:bldP spid="16" grpId="0" animBg="1"/>
      <p:bldP spid="17" grpId="0"/>
      <p:bldP spid="18" grpId="0" animBg="1"/>
      <p:bldP spid="19" grpId="0"/>
      <p:bldP spid="20" grpId="0" animBg="1"/>
      <p:bldP spid="21" grpId="0"/>
      <p:bldP spid="22" grpId="0" animBg="1"/>
      <p:bldP spid="23" grpId="0"/>
      <p:bldP spid="24" grpId="0" animBg="1"/>
      <p:bldP spid="25" grpId="0"/>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2286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A resultant database of 1NF </a:t>
            </a:r>
            <a:r>
              <a:rPr lang="en-US" i="1">
                <a:cs typeface="Times New Roman" pitchFamily="18" charset="0"/>
              </a:rPr>
              <a:t>Course_Code</a:t>
            </a:r>
            <a:r>
              <a:rPr lang="en-US">
                <a:cs typeface="Times New Roman" pitchFamily="18" charset="0"/>
              </a:rPr>
              <a:t> does not satisfy above rule, because non-key attributes Name, System_Used and Hourly_Rate are not fully dependent on the primary key (</a:t>
            </a:r>
            <a:r>
              <a:rPr lang="en-US" i="1">
                <a:cs typeface="Times New Roman" pitchFamily="18" charset="0"/>
              </a:rPr>
              <a:t>Course_Code, Rollno</a:t>
            </a:r>
            <a:r>
              <a:rPr lang="en-US">
                <a:cs typeface="Times New Roman" pitchFamily="18" charset="0"/>
              </a:rPr>
              <a:t>) because Name, </a:t>
            </a:r>
            <a:r>
              <a:rPr lang="en-US" i="1">
                <a:cs typeface="Times New Roman" pitchFamily="18" charset="0"/>
              </a:rPr>
              <a:t>System_Used</a:t>
            </a:r>
            <a:r>
              <a:rPr lang="en-US">
                <a:cs typeface="Times New Roman" pitchFamily="18" charset="0"/>
              </a:rPr>
              <a:t> and </a:t>
            </a:r>
            <a:r>
              <a:rPr lang="en-US" i="1">
                <a:cs typeface="Times New Roman" pitchFamily="18" charset="0"/>
              </a:rPr>
              <a:t>Hourly_Rate</a:t>
            </a:r>
            <a:r>
              <a:rPr lang="en-US">
                <a:cs typeface="Times New Roman" pitchFamily="18" charset="0"/>
              </a:rPr>
              <a:t> are functional dependent on </a:t>
            </a:r>
            <a:r>
              <a:rPr lang="en-US" i="1">
                <a:cs typeface="Times New Roman" pitchFamily="18" charset="0"/>
              </a:rPr>
              <a:t>Rollno</a:t>
            </a:r>
            <a:r>
              <a:rPr lang="en-US">
                <a:cs typeface="Times New Roman" pitchFamily="18" charset="0"/>
              </a:rPr>
              <a:t> and </a:t>
            </a:r>
            <a:r>
              <a:rPr lang="en-US" i="1">
                <a:cs typeface="Times New Roman" pitchFamily="18" charset="0"/>
              </a:rPr>
              <a:t>Rollno</a:t>
            </a:r>
            <a:r>
              <a:rPr lang="en-US">
                <a:cs typeface="Times New Roman" pitchFamily="18" charset="0"/>
              </a:rPr>
              <a:t> is a subset of the primary key so it does not hold the law of fully functional dependence. </a:t>
            </a:r>
          </a:p>
        </p:txBody>
      </p:sp>
    </p:spTree>
    <p:extLst>
      <p:ext uri="{BB962C8B-B14F-4D97-AF65-F5344CB8AC3E}">
        <p14:creationId xmlns:p14="http://schemas.microsoft.com/office/powerpoint/2010/main" val="3438299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381000"/>
            <a:ext cx="8229600" cy="1143000"/>
          </a:xfrm>
        </p:spPr>
        <p:txBody>
          <a:bodyPr/>
          <a:lstStyle/>
          <a:p>
            <a:r>
              <a:rPr lang="en-US" b="1" dirty="0">
                <a:solidFill>
                  <a:schemeClr val="accent1">
                    <a:lumMod val="75000"/>
                  </a:schemeClr>
                </a:solidFill>
                <a:cs typeface="Times New Roman" pitchFamily="18" charset="0"/>
              </a:rPr>
              <a:t>Rule to convert 1NF to 2NF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Consider a relation where a primary key consists of attributes A and B. These two attributes determine all other attributes. </a:t>
            </a:r>
          </a:p>
          <a:p>
            <a:pPr algn="just">
              <a:spcBef>
                <a:spcPct val="50000"/>
              </a:spcBef>
            </a:pPr>
            <a:r>
              <a:rPr lang="en-US">
                <a:cs typeface="Times New Roman" pitchFamily="18" charset="0"/>
              </a:rPr>
              <a:t>Attribute C is fully dependent on the key. </a:t>
            </a:r>
          </a:p>
          <a:p>
            <a:pPr algn="just">
              <a:spcBef>
                <a:spcPct val="50000"/>
              </a:spcBef>
            </a:pPr>
            <a:r>
              <a:rPr lang="en-US">
                <a:cs typeface="Times New Roman" pitchFamily="18" charset="0"/>
              </a:rPr>
              <a:t>Attribute D is partially dependent on the key because we only need attribute A to functionally determine it.</a:t>
            </a:r>
          </a:p>
          <a:p>
            <a:pPr algn="just">
              <a:spcBef>
                <a:spcPct val="50000"/>
              </a:spcBef>
            </a:pPr>
            <a:r>
              <a:rPr lang="en-US">
                <a:cs typeface="Times New Roman" pitchFamily="18" charset="0"/>
              </a:rPr>
              <a:t>Attributes C and D are non-key attributes. </a:t>
            </a:r>
            <a:endParaRPr lang="en-US"/>
          </a:p>
        </p:txBody>
      </p:sp>
    </p:spTree>
    <p:extLst>
      <p:ext uri="{BB962C8B-B14F-4D97-AF65-F5344CB8AC3E}">
        <p14:creationId xmlns:p14="http://schemas.microsoft.com/office/powerpoint/2010/main" val="3772171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2"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457200"/>
            <a:ext cx="8229600" cy="1143000"/>
          </a:xfrm>
        </p:spPr>
        <p:txBody>
          <a:bodyPr/>
          <a:lstStyle/>
          <a:p>
            <a:r>
              <a:rPr lang="en-US" b="1" dirty="0">
                <a:solidFill>
                  <a:schemeClr val="accent1">
                    <a:lumMod val="75000"/>
                  </a:schemeClr>
                </a:solidFill>
                <a:cs typeface="Times New Roman" pitchFamily="18" charset="0"/>
              </a:rPr>
              <a:t>Rule to convert 1NF to 2NF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a:cs typeface="Times New Roman" pitchFamily="18" charset="0"/>
              </a:rPr>
              <a:t>The rule is to replace the original relation by two new relations. The first new relation has three attributes: A, B and C. The primary key of this relation is (A, B) i.e. the primary key of the original relation. The second relation has A and D as its only two attributes. Observe that attribute A has been designated, as the primary key of the second relation and that attribute D is now fully dependent on the key.</a:t>
            </a:r>
            <a:endParaRPr lang="en-US"/>
          </a:p>
        </p:txBody>
      </p:sp>
    </p:spTree>
    <p:extLst>
      <p:ext uri="{BB962C8B-B14F-4D97-AF65-F5344CB8AC3E}">
        <p14:creationId xmlns:p14="http://schemas.microsoft.com/office/powerpoint/2010/main" val="872737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81000"/>
            <a:ext cx="8229600" cy="1143000"/>
          </a:xfrm>
        </p:spPr>
        <p:txBody>
          <a:bodyPr/>
          <a:lstStyle/>
          <a:p>
            <a:r>
              <a:rPr lang="en-US" b="1" dirty="0">
                <a:solidFill>
                  <a:schemeClr val="accent1">
                    <a:lumMod val="75000"/>
                  </a:schemeClr>
                </a:solidFill>
                <a:cs typeface="Times New Roman" pitchFamily="18" charset="0"/>
              </a:rPr>
              <a:t>Rule to transform 1NF to 2NF</a:t>
            </a:r>
            <a:endParaRPr lang="en-US" dirty="0"/>
          </a:p>
        </p:txBody>
      </p:sp>
      <p:sp>
        <p:nvSpPr>
          <p:cNvPr id="8" name="Rectangle 3"/>
          <p:cNvSpPr txBox="1">
            <a:spLocks noChangeArrowheads="1"/>
          </p:cNvSpPr>
          <p:nvPr/>
        </p:nvSpPr>
        <p:spPr bwMode="auto">
          <a:xfrm>
            <a:off x="914400" y="26670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9" name="Rectangle 3"/>
          <p:cNvSpPr txBox="1">
            <a:spLocks noChangeArrowheads="1"/>
          </p:cNvSpPr>
          <p:nvPr/>
        </p:nvSpPr>
        <p:spPr bwMode="auto">
          <a:xfrm>
            <a:off x="914400" y="32766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10" name="Rectangle 3"/>
          <p:cNvSpPr txBox="1">
            <a:spLocks noChangeArrowheads="1"/>
          </p:cNvSpPr>
          <p:nvPr/>
        </p:nvSpPr>
        <p:spPr bwMode="auto">
          <a:xfrm>
            <a:off x="914400" y="38100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sp>
        <p:nvSpPr>
          <p:cNvPr id="11" name="Rectangle 3"/>
          <p:cNvSpPr txBox="1">
            <a:spLocks noChangeArrowheads="1"/>
          </p:cNvSpPr>
          <p:nvPr/>
        </p:nvSpPr>
        <p:spPr bwMode="auto">
          <a:xfrm>
            <a:off x="914400" y="4343400"/>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D</a:t>
            </a:r>
          </a:p>
        </p:txBody>
      </p:sp>
      <p:sp>
        <p:nvSpPr>
          <p:cNvPr id="12" name="Right Brace 11"/>
          <p:cNvSpPr/>
          <p:nvPr/>
        </p:nvSpPr>
        <p:spPr>
          <a:xfrm>
            <a:off x="1447800" y="2800350"/>
            <a:ext cx="304800" cy="8382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17" name="Straight Connector 16"/>
          <p:cNvCxnSpPr/>
          <p:nvPr/>
        </p:nvCxnSpPr>
        <p:spPr>
          <a:xfrm>
            <a:off x="1905000" y="3200400"/>
            <a:ext cx="304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791494" y="3620294"/>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1447800" y="40386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32004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905000" y="3884613"/>
            <a:ext cx="13700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1447800" y="4570413"/>
            <a:ext cx="1143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76400" y="2894013"/>
            <a:ext cx="13716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209800" y="37338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2665413" y="4570413"/>
            <a:ext cx="382587"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ight Arrow 34"/>
          <p:cNvSpPr/>
          <p:nvPr/>
        </p:nvSpPr>
        <p:spPr>
          <a:xfrm>
            <a:off x="3429000" y="3362325"/>
            <a:ext cx="1752600" cy="7620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6" name="Rectangle 3"/>
          <p:cNvSpPr txBox="1">
            <a:spLocks noChangeArrowheads="1"/>
          </p:cNvSpPr>
          <p:nvPr/>
        </p:nvSpPr>
        <p:spPr bwMode="auto">
          <a:xfrm>
            <a:off x="3398838" y="3505200"/>
            <a:ext cx="16764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Convert To</a:t>
            </a:r>
          </a:p>
        </p:txBody>
      </p:sp>
      <p:sp>
        <p:nvSpPr>
          <p:cNvPr id="37" name="Rectangle 3"/>
          <p:cNvSpPr txBox="1">
            <a:spLocks noChangeArrowheads="1"/>
          </p:cNvSpPr>
          <p:nvPr/>
        </p:nvSpPr>
        <p:spPr bwMode="auto">
          <a:xfrm>
            <a:off x="5486400" y="28813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38" name="Rectangle 3"/>
          <p:cNvSpPr txBox="1">
            <a:spLocks noChangeArrowheads="1"/>
          </p:cNvSpPr>
          <p:nvPr/>
        </p:nvSpPr>
        <p:spPr bwMode="auto">
          <a:xfrm>
            <a:off x="5486400" y="34909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39" name="Right Brace 38"/>
          <p:cNvSpPr/>
          <p:nvPr/>
        </p:nvSpPr>
        <p:spPr>
          <a:xfrm>
            <a:off x="6019800" y="3014663"/>
            <a:ext cx="304800" cy="8382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0" name="Rectangle 3"/>
          <p:cNvSpPr txBox="1">
            <a:spLocks noChangeArrowheads="1"/>
          </p:cNvSpPr>
          <p:nvPr/>
        </p:nvSpPr>
        <p:spPr bwMode="auto">
          <a:xfrm>
            <a:off x="5486400" y="40243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41" name="Straight Connector 40"/>
          <p:cNvCxnSpPr/>
          <p:nvPr/>
        </p:nvCxnSpPr>
        <p:spPr>
          <a:xfrm>
            <a:off x="6475413" y="3414713"/>
            <a:ext cx="381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438107" y="3833019"/>
            <a:ext cx="838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6018213" y="4252913"/>
            <a:ext cx="8382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3"/>
          <p:cNvSpPr txBox="1">
            <a:spLocks noChangeArrowheads="1"/>
          </p:cNvSpPr>
          <p:nvPr/>
        </p:nvSpPr>
        <p:spPr bwMode="auto">
          <a:xfrm>
            <a:off x="6934200" y="28670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45" name="Rectangle 3"/>
          <p:cNvSpPr txBox="1">
            <a:spLocks noChangeArrowheads="1"/>
          </p:cNvSpPr>
          <p:nvPr/>
        </p:nvSpPr>
        <p:spPr bwMode="auto">
          <a:xfrm>
            <a:off x="6934200" y="34766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D</a:t>
            </a:r>
          </a:p>
        </p:txBody>
      </p:sp>
      <p:cxnSp>
        <p:nvCxnSpPr>
          <p:cNvPr id="46" name="Straight Connector 45"/>
          <p:cNvCxnSpPr/>
          <p:nvPr/>
        </p:nvCxnSpPr>
        <p:spPr>
          <a:xfrm>
            <a:off x="7847013" y="3032125"/>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885907" y="3375819"/>
            <a:ext cx="685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10800000">
            <a:off x="7389813" y="3719513"/>
            <a:ext cx="8382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3"/>
          <p:cNvSpPr txBox="1">
            <a:spLocks noChangeArrowheads="1"/>
          </p:cNvSpPr>
          <p:nvPr/>
        </p:nvSpPr>
        <p:spPr bwMode="auto">
          <a:xfrm>
            <a:off x="762000" y="49530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1NF </a:t>
            </a:r>
          </a:p>
        </p:txBody>
      </p:sp>
      <p:sp>
        <p:nvSpPr>
          <p:cNvPr id="51" name="Rectangle 3"/>
          <p:cNvSpPr txBox="1">
            <a:spLocks noChangeArrowheads="1"/>
          </p:cNvSpPr>
          <p:nvPr/>
        </p:nvSpPr>
        <p:spPr bwMode="auto">
          <a:xfrm>
            <a:off x="5638800" y="49530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2NF </a:t>
            </a:r>
          </a:p>
        </p:txBody>
      </p:sp>
    </p:spTree>
    <p:extLst>
      <p:ext uri="{BB962C8B-B14F-4D97-AF65-F5344CB8AC3E}">
        <p14:creationId xmlns:p14="http://schemas.microsoft.com/office/powerpoint/2010/main" val="4086275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par>
                                <p:cTn id="27" presetID="14" presetClass="entr" presetSubtype="1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500"/>
                                        <p:tgtEl>
                                          <p:spTgt spid="19"/>
                                        </p:tgtEl>
                                      </p:cBhvr>
                                    </p:animEffect>
                                  </p:childTnLst>
                                </p:cTn>
                              </p:par>
                              <p:par>
                                <p:cTn id="30" presetID="14" presetClass="entr" presetSubtype="1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randombar(horizontal)">
                                      <p:cBhvr>
                                        <p:cTn id="37" dur="500"/>
                                        <p:tgtEl>
                                          <p:spTgt spid="22"/>
                                        </p:tgtEl>
                                      </p:cBhvr>
                                    </p:animEffect>
                                  </p:childTnLst>
                                </p:cTn>
                              </p:par>
                              <p:par>
                                <p:cTn id="38" presetID="14"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par>
                                <p:cTn id="41" presetID="14"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randombar(horizontal)">
                                      <p:cBhvr>
                                        <p:cTn id="43" dur="500"/>
                                        <p:tgtEl>
                                          <p:spTgt spid="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0">
                                            <p:txEl>
                                              <p:pRg st="0" end="0"/>
                                            </p:txEl>
                                          </p:spTgt>
                                        </p:tgtEl>
                                        <p:attrNameLst>
                                          <p:attrName>style.visibility</p:attrName>
                                        </p:attrNameLst>
                                      </p:cBhvr>
                                      <p:to>
                                        <p:strVal val="visible"/>
                                      </p:to>
                                    </p:set>
                                    <p:animEffect transition="in" filter="randombar(horizontal)">
                                      <p:cBhvr>
                                        <p:cTn id="59" dur="500"/>
                                        <p:tgtEl>
                                          <p:spTgt spid="50">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randombar(horizontal)">
                                      <p:cBhvr>
                                        <p:cTn id="64" dur="500"/>
                                        <p:tgtEl>
                                          <p:spTgt spid="3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randombar(horizontal)">
                                      <p:cBhvr>
                                        <p:cTn id="67" dur="500"/>
                                        <p:tgtEl>
                                          <p:spTgt spid="3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randombar(horizontal)">
                                      <p:cBhvr>
                                        <p:cTn id="72" dur="500"/>
                                        <p:tgtEl>
                                          <p:spTgt spid="37"/>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randombar(horizontal)">
                                      <p:cBhvr>
                                        <p:cTn id="75" dur="500"/>
                                        <p:tgtEl>
                                          <p:spTgt spid="38"/>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randombar(horizontal)">
                                      <p:cBhvr>
                                        <p:cTn id="78" dur="500"/>
                                        <p:tgtEl>
                                          <p:spTgt spid="4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randombar(horizontal)">
                                      <p:cBhvr>
                                        <p:cTn id="83" dur="500"/>
                                        <p:tgtEl>
                                          <p:spTgt spid="3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nodeType="click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randombar(horizontal)">
                                      <p:cBhvr>
                                        <p:cTn id="88" dur="500"/>
                                        <p:tgtEl>
                                          <p:spTgt spid="41"/>
                                        </p:tgtEl>
                                      </p:cBhvr>
                                    </p:animEffect>
                                  </p:childTnLst>
                                </p:cTn>
                              </p:par>
                              <p:par>
                                <p:cTn id="89" presetID="14" presetClass="entr" presetSubtype="1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randombar(horizontal)">
                                      <p:cBhvr>
                                        <p:cTn id="91" dur="500"/>
                                        <p:tgtEl>
                                          <p:spTgt spid="42"/>
                                        </p:tgtEl>
                                      </p:cBhvr>
                                    </p:animEffect>
                                  </p:childTnLst>
                                </p:cTn>
                              </p:par>
                              <p:par>
                                <p:cTn id="92" presetID="14" presetClass="entr" presetSubtype="1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randombar(horizontal)">
                                      <p:cBhvr>
                                        <p:cTn id="94" dur="500"/>
                                        <p:tgtEl>
                                          <p:spTgt spid="4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randombar(horizontal)">
                                      <p:cBhvr>
                                        <p:cTn id="99" dur="500"/>
                                        <p:tgtEl>
                                          <p:spTgt spid="44"/>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randombar(horizontal)">
                                      <p:cBhvr>
                                        <p:cTn id="102" dur="500"/>
                                        <p:tgtEl>
                                          <p:spTgt spid="4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4" presetClass="entr" presetSubtype="1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randombar(horizontal)">
                                      <p:cBhvr>
                                        <p:cTn id="107" dur="500"/>
                                        <p:tgtEl>
                                          <p:spTgt spid="46"/>
                                        </p:tgtEl>
                                      </p:cBhvr>
                                    </p:animEffect>
                                  </p:childTnLst>
                                </p:cTn>
                              </p:par>
                              <p:par>
                                <p:cTn id="108" presetID="14" presetClass="entr" presetSubtype="10" fill="hold"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randombar(horizontal)">
                                      <p:cBhvr>
                                        <p:cTn id="110" dur="500"/>
                                        <p:tgtEl>
                                          <p:spTgt spid="47"/>
                                        </p:tgtEl>
                                      </p:cBhvr>
                                    </p:animEffect>
                                  </p:childTnLst>
                                </p:cTn>
                              </p:par>
                              <p:par>
                                <p:cTn id="111" presetID="14" presetClass="entr" presetSubtype="1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randombar(horizontal)">
                                      <p:cBhvr>
                                        <p:cTn id="113" dur="500"/>
                                        <p:tgtEl>
                                          <p:spTgt spid="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51">
                                            <p:txEl>
                                              <p:pRg st="0" end="0"/>
                                            </p:txEl>
                                          </p:spTgt>
                                        </p:tgtEl>
                                        <p:attrNameLst>
                                          <p:attrName>style.visibility</p:attrName>
                                        </p:attrNameLst>
                                      </p:cBhvr>
                                      <p:to>
                                        <p:strVal val="visible"/>
                                      </p:to>
                                    </p:set>
                                    <p:animEffect transition="in" filter="randombar(horizontal)">
                                      <p:cBhvr>
                                        <p:cTn id="118"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35" grpId="0" animBg="1"/>
      <p:bldP spid="36" grpId="0"/>
      <p:bldP spid="37" grpId="0"/>
      <p:bldP spid="38" grpId="0"/>
      <p:bldP spid="39" grpId="0" animBg="1"/>
      <p:bldP spid="40" grpId="0"/>
      <p:bldP spid="44" grpId="0"/>
      <p:bldP spid="45" grpId="0"/>
      <p:bldP spid="50" grpId="0" build="p"/>
      <p:bldP spid="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IN"/>
          </a:p>
        </p:txBody>
      </p:sp>
      <p:sp>
        <p:nvSpPr>
          <p:cNvPr id="6147" name="Content Placeholder 2"/>
          <p:cNvSpPr>
            <a:spLocks noGrp="1"/>
          </p:cNvSpPr>
          <p:nvPr>
            <p:ph idx="1"/>
          </p:nvPr>
        </p:nvSpPr>
        <p:spPr/>
        <p:txBody>
          <a:bodyPr/>
          <a:lstStyle/>
          <a:p>
            <a:pPr algn="just"/>
            <a:r>
              <a:rPr lang="en-IN" sz="2400" dirty="0"/>
              <a:t>A </a:t>
            </a:r>
            <a:r>
              <a:rPr lang="en-IN" sz="2400" i="1" dirty="0"/>
              <a:t>Functional Dependency</a:t>
            </a:r>
            <a:r>
              <a:rPr lang="en-IN" sz="2400" dirty="0"/>
              <a:t> describes a relationship between </a:t>
            </a:r>
            <a:r>
              <a:rPr lang="en-IN" sz="2400" i="1" dirty="0"/>
              <a:t>attributes</a:t>
            </a:r>
            <a:r>
              <a:rPr lang="en-IN" sz="2400" dirty="0"/>
              <a:t> within a single relation. </a:t>
            </a:r>
          </a:p>
          <a:p>
            <a:pPr algn="just"/>
            <a:endParaRPr lang="en-IN" sz="2000" dirty="0"/>
          </a:p>
          <a:p>
            <a:pPr algn="just"/>
            <a:r>
              <a:rPr lang="en-IN" sz="2400" dirty="0"/>
              <a:t>An attribute is </a:t>
            </a:r>
            <a:r>
              <a:rPr lang="en-IN" sz="2400" i="1" dirty="0"/>
              <a:t>functionally dependent </a:t>
            </a:r>
            <a:r>
              <a:rPr lang="en-IN" sz="2400" dirty="0"/>
              <a:t>on another if we can use the value of one attribute to determine the value of another. </a:t>
            </a:r>
          </a:p>
          <a:p>
            <a:pPr algn="just"/>
            <a:endParaRPr lang="en-IN" sz="2000" dirty="0"/>
          </a:p>
          <a:p>
            <a:pPr algn="just"/>
            <a:r>
              <a:rPr lang="en-IN" sz="2400" dirty="0"/>
              <a:t>We use the arrow symbol → to indicate a functional dependency. X → Y is read </a:t>
            </a:r>
            <a:r>
              <a:rPr lang="en-IN" sz="2400" i="1" dirty="0"/>
              <a:t>X functionally determines Y</a:t>
            </a:r>
            <a:r>
              <a:rPr lang="en-IN" sz="2400" dirty="0"/>
              <a:t/>
            </a:r>
            <a:br>
              <a:rPr lang="en-IN" sz="2400" dirty="0"/>
            </a:br>
            <a:endParaRPr lang="en-IN" sz="2400" dirty="0"/>
          </a:p>
          <a:p>
            <a:pPr algn="just"/>
            <a:endParaRPr lang="en-IN" sz="2400" dirty="0"/>
          </a:p>
        </p:txBody>
      </p:sp>
    </p:spTree>
    <p:extLst>
      <p:ext uri="{BB962C8B-B14F-4D97-AF65-F5344CB8AC3E}">
        <p14:creationId xmlns:p14="http://schemas.microsoft.com/office/powerpoint/2010/main" val="4067449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228600"/>
            <a:ext cx="8229600" cy="1143000"/>
          </a:xfrm>
        </p:spPr>
        <p:txBody>
          <a:bodyPr/>
          <a:lstStyle/>
          <a:p>
            <a:r>
              <a:rPr lang="en-US" b="1" dirty="0">
                <a:solidFill>
                  <a:schemeClr val="accent1">
                    <a:lumMod val="75000"/>
                  </a:schemeClr>
                </a:solidFill>
                <a:cs typeface="Times New Roman" pitchFamily="18" charset="0"/>
              </a:rPr>
              <a:t>Second Normal Form (2NF)</a:t>
            </a:r>
            <a:endParaRPr lang="en-US" b="1" dirty="0">
              <a:solidFill>
                <a:schemeClr val="accent1">
                  <a:lumMod val="75000"/>
                </a:schemeClr>
              </a:solidFill>
            </a:endParaRPr>
          </a:p>
        </p:txBody>
      </p:sp>
      <p:graphicFrame>
        <p:nvGraphicFramePr>
          <p:cNvPr id="8" name="Table 7"/>
          <p:cNvGraphicFramePr>
            <a:graphicFrameLocks noGrp="1"/>
          </p:cNvGraphicFramePr>
          <p:nvPr/>
        </p:nvGraphicFramePr>
        <p:xfrm>
          <a:off x="152400" y="1720850"/>
          <a:ext cx="2362200" cy="502920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633044">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1370">
                <a:tc>
                  <a:txBody>
                    <a:bodyPr/>
                    <a:lstStyle/>
                    <a:p>
                      <a:pPr algn="ctr"/>
                      <a:r>
                        <a:rPr lang="en-US" dirty="0"/>
                        <a:t>Course Code</a:t>
                      </a:r>
                    </a:p>
                  </a:txBody>
                  <a:tcPr/>
                </a:tc>
                <a:tc>
                  <a:txBody>
                    <a:bodyPr/>
                    <a:lstStyle/>
                    <a:p>
                      <a:pPr algn="ctr"/>
                      <a:r>
                        <a:rPr lang="en-US" baseline="0" dirty="0"/>
                        <a:t>Roll No</a:t>
                      </a:r>
                      <a:endParaRPr lang="en-US" dirty="0"/>
                    </a:p>
                  </a:txBody>
                  <a:tcPr/>
                </a:tc>
                <a:tc>
                  <a:txBody>
                    <a:bodyPr/>
                    <a:lstStyle/>
                    <a:p>
                      <a:pPr algn="ctr"/>
                      <a:r>
                        <a:rPr lang="en-US" dirty="0"/>
                        <a:t>Total Hours</a:t>
                      </a:r>
                    </a:p>
                  </a:txBody>
                  <a:tcPr/>
                </a:tc>
                <a:extLst>
                  <a:ext uri="{0D108BD9-81ED-4DB2-BD59-A6C34878D82A}">
                    <a16:rowId xmlns:a16="http://schemas.microsoft.com/office/drawing/2014/main" val="10000"/>
                  </a:ext>
                </a:extLst>
              </a:tr>
              <a:tr h="326452">
                <a:tc>
                  <a:txBody>
                    <a:bodyPr/>
                    <a:lstStyle/>
                    <a:p>
                      <a:pPr algn="ctr"/>
                      <a:r>
                        <a:rPr lang="en-US" b="1" dirty="0"/>
                        <a:t>C1</a:t>
                      </a:r>
                    </a:p>
                  </a:txBody>
                  <a:tcPr/>
                </a:tc>
                <a:tc>
                  <a:txBody>
                    <a:bodyPr/>
                    <a:lstStyle/>
                    <a:p>
                      <a:pPr algn="ctr"/>
                      <a:r>
                        <a:rPr lang="en-US" b="1" dirty="0"/>
                        <a:t>100</a:t>
                      </a:r>
                    </a:p>
                  </a:txBody>
                  <a:tcPr/>
                </a:tc>
                <a:tc>
                  <a:txBody>
                    <a:bodyPr/>
                    <a:lstStyle/>
                    <a:p>
                      <a:pPr algn="ctr"/>
                      <a:r>
                        <a:rPr lang="en-US" b="1" dirty="0"/>
                        <a:t>7</a:t>
                      </a:r>
                    </a:p>
                  </a:txBody>
                  <a:tcPr/>
                </a:tc>
                <a:extLst>
                  <a:ext uri="{0D108BD9-81ED-4DB2-BD59-A6C34878D82A}">
                    <a16:rowId xmlns:a16="http://schemas.microsoft.com/office/drawing/2014/main" val="10001"/>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101</a:t>
                      </a:r>
                    </a:p>
                  </a:txBody>
                  <a:tcPr/>
                </a:tc>
                <a:tc>
                  <a:txBody>
                    <a:bodyPr/>
                    <a:lstStyle/>
                    <a:p>
                      <a:pPr algn="ctr"/>
                      <a:r>
                        <a:rPr lang="en-US" b="1" dirty="0"/>
                        <a:t>3</a:t>
                      </a:r>
                    </a:p>
                  </a:txBody>
                  <a:tcPr/>
                </a:tc>
                <a:extLst>
                  <a:ext uri="{0D108BD9-81ED-4DB2-BD59-A6C34878D82A}">
                    <a16:rowId xmlns:a16="http://schemas.microsoft.com/office/drawing/2014/main" val="10002"/>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102</a:t>
                      </a:r>
                    </a:p>
                  </a:txBody>
                  <a:tcPr/>
                </a:tc>
                <a:tc>
                  <a:txBody>
                    <a:bodyPr/>
                    <a:lstStyle/>
                    <a:p>
                      <a:pPr algn="ctr"/>
                      <a:r>
                        <a:rPr lang="en-US" b="1" dirty="0"/>
                        <a:t>6</a:t>
                      </a:r>
                    </a:p>
                  </a:txBody>
                  <a:tcPr/>
                </a:tc>
                <a:extLst>
                  <a:ext uri="{0D108BD9-81ED-4DB2-BD59-A6C34878D82A}">
                    <a16:rowId xmlns:a16="http://schemas.microsoft.com/office/drawing/2014/main" val="10003"/>
                  </a:ext>
                </a:extLst>
              </a:tr>
              <a:tr h="3264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C1</a:t>
                      </a:r>
                    </a:p>
                  </a:txBody>
                  <a:tcPr/>
                </a:tc>
                <a:tc>
                  <a:txBody>
                    <a:bodyPr/>
                    <a:lstStyle/>
                    <a:p>
                      <a:pPr algn="ctr"/>
                      <a:r>
                        <a:rPr lang="en-US" b="1" dirty="0"/>
                        <a:t>103</a:t>
                      </a:r>
                    </a:p>
                  </a:txBody>
                  <a:tcPr/>
                </a:tc>
                <a:tc>
                  <a:txBody>
                    <a:bodyPr/>
                    <a:lstStyle/>
                    <a:p>
                      <a:pPr algn="ctr"/>
                      <a:r>
                        <a:rPr lang="en-US" b="1" dirty="0"/>
                        <a:t>1</a:t>
                      </a:r>
                    </a:p>
                  </a:txBody>
                  <a:tcPr/>
                </a:tc>
                <a:extLst>
                  <a:ext uri="{0D108BD9-81ED-4DB2-BD59-A6C34878D82A}">
                    <a16:rowId xmlns:a16="http://schemas.microsoft.com/office/drawing/2014/main" val="10004"/>
                  </a:ext>
                </a:extLst>
              </a:tr>
              <a:tr h="326452">
                <a:tc>
                  <a:txBody>
                    <a:bodyPr/>
                    <a:lstStyle/>
                    <a:p>
                      <a:pPr algn="ctr"/>
                      <a:r>
                        <a:rPr lang="en-US" b="1" dirty="0"/>
                        <a:t>C2</a:t>
                      </a:r>
                    </a:p>
                  </a:txBody>
                  <a:tcPr/>
                </a:tc>
                <a:tc>
                  <a:txBody>
                    <a:bodyPr/>
                    <a:lstStyle/>
                    <a:p>
                      <a:pPr algn="ctr"/>
                      <a:r>
                        <a:rPr lang="en-US" b="1" dirty="0"/>
                        <a:t>100</a:t>
                      </a:r>
                    </a:p>
                  </a:txBody>
                  <a:tcPr/>
                </a:tc>
                <a:tc>
                  <a:txBody>
                    <a:bodyPr/>
                    <a:lstStyle/>
                    <a:p>
                      <a:pPr algn="ctr"/>
                      <a:r>
                        <a:rPr lang="en-US" b="1" dirty="0"/>
                        <a:t>7</a:t>
                      </a:r>
                    </a:p>
                  </a:txBody>
                  <a:tcPr/>
                </a:tc>
                <a:extLst>
                  <a:ext uri="{0D108BD9-81ED-4DB2-BD59-A6C34878D82A}">
                    <a16:rowId xmlns:a16="http://schemas.microsoft.com/office/drawing/2014/main" val="10005"/>
                  </a:ext>
                </a:extLst>
              </a:tr>
              <a:tr h="326452">
                <a:tc>
                  <a:txBody>
                    <a:bodyPr/>
                    <a:lstStyle/>
                    <a:p>
                      <a:pPr algn="ctr"/>
                      <a:r>
                        <a:rPr lang="en-US" b="1" dirty="0"/>
                        <a:t>C2</a:t>
                      </a:r>
                    </a:p>
                  </a:txBody>
                  <a:tcPr/>
                </a:tc>
                <a:tc>
                  <a:txBody>
                    <a:bodyPr/>
                    <a:lstStyle/>
                    <a:p>
                      <a:pPr algn="ctr"/>
                      <a:r>
                        <a:rPr lang="en-US" b="1" dirty="0"/>
                        <a:t>104</a:t>
                      </a:r>
                    </a:p>
                  </a:txBody>
                  <a:tcPr/>
                </a:tc>
                <a:tc>
                  <a:txBody>
                    <a:bodyPr/>
                    <a:lstStyle/>
                    <a:p>
                      <a:pPr algn="ctr"/>
                      <a:r>
                        <a:rPr lang="en-US" b="1" dirty="0"/>
                        <a:t>3</a:t>
                      </a:r>
                    </a:p>
                  </a:txBody>
                  <a:tcPr/>
                </a:tc>
                <a:extLst>
                  <a:ext uri="{0D108BD9-81ED-4DB2-BD59-A6C34878D82A}">
                    <a16:rowId xmlns:a16="http://schemas.microsoft.com/office/drawing/2014/main" val="10006"/>
                  </a:ext>
                </a:extLst>
              </a:tr>
              <a:tr h="326452">
                <a:tc>
                  <a:txBody>
                    <a:bodyPr/>
                    <a:lstStyle/>
                    <a:p>
                      <a:pPr algn="ctr"/>
                      <a:r>
                        <a:rPr lang="en-US" b="1" dirty="0"/>
                        <a:t>C2</a:t>
                      </a:r>
                    </a:p>
                  </a:txBody>
                  <a:tcPr/>
                </a:tc>
                <a:tc>
                  <a:txBody>
                    <a:bodyPr/>
                    <a:lstStyle/>
                    <a:p>
                      <a:pPr algn="ctr"/>
                      <a:r>
                        <a:rPr lang="en-US" b="1" dirty="0"/>
                        <a:t>105</a:t>
                      </a:r>
                    </a:p>
                  </a:txBody>
                  <a:tcPr/>
                </a:tc>
                <a:tc>
                  <a:txBody>
                    <a:bodyPr/>
                    <a:lstStyle/>
                    <a:p>
                      <a:pPr algn="ctr"/>
                      <a:r>
                        <a:rPr lang="en-US" b="1" dirty="0"/>
                        <a:t>1</a:t>
                      </a:r>
                    </a:p>
                  </a:txBody>
                  <a:tcPr/>
                </a:tc>
                <a:extLst>
                  <a:ext uri="{0D108BD9-81ED-4DB2-BD59-A6C34878D82A}">
                    <a16:rowId xmlns:a16="http://schemas.microsoft.com/office/drawing/2014/main" val="10007"/>
                  </a:ext>
                </a:extLst>
              </a:tr>
              <a:tr h="326452">
                <a:tc>
                  <a:txBody>
                    <a:bodyPr/>
                    <a:lstStyle/>
                    <a:p>
                      <a:pPr algn="ctr"/>
                      <a:r>
                        <a:rPr lang="en-US" b="1" dirty="0"/>
                        <a:t>C2</a:t>
                      </a:r>
                    </a:p>
                  </a:txBody>
                  <a:tcPr/>
                </a:tc>
                <a:tc>
                  <a:txBody>
                    <a:bodyPr/>
                    <a:lstStyle/>
                    <a:p>
                      <a:pPr algn="ctr"/>
                      <a:r>
                        <a:rPr lang="en-US" b="1" dirty="0"/>
                        <a:t>101</a:t>
                      </a:r>
                    </a:p>
                  </a:txBody>
                  <a:tcPr/>
                </a:tc>
                <a:tc>
                  <a:txBody>
                    <a:bodyPr/>
                    <a:lstStyle/>
                    <a:p>
                      <a:pPr algn="ctr"/>
                      <a:r>
                        <a:rPr lang="en-US" b="1" dirty="0"/>
                        <a:t>2</a:t>
                      </a:r>
                    </a:p>
                  </a:txBody>
                  <a:tcPr/>
                </a:tc>
                <a:extLst>
                  <a:ext uri="{0D108BD9-81ED-4DB2-BD59-A6C34878D82A}">
                    <a16:rowId xmlns:a16="http://schemas.microsoft.com/office/drawing/2014/main" val="10008"/>
                  </a:ext>
                </a:extLst>
              </a:tr>
              <a:tr h="326452">
                <a:tc>
                  <a:txBody>
                    <a:bodyPr/>
                    <a:lstStyle/>
                    <a:p>
                      <a:pPr algn="ctr"/>
                      <a:r>
                        <a:rPr lang="en-US" b="1" dirty="0"/>
                        <a:t>C3</a:t>
                      </a:r>
                    </a:p>
                  </a:txBody>
                  <a:tcPr/>
                </a:tc>
                <a:tc>
                  <a:txBody>
                    <a:bodyPr/>
                    <a:lstStyle/>
                    <a:p>
                      <a:pPr algn="ctr"/>
                      <a:r>
                        <a:rPr lang="en-US" b="1" dirty="0"/>
                        <a:t>106</a:t>
                      </a:r>
                    </a:p>
                  </a:txBody>
                  <a:tcPr/>
                </a:tc>
                <a:tc>
                  <a:txBody>
                    <a:bodyPr/>
                    <a:lstStyle/>
                    <a:p>
                      <a:pPr algn="ctr"/>
                      <a:r>
                        <a:rPr lang="en-US" b="1" dirty="0"/>
                        <a:t>3</a:t>
                      </a:r>
                    </a:p>
                  </a:txBody>
                  <a:tcPr/>
                </a:tc>
                <a:extLst>
                  <a:ext uri="{0D108BD9-81ED-4DB2-BD59-A6C34878D82A}">
                    <a16:rowId xmlns:a16="http://schemas.microsoft.com/office/drawing/2014/main" val="10009"/>
                  </a:ext>
                </a:extLst>
              </a:tr>
              <a:tr h="326452">
                <a:tc>
                  <a:txBody>
                    <a:bodyPr/>
                    <a:lstStyle/>
                    <a:p>
                      <a:pPr algn="ctr"/>
                      <a:r>
                        <a:rPr lang="en-US" b="1" dirty="0"/>
                        <a:t>C3</a:t>
                      </a:r>
                    </a:p>
                  </a:txBody>
                  <a:tcPr/>
                </a:tc>
                <a:tc>
                  <a:txBody>
                    <a:bodyPr/>
                    <a:lstStyle/>
                    <a:p>
                      <a:pPr algn="ctr"/>
                      <a:r>
                        <a:rPr lang="en-US" b="1" dirty="0"/>
                        <a:t>107</a:t>
                      </a:r>
                    </a:p>
                  </a:txBody>
                  <a:tcPr/>
                </a:tc>
                <a:tc>
                  <a:txBody>
                    <a:bodyPr/>
                    <a:lstStyle/>
                    <a:p>
                      <a:pPr algn="ctr"/>
                      <a:r>
                        <a:rPr lang="en-US" b="1" dirty="0"/>
                        <a:t>2</a:t>
                      </a:r>
                    </a:p>
                  </a:txBody>
                  <a:tcPr/>
                </a:tc>
                <a:extLst>
                  <a:ext uri="{0D108BD9-81ED-4DB2-BD59-A6C34878D82A}">
                    <a16:rowId xmlns:a16="http://schemas.microsoft.com/office/drawing/2014/main" val="10010"/>
                  </a:ext>
                </a:extLst>
              </a:tr>
              <a:tr h="326452">
                <a:tc>
                  <a:txBody>
                    <a:bodyPr/>
                    <a:lstStyle/>
                    <a:p>
                      <a:pPr algn="ctr"/>
                      <a:r>
                        <a:rPr lang="en-US" b="1" dirty="0"/>
                        <a:t>C3</a:t>
                      </a:r>
                    </a:p>
                  </a:txBody>
                  <a:tcPr/>
                </a:tc>
                <a:tc>
                  <a:txBody>
                    <a:bodyPr/>
                    <a:lstStyle/>
                    <a:p>
                      <a:pPr algn="ctr"/>
                      <a:r>
                        <a:rPr lang="en-US" b="1" dirty="0"/>
                        <a:t>108</a:t>
                      </a:r>
                    </a:p>
                  </a:txBody>
                  <a:tcPr/>
                </a:tc>
                <a:tc>
                  <a:txBody>
                    <a:bodyPr/>
                    <a:lstStyle/>
                    <a:p>
                      <a:pPr algn="ctr"/>
                      <a:r>
                        <a:rPr lang="en-US" b="1" dirty="0"/>
                        <a:t>1</a:t>
                      </a:r>
                    </a:p>
                  </a:txBody>
                  <a:tcPr/>
                </a:tc>
                <a:extLst>
                  <a:ext uri="{0D108BD9-81ED-4DB2-BD59-A6C34878D82A}">
                    <a16:rowId xmlns:a16="http://schemas.microsoft.com/office/drawing/2014/main" val="10011"/>
                  </a:ext>
                </a:extLst>
              </a:tr>
              <a:tr h="326452">
                <a:tc>
                  <a:txBody>
                    <a:bodyPr/>
                    <a:lstStyle/>
                    <a:p>
                      <a:pPr algn="ctr"/>
                      <a:r>
                        <a:rPr lang="en-US" b="1" dirty="0"/>
                        <a:t>C4</a:t>
                      </a:r>
                    </a:p>
                  </a:txBody>
                  <a:tcPr/>
                </a:tc>
                <a:tc>
                  <a:txBody>
                    <a:bodyPr/>
                    <a:lstStyle/>
                    <a:p>
                      <a:pPr algn="ctr"/>
                      <a:r>
                        <a:rPr lang="en-US" b="1" dirty="0"/>
                        <a:t>109</a:t>
                      </a:r>
                    </a:p>
                  </a:txBody>
                  <a:tcPr/>
                </a:tc>
                <a:tc>
                  <a:txBody>
                    <a:bodyPr/>
                    <a:lstStyle/>
                    <a:p>
                      <a:pPr algn="ctr"/>
                      <a:r>
                        <a:rPr lang="en-US" b="1" dirty="0"/>
                        <a:t>2</a:t>
                      </a:r>
                    </a:p>
                  </a:txBody>
                  <a:tcPr/>
                </a:tc>
                <a:extLst>
                  <a:ext uri="{0D108BD9-81ED-4DB2-BD59-A6C34878D82A}">
                    <a16:rowId xmlns:a16="http://schemas.microsoft.com/office/drawing/2014/main" val="10012"/>
                  </a:ext>
                </a:extLst>
              </a:tr>
            </a:tbl>
          </a:graphicData>
        </a:graphic>
      </p:graphicFrame>
      <p:sp>
        <p:nvSpPr>
          <p:cNvPr id="9" name="Rectangle 3"/>
          <p:cNvSpPr txBox="1">
            <a:spLocks noChangeArrowheads="1"/>
          </p:cNvSpPr>
          <p:nvPr/>
        </p:nvSpPr>
        <p:spPr bwMode="auto">
          <a:xfrm>
            <a:off x="-76200" y="1281113"/>
            <a:ext cx="3097213"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HOURS_ASSIGNED</a:t>
            </a:r>
          </a:p>
        </p:txBody>
      </p:sp>
      <p:graphicFrame>
        <p:nvGraphicFramePr>
          <p:cNvPr id="10" name="Table 9"/>
          <p:cNvGraphicFramePr>
            <a:graphicFrameLocks noGrp="1"/>
          </p:cNvGraphicFramePr>
          <p:nvPr/>
        </p:nvGraphicFramePr>
        <p:xfrm>
          <a:off x="6172200" y="2987675"/>
          <a:ext cx="2895600" cy="2651490"/>
        </p:xfrm>
        <a:graphic>
          <a:graphicData uri="http://schemas.openxmlformats.org/drawingml/2006/table">
            <a:tbl>
              <a:tblPr firstRow="1" bandRow="1">
                <a:tableStyleId>{00A15C55-8517-42AA-B614-E9B94910E393}</a:tableStyleId>
              </a:tblPr>
              <a:tblGrid>
                <a:gridCol w="890956">
                  <a:extLst>
                    <a:ext uri="{9D8B030D-6E8A-4147-A177-3AD203B41FA5}">
                      <a16:colId xmlns:a16="http://schemas.microsoft.com/office/drawing/2014/main" val="20000"/>
                    </a:ext>
                  </a:extLst>
                </a:gridCol>
                <a:gridCol w="937844">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639935">
                <a:tc>
                  <a:txBody>
                    <a:bodyPr/>
                    <a:lstStyle/>
                    <a:p>
                      <a:pPr algn="ctr"/>
                      <a:r>
                        <a:rPr lang="en-US" sz="1800" dirty="0"/>
                        <a:t>Course Code</a:t>
                      </a:r>
                    </a:p>
                  </a:txBody>
                  <a:tcPr marT="45693" marB="45693"/>
                </a:tc>
                <a:tc>
                  <a:txBody>
                    <a:bodyPr/>
                    <a:lstStyle/>
                    <a:p>
                      <a:pPr algn="ctr"/>
                      <a:r>
                        <a:rPr lang="en-US" sz="1800" baseline="0" dirty="0"/>
                        <a:t>Course Name</a:t>
                      </a:r>
                      <a:endParaRPr lang="en-US" sz="1800" dirty="0"/>
                    </a:p>
                  </a:txBody>
                  <a:tcPr marT="45693" marB="45693"/>
                </a:tc>
                <a:tc>
                  <a:txBody>
                    <a:bodyPr/>
                    <a:lstStyle/>
                    <a:p>
                      <a:pPr algn="ctr"/>
                      <a:r>
                        <a:rPr lang="en-US" sz="1800" dirty="0"/>
                        <a:t>Teacher Name</a:t>
                      </a:r>
                    </a:p>
                  </a:txBody>
                  <a:tcPr marT="45693" marB="45693"/>
                </a:tc>
                <a:extLst>
                  <a:ext uri="{0D108BD9-81ED-4DB2-BD59-A6C34878D82A}">
                    <a16:rowId xmlns:a16="http://schemas.microsoft.com/office/drawing/2014/main" val="10000"/>
                  </a:ext>
                </a:extLst>
              </a:tr>
              <a:tr h="639935">
                <a:tc>
                  <a:txBody>
                    <a:bodyPr/>
                    <a:lstStyle/>
                    <a:p>
                      <a:pPr algn="ctr"/>
                      <a:r>
                        <a:rPr lang="en-US" sz="1800" b="1" dirty="0"/>
                        <a:t>C1</a:t>
                      </a:r>
                    </a:p>
                  </a:txBody>
                  <a:tcPr marT="45693" marB="45693" anchor="ctr"/>
                </a:tc>
                <a:tc>
                  <a:txBody>
                    <a:bodyPr/>
                    <a:lstStyle/>
                    <a:p>
                      <a:pPr algn="ctr"/>
                      <a:r>
                        <a:rPr lang="en-US" sz="1800" b="1" dirty="0"/>
                        <a:t>Visual</a:t>
                      </a:r>
                      <a:r>
                        <a:rPr lang="en-US" sz="1800" b="1" baseline="0" dirty="0"/>
                        <a:t> Basic</a:t>
                      </a:r>
                      <a:endParaRPr lang="en-US" sz="1800" b="1" dirty="0"/>
                    </a:p>
                  </a:txBody>
                  <a:tcPr marT="45693" marB="45693" anchor="ctr"/>
                </a:tc>
                <a:tc>
                  <a:txBody>
                    <a:bodyPr/>
                    <a:lstStyle/>
                    <a:p>
                      <a:pPr algn="ctr"/>
                      <a:r>
                        <a:rPr lang="en-US" sz="1800" b="1" dirty="0"/>
                        <a:t>ABC</a:t>
                      </a:r>
                    </a:p>
                  </a:txBody>
                  <a:tcPr marT="45693" marB="45693" anchor="ctr"/>
                </a:tc>
                <a:extLst>
                  <a:ext uri="{0D108BD9-81ED-4DB2-BD59-A6C34878D82A}">
                    <a16:rowId xmlns:a16="http://schemas.microsoft.com/office/drawing/2014/main" val="10001"/>
                  </a:ext>
                </a:extLst>
              </a:tr>
              <a:tr h="6399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C2</a:t>
                      </a:r>
                    </a:p>
                  </a:txBody>
                  <a:tcPr marT="45693" marB="45693" anchor="ctr"/>
                </a:tc>
                <a:tc>
                  <a:txBody>
                    <a:bodyPr/>
                    <a:lstStyle/>
                    <a:p>
                      <a:pPr algn="ctr"/>
                      <a:r>
                        <a:rPr lang="en-US" sz="1800" b="1" dirty="0"/>
                        <a:t>Oracle &amp; Dev</a:t>
                      </a:r>
                    </a:p>
                  </a:txBody>
                  <a:tcPr marT="45693" marB="45693" anchor="ctr"/>
                </a:tc>
                <a:tc>
                  <a:txBody>
                    <a:bodyPr/>
                    <a:lstStyle/>
                    <a:p>
                      <a:pPr algn="ctr"/>
                      <a:r>
                        <a:rPr lang="en-US" sz="1800" b="1" dirty="0"/>
                        <a:t>DEF</a:t>
                      </a:r>
                    </a:p>
                  </a:txBody>
                  <a:tcPr marT="45693" marB="45693" anchor="ctr"/>
                </a:tc>
                <a:extLst>
                  <a:ext uri="{0D108BD9-81ED-4DB2-BD59-A6C34878D82A}">
                    <a16:rowId xmlns:a16="http://schemas.microsoft.com/office/drawing/2014/main" val="10002"/>
                  </a:ext>
                </a:extLst>
              </a:tr>
              <a:tr h="3656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C3</a:t>
                      </a:r>
                    </a:p>
                  </a:txBody>
                  <a:tcPr marT="45693" marB="45693" anchor="ctr"/>
                </a:tc>
                <a:tc>
                  <a:txBody>
                    <a:bodyPr/>
                    <a:lstStyle/>
                    <a:p>
                      <a:pPr algn="ctr"/>
                      <a:r>
                        <a:rPr lang="en-US" sz="1800" b="1" dirty="0"/>
                        <a:t>C++</a:t>
                      </a:r>
                    </a:p>
                  </a:txBody>
                  <a:tcPr marT="45693" marB="45693" anchor="ctr"/>
                </a:tc>
                <a:tc>
                  <a:txBody>
                    <a:bodyPr/>
                    <a:lstStyle/>
                    <a:p>
                      <a:pPr algn="ctr"/>
                      <a:r>
                        <a:rPr lang="en-US" sz="1800" b="1" dirty="0"/>
                        <a:t>KJP</a:t>
                      </a:r>
                    </a:p>
                  </a:txBody>
                  <a:tcPr marT="45693" marB="45693" anchor="ctr"/>
                </a:tc>
                <a:extLst>
                  <a:ext uri="{0D108BD9-81ED-4DB2-BD59-A6C34878D82A}">
                    <a16:rowId xmlns:a16="http://schemas.microsoft.com/office/drawing/2014/main" val="10003"/>
                  </a:ext>
                </a:extLst>
              </a:tr>
              <a:tr h="3656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C4</a:t>
                      </a:r>
                    </a:p>
                  </a:txBody>
                  <a:tcPr marT="45693" marB="45693" anchor="ctr"/>
                </a:tc>
                <a:tc>
                  <a:txBody>
                    <a:bodyPr/>
                    <a:lstStyle/>
                    <a:p>
                      <a:pPr algn="ctr"/>
                      <a:r>
                        <a:rPr lang="en-US" sz="1800" b="1" dirty="0"/>
                        <a:t>Java</a:t>
                      </a:r>
                    </a:p>
                  </a:txBody>
                  <a:tcPr marT="45693" marB="45693" anchor="ctr"/>
                </a:tc>
                <a:tc>
                  <a:txBody>
                    <a:bodyPr/>
                    <a:lstStyle/>
                    <a:p>
                      <a:pPr algn="ctr"/>
                      <a:r>
                        <a:rPr lang="en-US" sz="1800" b="1" dirty="0"/>
                        <a:t>Kumar</a:t>
                      </a:r>
                    </a:p>
                  </a:txBody>
                  <a:tcPr marT="45693" marB="45693" anchor="ctr"/>
                </a:tc>
                <a:extLst>
                  <a:ext uri="{0D108BD9-81ED-4DB2-BD59-A6C34878D82A}">
                    <a16:rowId xmlns:a16="http://schemas.microsoft.com/office/drawing/2014/main" val="10004"/>
                  </a:ext>
                </a:extLst>
              </a:tr>
            </a:tbl>
          </a:graphicData>
        </a:graphic>
      </p:graphicFrame>
      <p:sp>
        <p:nvSpPr>
          <p:cNvPr id="12" name="Rectangle 3"/>
          <p:cNvSpPr txBox="1">
            <a:spLocks noChangeArrowheads="1"/>
          </p:cNvSpPr>
          <p:nvPr/>
        </p:nvSpPr>
        <p:spPr bwMode="auto">
          <a:xfrm>
            <a:off x="2998788" y="1246188"/>
            <a:ext cx="46212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STUDENT_SYSTEM_CHARGE</a:t>
            </a:r>
          </a:p>
        </p:txBody>
      </p:sp>
      <p:sp>
        <p:nvSpPr>
          <p:cNvPr id="13" name="Rectangle 3"/>
          <p:cNvSpPr txBox="1">
            <a:spLocks noChangeArrowheads="1"/>
          </p:cNvSpPr>
          <p:nvPr/>
        </p:nvSpPr>
        <p:spPr bwMode="auto">
          <a:xfrm>
            <a:off x="6477000" y="2557463"/>
            <a:ext cx="2106613"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COURSE</a:t>
            </a:r>
          </a:p>
        </p:txBody>
      </p:sp>
      <p:graphicFrame>
        <p:nvGraphicFramePr>
          <p:cNvPr id="14" name="Table 13"/>
          <p:cNvGraphicFramePr>
            <a:graphicFrameLocks noGrp="1"/>
          </p:cNvGraphicFramePr>
          <p:nvPr/>
        </p:nvGraphicFramePr>
        <p:xfrm>
          <a:off x="2667000" y="1660525"/>
          <a:ext cx="33528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tc>
                  <a:txBody>
                    <a:bodyPr/>
                    <a:lstStyle/>
                    <a:p>
                      <a:pPr algn="ctr"/>
                      <a:r>
                        <a:rPr lang="en-US" dirty="0"/>
                        <a:t>Hourly Rate</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16656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par>
                                <p:cTn id="18" presetID="18" presetClass="entr" presetSubtype="12"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Left)">
                                      <p:cBhvr>
                                        <p:cTn id="20" dur="20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609600"/>
            <a:ext cx="8229600" cy="1143000"/>
          </a:xfrm>
        </p:spPr>
        <p:txBody>
          <a:bodyPr>
            <a:normAutofit fontScale="90000"/>
          </a:bodyPr>
          <a:lstStyle/>
          <a:p>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1NF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normAutofit lnSpcReduction="10000"/>
          </a:bodyPr>
          <a:lstStyle/>
          <a:p>
            <a:pPr algn="just">
              <a:spcBef>
                <a:spcPct val="50000"/>
              </a:spcBef>
            </a:pPr>
            <a:r>
              <a:rPr lang="en-US" b="1" i="1" dirty="0">
                <a:solidFill>
                  <a:schemeClr val="accent1">
                    <a:lumMod val="75000"/>
                  </a:schemeClr>
                </a:solidFill>
              </a:rPr>
              <a:t>Insert Anomalies</a:t>
            </a:r>
            <a:r>
              <a:rPr lang="en-US" b="1" dirty="0">
                <a:solidFill>
                  <a:schemeClr val="accent1">
                    <a:lumMod val="75000"/>
                  </a:schemeClr>
                </a:solidFill>
              </a:rPr>
              <a:t>: </a:t>
            </a:r>
            <a:r>
              <a:rPr lang="en-US" dirty="0"/>
              <a:t>It is now possible to insert the information about the student who does not join any course e.g. we can store the information about the </a:t>
            </a:r>
            <a:r>
              <a:rPr lang="en-US" dirty="0" err="1"/>
              <a:t>Rollno</a:t>
            </a:r>
            <a:r>
              <a:rPr lang="en-US" dirty="0"/>
              <a:t> 110 who does not join any course in STUDENT_SYSTEM_CHARGE database. Similarly now we are able to store the information about the course which has no enrolled student e.g. we can store that C1 course is of Visual Basic in COURSE table.</a:t>
            </a:r>
          </a:p>
        </p:txBody>
      </p:sp>
    </p:spTree>
    <p:extLst>
      <p:ext uri="{BB962C8B-B14F-4D97-AF65-F5344CB8AC3E}">
        <p14:creationId xmlns:p14="http://schemas.microsoft.com/office/powerpoint/2010/main" val="1483387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533400"/>
            <a:ext cx="8229600" cy="1143000"/>
          </a:xfrm>
        </p:spPr>
        <p:txBody>
          <a:bodyPr>
            <a:normAutofit fontScale="90000"/>
          </a:bodyPr>
          <a:lstStyle/>
          <a:p>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1NF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828800"/>
            <a:ext cx="8229600" cy="4953000"/>
          </a:xfrm>
        </p:spPr>
        <p:txBody>
          <a:bodyPr/>
          <a:lstStyle/>
          <a:p>
            <a:pPr algn="just">
              <a:spcBef>
                <a:spcPct val="50000"/>
              </a:spcBef>
            </a:pPr>
            <a:r>
              <a:rPr lang="en-US" b="1" i="1" dirty="0">
                <a:solidFill>
                  <a:schemeClr val="accent1">
                    <a:lumMod val="75000"/>
                  </a:schemeClr>
                </a:solidFill>
              </a:rPr>
              <a:t>Update Anomalies</a:t>
            </a:r>
            <a:r>
              <a:rPr lang="en-US" b="1" dirty="0">
                <a:solidFill>
                  <a:schemeClr val="accent1">
                    <a:lumMod val="75000"/>
                  </a:schemeClr>
                </a:solidFill>
              </a:rPr>
              <a:t>: </a:t>
            </a:r>
            <a:r>
              <a:rPr lang="en-US" dirty="0"/>
              <a:t>Now, it is possible to change the teacher for a particular course in the COURSE table through a single modification. So, no data inconsistency will arise.</a:t>
            </a:r>
          </a:p>
          <a:p>
            <a:pPr algn="just">
              <a:spcBef>
                <a:spcPct val="50000"/>
              </a:spcBef>
            </a:pPr>
            <a:r>
              <a:rPr lang="en-US" b="1" i="1" dirty="0">
                <a:solidFill>
                  <a:schemeClr val="accent1">
                    <a:lumMod val="75000"/>
                  </a:schemeClr>
                </a:solidFill>
              </a:rPr>
              <a:t>Delete Anomalies</a:t>
            </a:r>
            <a:r>
              <a:rPr lang="en-US" b="1" dirty="0">
                <a:solidFill>
                  <a:schemeClr val="accent1">
                    <a:lumMod val="75000"/>
                  </a:schemeClr>
                </a:solidFill>
              </a:rPr>
              <a:t>: </a:t>
            </a:r>
            <a:r>
              <a:rPr lang="en-US" dirty="0"/>
              <a:t>in the revised structure, we can delete the information of student having </a:t>
            </a:r>
            <a:r>
              <a:rPr lang="en-US" dirty="0" err="1"/>
              <a:t>Rollno</a:t>
            </a:r>
            <a:r>
              <a:rPr lang="en-US" dirty="0"/>
              <a:t> 109 without losing the information about his course i.e. C4.</a:t>
            </a:r>
          </a:p>
        </p:txBody>
      </p:sp>
    </p:spTree>
    <p:extLst>
      <p:ext uri="{BB962C8B-B14F-4D97-AF65-F5344CB8AC3E}">
        <p14:creationId xmlns:p14="http://schemas.microsoft.com/office/powerpoint/2010/main" val="427998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5334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dirty="0">
                <a:cs typeface="Times New Roman" pitchFamily="18" charset="0"/>
              </a:rPr>
              <a:t>Relations in 2NF are still subject to data anomalies. Let us assume that the system on which a student works functionally determines the hourly rate charged from the student i.e. </a:t>
            </a:r>
          </a:p>
          <a:p>
            <a:pPr algn="ctr">
              <a:spcBef>
                <a:spcPct val="50000"/>
              </a:spcBef>
              <a:buFont typeface="Wingdings" pitchFamily="2" charset="2"/>
              <a:buNone/>
            </a:pPr>
            <a:r>
              <a:rPr lang="en-US" i="1" dirty="0" err="1">
                <a:cs typeface="Times New Roman" pitchFamily="18" charset="0"/>
              </a:rPr>
              <a:t>System_Used</a:t>
            </a:r>
            <a:r>
              <a:rPr lang="en-US" i="1" dirty="0">
                <a:cs typeface="Times New Roman" pitchFamily="18" charset="0"/>
              </a:rPr>
              <a:t> </a:t>
            </a:r>
            <a:r>
              <a:rPr lang="en-US" i="1" dirty="0">
                <a:cs typeface="Times New Roman" pitchFamily="18" charset="0"/>
                <a:sym typeface="Wingdings" pitchFamily="2" charset="2"/>
              </a:rPr>
              <a:t> </a:t>
            </a:r>
            <a:r>
              <a:rPr lang="en-US" i="1" dirty="0" err="1">
                <a:cs typeface="Times New Roman" pitchFamily="18" charset="0"/>
                <a:sym typeface="Wingdings" pitchFamily="2" charset="2"/>
              </a:rPr>
              <a:t>Hourly_Rate</a:t>
            </a:r>
            <a:endParaRPr lang="en-US" i="1" dirty="0">
              <a:cs typeface="Times New Roman" pitchFamily="18" charset="0"/>
              <a:sym typeface="Wingdings" pitchFamily="2" charset="2"/>
            </a:endParaRPr>
          </a:p>
          <a:p>
            <a:pPr algn="just">
              <a:spcBef>
                <a:spcPct val="50000"/>
              </a:spcBef>
            </a:pPr>
            <a:r>
              <a:rPr lang="en-US" dirty="0">
                <a:cs typeface="Times New Roman" pitchFamily="18" charset="0"/>
                <a:sym typeface="Wingdings" pitchFamily="2" charset="2"/>
              </a:rPr>
              <a:t>Due to this fact the anomalies will occur in case of 2NF.</a:t>
            </a:r>
            <a:endParaRPr lang="en-US" dirty="0">
              <a:cs typeface="Times New Roman" pitchFamily="18" charset="0"/>
            </a:endParaRPr>
          </a:p>
        </p:txBody>
      </p:sp>
    </p:spTree>
    <p:extLst>
      <p:ext uri="{BB962C8B-B14F-4D97-AF65-F5344CB8AC3E}">
        <p14:creationId xmlns:p14="http://schemas.microsoft.com/office/powerpoint/2010/main" val="3833943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457200"/>
            <a:ext cx="8229600" cy="1143000"/>
          </a:xfrm>
        </p:spPr>
        <p:txBody>
          <a:bodyPr/>
          <a:lstStyle/>
          <a:p>
            <a:r>
              <a:rPr lang="en-US" b="1" dirty="0">
                <a:solidFill>
                  <a:schemeClr val="accent1">
                    <a:lumMod val="75000"/>
                  </a:schemeClr>
                </a:solidFill>
                <a:cs typeface="Times New Roman" pitchFamily="18" charset="0"/>
              </a:rPr>
              <a:t>Anomalies in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b="1" i="1" dirty="0">
                <a:solidFill>
                  <a:schemeClr val="accent1">
                    <a:lumMod val="75000"/>
                  </a:schemeClr>
                </a:solidFill>
                <a:cs typeface="Times New Roman" pitchFamily="18" charset="0"/>
              </a:rPr>
              <a:t>Insert Anomalies</a:t>
            </a:r>
            <a:r>
              <a:rPr lang="en-US" b="1" dirty="0">
                <a:solidFill>
                  <a:schemeClr val="accent1">
                    <a:lumMod val="75000"/>
                  </a:schemeClr>
                </a:solidFill>
                <a:cs typeface="Times New Roman" pitchFamily="18" charset="0"/>
              </a:rPr>
              <a:t>: </a:t>
            </a:r>
            <a:r>
              <a:rPr lang="en-US" dirty="0">
                <a:cs typeface="Times New Roman" pitchFamily="18" charset="0"/>
              </a:rPr>
              <a:t>Insertion anomalies occur in the </a:t>
            </a:r>
            <a:r>
              <a:rPr lang="en-US" i="1" dirty="0" err="1">
                <a:cs typeface="Times New Roman" pitchFamily="18" charset="0"/>
              </a:rPr>
              <a:t>Student_System_Charge</a:t>
            </a:r>
            <a:r>
              <a:rPr lang="en-US" dirty="0">
                <a:cs typeface="Times New Roman" pitchFamily="18" charset="0"/>
              </a:rPr>
              <a:t> relation. For example, consider a situation where we would like to set in advance the rate to be charged from the students for a particular system. We can not insert this info. Until there is a student assigned to that type of system because </a:t>
            </a:r>
            <a:r>
              <a:rPr lang="en-US" dirty="0" err="1">
                <a:cs typeface="Times New Roman" pitchFamily="18" charset="0"/>
              </a:rPr>
              <a:t>Rollno</a:t>
            </a:r>
            <a:r>
              <a:rPr lang="en-US" dirty="0">
                <a:cs typeface="Times New Roman" pitchFamily="18" charset="0"/>
              </a:rPr>
              <a:t> is the primary key for this relation and we can not insert the null value into it. </a:t>
            </a:r>
          </a:p>
        </p:txBody>
      </p:sp>
    </p:spTree>
    <p:extLst>
      <p:ext uri="{BB962C8B-B14F-4D97-AF65-F5344CB8AC3E}">
        <p14:creationId xmlns:p14="http://schemas.microsoft.com/office/powerpoint/2010/main" val="1697825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a:spcBef>
                <a:spcPct val="50000"/>
              </a:spcBef>
            </a:pPr>
            <a:r>
              <a:rPr lang="en-US" b="1" i="1" dirty="0">
                <a:solidFill>
                  <a:schemeClr val="accent1">
                    <a:lumMod val="75000"/>
                  </a:schemeClr>
                </a:solidFill>
                <a:cs typeface="Times New Roman" pitchFamily="18" charset="0"/>
              </a:rPr>
              <a:t>Update Anomalies</a:t>
            </a:r>
            <a:r>
              <a:rPr lang="en-US" b="1" dirty="0">
                <a:solidFill>
                  <a:schemeClr val="accent1">
                    <a:lumMod val="75000"/>
                  </a:schemeClr>
                </a:solidFill>
                <a:cs typeface="Times New Roman" pitchFamily="18" charset="0"/>
              </a:rPr>
              <a:t>: </a:t>
            </a:r>
            <a:r>
              <a:rPr lang="en-US" dirty="0">
                <a:cs typeface="Times New Roman" pitchFamily="18" charset="0"/>
              </a:rPr>
              <a:t>Update anomalies will also occur in the </a:t>
            </a:r>
            <a:r>
              <a:rPr lang="en-US" i="1" dirty="0" err="1">
                <a:cs typeface="Times New Roman" pitchFamily="18" charset="0"/>
              </a:rPr>
              <a:t>Student_System_Charge</a:t>
            </a:r>
            <a:r>
              <a:rPr lang="en-US" dirty="0">
                <a:cs typeface="Times New Roman" pitchFamily="18" charset="0"/>
              </a:rPr>
              <a:t> relation because there may be several students which are working on the same type of the system. If the </a:t>
            </a:r>
            <a:r>
              <a:rPr lang="en-US" dirty="0" err="1">
                <a:cs typeface="Times New Roman" pitchFamily="18" charset="0"/>
              </a:rPr>
              <a:t>Hourly_Rate</a:t>
            </a:r>
            <a:r>
              <a:rPr lang="en-US" dirty="0">
                <a:cs typeface="Times New Roman" pitchFamily="18" charset="0"/>
              </a:rPr>
              <a:t> for a particular system changes, we need to make sure that the corresponding rate is changed for all the students that work on that type of system. Otherwise, the database may end up in an inconsistent state.</a:t>
            </a:r>
          </a:p>
        </p:txBody>
      </p:sp>
    </p:spTree>
    <p:extLst>
      <p:ext uri="{BB962C8B-B14F-4D97-AF65-F5344CB8AC3E}">
        <p14:creationId xmlns:p14="http://schemas.microsoft.com/office/powerpoint/2010/main" val="2523424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8229600" cy="1143000"/>
          </a:xfrm>
        </p:spPr>
        <p:txBody>
          <a:bodyPr/>
          <a:lstStyle/>
          <a:p>
            <a:r>
              <a:rPr lang="en-US" b="1" dirty="0">
                <a:solidFill>
                  <a:schemeClr val="accent1">
                    <a:lumMod val="75000"/>
                  </a:schemeClr>
                </a:solidFill>
                <a:cs typeface="Times New Roman" pitchFamily="18" charset="0"/>
              </a:rPr>
              <a:t>Anomalies in 2NF </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b="1" i="1" dirty="0">
                <a:solidFill>
                  <a:schemeClr val="accent1">
                    <a:lumMod val="75000"/>
                  </a:schemeClr>
                </a:solidFill>
                <a:cs typeface="Times New Roman" pitchFamily="18" charset="0"/>
              </a:rPr>
              <a:t>Delete Anomalies</a:t>
            </a:r>
            <a:r>
              <a:rPr lang="en-US" b="1" dirty="0">
                <a:solidFill>
                  <a:schemeClr val="accent1">
                    <a:lumMod val="75000"/>
                  </a:schemeClr>
                </a:solidFill>
                <a:cs typeface="Times New Roman" pitchFamily="18" charset="0"/>
              </a:rPr>
              <a:t>: </a:t>
            </a:r>
            <a:r>
              <a:rPr lang="en-US" dirty="0">
                <a:cs typeface="Times New Roman" pitchFamily="18" charset="0"/>
              </a:rPr>
              <a:t>Delete anomalies will also occur in the </a:t>
            </a:r>
            <a:r>
              <a:rPr lang="en-US" i="1" dirty="0" err="1">
                <a:cs typeface="Times New Roman" pitchFamily="18" charset="0"/>
              </a:rPr>
              <a:t>Student_System_Charge</a:t>
            </a:r>
            <a:r>
              <a:rPr lang="en-US" dirty="0">
                <a:cs typeface="Times New Roman" pitchFamily="18" charset="0"/>
              </a:rPr>
              <a:t> relation. This type of anomaly occurs whenever we delete the tuple of a student who happens to be the only student left which is working on a particular system. In this case, we will also lose the information about the rate that we charge for that particular system.</a:t>
            </a:r>
          </a:p>
        </p:txBody>
      </p:sp>
    </p:spTree>
    <p:extLst>
      <p:ext uri="{BB962C8B-B14F-4D97-AF65-F5344CB8AC3E}">
        <p14:creationId xmlns:p14="http://schemas.microsoft.com/office/powerpoint/2010/main" val="328895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Prime and nonprime attributes</a:t>
            </a:r>
          </a:p>
        </p:txBody>
      </p:sp>
      <p:sp>
        <p:nvSpPr>
          <p:cNvPr id="3" name="Content Placeholder 2"/>
          <p:cNvSpPr>
            <a:spLocks noGrp="1"/>
          </p:cNvSpPr>
          <p:nvPr>
            <p:ph idx="1"/>
          </p:nvPr>
        </p:nvSpPr>
        <p:spPr/>
        <p:txBody>
          <a:bodyPr/>
          <a:lstStyle/>
          <a:p>
            <a:pPr algn="just"/>
            <a:r>
              <a:rPr lang="en-US" dirty="0"/>
              <a:t>An attribute of a relation schema R is called </a:t>
            </a:r>
            <a:r>
              <a:rPr lang="en-US" dirty="0">
                <a:solidFill>
                  <a:srgbClr val="FF0000"/>
                </a:solidFill>
              </a:rPr>
              <a:t>Prime attribute </a:t>
            </a:r>
            <a:r>
              <a:rPr lang="en-US" dirty="0"/>
              <a:t>if it is a member of some candidate key of R.</a:t>
            </a:r>
          </a:p>
          <a:p>
            <a:pPr algn="just"/>
            <a:r>
              <a:rPr lang="en-US" dirty="0"/>
              <a:t>An attribute is called </a:t>
            </a:r>
            <a:r>
              <a:rPr lang="en-US" dirty="0">
                <a:solidFill>
                  <a:srgbClr val="FF0000"/>
                </a:solidFill>
              </a:rPr>
              <a:t>non prime </a:t>
            </a:r>
            <a:r>
              <a:rPr lang="en-US" dirty="0"/>
              <a:t>if it is not a prime attribute i.e. it is not the member of any candidate key.</a:t>
            </a:r>
          </a:p>
        </p:txBody>
      </p:sp>
    </p:spTree>
    <p:extLst>
      <p:ext uri="{BB962C8B-B14F-4D97-AF65-F5344CB8AC3E}">
        <p14:creationId xmlns:p14="http://schemas.microsoft.com/office/powerpoint/2010/main" val="274431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3810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a:spcBef>
                <a:spcPct val="50000"/>
              </a:spcBef>
            </a:pPr>
            <a:r>
              <a:rPr lang="en-US" dirty="0">
                <a:cs typeface="Times New Roman" pitchFamily="18" charset="0"/>
              </a:rPr>
              <a:t>A relation </a:t>
            </a:r>
            <a:r>
              <a:rPr lang="en-US" i="1" dirty="0">
                <a:cs typeface="Times New Roman" pitchFamily="18" charset="0"/>
              </a:rPr>
              <a:t>R</a:t>
            </a:r>
            <a:r>
              <a:rPr lang="en-US" dirty="0">
                <a:cs typeface="Times New Roman" pitchFamily="18" charset="0"/>
              </a:rPr>
              <a:t> is in 3NF if and only if the following conditions are satisfied simultaneously:</a:t>
            </a:r>
          </a:p>
          <a:p>
            <a:pPr lvl="1" algn="just">
              <a:spcBef>
                <a:spcPct val="50000"/>
              </a:spcBef>
            </a:pPr>
            <a:r>
              <a:rPr lang="en-US" b="1" i="1" dirty="0">
                <a:cs typeface="Times New Roman" pitchFamily="18" charset="0"/>
              </a:rPr>
              <a:t>R</a:t>
            </a:r>
            <a:r>
              <a:rPr lang="en-US" b="1" dirty="0">
                <a:cs typeface="Times New Roman" pitchFamily="18" charset="0"/>
              </a:rPr>
              <a:t> is already in 2NF</a:t>
            </a:r>
          </a:p>
          <a:p>
            <a:pPr lvl="1" algn="just">
              <a:spcBef>
                <a:spcPct val="50000"/>
              </a:spcBef>
            </a:pPr>
            <a:r>
              <a:rPr lang="en-US" b="1" dirty="0">
                <a:cs typeface="Times New Roman" pitchFamily="18" charset="0"/>
              </a:rPr>
              <a:t>No nonprime attribute functionally determines any other nonprime attribute </a:t>
            </a:r>
            <a:r>
              <a:rPr lang="en-US" b="1" dirty="0">
                <a:solidFill>
                  <a:srgbClr val="C00000"/>
                </a:solidFill>
                <a:cs typeface="Times New Roman" pitchFamily="18" charset="0"/>
              </a:rPr>
              <a:t>Or</a:t>
            </a:r>
            <a:r>
              <a:rPr lang="en-US" b="1" dirty="0">
                <a:cs typeface="Times New Roman" pitchFamily="18" charset="0"/>
              </a:rPr>
              <a:t> No nonprime attribute is transitively dependent on the key</a:t>
            </a:r>
          </a:p>
          <a:p>
            <a:pPr algn="just">
              <a:spcBef>
                <a:spcPct val="50000"/>
              </a:spcBef>
            </a:pPr>
            <a:r>
              <a:rPr lang="en-US" dirty="0">
                <a:cs typeface="Times New Roman" pitchFamily="18" charset="0"/>
              </a:rPr>
              <a:t>The objective of transforming relations into 3NF is to remove all transitive dependencies.</a:t>
            </a:r>
          </a:p>
        </p:txBody>
      </p:sp>
    </p:spTree>
    <p:extLst>
      <p:ext uri="{BB962C8B-B14F-4D97-AF65-F5344CB8AC3E}">
        <p14:creationId xmlns:p14="http://schemas.microsoft.com/office/powerpoint/2010/main" val="48996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sp>
        <p:nvSpPr>
          <p:cNvPr id="10" name="Rectangle 9"/>
          <p:cNvSpPr/>
          <p:nvPr/>
        </p:nvSpPr>
        <p:spPr>
          <a:xfrm>
            <a:off x="838200" y="2362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933450" y="2424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RollNo</a:t>
            </a:r>
            <a:endParaRPr lang="en-US" sz="1600" b="1" kern="0" dirty="0">
              <a:latin typeface="+mn-lt"/>
              <a:cs typeface="Times New Roman" charset="0"/>
            </a:endParaRPr>
          </a:p>
        </p:txBody>
      </p:sp>
      <p:sp>
        <p:nvSpPr>
          <p:cNvPr id="13" name="Rectangle 12"/>
          <p:cNvSpPr/>
          <p:nvPr/>
        </p:nvSpPr>
        <p:spPr>
          <a:xfrm>
            <a:off x="3124200" y="14478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ectangle 3"/>
          <p:cNvSpPr txBox="1">
            <a:spLocks noChangeArrowheads="1"/>
          </p:cNvSpPr>
          <p:nvPr/>
        </p:nvSpPr>
        <p:spPr bwMode="auto">
          <a:xfrm>
            <a:off x="3219450" y="15097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Name</a:t>
            </a:r>
          </a:p>
        </p:txBody>
      </p:sp>
      <p:cxnSp>
        <p:nvCxnSpPr>
          <p:cNvPr id="15" name="Straight Arrow Connector 14"/>
          <p:cNvCxnSpPr>
            <a:stCxn id="10" idx="3"/>
            <a:endCxn id="13" idx="1"/>
          </p:cNvCxnSpPr>
          <p:nvPr/>
        </p:nvCxnSpPr>
        <p:spPr>
          <a:xfrm flipV="1">
            <a:off x="2362200" y="1752600"/>
            <a:ext cx="7620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124200" y="23622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3"/>
          <p:cNvSpPr txBox="1">
            <a:spLocks noChangeArrowheads="1"/>
          </p:cNvSpPr>
          <p:nvPr/>
        </p:nvSpPr>
        <p:spPr bwMode="auto">
          <a:xfrm>
            <a:off x="3219450" y="24241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System_Used</a:t>
            </a:r>
            <a:endParaRPr lang="en-US" sz="1600" b="1" kern="0" dirty="0">
              <a:latin typeface="+mn-lt"/>
              <a:cs typeface="Times New Roman" charset="0"/>
            </a:endParaRPr>
          </a:p>
        </p:txBody>
      </p:sp>
      <p:sp>
        <p:nvSpPr>
          <p:cNvPr id="18" name="Rectangle 17"/>
          <p:cNvSpPr/>
          <p:nvPr/>
        </p:nvSpPr>
        <p:spPr>
          <a:xfrm>
            <a:off x="3124200" y="3276600"/>
            <a:ext cx="16002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Rectangle 3"/>
          <p:cNvSpPr txBox="1">
            <a:spLocks noChangeArrowheads="1"/>
          </p:cNvSpPr>
          <p:nvPr/>
        </p:nvSpPr>
        <p:spPr bwMode="auto">
          <a:xfrm>
            <a:off x="3219450" y="3338513"/>
            <a:ext cx="14287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Hourly_Rate</a:t>
            </a:r>
            <a:endParaRPr lang="en-US" sz="1600" b="1" kern="0" dirty="0">
              <a:latin typeface="+mn-lt"/>
              <a:cs typeface="Times New Roman" charset="0"/>
            </a:endParaRPr>
          </a:p>
        </p:txBody>
      </p:sp>
      <p:cxnSp>
        <p:nvCxnSpPr>
          <p:cNvPr id="28" name="Straight Arrow Connector 27"/>
          <p:cNvCxnSpPr>
            <a:stCxn id="10" idx="3"/>
            <a:endCxn id="16" idx="1"/>
          </p:cNvCxnSpPr>
          <p:nvPr/>
        </p:nvCxnSpPr>
        <p:spPr>
          <a:xfrm>
            <a:off x="2362200" y="26670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8" idx="1"/>
          </p:cNvCxnSpPr>
          <p:nvPr/>
        </p:nvCxnSpPr>
        <p:spPr>
          <a:xfrm>
            <a:off x="2362200" y="2667000"/>
            <a:ext cx="7620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3"/>
          <p:cNvSpPr txBox="1">
            <a:spLocks noChangeArrowheads="1"/>
          </p:cNvSpPr>
          <p:nvPr/>
        </p:nvSpPr>
        <p:spPr bwMode="auto">
          <a:xfrm>
            <a:off x="5257800" y="1295400"/>
            <a:ext cx="3352800" cy="1157288"/>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2400" b="1" kern="0" dirty="0">
                <a:latin typeface="+mn-lt"/>
                <a:cs typeface="Times New Roman" charset="0"/>
              </a:rPr>
              <a:t>Functional Dependence Diagram</a:t>
            </a:r>
          </a:p>
        </p:txBody>
      </p:sp>
      <p:cxnSp>
        <p:nvCxnSpPr>
          <p:cNvPr id="32" name="Straight Arrow Connector 31"/>
          <p:cNvCxnSpPr>
            <a:stCxn id="16" idx="2"/>
            <a:endCxn id="18" idx="0"/>
          </p:cNvCxnSpPr>
          <p:nvPr/>
        </p:nvCxnSpPr>
        <p:spPr>
          <a:xfrm rot="5400000">
            <a:off x="3771901" y="3124200"/>
            <a:ext cx="3048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914400" y="3962400"/>
            <a:ext cx="73914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Rule to Resolve Transitivity Dependence</a:t>
            </a:r>
          </a:p>
        </p:txBody>
      </p:sp>
      <p:sp>
        <p:nvSpPr>
          <p:cNvPr id="38" name="Rectangle 3"/>
          <p:cNvSpPr txBox="1">
            <a:spLocks noChangeArrowheads="1"/>
          </p:cNvSpPr>
          <p:nvPr/>
        </p:nvSpPr>
        <p:spPr bwMode="auto">
          <a:xfrm>
            <a:off x="1219200" y="44815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39" name="Rectangle 3"/>
          <p:cNvSpPr txBox="1">
            <a:spLocks noChangeArrowheads="1"/>
          </p:cNvSpPr>
          <p:nvPr/>
        </p:nvSpPr>
        <p:spPr bwMode="auto">
          <a:xfrm>
            <a:off x="1219200" y="50911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41" name="Rectangle 3"/>
          <p:cNvSpPr txBox="1">
            <a:spLocks noChangeArrowheads="1"/>
          </p:cNvSpPr>
          <p:nvPr/>
        </p:nvSpPr>
        <p:spPr bwMode="auto">
          <a:xfrm>
            <a:off x="1219200" y="5624513"/>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44" name="Straight Connector 43"/>
          <p:cNvCxnSpPr/>
          <p:nvPr/>
        </p:nvCxnSpPr>
        <p:spPr>
          <a:xfrm>
            <a:off x="2286000" y="5332413"/>
            <a:ext cx="304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329657" y="5595144"/>
            <a:ext cx="5207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1828800" y="5853113"/>
            <a:ext cx="762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514600" y="4710113"/>
            <a:ext cx="838200" cy="142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2772569" y="5288757"/>
            <a:ext cx="1158875"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2970213" y="5867400"/>
            <a:ext cx="382587"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a:off x="3733800" y="4876800"/>
            <a:ext cx="1752600" cy="7620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4" name="Rectangle 3"/>
          <p:cNvSpPr txBox="1">
            <a:spLocks noChangeArrowheads="1"/>
          </p:cNvSpPr>
          <p:nvPr/>
        </p:nvSpPr>
        <p:spPr bwMode="auto">
          <a:xfrm>
            <a:off x="3725863" y="5019675"/>
            <a:ext cx="16764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Convert To</a:t>
            </a:r>
          </a:p>
        </p:txBody>
      </p:sp>
      <p:sp>
        <p:nvSpPr>
          <p:cNvPr id="55" name="Rectangle 3"/>
          <p:cNvSpPr txBox="1">
            <a:spLocks noChangeArrowheads="1"/>
          </p:cNvSpPr>
          <p:nvPr/>
        </p:nvSpPr>
        <p:spPr bwMode="auto">
          <a:xfrm>
            <a:off x="5791200" y="46958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A*</a:t>
            </a:r>
          </a:p>
        </p:txBody>
      </p:sp>
      <p:sp>
        <p:nvSpPr>
          <p:cNvPr id="57" name="Rectangle 3"/>
          <p:cNvSpPr txBox="1">
            <a:spLocks noChangeArrowheads="1"/>
          </p:cNvSpPr>
          <p:nvPr/>
        </p:nvSpPr>
        <p:spPr bwMode="auto">
          <a:xfrm>
            <a:off x="5791200" y="5305425"/>
            <a:ext cx="609600" cy="471488"/>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cxnSp>
        <p:nvCxnSpPr>
          <p:cNvPr id="60" name="Straight Connector 59"/>
          <p:cNvCxnSpPr/>
          <p:nvPr/>
        </p:nvCxnSpPr>
        <p:spPr>
          <a:xfrm>
            <a:off x="6780213" y="48768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819900" y="521970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10800000">
            <a:off x="6323013" y="5562600"/>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3"/>
          <p:cNvSpPr txBox="1">
            <a:spLocks noChangeArrowheads="1"/>
          </p:cNvSpPr>
          <p:nvPr/>
        </p:nvSpPr>
        <p:spPr bwMode="auto">
          <a:xfrm>
            <a:off x="7239000" y="4681538"/>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B</a:t>
            </a:r>
          </a:p>
        </p:txBody>
      </p:sp>
      <p:sp>
        <p:nvSpPr>
          <p:cNvPr id="64" name="Rectangle 3"/>
          <p:cNvSpPr txBox="1">
            <a:spLocks noChangeArrowheads="1"/>
          </p:cNvSpPr>
          <p:nvPr/>
        </p:nvSpPr>
        <p:spPr bwMode="auto">
          <a:xfrm>
            <a:off x="7239000" y="5291138"/>
            <a:ext cx="609600" cy="471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dirty="0">
                <a:latin typeface="+mn-lt"/>
                <a:cs typeface="Times New Roman" charset="0"/>
              </a:rPr>
              <a:t>C</a:t>
            </a:r>
          </a:p>
        </p:txBody>
      </p:sp>
      <p:cxnSp>
        <p:nvCxnSpPr>
          <p:cNvPr id="65" name="Straight Connector 64"/>
          <p:cNvCxnSpPr/>
          <p:nvPr/>
        </p:nvCxnSpPr>
        <p:spPr>
          <a:xfrm>
            <a:off x="8151813" y="4846638"/>
            <a:ext cx="381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8190707" y="5190331"/>
            <a:ext cx="6858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7694613" y="5534025"/>
            <a:ext cx="8382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3"/>
          <p:cNvSpPr txBox="1">
            <a:spLocks noChangeArrowheads="1"/>
          </p:cNvSpPr>
          <p:nvPr/>
        </p:nvSpPr>
        <p:spPr bwMode="auto">
          <a:xfrm>
            <a:off x="5943600" y="59436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3NF </a:t>
            </a:r>
          </a:p>
        </p:txBody>
      </p:sp>
      <p:cxnSp>
        <p:nvCxnSpPr>
          <p:cNvPr id="74" name="Straight Connector 73"/>
          <p:cNvCxnSpPr/>
          <p:nvPr/>
        </p:nvCxnSpPr>
        <p:spPr>
          <a:xfrm rot="5400000">
            <a:off x="692151" y="5035550"/>
            <a:ext cx="595312"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rot="10800000">
            <a:off x="1751013" y="5322888"/>
            <a:ext cx="458787"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990600" y="5332413"/>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3"/>
          <p:cNvSpPr txBox="1">
            <a:spLocks noChangeArrowheads="1"/>
          </p:cNvSpPr>
          <p:nvPr/>
        </p:nvSpPr>
        <p:spPr bwMode="auto">
          <a:xfrm>
            <a:off x="1066800" y="5943600"/>
            <a:ext cx="2362200" cy="6096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3200" b="1" kern="0" dirty="0">
                <a:latin typeface="+mn-lt"/>
                <a:cs typeface="+mn-cs"/>
              </a:rPr>
              <a:t>2NF </a:t>
            </a:r>
          </a:p>
        </p:txBody>
      </p:sp>
      <p:cxnSp>
        <p:nvCxnSpPr>
          <p:cNvPr id="86" name="Straight Arrow Connector 85"/>
          <p:cNvCxnSpPr/>
          <p:nvPr/>
        </p:nvCxnSpPr>
        <p:spPr>
          <a:xfrm>
            <a:off x="990600" y="4733925"/>
            <a:ext cx="228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76275" y="4724400"/>
            <a:ext cx="2286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1911350" y="5021263"/>
            <a:ext cx="5953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2057400" y="47244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113507" y="5295106"/>
            <a:ext cx="11430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5800" y="5857875"/>
            <a:ext cx="457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0800000" flipV="1">
            <a:off x="609600" y="5286375"/>
            <a:ext cx="152400" cy="150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10800000" flipV="1">
            <a:off x="914400" y="4979988"/>
            <a:ext cx="15240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tangle 3"/>
          <p:cNvSpPr txBox="1">
            <a:spLocks noChangeArrowheads="1"/>
          </p:cNvSpPr>
          <p:nvPr/>
        </p:nvSpPr>
        <p:spPr bwMode="auto">
          <a:xfrm>
            <a:off x="5257800" y="2514600"/>
            <a:ext cx="3200400" cy="1143000"/>
          </a:xfrm>
          <a:prstGeom prst="rect">
            <a:avLst/>
          </a:prstGeom>
          <a:noFill/>
          <a:ln w="9525">
            <a:noFill/>
            <a:miter lim="800000"/>
            <a:headEnd/>
            <a:tailEnd/>
          </a:ln>
        </p:spPr>
        <p:txBody>
          <a:bodyPr anchor="ctr"/>
          <a:lstStyle/>
          <a:p>
            <a:pPr marL="342900" indent="-342900" algn="just" eaLnBrk="0" hangingPunct="0">
              <a:spcBef>
                <a:spcPct val="50000"/>
              </a:spcBef>
              <a:buClr>
                <a:srgbClr val="E46100"/>
              </a:buClr>
              <a:defRPr/>
            </a:pPr>
            <a:r>
              <a:rPr lang="en-US" sz="1600" b="1" kern="0" dirty="0" err="1">
                <a:latin typeface="+mn-lt"/>
                <a:cs typeface="Times New Roman" charset="0"/>
              </a:rPr>
              <a:t>RollNo</a:t>
            </a:r>
            <a:r>
              <a:rPr lang="en-US" sz="1600" b="1" kern="0" dirty="0">
                <a:latin typeface="+mn-lt"/>
                <a:cs typeface="Times New Roman" charset="0"/>
              </a:rPr>
              <a:t> </a:t>
            </a: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System_Used</a:t>
            </a:r>
            <a:endParaRPr lang="en-US" sz="16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1600" b="1" kern="0" dirty="0" err="1">
                <a:latin typeface="+mn-lt"/>
                <a:cs typeface="Times New Roman" charset="0"/>
                <a:sym typeface="Wingdings" pitchFamily="2" charset="2"/>
              </a:rPr>
              <a:t>System_Used</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Hourly_Rate</a:t>
            </a:r>
            <a:endParaRPr lang="en-US" sz="16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1600" b="1" kern="0" dirty="0">
                <a:latin typeface="+mn-lt"/>
                <a:cs typeface="Times New Roman" charset="0"/>
                <a:sym typeface="Wingdings" pitchFamily="2" charset="2"/>
              </a:rPr>
              <a:t>It Means </a:t>
            </a:r>
            <a:r>
              <a:rPr lang="en-US" sz="1600" b="1" kern="0" dirty="0" err="1">
                <a:latin typeface="+mn-lt"/>
                <a:cs typeface="Times New Roman" charset="0"/>
                <a:sym typeface="Wingdings" pitchFamily="2" charset="2"/>
              </a:rPr>
              <a:t>RollNo</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Hourly_Rate</a:t>
            </a:r>
            <a:r>
              <a:rPr lang="en-US" sz="1600" b="1" kern="0" dirty="0">
                <a:latin typeface="+mn-lt"/>
                <a:cs typeface="Times New Roman" charset="0"/>
                <a:sym typeface="Wingdings" pitchFamily="2" charset="2"/>
              </a:rPr>
              <a:t> </a:t>
            </a:r>
            <a:endParaRPr lang="en-US" sz="1600" b="1" kern="0" dirty="0">
              <a:latin typeface="+mn-lt"/>
              <a:cs typeface="Times New Roman" charset="0"/>
            </a:endParaRPr>
          </a:p>
        </p:txBody>
      </p:sp>
    </p:spTree>
    <p:extLst>
      <p:ext uri="{BB962C8B-B14F-4D97-AF65-F5344CB8AC3E}">
        <p14:creationId xmlns:p14="http://schemas.microsoft.com/office/powerpoint/2010/main" val="2143621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4" presetClass="entr" presetSubtype="1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randombar(horizontal)">
                                      <p:cBhvr>
                                        <p:cTn id="44" dur="500"/>
                                        <p:tgtEl>
                                          <p:spTgt spid="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randombar(horizontal)">
                                      <p:cBhvr>
                                        <p:cTn id="49" dur="500"/>
                                        <p:tgtEl>
                                          <p:spTgt spid="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randombar(horizontal)">
                                      <p:cBhvr>
                                        <p:cTn id="59" dur="500"/>
                                        <p:tgtEl>
                                          <p:spTgt spid="5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randombar(horizontal)">
                                      <p:cBhvr>
                                        <p:cTn id="62" dur="500"/>
                                        <p:tgtEl>
                                          <p:spTgt spid="1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67" dur="500"/>
                                        <p:tgtEl>
                                          <p:spTgt spid="36">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randombar(horizontal)">
                                      <p:cBhvr>
                                        <p:cTn id="72" dur="500"/>
                                        <p:tgtEl>
                                          <p:spTgt spid="38"/>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randombar(horizontal)">
                                      <p:cBhvr>
                                        <p:cTn id="75" dur="500"/>
                                        <p:tgtEl>
                                          <p:spTgt spid="39"/>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randombar(horizontal)">
                                      <p:cBhvr>
                                        <p:cTn id="78" dur="500"/>
                                        <p:tgtEl>
                                          <p:spTgt spid="4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4" presetClass="entr" presetSubtype="10" fill="hold" nodeType="click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randombar(horizontal)">
                                      <p:cBhvr>
                                        <p:cTn id="83" dur="500"/>
                                        <p:tgtEl>
                                          <p:spTgt spid="90"/>
                                        </p:tgtEl>
                                      </p:cBhvr>
                                    </p:animEffect>
                                  </p:childTnLst>
                                </p:cTn>
                              </p:par>
                              <p:par>
                                <p:cTn id="84" presetID="14" presetClass="entr" presetSubtype="10"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randombar(horizontal)">
                                      <p:cBhvr>
                                        <p:cTn id="86" dur="500"/>
                                        <p:tgtEl>
                                          <p:spTgt spid="89"/>
                                        </p:tgtEl>
                                      </p:cBhvr>
                                    </p:animEffect>
                                  </p:childTnLst>
                                </p:cTn>
                              </p:par>
                              <p:par>
                                <p:cTn id="87" presetID="14" presetClass="entr" presetSubtype="1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randombar(horizontal)">
                                      <p:cBhvr>
                                        <p:cTn id="89" dur="500"/>
                                        <p:tgtEl>
                                          <p:spTgt spid="7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4" presetClass="entr" presetSubtype="10" fill="hold"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randombar(horizontal)">
                                      <p:cBhvr>
                                        <p:cTn id="94" dur="500"/>
                                        <p:tgtEl>
                                          <p:spTgt spid="44"/>
                                        </p:tgtEl>
                                      </p:cBhvr>
                                    </p:animEffect>
                                  </p:childTnLst>
                                </p:cTn>
                              </p:par>
                              <p:par>
                                <p:cTn id="95" presetID="14" presetClass="entr" presetSubtype="1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randombar(horizontal)">
                                      <p:cBhvr>
                                        <p:cTn id="97" dur="500"/>
                                        <p:tgtEl>
                                          <p:spTgt spid="45"/>
                                        </p:tgtEl>
                                      </p:cBhvr>
                                    </p:animEffect>
                                  </p:childTnLst>
                                </p:cTn>
                              </p:par>
                              <p:par>
                                <p:cTn id="98" presetID="14" presetClass="entr" presetSubtype="10" fill="hold" nodeType="with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randombar(horizontal)">
                                      <p:cBhvr>
                                        <p:cTn id="100" dur="500"/>
                                        <p:tgtEl>
                                          <p:spTgt spid="4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4" presetClass="entr" presetSubtype="10" fill="hold" nodeType="click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randombar(horizontal)">
                                      <p:cBhvr>
                                        <p:cTn id="105" dur="500"/>
                                        <p:tgtEl>
                                          <p:spTgt spid="50"/>
                                        </p:tgtEl>
                                      </p:cBhvr>
                                    </p:animEffect>
                                  </p:childTnLst>
                                </p:cTn>
                              </p:par>
                              <p:par>
                                <p:cTn id="106" presetID="14" presetClass="entr" presetSubtype="10"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randombar(horizontal)">
                                      <p:cBhvr>
                                        <p:cTn id="108" dur="500"/>
                                        <p:tgtEl>
                                          <p:spTgt spid="51"/>
                                        </p:tgtEl>
                                      </p:cBhvr>
                                    </p:animEffect>
                                  </p:childTnLst>
                                </p:cTn>
                              </p:par>
                              <p:par>
                                <p:cTn id="109" presetID="14" presetClass="entr" presetSubtype="1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randombar(horizontal)">
                                      <p:cBhvr>
                                        <p:cTn id="111" dur="500"/>
                                        <p:tgtEl>
                                          <p:spTgt spid="5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4" presetClass="entr" presetSubtype="10" fill="hold" nodeType="click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randombar(horizontal)">
                                      <p:cBhvr>
                                        <p:cTn id="116" dur="500"/>
                                        <p:tgtEl>
                                          <p:spTgt spid="74"/>
                                        </p:tgtEl>
                                      </p:cBhvr>
                                    </p:animEffect>
                                  </p:childTnLst>
                                </p:cTn>
                              </p:par>
                              <p:par>
                                <p:cTn id="117" presetID="14" presetClass="entr" presetSubtype="10" fill="hold" nodeType="withEffect">
                                  <p:stCondLst>
                                    <p:cond delay="0"/>
                                  </p:stCondLst>
                                  <p:childTnLst>
                                    <p:set>
                                      <p:cBhvr>
                                        <p:cTn id="118" dur="1" fill="hold">
                                          <p:stCondLst>
                                            <p:cond delay="0"/>
                                          </p:stCondLst>
                                        </p:cTn>
                                        <p:tgtEl>
                                          <p:spTgt spid="86"/>
                                        </p:tgtEl>
                                        <p:attrNameLst>
                                          <p:attrName>style.visibility</p:attrName>
                                        </p:attrNameLst>
                                      </p:cBhvr>
                                      <p:to>
                                        <p:strVal val="visible"/>
                                      </p:to>
                                    </p:set>
                                    <p:animEffect transition="in" filter="randombar(horizontal)">
                                      <p:cBhvr>
                                        <p:cTn id="119" dur="500"/>
                                        <p:tgtEl>
                                          <p:spTgt spid="86"/>
                                        </p:tgtEl>
                                      </p:cBhvr>
                                    </p:animEffect>
                                  </p:childTnLst>
                                </p:cTn>
                              </p:par>
                              <p:par>
                                <p:cTn id="120" presetID="14" presetClass="entr" presetSubtype="10"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animEffect transition="in" filter="randombar(horizontal)">
                                      <p:cBhvr>
                                        <p:cTn id="122" dur="500"/>
                                        <p:tgtEl>
                                          <p:spTgt spid="80"/>
                                        </p:tgtEl>
                                      </p:cBhvr>
                                    </p:animEffect>
                                  </p:childTnLst>
                                </p:cTn>
                              </p:par>
                              <p:par>
                                <p:cTn id="123" presetID="14" presetClass="entr" presetSubtype="10" fill="hold" nodeType="withEffect">
                                  <p:stCondLst>
                                    <p:cond delay="0"/>
                                  </p:stCondLst>
                                  <p:childTnLst>
                                    <p:set>
                                      <p:cBhvr>
                                        <p:cTn id="124" dur="1" fill="hold">
                                          <p:stCondLst>
                                            <p:cond delay="0"/>
                                          </p:stCondLst>
                                        </p:cTn>
                                        <p:tgtEl>
                                          <p:spTgt spid="100"/>
                                        </p:tgtEl>
                                        <p:attrNameLst>
                                          <p:attrName>style.visibility</p:attrName>
                                        </p:attrNameLst>
                                      </p:cBhvr>
                                      <p:to>
                                        <p:strVal val="visible"/>
                                      </p:to>
                                    </p:set>
                                    <p:animEffect transition="in" filter="randombar(horizontal)">
                                      <p:cBhvr>
                                        <p:cTn id="125" dur="500"/>
                                        <p:tgtEl>
                                          <p:spTgt spid="100"/>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4" presetClass="entr" presetSubtype="10" fill="hold" nodeType="clickEffect">
                                  <p:stCondLst>
                                    <p:cond delay="0"/>
                                  </p:stCondLst>
                                  <p:childTnLst>
                                    <p:set>
                                      <p:cBhvr>
                                        <p:cTn id="129" dur="1" fill="hold">
                                          <p:stCondLst>
                                            <p:cond delay="0"/>
                                          </p:stCondLst>
                                        </p:cTn>
                                        <p:tgtEl>
                                          <p:spTgt spid="87"/>
                                        </p:tgtEl>
                                        <p:attrNameLst>
                                          <p:attrName>style.visibility</p:attrName>
                                        </p:attrNameLst>
                                      </p:cBhvr>
                                      <p:to>
                                        <p:strVal val="visible"/>
                                      </p:to>
                                    </p:set>
                                    <p:animEffect transition="in" filter="randombar(horizontal)">
                                      <p:cBhvr>
                                        <p:cTn id="130" dur="500"/>
                                        <p:tgtEl>
                                          <p:spTgt spid="87"/>
                                        </p:tgtEl>
                                      </p:cBhvr>
                                    </p:animEffect>
                                  </p:childTnLst>
                                </p:cTn>
                              </p:par>
                              <p:par>
                                <p:cTn id="131" presetID="14" presetClass="entr" presetSubtype="10" fill="hold" nodeType="withEffect">
                                  <p:stCondLst>
                                    <p:cond delay="0"/>
                                  </p:stCondLst>
                                  <p:childTnLst>
                                    <p:set>
                                      <p:cBhvr>
                                        <p:cTn id="132" dur="1" fill="hold">
                                          <p:stCondLst>
                                            <p:cond delay="0"/>
                                          </p:stCondLst>
                                        </p:cTn>
                                        <p:tgtEl>
                                          <p:spTgt spid="92"/>
                                        </p:tgtEl>
                                        <p:attrNameLst>
                                          <p:attrName>style.visibility</p:attrName>
                                        </p:attrNameLst>
                                      </p:cBhvr>
                                      <p:to>
                                        <p:strVal val="visible"/>
                                      </p:to>
                                    </p:set>
                                    <p:animEffect transition="in" filter="randombar(horizontal)">
                                      <p:cBhvr>
                                        <p:cTn id="133" dur="500"/>
                                        <p:tgtEl>
                                          <p:spTgt spid="92"/>
                                        </p:tgtEl>
                                      </p:cBhvr>
                                    </p:animEffect>
                                  </p:childTnLst>
                                </p:cTn>
                              </p:par>
                              <p:par>
                                <p:cTn id="134" presetID="14" presetClass="entr" presetSubtype="10" fill="hold" nodeType="withEffect">
                                  <p:stCondLst>
                                    <p:cond delay="0"/>
                                  </p:stCondLst>
                                  <p:childTnLst>
                                    <p:set>
                                      <p:cBhvr>
                                        <p:cTn id="135" dur="1" fill="hold">
                                          <p:stCondLst>
                                            <p:cond delay="0"/>
                                          </p:stCondLst>
                                        </p:cTn>
                                        <p:tgtEl>
                                          <p:spTgt spid="93"/>
                                        </p:tgtEl>
                                        <p:attrNameLst>
                                          <p:attrName>style.visibility</p:attrName>
                                        </p:attrNameLst>
                                      </p:cBhvr>
                                      <p:to>
                                        <p:strVal val="visible"/>
                                      </p:to>
                                    </p:set>
                                    <p:animEffect transition="in" filter="randombar(horizontal)">
                                      <p:cBhvr>
                                        <p:cTn id="136" dur="500"/>
                                        <p:tgtEl>
                                          <p:spTgt spid="93"/>
                                        </p:tgtEl>
                                      </p:cBhvr>
                                    </p:animEffect>
                                  </p:childTnLst>
                                </p:cTn>
                              </p:par>
                              <p:par>
                                <p:cTn id="137" presetID="14" presetClass="entr" presetSubtype="10" fill="hold"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randombar(horizontal)">
                                      <p:cBhvr>
                                        <p:cTn id="139" dur="500"/>
                                        <p:tgtEl>
                                          <p:spTgt spid="98"/>
                                        </p:tgtEl>
                                      </p:cBhvr>
                                    </p:animEffect>
                                  </p:childTnLst>
                                </p:cTn>
                              </p:par>
                              <p:par>
                                <p:cTn id="140" presetID="14" presetClass="entr" presetSubtype="10" fill="hold" grpId="0" nodeType="withEffect">
                                  <p:stCondLst>
                                    <p:cond delay="0"/>
                                  </p:stCondLst>
                                  <p:childTnLst>
                                    <p:set>
                                      <p:cBhvr>
                                        <p:cTn id="141" dur="1" fill="hold">
                                          <p:stCondLst>
                                            <p:cond delay="0"/>
                                          </p:stCondLst>
                                        </p:cTn>
                                        <p:tgtEl>
                                          <p:spTgt spid="84"/>
                                        </p:tgtEl>
                                        <p:attrNameLst>
                                          <p:attrName>style.visibility</p:attrName>
                                        </p:attrNameLst>
                                      </p:cBhvr>
                                      <p:to>
                                        <p:strVal val="visible"/>
                                      </p:to>
                                    </p:set>
                                    <p:animEffect transition="in" filter="randombar(horizontal)">
                                      <p:cBhvr>
                                        <p:cTn id="142" dur="500"/>
                                        <p:tgtEl>
                                          <p:spTgt spid="84"/>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4" presetClass="entr" presetSubtype="10" fill="hold" grpId="0"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randombar(horizontal)">
                                      <p:cBhvr>
                                        <p:cTn id="147" dur="500"/>
                                        <p:tgtEl>
                                          <p:spTgt spid="54"/>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randombar(horizontal)">
                                      <p:cBhvr>
                                        <p:cTn id="150" dur="500"/>
                                        <p:tgtEl>
                                          <p:spTgt spid="5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randombar(horizontal)">
                                      <p:cBhvr>
                                        <p:cTn id="155" dur="500"/>
                                        <p:tgtEl>
                                          <p:spTgt spid="55"/>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randombar(horizontal)">
                                      <p:cBhvr>
                                        <p:cTn id="158" dur="500"/>
                                        <p:tgtEl>
                                          <p:spTgt spid="5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4" presetClass="entr" presetSubtype="10" fill="hold" nodeType="click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randombar(horizontal)">
                                      <p:cBhvr>
                                        <p:cTn id="163" dur="500"/>
                                        <p:tgtEl>
                                          <p:spTgt spid="60"/>
                                        </p:tgtEl>
                                      </p:cBhvr>
                                    </p:animEffect>
                                  </p:childTnLst>
                                </p:cTn>
                              </p:par>
                              <p:par>
                                <p:cTn id="164" presetID="14" presetClass="entr" presetSubtype="10" fill="hold" nodeType="withEffect">
                                  <p:stCondLst>
                                    <p:cond delay="0"/>
                                  </p:stCondLst>
                                  <p:childTnLst>
                                    <p:set>
                                      <p:cBhvr>
                                        <p:cTn id="165" dur="1" fill="hold">
                                          <p:stCondLst>
                                            <p:cond delay="0"/>
                                          </p:stCondLst>
                                        </p:cTn>
                                        <p:tgtEl>
                                          <p:spTgt spid="61"/>
                                        </p:tgtEl>
                                        <p:attrNameLst>
                                          <p:attrName>style.visibility</p:attrName>
                                        </p:attrNameLst>
                                      </p:cBhvr>
                                      <p:to>
                                        <p:strVal val="visible"/>
                                      </p:to>
                                    </p:set>
                                    <p:animEffect transition="in" filter="randombar(horizontal)">
                                      <p:cBhvr>
                                        <p:cTn id="166" dur="500"/>
                                        <p:tgtEl>
                                          <p:spTgt spid="61"/>
                                        </p:tgtEl>
                                      </p:cBhvr>
                                    </p:animEffect>
                                  </p:childTnLst>
                                </p:cTn>
                              </p:par>
                              <p:par>
                                <p:cTn id="167" presetID="14" presetClass="entr" presetSubtype="10" fill="hold" nodeType="with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randombar(horizontal)">
                                      <p:cBhvr>
                                        <p:cTn id="169" dur="500"/>
                                        <p:tgtEl>
                                          <p:spTgt spid="62"/>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4" presetClass="entr" presetSubtype="10" fill="hold" grpId="0" nodeType="click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randombar(horizontal)">
                                      <p:cBhvr>
                                        <p:cTn id="174" dur="500"/>
                                        <p:tgtEl>
                                          <p:spTgt spid="63"/>
                                        </p:tgtEl>
                                      </p:cBhvr>
                                    </p:animEffect>
                                  </p:childTnLst>
                                </p:cTn>
                              </p:par>
                              <p:par>
                                <p:cTn id="175" presetID="14" presetClass="entr" presetSubtype="10" fill="hold" grpId="0" nodeType="withEffect">
                                  <p:stCondLst>
                                    <p:cond delay="0"/>
                                  </p:stCondLst>
                                  <p:childTnLst>
                                    <p:set>
                                      <p:cBhvr>
                                        <p:cTn id="176" dur="1" fill="hold">
                                          <p:stCondLst>
                                            <p:cond delay="0"/>
                                          </p:stCondLst>
                                        </p:cTn>
                                        <p:tgtEl>
                                          <p:spTgt spid="64"/>
                                        </p:tgtEl>
                                        <p:attrNameLst>
                                          <p:attrName>style.visibility</p:attrName>
                                        </p:attrNameLst>
                                      </p:cBhvr>
                                      <p:to>
                                        <p:strVal val="visible"/>
                                      </p:to>
                                    </p:set>
                                    <p:animEffect transition="in" filter="randombar(horizontal)">
                                      <p:cBhvr>
                                        <p:cTn id="177" dur="500"/>
                                        <p:tgtEl>
                                          <p:spTgt spid="6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4" presetClass="entr" presetSubtype="10" fill="hold" nodeType="click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randombar(horizontal)">
                                      <p:cBhvr>
                                        <p:cTn id="182" dur="500"/>
                                        <p:tgtEl>
                                          <p:spTgt spid="65"/>
                                        </p:tgtEl>
                                      </p:cBhvr>
                                    </p:animEffect>
                                  </p:childTnLst>
                                </p:cTn>
                              </p:par>
                              <p:par>
                                <p:cTn id="183" presetID="14" presetClass="entr" presetSubtype="10" fill="hold" nodeType="with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randombar(horizontal)">
                                      <p:cBhvr>
                                        <p:cTn id="185" dur="500"/>
                                        <p:tgtEl>
                                          <p:spTgt spid="66"/>
                                        </p:tgtEl>
                                      </p:cBhvr>
                                    </p:animEffect>
                                  </p:childTnLst>
                                </p:cTn>
                              </p:par>
                              <p:par>
                                <p:cTn id="186" presetID="14" presetClass="entr" presetSubtype="10" fill="hold" nodeType="withEffect">
                                  <p:stCondLst>
                                    <p:cond delay="0"/>
                                  </p:stCondLst>
                                  <p:childTnLst>
                                    <p:set>
                                      <p:cBhvr>
                                        <p:cTn id="187" dur="1" fill="hold">
                                          <p:stCondLst>
                                            <p:cond delay="0"/>
                                          </p:stCondLst>
                                        </p:cTn>
                                        <p:tgtEl>
                                          <p:spTgt spid="67"/>
                                        </p:tgtEl>
                                        <p:attrNameLst>
                                          <p:attrName>style.visibility</p:attrName>
                                        </p:attrNameLst>
                                      </p:cBhvr>
                                      <p:to>
                                        <p:strVal val="visible"/>
                                      </p:to>
                                    </p:set>
                                    <p:animEffect transition="in" filter="randombar(horizontal)">
                                      <p:cBhvr>
                                        <p:cTn id="188" dur="500"/>
                                        <p:tgtEl>
                                          <p:spTgt spid="67"/>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4" presetClass="entr" presetSubtype="10" fill="hold" grpId="0" nodeType="clickEffect">
                                  <p:stCondLst>
                                    <p:cond delay="0"/>
                                  </p:stCondLst>
                                  <p:childTnLst>
                                    <p:set>
                                      <p:cBhvr>
                                        <p:cTn id="192" dur="1" fill="hold">
                                          <p:stCondLst>
                                            <p:cond delay="0"/>
                                          </p:stCondLst>
                                        </p:cTn>
                                        <p:tgtEl>
                                          <p:spTgt spid="68"/>
                                        </p:tgtEl>
                                        <p:attrNameLst>
                                          <p:attrName>style.visibility</p:attrName>
                                        </p:attrNameLst>
                                      </p:cBhvr>
                                      <p:to>
                                        <p:strVal val="visible"/>
                                      </p:to>
                                    </p:set>
                                    <p:animEffect transition="in" filter="randombar(horizontal)">
                                      <p:cBhvr>
                                        <p:cTn id="19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animBg="1"/>
      <p:bldP spid="14" grpId="0"/>
      <p:bldP spid="16" grpId="0" animBg="1"/>
      <p:bldP spid="17" grpId="0"/>
      <p:bldP spid="18" grpId="0" animBg="1"/>
      <p:bldP spid="19" grpId="0"/>
      <p:bldP spid="56" grpId="0"/>
      <p:bldP spid="36" grpId="0" build="p"/>
      <p:bldP spid="38" grpId="0"/>
      <p:bldP spid="39" grpId="0"/>
      <p:bldP spid="41" grpId="0"/>
      <p:bldP spid="53" grpId="0" animBg="1"/>
      <p:bldP spid="54" grpId="0"/>
      <p:bldP spid="55" grpId="0"/>
      <p:bldP spid="57" grpId="0"/>
      <p:bldP spid="63" grpId="0"/>
      <p:bldP spid="64" grpId="0"/>
      <p:bldP spid="68" grpId="0"/>
      <p:bldP spid="84"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r>
              <a:rPr lang="en-US" b="1" dirty="0">
                <a:solidFill>
                  <a:schemeClr val="accent1">
                    <a:lumMod val="75000"/>
                  </a:schemeClr>
                </a:solidFill>
              </a:rPr>
              <a:t>In other words….</a:t>
            </a:r>
          </a:p>
        </p:txBody>
      </p:sp>
      <p:sp>
        <p:nvSpPr>
          <p:cNvPr id="7171" name="Rectangle 3"/>
          <p:cNvSpPr>
            <a:spLocks noGrp="1" noChangeArrowheads="1"/>
          </p:cNvSpPr>
          <p:nvPr>
            <p:ph type="body" idx="1"/>
          </p:nvPr>
        </p:nvSpPr>
        <p:spPr/>
        <p:txBody>
          <a:bodyPr/>
          <a:lstStyle/>
          <a:p>
            <a:pPr algn="just">
              <a:buFont typeface="Wingdings" pitchFamily="2" charset="2"/>
              <a:buNone/>
            </a:pPr>
            <a:r>
              <a:rPr lang="en-US" sz="2800" i="1" dirty="0"/>
              <a:t>    X</a:t>
            </a:r>
            <a:r>
              <a:rPr lang="en-US" sz="2800" dirty="0"/>
              <a:t> is the </a:t>
            </a:r>
            <a:r>
              <a:rPr lang="en-US" sz="2800" i="1" dirty="0"/>
              <a:t>determinant set</a:t>
            </a:r>
            <a:r>
              <a:rPr lang="en-US" sz="2800" dirty="0"/>
              <a:t> and </a:t>
            </a:r>
            <a:r>
              <a:rPr lang="en-US" sz="2800" i="1" dirty="0"/>
              <a:t>Y</a:t>
            </a:r>
            <a:r>
              <a:rPr lang="en-US" sz="2800" dirty="0"/>
              <a:t> is the </a:t>
            </a:r>
            <a:r>
              <a:rPr lang="en-US" sz="2800" i="1" dirty="0"/>
              <a:t>dependent attribute</a:t>
            </a:r>
            <a:r>
              <a:rPr lang="en-US" sz="2800" dirty="0"/>
              <a:t>. Thus, given a </a:t>
            </a:r>
            <a:r>
              <a:rPr lang="en-US" sz="2800" dirty="0">
                <a:hlinkClick r:id="rId2" tooltip="Tuple"/>
              </a:rPr>
              <a:t>tuple</a:t>
            </a:r>
            <a:r>
              <a:rPr lang="en-US" sz="2800" dirty="0"/>
              <a:t> and the values of the attributes in </a:t>
            </a:r>
            <a:r>
              <a:rPr lang="en-US" sz="2800" i="1" dirty="0"/>
              <a:t>X</a:t>
            </a:r>
            <a:r>
              <a:rPr lang="en-US" sz="2800" dirty="0"/>
              <a:t>, one can determine the corresponding value of the </a:t>
            </a:r>
            <a:r>
              <a:rPr lang="en-US" sz="2800" i="1" dirty="0"/>
              <a:t>Y</a:t>
            </a:r>
            <a:r>
              <a:rPr lang="en-US" sz="2800" dirty="0"/>
              <a:t> attribute. </a:t>
            </a:r>
          </a:p>
        </p:txBody>
      </p:sp>
    </p:spTree>
    <p:extLst>
      <p:ext uri="{BB962C8B-B14F-4D97-AF65-F5344CB8AC3E}">
        <p14:creationId xmlns:p14="http://schemas.microsoft.com/office/powerpoint/2010/main" val="2089763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229600" cy="1143000"/>
          </a:xfrm>
        </p:spPr>
        <p:txBody>
          <a:bodyPr/>
          <a:lstStyle/>
          <a:p>
            <a:r>
              <a:rPr lang="en-US" b="1" dirty="0">
                <a:solidFill>
                  <a:schemeClr val="accent1">
                    <a:lumMod val="75000"/>
                  </a:schemeClr>
                </a:solidFill>
                <a:cs typeface="Times New Roman" pitchFamily="18" charset="0"/>
              </a:rPr>
              <a:t>Third Normal Form (3NF)</a:t>
            </a:r>
            <a:endParaRPr lang="en-US" b="1" dirty="0">
              <a:solidFill>
                <a:schemeClr val="accent1">
                  <a:lumMod val="75000"/>
                </a:schemeClr>
              </a:solidFill>
            </a:endParaRPr>
          </a:p>
        </p:txBody>
      </p:sp>
      <p:graphicFrame>
        <p:nvGraphicFramePr>
          <p:cNvPr id="11" name="Table 10"/>
          <p:cNvGraphicFramePr>
            <a:graphicFrameLocks noGrp="1"/>
          </p:cNvGraphicFramePr>
          <p:nvPr/>
        </p:nvGraphicFramePr>
        <p:xfrm>
          <a:off x="4657725" y="1666875"/>
          <a:ext cx="24384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extLst>
                  <a:ext uri="{0D108BD9-81ED-4DB2-BD59-A6C34878D82A}">
                    <a16:rowId xmlns:a16="http://schemas.microsoft.com/office/drawing/2014/main" val="10012"/>
                  </a:ext>
                </a:extLst>
              </a:tr>
            </a:tbl>
          </a:graphicData>
        </a:graphic>
      </p:graphicFrame>
      <p:graphicFrame>
        <p:nvGraphicFramePr>
          <p:cNvPr id="10" name="Table 9"/>
          <p:cNvGraphicFramePr>
            <a:graphicFrameLocks noGrp="1"/>
          </p:cNvGraphicFramePr>
          <p:nvPr/>
        </p:nvGraphicFramePr>
        <p:xfrm>
          <a:off x="7162800" y="2563813"/>
          <a:ext cx="1905000" cy="2835275"/>
        </p:xfrm>
        <a:graphic>
          <a:graphicData uri="http://schemas.openxmlformats.org/drawingml/2006/table">
            <a:tbl>
              <a:tblPr firstRow="1" bandRow="1">
                <a:tableStyleId>{00A15C55-8517-42AA-B614-E9B94910E393}</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223">
                <a:tc>
                  <a:txBody>
                    <a:bodyPr/>
                    <a:lstStyle/>
                    <a:p>
                      <a:pPr algn="ctr"/>
                      <a:r>
                        <a:rPr lang="en-US" sz="1800" dirty="0"/>
                        <a:t>System Used</a:t>
                      </a:r>
                    </a:p>
                  </a:txBody>
                  <a:tcPr marT="45730" marB="45730"/>
                </a:tc>
                <a:tc>
                  <a:txBody>
                    <a:bodyPr/>
                    <a:lstStyle/>
                    <a:p>
                      <a:pPr algn="ctr"/>
                      <a:r>
                        <a:rPr lang="en-US" sz="1800" dirty="0"/>
                        <a:t>Hourly Rate</a:t>
                      </a:r>
                    </a:p>
                  </a:txBody>
                  <a:tcPr marT="45730" marB="45730"/>
                </a:tc>
                <a:extLst>
                  <a:ext uri="{0D108BD9-81ED-4DB2-BD59-A6C34878D82A}">
                    <a16:rowId xmlns:a16="http://schemas.microsoft.com/office/drawing/2014/main" val="10000"/>
                  </a:ext>
                </a:extLst>
              </a:tr>
              <a:tr h="365842">
                <a:tc>
                  <a:txBody>
                    <a:bodyPr/>
                    <a:lstStyle/>
                    <a:p>
                      <a:pPr algn="ctr"/>
                      <a:r>
                        <a:rPr lang="en-US" sz="1800" b="1" dirty="0"/>
                        <a:t>Celeron</a:t>
                      </a:r>
                    </a:p>
                  </a:txBody>
                  <a:tcPr marT="45730" marB="45730" anchor="ctr"/>
                </a:tc>
                <a:tc>
                  <a:txBody>
                    <a:bodyPr/>
                    <a:lstStyle/>
                    <a:p>
                      <a:pPr algn="ctr"/>
                      <a:r>
                        <a:rPr lang="en-US" sz="1800" b="1" dirty="0"/>
                        <a:t>10</a:t>
                      </a:r>
                    </a:p>
                  </a:txBody>
                  <a:tcPr marT="45730" marB="45730" anchor="ctr"/>
                </a:tc>
                <a:extLst>
                  <a:ext uri="{0D108BD9-81ED-4DB2-BD59-A6C34878D82A}">
                    <a16:rowId xmlns:a16="http://schemas.microsoft.com/office/drawing/2014/main" val="10001"/>
                  </a:ext>
                </a:extLst>
              </a:tr>
              <a:tr h="365842">
                <a:tc>
                  <a:txBody>
                    <a:bodyPr/>
                    <a:lstStyle/>
                    <a:p>
                      <a:pPr algn="ctr"/>
                      <a:r>
                        <a:rPr lang="en-US" sz="1800" b="1" dirty="0"/>
                        <a:t>Cyrix</a:t>
                      </a:r>
                    </a:p>
                  </a:txBody>
                  <a:tcPr marT="45730" marB="45730" anchor="ctr"/>
                </a:tc>
                <a:tc>
                  <a:txBody>
                    <a:bodyPr/>
                    <a:lstStyle/>
                    <a:p>
                      <a:pPr algn="ctr"/>
                      <a:r>
                        <a:rPr lang="en-US" sz="1800" b="1" dirty="0"/>
                        <a:t>20</a:t>
                      </a:r>
                    </a:p>
                  </a:txBody>
                  <a:tcPr marT="45730" marB="45730" anchor="ctr"/>
                </a:tc>
                <a:extLst>
                  <a:ext uri="{0D108BD9-81ED-4DB2-BD59-A6C34878D82A}">
                    <a16:rowId xmlns:a16="http://schemas.microsoft.com/office/drawing/2014/main" val="10002"/>
                  </a:ext>
                </a:extLst>
              </a:tr>
              <a:tr h="365842">
                <a:tc>
                  <a:txBody>
                    <a:bodyPr/>
                    <a:lstStyle/>
                    <a:p>
                      <a:pPr algn="ctr"/>
                      <a:r>
                        <a:rPr lang="en-US" sz="1800" b="1" dirty="0"/>
                        <a:t>P – I</a:t>
                      </a:r>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20</a:t>
                      </a:r>
                    </a:p>
                  </a:txBody>
                  <a:tcPr marT="45730" marB="45730" anchor="ctr"/>
                </a:tc>
                <a:extLst>
                  <a:ext uri="{0D108BD9-81ED-4DB2-BD59-A6C34878D82A}">
                    <a16:rowId xmlns:a16="http://schemas.microsoft.com/office/drawing/2014/main" val="10003"/>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a:t>
                      </a:r>
                      <a:r>
                        <a:rPr lang="en-US" sz="1800" b="1" baseline="0" dirty="0"/>
                        <a:t> – II</a:t>
                      </a:r>
                      <a:endParaRPr lang="en-US" sz="1800" b="1" dirty="0"/>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30</a:t>
                      </a:r>
                    </a:p>
                  </a:txBody>
                  <a:tcPr marT="45730" marB="45730" anchor="ctr"/>
                </a:tc>
                <a:extLst>
                  <a:ext uri="{0D108BD9-81ED-4DB2-BD59-A6C34878D82A}">
                    <a16:rowId xmlns:a16="http://schemas.microsoft.com/office/drawing/2014/main" val="10004"/>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 – III</a:t>
                      </a:r>
                    </a:p>
                  </a:txBody>
                  <a:tcPr marT="45730" marB="4573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35</a:t>
                      </a:r>
                    </a:p>
                  </a:txBody>
                  <a:tcPr marT="45730" marB="45730" anchor="ctr"/>
                </a:tc>
                <a:extLst>
                  <a:ext uri="{0D108BD9-81ED-4DB2-BD59-A6C34878D82A}">
                    <a16:rowId xmlns:a16="http://schemas.microsoft.com/office/drawing/2014/main" val="10005"/>
                  </a:ext>
                </a:extLst>
              </a:tr>
              <a:tr h="3658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P</a:t>
                      </a:r>
                      <a:r>
                        <a:rPr lang="en-US" sz="1800" b="1" baseline="0" dirty="0"/>
                        <a:t> – IV</a:t>
                      </a:r>
                      <a:endParaRPr lang="en-US" sz="1800" b="1" dirty="0"/>
                    </a:p>
                  </a:txBody>
                  <a:tcPr marT="45730" marB="45730" anchor="ctr"/>
                </a:tc>
                <a:tc>
                  <a:txBody>
                    <a:bodyPr/>
                    <a:lstStyle/>
                    <a:p>
                      <a:pPr algn="ctr"/>
                      <a:r>
                        <a:rPr lang="en-US" sz="1800" b="1" dirty="0"/>
                        <a:t>40</a:t>
                      </a:r>
                    </a:p>
                  </a:txBody>
                  <a:tcPr marT="45730" marB="45730" anchor="ctr"/>
                </a:tc>
                <a:extLst>
                  <a:ext uri="{0D108BD9-81ED-4DB2-BD59-A6C34878D82A}">
                    <a16:rowId xmlns:a16="http://schemas.microsoft.com/office/drawing/2014/main" val="10006"/>
                  </a:ext>
                </a:extLst>
              </a:tr>
            </a:tbl>
          </a:graphicData>
        </a:graphic>
      </p:graphicFrame>
      <p:sp>
        <p:nvSpPr>
          <p:cNvPr id="12" name="Rectangle 3"/>
          <p:cNvSpPr txBox="1">
            <a:spLocks noChangeArrowheads="1"/>
          </p:cNvSpPr>
          <p:nvPr/>
        </p:nvSpPr>
        <p:spPr bwMode="auto">
          <a:xfrm>
            <a:off x="4343400" y="1225550"/>
            <a:ext cx="3200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a:t>
            </a:r>
          </a:p>
        </p:txBody>
      </p:sp>
      <p:sp>
        <p:nvSpPr>
          <p:cNvPr id="13" name="Rectangle 3"/>
          <p:cNvSpPr txBox="1">
            <a:spLocks noChangeArrowheads="1"/>
          </p:cNvSpPr>
          <p:nvPr/>
        </p:nvSpPr>
        <p:spPr bwMode="auto">
          <a:xfrm>
            <a:off x="7181850" y="2133600"/>
            <a:ext cx="18288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CHARGES</a:t>
            </a:r>
          </a:p>
        </p:txBody>
      </p:sp>
      <p:graphicFrame>
        <p:nvGraphicFramePr>
          <p:cNvPr id="15" name="Table 14"/>
          <p:cNvGraphicFramePr>
            <a:graphicFrameLocks noGrp="1"/>
          </p:cNvGraphicFramePr>
          <p:nvPr/>
        </p:nvGraphicFramePr>
        <p:xfrm>
          <a:off x="304800" y="1660525"/>
          <a:ext cx="3352800" cy="5029200"/>
        </p:xfrm>
        <a:graphic>
          <a:graphicData uri="http://schemas.openxmlformats.org/drawingml/2006/table">
            <a:tbl>
              <a:tblPr firstRow="1" bandRow="1">
                <a:tableStyleId>{00A15C55-8517-42AA-B614-E9B94910E393}</a:tableStyleId>
              </a:tblPr>
              <a:tblGrid>
                <a:gridCol w="657610">
                  <a:extLst>
                    <a:ext uri="{9D8B030D-6E8A-4147-A177-3AD203B41FA5}">
                      <a16:colId xmlns:a16="http://schemas.microsoft.com/office/drawing/2014/main" val="20000"/>
                    </a:ext>
                  </a:extLst>
                </a:gridCol>
                <a:gridCol w="79019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1370">
                <a:tc>
                  <a:txBody>
                    <a:bodyPr/>
                    <a:lstStyle/>
                    <a:p>
                      <a:pPr algn="ctr"/>
                      <a:r>
                        <a:rPr lang="en-US" baseline="0" dirty="0"/>
                        <a:t>Roll No</a:t>
                      </a:r>
                      <a:endParaRPr lang="en-US" dirty="0"/>
                    </a:p>
                  </a:txBody>
                  <a:tcPr/>
                </a:tc>
                <a:tc>
                  <a:txBody>
                    <a:bodyPr/>
                    <a:lstStyle/>
                    <a:p>
                      <a:pPr algn="ctr"/>
                      <a:r>
                        <a:rPr lang="en-US" baseline="0" dirty="0"/>
                        <a:t>Name</a:t>
                      </a:r>
                      <a:endParaRPr lang="en-US" dirty="0"/>
                    </a:p>
                  </a:txBody>
                  <a:tcPr/>
                </a:tc>
                <a:tc>
                  <a:txBody>
                    <a:bodyPr/>
                    <a:lstStyle/>
                    <a:p>
                      <a:pPr algn="ctr"/>
                      <a:r>
                        <a:rPr lang="en-US" dirty="0"/>
                        <a:t>System Used</a:t>
                      </a:r>
                    </a:p>
                  </a:txBody>
                  <a:tcPr/>
                </a:tc>
                <a:tc>
                  <a:txBody>
                    <a:bodyPr/>
                    <a:lstStyle/>
                    <a:p>
                      <a:pPr algn="ctr"/>
                      <a:r>
                        <a:rPr lang="en-US" dirty="0"/>
                        <a:t>Hourly Rate</a:t>
                      </a:r>
                    </a:p>
                  </a:txBody>
                  <a:tcPr/>
                </a:tc>
                <a:extLst>
                  <a:ext uri="{0D108BD9-81ED-4DB2-BD59-A6C34878D82A}">
                    <a16:rowId xmlns:a16="http://schemas.microsoft.com/office/drawing/2014/main" val="10000"/>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1"/>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2"/>
                  </a:ext>
                </a:extLst>
              </a:tr>
              <a:tr h="326452">
                <a:tc>
                  <a:txBody>
                    <a:bodyPr/>
                    <a:lstStyle/>
                    <a:p>
                      <a:pPr algn="ctr"/>
                      <a:r>
                        <a:rPr lang="en-US" b="1" dirty="0"/>
                        <a:t>102</a:t>
                      </a:r>
                    </a:p>
                  </a:txBody>
                  <a:tcPr/>
                </a:tc>
                <a:tc>
                  <a:txBody>
                    <a:bodyPr/>
                    <a:lstStyle/>
                    <a:p>
                      <a:pPr algn="ctr"/>
                      <a:r>
                        <a:rPr lang="en-US" b="1" dirty="0"/>
                        <a:t>A3</a:t>
                      </a:r>
                    </a:p>
                  </a:txBody>
                  <a:tcPr/>
                </a:tc>
                <a:tc>
                  <a:txBody>
                    <a:bodyPr/>
                    <a:lstStyle/>
                    <a:p>
                      <a:pPr algn="ctr"/>
                      <a:r>
                        <a:rPr lang="en-US" b="1" dirty="0"/>
                        <a:t>Celeron</a:t>
                      </a:r>
                    </a:p>
                  </a:txBody>
                  <a:tcPr/>
                </a:tc>
                <a:tc>
                  <a:txBody>
                    <a:bodyPr/>
                    <a:lstStyle/>
                    <a:p>
                      <a:pPr algn="ctr"/>
                      <a:r>
                        <a:rPr lang="en-US" b="1" dirty="0"/>
                        <a:t>10</a:t>
                      </a:r>
                    </a:p>
                  </a:txBody>
                  <a:tcPr/>
                </a:tc>
                <a:extLst>
                  <a:ext uri="{0D108BD9-81ED-4DB2-BD59-A6C34878D82A}">
                    <a16:rowId xmlns:a16="http://schemas.microsoft.com/office/drawing/2014/main" val="10003"/>
                  </a:ext>
                </a:extLst>
              </a:tr>
              <a:tr h="326452">
                <a:tc>
                  <a:txBody>
                    <a:bodyPr/>
                    <a:lstStyle/>
                    <a:p>
                      <a:pPr algn="ctr"/>
                      <a:r>
                        <a:rPr lang="en-US" b="1" dirty="0"/>
                        <a:t>103</a:t>
                      </a:r>
                    </a:p>
                  </a:txBody>
                  <a:tcPr/>
                </a:tc>
                <a:tc>
                  <a:txBody>
                    <a:bodyPr/>
                    <a:lstStyle/>
                    <a:p>
                      <a:pPr algn="ctr"/>
                      <a:r>
                        <a:rPr lang="en-US" b="1" dirty="0"/>
                        <a:t>A4</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4"/>
                  </a:ext>
                </a:extLst>
              </a:tr>
              <a:tr h="326452">
                <a:tc>
                  <a:txBody>
                    <a:bodyPr/>
                    <a:lstStyle/>
                    <a:p>
                      <a:pPr algn="ctr"/>
                      <a:r>
                        <a:rPr lang="en-US" b="1" dirty="0"/>
                        <a:t>100</a:t>
                      </a:r>
                    </a:p>
                  </a:txBody>
                  <a:tcPr/>
                </a:tc>
                <a:tc>
                  <a:txBody>
                    <a:bodyPr/>
                    <a:lstStyle/>
                    <a:p>
                      <a:pPr algn="ctr"/>
                      <a:r>
                        <a:rPr lang="en-US" b="1" dirty="0"/>
                        <a:t>A1</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05"/>
                  </a:ext>
                </a:extLst>
              </a:tr>
              <a:tr h="326452">
                <a:tc>
                  <a:txBody>
                    <a:bodyPr/>
                    <a:lstStyle/>
                    <a:p>
                      <a:pPr algn="ctr"/>
                      <a:r>
                        <a:rPr lang="en-US" b="1" dirty="0"/>
                        <a:t>104</a:t>
                      </a:r>
                    </a:p>
                  </a:txBody>
                  <a:tcPr/>
                </a:tc>
                <a:tc>
                  <a:txBody>
                    <a:bodyPr/>
                    <a:lstStyle/>
                    <a:p>
                      <a:pPr algn="ctr"/>
                      <a:r>
                        <a:rPr lang="en-US" b="1" dirty="0"/>
                        <a:t>A5</a:t>
                      </a:r>
                    </a:p>
                  </a:txBody>
                  <a:tcPr/>
                </a:tc>
                <a:tc>
                  <a:txBody>
                    <a:bodyPr/>
                    <a:lstStyle/>
                    <a:p>
                      <a:pPr algn="ctr"/>
                      <a:r>
                        <a:rPr lang="en-US" b="1" dirty="0"/>
                        <a:t>P – III</a:t>
                      </a:r>
                    </a:p>
                  </a:txBody>
                  <a:tcPr/>
                </a:tc>
                <a:tc>
                  <a:txBody>
                    <a:bodyPr/>
                    <a:lstStyle/>
                    <a:p>
                      <a:pPr algn="ctr"/>
                      <a:r>
                        <a:rPr lang="en-US" b="1" dirty="0"/>
                        <a:t>35</a:t>
                      </a:r>
                    </a:p>
                  </a:txBody>
                  <a:tcPr/>
                </a:tc>
                <a:extLst>
                  <a:ext uri="{0D108BD9-81ED-4DB2-BD59-A6C34878D82A}">
                    <a16:rowId xmlns:a16="http://schemas.microsoft.com/office/drawing/2014/main" val="10006"/>
                  </a:ext>
                </a:extLst>
              </a:tr>
              <a:tr h="326452">
                <a:tc>
                  <a:txBody>
                    <a:bodyPr/>
                    <a:lstStyle/>
                    <a:p>
                      <a:pPr algn="ctr"/>
                      <a:r>
                        <a:rPr lang="en-US" b="1" dirty="0"/>
                        <a:t>105</a:t>
                      </a:r>
                    </a:p>
                  </a:txBody>
                  <a:tcPr/>
                </a:tc>
                <a:tc>
                  <a:txBody>
                    <a:bodyPr/>
                    <a:lstStyle/>
                    <a:p>
                      <a:pPr algn="ctr"/>
                      <a:r>
                        <a:rPr lang="en-US" b="1" dirty="0"/>
                        <a:t>A6</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7"/>
                  </a:ext>
                </a:extLst>
              </a:tr>
              <a:tr h="326452">
                <a:tc>
                  <a:txBody>
                    <a:bodyPr/>
                    <a:lstStyle/>
                    <a:p>
                      <a:pPr algn="ctr"/>
                      <a:r>
                        <a:rPr lang="en-US" b="1" dirty="0"/>
                        <a:t>101</a:t>
                      </a:r>
                    </a:p>
                  </a:txBody>
                  <a:tcPr/>
                </a:tc>
                <a:tc>
                  <a:txBody>
                    <a:bodyPr/>
                    <a:lstStyle/>
                    <a:p>
                      <a:pPr algn="ctr"/>
                      <a:r>
                        <a:rPr lang="en-US" b="1" dirty="0"/>
                        <a:t>A2</a:t>
                      </a:r>
                    </a:p>
                  </a:txBody>
                  <a:tcPr/>
                </a:tc>
                <a:tc>
                  <a:txBody>
                    <a:bodyPr/>
                    <a:lstStyle/>
                    <a:p>
                      <a:pPr algn="ctr"/>
                      <a:r>
                        <a:rPr lang="en-US" b="1" dirty="0"/>
                        <a:t>P – II</a:t>
                      </a:r>
                    </a:p>
                  </a:txBody>
                  <a:tcPr/>
                </a:tc>
                <a:tc>
                  <a:txBody>
                    <a:bodyPr/>
                    <a:lstStyle/>
                    <a:p>
                      <a:pPr algn="ctr"/>
                      <a:r>
                        <a:rPr lang="en-US" b="1" dirty="0"/>
                        <a:t>30</a:t>
                      </a:r>
                    </a:p>
                  </a:txBody>
                  <a:tcPr/>
                </a:tc>
                <a:extLst>
                  <a:ext uri="{0D108BD9-81ED-4DB2-BD59-A6C34878D82A}">
                    <a16:rowId xmlns:a16="http://schemas.microsoft.com/office/drawing/2014/main" val="10008"/>
                  </a:ext>
                </a:extLst>
              </a:tr>
              <a:tr h="326452">
                <a:tc>
                  <a:txBody>
                    <a:bodyPr/>
                    <a:lstStyle/>
                    <a:p>
                      <a:pPr algn="ctr"/>
                      <a:r>
                        <a:rPr lang="en-US" b="1" dirty="0"/>
                        <a:t>106</a:t>
                      </a:r>
                    </a:p>
                  </a:txBody>
                  <a:tcPr/>
                </a:tc>
                <a:tc>
                  <a:txBody>
                    <a:bodyPr/>
                    <a:lstStyle/>
                    <a:p>
                      <a:pPr algn="ctr"/>
                      <a:r>
                        <a:rPr lang="en-US" b="1" dirty="0"/>
                        <a:t>A7</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09"/>
                  </a:ext>
                </a:extLst>
              </a:tr>
              <a:tr h="326452">
                <a:tc>
                  <a:txBody>
                    <a:bodyPr/>
                    <a:lstStyle/>
                    <a:p>
                      <a:pPr algn="ctr"/>
                      <a:r>
                        <a:rPr lang="en-US" b="1" dirty="0"/>
                        <a:t>107</a:t>
                      </a:r>
                    </a:p>
                  </a:txBody>
                  <a:tcPr/>
                </a:tc>
                <a:tc>
                  <a:txBody>
                    <a:bodyPr/>
                    <a:lstStyle/>
                    <a:p>
                      <a:pPr algn="ctr"/>
                      <a:r>
                        <a:rPr lang="en-US" b="1" dirty="0"/>
                        <a:t>A8</a:t>
                      </a:r>
                    </a:p>
                  </a:txBody>
                  <a:tcPr/>
                </a:tc>
                <a:tc>
                  <a:txBody>
                    <a:bodyPr/>
                    <a:lstStyle/>
                    <a:p>
                      <a:pPr algn="ctr"/>
                      <a:r>
                        <a:rPr lang="en-US" b="1" dirty="0"/>
                        <a:t>P – IV</a:t>
                      </a:r>
                    </a:p>
                  </a:txBody>
                  <a:tcPr/>
                </a:tc>
                <a:tc>
                  <a:txBody>
                    <a:bodyPr/>
                    <a:lstStyle/>
                    <a:p>
                      <a:pPr algn="ctr"/>
                      <a:r>
                        <a:rPr lang="en-US" b="1" dirty="0"/>
                        <a:t>40</a:t>
                      </a:r>
                    </a:p>
                  </a:txBody>
                  <a:tcPr/>
                </a:tc>
                <a:extLst>
                  <a:ext uri="{0D108BD9-81ED-4DB2-BD59-A6C34878D82A}">
                    <a16:rowId xmlns:a16="http://schemas.microsoft.com/office/drawing/2014/main" val="10010"/>
                  </a:ext>
                </a:extLst>
              </a:tr>
              <a:tr h="326452">
                <a:tc>
                  <a:txBody>
                    <a:bodyPr/>
                    <a:lstStyle/>
                    <a:p>
                      <a:pPr algn="ctr"/>
                      <a:r>
                        <a:rPr lang="en-US" b="1" dirty="0"/>
                        <a:t>108</a:t>
                      </a:r>
                    </a:p>
                  </a:txBody>
                  <a:tcPr/>
                </a:tc>
                <a:tc>
                  <a:txBody>
                    <a:bodyPr/>
                    <a:lstStyle/>
                    <a:p>
                      <a:pPr algn="ctr"/>
                      <a:r>
                        <a:rPr lang="en-US" b="1" dirty="0"/>
                        <a:t>A9</a:t>
                      </a:r>
                    </a:p>
                  </a:txBody>
                  <a:tcPr/>
                </a:tc>
                <a:tc>
                  <a:txBody>
                    <a:bodyPr/>
                    <a:lstStyle/>
                    <a:p>
                      <a:pPr algn="ctr"/>
                      <a:r>
                        <a:rPr lang="en-US" b="1" dirty="0"/>
                        <a:t>P – I</a:t>
                      </a:r>
                    </a:p>
                  </a:txBody>
                  <a:tcPr/>
                </a:tc>
                <a:tc>
                  <a:txBody>
                    <a:bodyPr/>
                    <a:lstStyle/>
                    <a:p>
                      <a:pPr algn="ctr"/>
                      <a:r>
                        <a:rPr lang="en-US" b="1" dirty="0"/>
                        <a:t>20</a:t>
                      </a:r>
                    </a:p>
                  </a:txBody>
                  <a:tcPr/>
                </a:tc>
                <a:extLst>
                  <a:ext uri="{0D108BD9-81ED-4DB2-BD59-A6C34878D82A}">
                    <a16:rowId xmlns:a16="http://schemas.microsoft.com/office/drawing/2014/main" val="10011"/>
                  </a:ext>
                </a:extLst>
              </a:tr>
              <a:tr h="326452">
                <a:tc>
                  <a:txBody>
                    <a:bodyPr/>
                    <a:lstStyle/>
                    <a:p>
                      <a:pPr algn="ctr"/>
                      <a:r>
                        <a:rPr lang="en-US" b="1" dirty="0"/>
                        <a:t>109</a:t>
                      </a:r>
                    </a:p>
                  </a:txBody>
                  <a:tcPr/>
                </a:tc>
                <a:tc>
                  <a:txBody>
                    <a:bodyPr/>
                    <a:lstStyle/>
                    <a:p>
                      <a:pPr algn="ctr"/>
                      <a:r>
                        <a:rPr lang="en-US" b="1" dirty="0"/>
                        <a:t>A10</a:t>
                      </a:r>
                    </a:p>
                  </a:txBody>
                  <a:tcPr/>
                </a:tc>
                <a:tc>
                  <a:txBody>
                    <a:bodyPr/>
                    <a:lstStyle/>
                    <a:p>
                      <a:pPr algn="ctr"/>
                      <a:r>
                        <a:rPr lang="en-US" b="1" dirty="0"/>
                        <a:t>Cyrix</a:t>
                      </a:r>
                    </a:p>
                  </a:txBody>
                  <a:tcPr/>
                </a:tc>
                <a:tc>
                  <a:txBody>
                    <a:bodyPr/>
                    <a:lstStyle/>
                    <a:p>
                      <a:pPr algn="ctr"/>
                      <a:r>
                        <a:rPr lang="en-US" b="1" dirty="0"/>
                        <a:t>20</a:t>
                      </a:r>
                    </a:p>
                  </a:txBody>
                  <a:tcPr/>
                </a:tc>
                <a:extLst>
                  <a:ext uri="{0D108BD9-81ED-4DB2-BD59-A6C34878D82A}">
                    <a16:rowId xmlns:a16="http://schemas.microsoft.com/office/drawing/2014/main" val="10012"/>
                  </a:ext>
                </a:extLst>
              </a:tr>
            </a:tbl>
          </a:graphicData>
        </a:graphic>
      </p:graphicFrame>
      <p:sp>
        <p:nvSpPr>
          <p:cNvPr id="16" name="Rectangle 3"/>
          <p:cNvSpPr txBox="1">
            <a:spLocks noChangeArrowheads="1"/>
          </p:cNvSpPr>
          <p:nvPr/>
        </p:nvSpPr>
        <p:spPr bwMode="auto">
          <a:xfrm>
            <a:off x="0" y="1219200"/>
            <a:ext cx="4621213"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STUDENT_SYSTEM_CHARGE</a:t>
            </a:r>
          </a:p>
        </p:txBody>
      </p:sp>
      <p:sp>
        <p:nvSpPr>
          <p:cNvPr id="17" name="Right Arrow 16"/>
          <p:cNvSpPr/>
          <p:nvPr/>
        </p:nvSpPr>
        <p:spPr>
          <a:xfrm>
            <a:off x="3709988" y="3657600"/>
            <a:ext cx="892175" cy="609600"/>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3"/>
          <p:cNvSpPr txBox="1">
            <a:spLocks noChangeArrowheads="1"/>
          </p:cNvSpPr>
          <p:nvPr/>
        </p:nvSpPr>
        <p:spPr bwMode="auto">
          <a:xfrm>
            <a:off x="3638550" y="3806825"/>
            <a:ext cx="1076325" cy="377825"/>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1300" b="1" kern="0" dirty="0">
                <a:latin typeface="+mn-lt"/>
                <a:cs typeface="Times New Roman" charset="0"/>
              </a:rPr>
              <a:t>Convert To</a:t>
            </a:r>
          </a:p>
        </p:txBody>
      </p:sp>
      <p:sp>
        <p:nvSpPr>
          <p:cNvPr id="19" name="Rectangle 3"/>
          <p:cNvSpPr txBox="1">
            <a:spLocks noChangeArrowheads="1"/>
          </p:cNvSpPr>
          <p:nvPr/>
        </p:nvSpPr>
        <p:spPr bwMode="auto">
          <a:xfrm>
            <a:off x="7010400" y="6172200"/>
            <a:ext cx="838200" cy="5334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2400" b="1" kern="0" dirty="0">
                <a:latin typeface="+mn-lt"/>
                <a:cs typeface="+mn-cs"/>
              </a:rPr>
              <a:t>3NF </a:t>
            </a:r>
          </a:p>
        </p:txBody>
      </p:sp>
      <p:sp>
        <p:nvSpPr>
          <p:cNvPr id="20" name="Rectangle 3"/>
          <p:cNvSpPr txBox="1">
            <a:spLocks noChangeArrowheads="1"/>
          </p:cNvSpPr>
          <p:nvPr/>
        </p:nvSpPr>
        <p:spPr bwMode="auto">
          <a:xfrm>
            <a:off x="3581400" y="6172200"/>
            <a:ext cx="838200" cy="533400"/>
          </a:xfrm>
          <a:prstGeom prst="rect">
            <a:avLst/>
          </a:prstGeom>
          <a:noFill/>
          <a:ln w="9525">
            <a:noFill/>
            <a:miter lim="800000"/>
            <a:headEnd/>
            <a:tailEnd/>
          </a:ln>
        </p:spPr>
        <p:txBody>
          <a:bodyPr/>
          <a:lstStyle/>
          <a:p>
            <a:pPr marL="342900" indent="-342900" algn="ctr" eaLnBrk="0" hangingPunct="0">
              <a:spcBef>
                <a:spcPct val="50000"/>
              </a:spcBef>
              <a:buClr>
                <a:srgbClr val="E46100"/>
              </a:buClr>
              <a:buFont typeface="Wingdings" pitchFamily="2" charset="2"/>
              <a:buNone/>
              <a:defRPr/>
            </a:pPr>
            <a:r>
              <a:rPr lang="en-US" sz="2400" b="1" kern="0" dirty="0">
                <a:latin typeface="+mn-lt"/>
                <a:cs typeface="+mn-cs"/>
              </a:rPr>
              <a:t>2NF </a:t>
            </a:r>
          </a:p>
        </p:txBody>
      </p:sp>
    </p:spTree>
    <p:extLst>
      <p:ext uri="{BB962C8B-B14F-4D97-AF65-F5344CB8AC3E}">
        <p14:creationId xmlns:p14="http://schemas.microsoft.com/office/powerpoint/2010/main" val="753423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2000"/>
                                        <p:tgtEl>
                                          <p:spTgt spid="16"/>
                                        </p:tgtEl>
                                      </p:cBhvr>
                                    </p:animEffect>
                                  </p:childTnLst>
                                </p:cTn>
                              </p:par>
                              <p:par>
                                <p:cTn id="8" presetID="18" presetClass="entr" presetSubtype="1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trips(downLeft)">
                                      <p:cBhvr>
                                        <p:cTn id="10" dur="2000"/>
                                        <p:tgtEl>
                                          <p:spTgt spid="15"/>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20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Left)">
                                      <p:cBhvr>
                                        <p:cTn id="26" dur="2000"/>
                                        <p:tgtEl>
                                          <p:spTgt spid="12"/>
                                        </p:tgtEl>
                                      </p:cBhvr>
                                    </p:animEffect>
                                  </p:childTnLst>
                                </p:cTn>
                              </p:par>
                              <p:par>
                                <p:cTn id="27" presetID="18" presetClass="entr" presetSubtype="12"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trips(downLeft)">
                                      <p:cBhvr>
                                        <p:cTn id="29" dur="20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trips(downLeft)">
                                      <p:cBhvr>
                                        <p:cTn id="34" dur="500"/>
                                        <p:tgtEl>
                                          <p:spTgt spid="13"/>
                                        </p:tgtEl>
                                      </p:cBhvr>
                                    </p:animEffect>
                                  </p:childTnLst>
                                </p:cTn>
                              </p:par>
                              <p:par>
                                <p:cTn id="35" presetID="18" presetClass="entr" presetSubtype="1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Left)">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animBg="1"/>
      <p:bldP spid="18" grpId="0"/>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4572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752600"/>
            <a:ext cx="8229600" cy="4953000"/>
          </a:xfrm>
        </p:spPr>
        <p:txBody>
          <a:bodyPr/>
          <a:lstStyle/>
          <a:p>
            <a:pPr algn="just" eaLnBrk="1" hangingPunct="1">
              <a:spcBef>
                <a:spcPct val="50000"/>
              </a:spcBef>
            </a:pPr>
            <a:r>
              <a:rPr lang="en-US" b="1" dirty="0">
                <a:solidFill>
                  <a:schemeClr val="accent1">
                    <a:lumMod val="75000"/>
                  </a:schemeClr>
                </a:solidFill>
              </a:rPr>
              <a:t>Insert Anomalies: </a:t>
            </a:r>
            <a:r>
              <a:rPr lang="en-US" dirty="0"/>
              <a:t>In the revised structure of STUDENT_SYSTEM and CHARGES, it is possible to insert in advance the rate to be charged from the students for a particular system.</a:t>
            </a:r>
          </a:p>
          <a:p>
            <a:pPr algn="just" eaLnBrk="1" hangingPunct="1">
              <a:spcBef>
                <a:spcPct val="50000"/>
              </a:spcBef>
            </a:pPr>
            <a:r>
              <a:rPr lang="en-US" b="1" dirty="0">
                <a:solidFill>
                  <a:schemeClr val="accent1">
                    <a:lumMod val="75000"/>
                  </a:schemeClr>
                </a:solidFill>
              </a:rPr>
              <a:t>Update Anomalies: </a:t>
            </a:r>
            <a:r>
              <a:rPr lang="en-US" dirty="0"/>
              <a:t>If the </a:t>
            </a:r>
            <a:r>
              <a:rPr lang="en-US" dirty="0" err="1"/>
              <a:t>Hourly_Rate</a:t>
            </a:r>
            <a:r>
              <a:rPr lang="en-US" dirty="0"/>
              <a:t> for a particular system changes, we need only to change a single record in CHARGES database for that particular system.</a:t>
            </a:r>
          </a:p>
        </p:txBody>
      </p:sp>
    </p:spTree>
    <p:extLst>
      <p:ext uri="{BB962C8B-B14F-4D97-AF65-F5344CB8AC3E}">
        <p14:creationId xmlns:p14="http://schemas.microsoft.com/office/powerpoint/2010/main" val="1010302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533400"/>
            <a:ext cx="8229600" cy="1143000"/>
          </a:xfrm>
        </p:spPr>
        <p:txBody>
          <a:bodyPr>
            <a:normAutofit fontScale="90000"/>
          </a:bodyPr>
          <a:lstStyle/>
          <a:p>
            <a:pPr eaLnBrk="1" hangingPunct="1"/>
            <a:r>
              <a:rPr lang="en-US" b="1" dirty="0">
                <a:solidFill>
                  <a:schemeClr val="accent1">
                    <a:lumMod val="75000"/>
                  </a:schemeClr>
                </a:solidFill>
                <a:cs typeface="Times New Roman" pitchFamily="18" charset="0"/>
              </a:rPr>
              <a:t>Removal of Anomalies </a:t>
            </a:r>
            <a:br>
              <a:rPr lang="en-US" b="1" dirty="0">
                <a:solidFill>
                  <a:schemeClr val="accent1">
                    <a:lumMod val="75000"/>
                  </a:schemeClr>
                </a:solidFill>
                <a:cs typeface="Times New Roman" pitchFamily="18" charset="0"/>
              </a:rPr>
            </a:br>
            <a:r>
              <a:rPr lang="en-US" b="1" dirty="0">
                <a:solidFill>
                  <a:schemeClr val="accent1">
                    <a:lumMod val="75000"/>
                  </a:schemeClr>
                </a:solidFill>
                <a:cs typeface="Times New Roman" pitchFamily="18" charset="0"/>
              </a:rPr>
              <a:t>of 2NF Relations</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900451"/>
            <a:ext cx="8229600" cy="4953000"/>
          </a:xfrm>
        </p:spPr>
        <p:txBody>
          <a:bodyPr/>
          <a:lstStyle/>
          <a:p>
            <a:pPr algn="just" eaLnBrk="1" hangingPunct="1">
              <a:spcBef>
                <a:spcPct val="50000"/>
              </a:spcBef>
            </a:pPr>
            <a:r>
              <a:rPr lang="en-US" b="1" dirty="0">
                <a:solidFill>
                  <a:schemeClr val="accent1">
                    <a:lumMod val="75000"/>
                  </a:schemeClr>
                </a:solidFill>
              </a:rPr>
              <a:t>Delete Anomalies: </a:t>
            </a:r>
            <a:r>
              <a:rPr lang="en-US" dirty="0"/>
              <a:t>We delete the tuple of a student who happens to be the only student left which is working on a particular system without losing the information about the rate that we charge for that particular system.</a:t>
            </a:r>
          </a:p>
        </p:txBody>
      </p:sp>
    </p:spTree>
    <p:extLst>
      <p:ext uri="{BB962C8B-B14F-4D97-AF65-F5344CB8AC3E}">
        <p14:creationId xmlns:p14="http://schemas.microsoft.com/office/powerpoint/2010/main" val="2209971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The relations in 3NF are suceptible to data anomalies particularly when the relations have two overlapping candidate keys or when a non-prime attribute functionally determines a prime attribute. Let us consider the example which illustrate these anomalies:</a:t>
            </a:r>
          </a:p>
        </p:txBody>
      </p:sp>
    </p:spTree>
    <p:extLst>
      <p:ext uri="{BB962C8B-B14F-4D97-AF65-F5344CB8AC3E}">
        <p14:creationId xmlns:p14="http://schemas.microsoft.com/office/powerpoint/2010/main" val="3301677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We can take a case of Supplier_Part Table having following attributes:</a:t>
            </a:r>
          </a:p>
          <a:p>
            <a:pPr algn="ctr" eaLnBrk="1" hangingPunct="1">
              <a:spcBef>
                <a:spcPct val="50000"/>
              </a:spcBef>
              <a:buFont typeface="Wingdings" pitchFamily="2" charset="2"/>
              <a:buNone/>
            </a:pPr>
            <a:r>
              <a:rPr lang="en-US">
                <a:cs typeface="Times New Roman" pitchFamily="18" charset="0"/>
              </a:rPr>
              <a:t>Supplier_Part(Sno, Sname, Pno, Qty)</a:t>
            </a:r>
          </a:p>
          <a:p>
            <a:pPr algn="just" eaLnBrk="1" hangingPunct="1">
              <a:spcBef>
                <a:spcPct val="50000"/>
              </a:spcBef>
              <a:buFont typeface="Wingdings" pitchFamily="2" charset="2"/>
              <a:buNone/>
            </a:pPr>
            <a:r>
              <a:rPr lang="en-US">
                <a:cs typeface="Times New Roman" pitchFamily="18" charset="0"/>
              </a:rPr>
              <a:t>	Lets suppose that Sname is unique for each Sno as shown below:</a:t>
            </a:r>
          </a:p>
        </p:txBody>
      </p:sp>
      <p:graphicFrame>
        <p:nvGraphicFramePr>
          <p:cNvPr id="8" name="Table 7"/>
          <p:cNvGraphicFramePr>
            <a:graphicFrameLocks noGrp="1"/>
          </p:cNvGraphicFramePr>
          <p:nvPr/>
        </p:nvGraphicFramePr>
        <p:xfrm>
          <a:off x="2286000" y="4648200"/>
          <a:ext cx="4648200" cy="1828800"/>
        </p:xfrm>
        <a:graphic>
          <a:graphicData uri="http://schemas.openxmlformats.org/drawingml/2006/table">
            <a:tbl>
              <a:tblPr firstRow="1" bandRow="1">
                <a:tableStyleId>{00A15C55-8517-42AA-B614-E9B94910E393}</a:tableStyleId>
              </a:tblPr>
              <a:tblGrid>
                <a:gridCol w="1155159">
                  <a:extLst>
                    <a:ext uri="{9D8B030D-6E8A-4147-A177-3AD203B41FA5}">
                      <a16:colId xmlns:a16="http://schemas.microsoft.com/office/drawing/2014/main" val="20000"/>
                    </a:ext>
                  </a:extLst>
                </a:gridCol>
                <a:gridCol w="1215958">
                  <a:extLst>
                    <a:ext uri="{9D8B030D-6E8A-4147-A177-3AD203B41FA5}">
                      <a16:colId xmlns:a16="http://schemas.microsoft.com/office/drawing/2014/main" val="20001"/>
                    </a:ext>
                  </a:extLst>
                </a:gridCol>
                <a:gridCol w="1134083">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51790">
                <a:tc>
                  <a:txBody>
                    <a:bodyPr/>
                    <a:lstStyle/>
                    <a:p>
                      <a:pPr algn="ctr"/>
                      <a:r>
                        <a:rPr lang="en-US" dirty="0" err="1"/>
                        <a:t>Sno</a:t>
                      </a:r>
                      <a:endParaRPr lang="en-US" dirty="0"/>
                    </a:p>
                  </a:txBody>
                  <a:tcPr/>
                </a:tc>
                <a:tc>
                  <a:txBody>
                    <a:bodyPr/>
                    <a:lstStyle/>
                    <a:p>
                      <a:pPr algn="ctr"/>
                      <a:r>
                        <a:rPr lang="en-US" dirty="0" err="1"/>
                        <a:t>Sname</a:t>
                      </a:r>
                      <a:endParaRPr lang="en-US" dirty="0"/>
                    </a:p>
                  </a:txBody>
                  <a:tcPr/>
                </a:tc>
                <a:tc>
                  <a:txBody>
                    <a:bodyPr/>
                    <a:lstStyle/>
                    <a:p>
                      <a:pPr algn="ctr"/>
                      <a:r>
                        <a:rPr lang="en-US" dirty="0" err="1"/>
                        <a:t>Pno</a:t>
                      </a:r>
                      <a:endParaRPr lang="en-US" dirty="0"/>
                    </a:p>
                  </a:txBody>
                  <a:tcPr/>
                </a:tc>
                <a:tc>
                  <a:txBody>
                    <a:bodyPr/>
                    <a:lstStyle/>
                    <a:p>
                      <a:pPr algn="ctr"/>
                      <a:r>
                        <a:rPr lang="en-US" dirty="0"/>
                        <a:t>Qty</a:t>
                      </a:r>
                    </a:p>
                  </a:txBody>
                  <a:tcPr/>
                </a:tc>
                <a:extLst>
                  <a:ext uri="{0D108BD9-81ED-4DB2-BD59-A6C34878D82A}">
                    <a16:rowId xmlns:a16="http://schemas.microsoft.com/office/drawing/2014/main" val="10000"/>
                  </a:ext>
                </a:extLst>
              </a:tr>
              <a:tr h="351790">
                <a:tc>
                  <a:txBody>
                    <a:bodyPr/>
                    <a:lstStyle/>
                    <a:p>
                      <a:pPr algn="ctr"/>
                      <a:r>
                        <a:rPr lang="en-US" b="1" dirty="0"/>
                        <a:t>S1</a:t>
                      </a:r>
                    </a:p>
                  </a:txBody>
                  <a:tcPr/>
                </a:tc>
                <a:tc>
                  <a:txBody>
                    <a:bodyPr/>
                    <a:lstStyle/>
                    <a:p>
                      <a:pPr algn="ctr"/>
                      <a:r>
                        <a:rPr lang="en-US" b="1" dirty="0" err="1"/>
                        <a:t>Rahat</a:t>
                      </a:r>
                      <a:endParaRPr lang="en-US" b="1" dirty="0"/>
                    </a:p>
                  </a:txBody>
                  <a:tcPr/>
                </a:tc>
                <a:tc>
                  <a:txBody>
                    <a:bodyPr/>
                    <a:lstStyle/>
                    <a:p>
                      <a:pPr algn="ctr"/>
                      <a:r>
                        <a:rPr lang="en-US" b="1" dirty="0"/>
                        <a:t>P1</a:t>
                      </a:r>
                    </a:p>
                  </a:txBody>
                  <a:tcPr/>
                </a:tc>
                <a:tc>
                  <a:txBody>
                    <a:bodyPr/>
                    <a:lstStyle/>
                    <a:p>
                      <a:pPr algn="ctr"/>
                      <a:r>
                        <a:rPr lang="en-US" b="1" dirty="0"/>
                        <a:t>300</a:t>
                      </a:r>
                    </a:p>
                  </a:txBody>
                  <a:tcPr/>
                </a:tc>
                <a:extLst>
                  <a:ext uri="{0D108BD9-81ED-4DB2-BD59-A6C34878D82A}">
                    <a16:rowId xmlns:a16="http://schemas.microsoft.com/office/drawing/2014/main" val="10001"/>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S2</a:t>
                      </a:r>
                    </a:p>
                  </a:txBody>
                  <a:tcPr/>
                </a:tc>
                <a:tc>
                  <a:txBody>
                    <a:bodyPr/>
                    <a:lstStyle/>
                    <a:p>
                      <a:pPr algn="ctr"/>
                      <a:r>
                        <a:rPr lang="en-US" b="1" dirty="0" err="1"/>
                        <a:t>Raju</a:t>
                      </a:r>
                      <a:endParaRPr lang="en-US" b="1" dirty="0"/>
                    </a:p>
                  </a:txBody>
                  <a:tcPr/>
                </a:tc>
                <a:tc>
                  <a:txBody>
                    <a:bodyPr/>
                    <a:lstStyle/>
                    <a:p>
                      <a:pPr algn="ctr"/>
                      <a:r>
                        <a:rPr lang="en-US" b="1" dirty="0"/>
                        <a:t>P2</a:t>
                      </a:r>
                    </a:p>
                  </a:txBody>
                  <a:tcPr/>
                </a:tc>
                <a:tc>
                  <a:txBody>
                    <a:bodyPr/>
                    <a:lstStyle/>
                    <a:p>
                      <a:pPr algn="ctr"/>
                      <a:r>
                        <a:rPr lang="en-US" b="1" dirty="0"/>
                        <a:t>200</a:t>
                      </a:r>
                    </a:p>
                  </a:txBody>
                  <a:tcPr/>
                </a:tc>
                <a:extLst>
                  <a:ext uri="{0D108BD9-81ED-4DB2-BD59-A6C34878D82A}">
                    <a16:rowId xmlns:a16="http://schemas.microsoft.com/office/drawing/2014/main" val="10002"/>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S1</a:t>
                      </a:r>
                    </a:p>
                  </a:txBody>
                  <a:tcPr/>
                </a:tc>
                <a:tc>
                  <a:txBody>
                    <a:bodyPr/>
                    <a:lstStyle/>
                    <a:p>
                      <a:pPr algn="ctr"/>
                      <a:r>
                        <a:rPr lang="en-US" b="1" dirty="0" err="1"/>
                        <a:t>Rahat</a:t>
                      </a:r>
                      <a:endParaRPr lang="en-US" b="1" dirty="0"/>
                    </a:p>
                  </a:txBody>
                  <a:tcPr/>
                </a:tc>
                <a:tc>
                  <a:txBody>
                    <a:bodyPr/>
                    <a:lstStyle/>
                    <a:p>
                      <a:pPr algn="ctr"/>
                      <a:r>
                        <a:rPr lang="en-US" b="1" dirty="0"/>
                        <a:t>P3</a:t>
                      </a:r>
                    </a:p>
                  </a:txBody>
                  <a:tcPr/>
                </a:tc>
                <a:tc>
                  <a:txBody>
                    <a:bodyPr/>
                    <a:lstStyle/>
                    <a:p>
                      <a:pPr algn="ctr"/>
                      <a:r>
                        <a:rPr lang="en-US" b="1" dirty="0"/>
                        <a:t>100</a:t>
                      </a:r>
                    </a:p>
                  </a:txBody>
                  <a:tcPr/>
                </a:tc>
                <a:extLst>
                  <a:ext uri="{0D108BD9-81ED-4DB2-BD59-A6C34878D82A}">
                    <a16:rowId xmlns:a16="http://schemas.microsoft.com/office/drawing/2014/main" val="10003"/>
                  </a:ext>
                </a:extLst>
              </a:tr>
              <a:tr h="3517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S2</a:t>
                      </a:r>
                    </a:p>
                  </a:txBody>
                  <a:tcPr/>
                </a:tc>
                <a:tc>
                  <a:txBody>
                    <a:bodyPr/>
                    <a:lstStyle/>
                    <a:p>
                      <a:pPr algn="ctr"/>
                      <a:r>
                        <a:rPr lang="en-US" b="1" dirty="0" err="1"/>
                        <a:t>Raju</a:t>
                      </a:r>
                      <a:endParaRPr lang="en-US" b="1" dirty="0"/>
                    </a:p>
                  </a:txBody>
                  <a:tcPr/>
                </a:tc>
                <a:tc>
                  <a:txBody>
                    <a:bodyPr/>
                    <a:lstStyle/>
                    <a:p>
                      <a:pPr algn="ctr"/>
                      <a:r>
                        <a:rPr lang="en-US" b="1" dirty="0"/>
                        <a:t>P1</a:t>
                      </a:r>
                    </a:p>
                  </a:txBody>
                  <a:tcPr/>
                </a:tc>
                <a:tc>
                  <a:txBody>
                    <a:bodyPr/>
                    <a:lstStyle/>
                    <a:p>
                      <a:pPr algn="ctr"/>
                      <a:r>
                        <a:rPr lang="en-US" b="1" dirty="0"/>
                        <a:t>200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6237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228600"/>
            <a:ext cx="8229600" cy="1143000"/>
          </a:xfrm>
        </p:spPr>
        <p:txBody>
          <a:bodyPr/>
          <a:lstStyle/>
          <a:p>
            <a:pPr eaLnBrk="1" hangingPunct="1"/>
            <a:r>
              <a:rPr lang="en-US" b="1" dirty="0">
                <a:solidFill>
                  <a:schemeClr val="accent1">
                    <a:lumMod val="75000"/>
                  </a:schemeClr>
                </a:solidFill>
                <a:cs typeface="Times New Roman" pitchFamily="18" charset="0"/>
              </a:rPr>
              <a:t>Anomalies in 3NF</a:t>
            </a:r>
            <a:endParaRPr lang="en-US" dirty="0"/>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This relation has two candidate keys: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and (</a:t>
            </a:r>
            <a:r>
              <a:rPr lang="en-US" dirty="0" err="1">
                <a:cs typeface="Times New Roman" pitchFamily="18" charset="0"/>
              </a:rPr>
              <a:t>Sname</a:t>
            </a:r>
            <a:r>
              <a:rPr lang="en-US" dirty="0">
                <a:cs typeface="Times New Roman" pitchFamily="18" charset="0"/>
              </a:rPr>
              <a:t>, </a:t>
            </a:r>
            <a:r>
              <a:rPr lang="en-US" dirty="0" err="1">
                <a:cs typeface="Times New Roman" pitchFamily="18" charset="0"/>
              </a:rPr>
              <a:t>Pno</a:t>
            </a:r>
            <a:r>
              <a:rPr lang="en-US" dirty="0">
                <a:cs typeface="Times New Roman" pitchFamily="18" charset="0"/>
              </a:rPr>
              <a:t>) that overlap on the attribute </a:t>
            </a:r>
            <a:r>
              <a:rPr lang="en-US" dirty="0" err="1">
                <a:cs typeface="Times New Roman" pitchFamily="18" charset="0"/>
              </a:rPr>
              <a:t>Pno</a:t>
            </a:r>
            <a:r>
              <a:rPr lang="en-US" dirty="0">
                <a:cs typeface="Times New Roman" pitchFamily="18" charset="0"/>
              </a:rPr>
              <a:t>. The relation is in 3NF because there is single nonprime attribute.</a:t>
            </a:r>
          </a:p>
          <a:p>
            <a:pPr algn="just" eaLnBrk="1" hangingPunct="1">
              <a:spcBef>
                <a:spcPct val="50000"/>
              </a:spcBef>
            </a:pPr>
            <a:r>
              <a:rPr lang="en-US" dirty="0">
                <a:cs typeface="Times New Roman" pitchFamily="18" charset="0"/>
              </a:rPr>
              <a:t>The relation is susceptible to </a:t>
            </a:r>
            <a:r>
              <a:rPr lang="en-US" b="1" dirty="0">
                <a:solidFill>
                  <a:schemeClr val="accent1">
                    <a:lumMod val="75000"/>
                  </a:schemeClr>
                </a:solidFill>
                <a:cs typeface="Times New Roman" pitchFamily="18" charset="0"/>
              </a:rPr>
              <a:t>update anomalies</a:t>
            </a:r>
            <a:r>
              <a:rPr lang="en-US" dirty="0">
                <a:cs typeface="Times New Roman" pitchFamily="18" charset="0"/>
              </a:rPr>
              <a:t> e.g. if one of the supplier changes its name, then we have to make multiple changes which is equal to the number part supplied by that particular supplier.</a:t>
            </a:r>
          </a:p>
        </p:txBody>
      </p:sp>
    </p:spTree>
    <p:extLst>
      <p:ext uri="{BB962C8B-B14F-4D97-AF65-F5344CB8AC3E}">
        <p14:creationId xmlns:p14="http://schemas.microsoft.com/office/powerpoint/2010/main" val="3256220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336675"/>
            <a:ext cx="8229600" cy="4953000"/>
          </a:xfrm>
        </p:spPr>
        <p:txBody>
          <a:bodyPr>
            <a:normAutofit fontScale="92500" lnSpcReduction="10000"/>
          </a:bodyPr>
          <a:lstStyle/>
          <a:p>
            <a:pPr algn="just" eaLnBrk="1" hangingPunct="1">
              <a:spcBef>
                <a:spcPct val="50000"/>
              </a:spcBef>
            </a:pPr>
            <a:r>
              <a:rPr lang="en-US" dirty="0">
                <a:cs typeface="Times New Roman" pitchFamily="18" charset="0"/>
              </a:rPr>
              <a:t>Boyce-</a:t>
            </a:r>
            <a:r>
              <a:rPr lang="en-US" dirty="0" err="1">
                <a:cs typeface="Times New Roman" pitchFamily="18" charset="0"/>
              </a:rPr>
              <a:t>Codd</a:t>
            </a:r>
            <a:r>
              <a:rPr lang="en-US" dirty="0">
                <a:cs typeface="Times New Roman" pitchFamily="18" charset="0"/>
              </a:rPr>
              <a:t> Normal Form (BCNF) is used to eliminate the anomalies of 3NF. </a:t>
            </a:r>
          </a:p>
          <a:p>
            <a:pPr algn="just" eaLnBrk="1" hangingPunct="1">
              <a:spcBef>
                <a:spcPct val="50000"/>
              </a:spcBef>
            </a:pPr>
            <a:r>
              <a:rPr lang="en-US" dirty="0">
                <a:cs typeface="Times New Roman" pitchFamily="18" charset="0"/>
              </a:rPr>
              <a:t>BCNF states that a</a:t>
            </a:r>
            <a:r>
              <a:rPr lang="en-US" dirty="0"/>
              <a:t> </a:t>
            </a:r>
            <a:r>
              <a:rPr lang="en-US" dirty="0">
                <a:solidFill>
                  <a:srgbClr val="FF0000"/>
                </a:solidFill>
              </a:rPr>
              <a:t>relation R is in BCNF if and only if every determinant is a candidate key.</a:t>
            </a:r>
          </a:p>
          <a:p>
            <a:pPr algn="just" eaLnBrk="1" hangingPunct="1">
              <a:spcBef>
                <a:spcPct val="50000"/>
              </a:spcBef>
            </a:pPr>
            <a:r>
              <a:rPr lang="en-US" dirty="0"/>
              <a:t>Here determinant is a simple attribute or composite attribute on which some other attribute is fully functionally dependent </a:t>
            </a:r>
          </a:p>
          <a:p>
            <a:pPr algn="just" eaLnBrk="1" hangingPunct="1">
              <a:spcBef>
                <a:spcPct val="50000"/>
              </a:spcBef>
            </a:pPr>
            <a:r>
              <a:rPr lang="en-US" dirty="0"/>
              <a:t>E.g. (</a:t>
            </a:r>
            <a:r>
              <a:rPr lang="en-US" dirty="0" err="1"/>
              <a:t>Sno</a:t>
            </a:r>
            <a:r>
              <a:rPr lang="en-US" dirty="0"/>
              <a:t>, </a:t>
            </a:r>
            <a:r>
              <a:rPr lang="en-US" dirty="0" err="1"/>
              <a:t>Pno</a:t>
            </a:r>
            <a:r>
              <a:rPr lang="en-US" dirty="0"/>
              <a:t>) </a:t>
            </a:r>
            <a:r>
              <a:rPr lang="en-US" dirty="0">
                <a:sym typeface="Wingdings" pitchFamily="2" charset="2"/>
              </a:rPr>
              <a:t> </a:t>
            </a:r>
            <a:r>
              <a:rPr lang="en-US" dirty="0" err="1">
                <a:sym typeface="Wingdings" pitchFamily="2" charset="2"/>
              </a:rPr>
              <a:t>Qty</a:t>
            </a:r>
            <a:r>
              <a:rPr lang="en-US" dirty="0">
                <a:sym typeface="Wingdings" pitchFamily="2" charset="2"/>
              </a:rPr>
              <a:t>, here</a:t>
            </a:r>
            <a:r>
              <a:rPr lang="en-US" dirty="0"/>
              <a:t> (</a:t>
            </a:r>
            <a:r>
              <a:rPr lang="en-US" dirty="0" err="1"/>
              <a:t>Sno</a:t>
            </a:r>
            <a:r>
              <a:rPr lang="en-US" dirty="0"/>
              <a:t>, </a:t>
            </a:r>
            <a:r>
              <a:rPr lang="en-US" dirty="0" err="1"/>
              <a:t>Pno</a:t>
            </a:r>
            <a:r>
              <a:rPr lang="en-US" dirty="0"/>
              <a:t>) is a composite determinant. </a:t>
            </a:r>
            <a:r>
              <a:rPr lang="en-US" dirty="0" err="1"/>
              <a:t>Sno</a:t>
            </a:r>
            <a:r>
              <a:rPr lang="en-US" dirty="0"/>
              <a:t> </a:t>
            </a:r>
            <a:r>
              <a:rPr lang="en-US" dirty="0">
                <a:sym typeface="Wingdings" pitchFamily="2" charset="2"/>
              </a:rPr>
              <a:t> </a:t>
            </a:r>
            <a:r>
              <a:rPr lang="en-US" dirty="0" err="1">
                <a:sym typeface="Wingdings" pitchFamily="2" charset="2"/>
              </a:rPr>
              <a:t>Sname</a:t>
            </a:r>
            <a:r>
              <a:rPr lang="en-US" dirty="0">
                <a:sym typeface="Wingdings" pitchFamily="2" charset="2"/>
              </a:rPr>
              <a:t>, here </a:t>
            </a:r>
            <a:r>
              <a:rPr lang="en-US" dirty="0" err="1">
                <a:sym typeface="Wingdings" pitchFamily="2" charset="2"/>
              </a:rPr>
              <a:t>Sno</a:t>
            </a:r>
            <a:r>
              <a:rPr lang="en-US" dirty="0">
                <a:sym typeface="Wingdings" pitchFamily="2" charset="2"/>
              </a:rPr>
              <a:t> is simple attribute determinant.</a:t>
            </a:r>
            <a:endParaRPr lang="en-US" dirty="0">
              <a:cs typeface="Times New Roman" pitchFamily="18" charset="0"/>
            </a:endParaRPr>
          </a:p>
        </p:txBody>
      </p:sp>
    </p:spTree>
    <p:extLst>
      <p:ext uri="{BB962C8B-B14F-4D97-AF65-F5344CB8AC3E}">
        <p14:creationId xmlns:p14="http://schemas.microsoft.com/office/powerpoint/2010/main" val="1960138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2"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219200"/>
            <a:ext cx="8229600" cy="533400"/>
          </a:xfrm>
        </p:spPr>
        <p:txBody>
          <a:bodyPr>
            <a:normAutofit fontScale="77500" lnSpcReduction="20000"/>
          </a:bodyPr>
          <a:lstStyle/>
          <a:p>
            <a:pPr algn="ctr" eaLnBrk="1" hangingPunct="1">
              <a:spcBef>
                <a:spcPct val="50000"/>
              </a:spcBef>
              <a:buFont typeface="Wingdings" pitchFamily="2" charset="2"/>
              <a:buNone/>
            </a:pPr>
            <a:r>
              <a:rPr lang="en-US">
                <a:cs typeface="Times New Roman" pitchFamily="18" charset="0"/>
              </a:rPr>
              <a:t>Functional Dependency Diagram of Supplier_Part Relation</a:t>
            </a:r>
          </a:p>
        </p:txBody>
      </p:sp>
      <p:sp>
        <p:nvSpPr>
          <p:cNvPr id="8" name="Rectangle 7"/>
          <p:cNvSpPr/>
          <p:nvPr/>
        </p:nvSpPr>
        <p:spPr>
          <a:xfrm>
            <a:off x="6096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 name="Rectangle 3"/>
          <p:cNvSpPr txBox="1">
            <a:spLocks noChangeArrowheads="1"/>
          </p:cNvSpPr>
          <p:nvPr/>
        </p:nvSpPr>
        <p:spPr bwMode="auto">
          <a:xfrm>
            <a:off x="7048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Qty</a:t>
            </a:r>
          </a:p>
        </p:txBody>
      </p:sp>
      <p:sp>
        <p:nvSpPr>
          <p:cNvPr id="10" name="Rectangle 9"/>
          <p:cNvSpPr/>
          <p:nvPr/>
        </p:nvSpPr>
        <p:spPr>
          <a:xfrm>
            <a:off x="609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ectangle 3"/>
          <p:cNvSpPr txBox="1">
            <a:spLocks noChangeArrowheads="1"/>
          </p:cNvSpPr>
          <p:nvPr/>
        </p:nvSpPr>
        <p:spPr bwMode="auto">
          <a:xfrm>
            <a:off x="704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Sname</a:t>
            </a:r>
            <a:endParaRPr lang="en-US" sz="1600" b="1" kern="0" dirty="0">
              <a:latin typeface="+mn-lt"/>
              <a:cs typeface="Times New Roman" charset="0"/>
            </a:endParaRPr>
          </a:p>
        </p:txBody>
      </p:sp>
      <p:sp>
        <p:nvSpPr>
          <p:cNvPr id="12" name="Rectangle 11"/>
          <p:cNvSpPr/>
          <p:nvPr/>
        </p:nvSpPr>
        <p:spPr>
          <a:xfrm>
            <a:off x="27432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3" name="Rectangle 3"/>
          <p:cNvSpPr txBox="1">
            <a:spLocks noChangeArrowheads="1"/>
          </p:cNvSpPr>
          <p:nvPr/>
        </p:nvSpPr>
        <p:spPr bwMode="auto">
          <a:xfrm>
            <a:off x="28384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Pno</a:t>
            </a:r>
            <a:endParaRPr lang="en-US" sz="1600" b="1" kern="0" dirty="0">
              <a:latin typeface="+mn-lt"/>
              <a:cs typeface="Times New Roman" charset="0"/>
            </a:endParaRPr>
          </a:p>
        </p:txBody>
      </p:sp>
      <p:sp>
        <p:nvSpPr>
          <p:cNvPr id="14" name="Rectangle 13"/>
          <p:cNvSpPr/>
          <p:nvPr/>
        </p:nvSpPr>
        <p:spPr>
          <a:xfrm>
            <a:off x="27432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ectangle 3"/>
          <p:cNvSpPr txBox="1">
            <a:spLocks noChangeArrowheads="1"/>
          </p:cNvSpPr>
          <p:nvPr/>
        </p:nvSpPr>
        <p:spPr bwMode="auto">
          <a:xfrm>
            <a:off x="28384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Sno</a:t>
            </a:r>
            <a:endParaRPr lang="en-US" sz="1600" b="1" kern="0" dirty="0">
              <a:latin typeface="+mn-lt"/>
              <a:cs typeface="Times New Roman" charset="0"/>
            </a:endParaRPr>
          </a:p>
        </p:txBody>
      </p:sp>
      <p:sp>
        <p:nvSpPr>
          <p:cNvPr id="16" name="Rectangle 15"/>
          <p:cNvSpPr/>
          <p:nvPr/>
        </p:nvSpPr>
        <p:spPr>
          <a:xfrm>
            <a:off x="2514600" y="2514600"/>
            <a:ext cx="1981200" cy="1981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ectangle 16"/>
          <p:cNvSpPr/>
          <p:nvPr/>
        </p:nvSpPr>
        <p:spPr>
          <a:xfrm>
            <a:off x="48006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ectangle 3"/>
          <p:cNvSpPr txBox="1">
            <a:spLocks noChangeArrowheads="1"/>
          </p:cNvSpPr>
          <p:nvPr/>
        </p:nvSpPr>
        <p:spPr bwMode="auto">
          <a:xfrm>
            <a:off x="48958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a:latin typeface="+mn-lt"/>
                <a:cs typeface="Times New Roman" charset="0"/>
              </a:rPr>
              <a:t>Qty</a:t>
            </a:r>
          </a:p>
        </p:txBody>
      </p:sp>
      <p:sp>
        <p:nvSpPr>
          <p:cNvPr id="19" name="Rectangle 18"/>
          <p:cNvSpPr/>
          <p:nvPr/>
        </p:nvSpPr>
        <p:spPr>
          <a:xfrm>
            <a:off x="48006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Rectangle 3"/>
          <p:cNvSpPr txBox="1">
            <a:spLocks noChangeArrowheads="1"/>
          </p:cNvSpPr>
          <p:nvPr/>
        </p:nvSpPr>
        <p:spPr bwMode="auto">
          <a:xfrm>
            <a:off x="48958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Sno</a:t>
            </a:r>
            <a:endParaRPr lang="en-US" sz="1600" b="1" kern="0" dirty="0">
              <a:latin typeface="+mn-lt"/>
              <a:cs typeface="Times New Roman" charset="0"/>
            </a:endParaRPr>
          </a:p>
        </p:txBody>
      </p:sp>
      <p:sp>
        <p:nvSpPr>
          <p:cNvPr id="21" name="Rectangle 20"/>
          <p:cNvSpPr/>
          <p:nvPr/>
        </p:nvSpPr>
        <p:spPr>
          <a:xfrm>
            <a:off x="6934200" y="27432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Rectangle 3"/>
          <p:cNvSpPr txBox="1">
            <a:spLocks noChangeArrowheads="1"/>
          </p:cNvSpPr>
          <p:nvPr/>
        </p:nvSpPr>
        <p:spPr bwMode="auto">
          <a:xfrm>
            <a:off x="7029450" y="28051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Pno</a:t>
            </a:r>
            <a:endParaRPr lang="en-US" sz="1600" b="1" kern="0" dirty="0">
              <a:latin typeface="+mn-lt"/>
              <a:cs typeface="Times New Roman" charset="0"/>
            </a:endParaRPr>
          </a:p>
        </p:txBody>
      </p:sp>
      <p:sp>
        <p:nvSpPr>
          <p:cNvPr id="23" name="Rectangle 22"/>
          <p:cNvSpPr/>
          <p:nvPr/>
        </p:nvSpPr>
        <p:spPr>
          <a:xfrm>
            <a:off x="6934200" y="3657600"/>
            <a:ext cx="15240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Rectangle 3"/>
          <p:cNvSpPr txBox="1">
            <a:spLocks noChangeArrowheads="1"/>
          </p:cNvSpPr>
          <p:nvPr/>
        </p:nvSpPr>
        <p:spPr bwMode="auto">
          <a:xfrm>
            <a:off x="7029450" y="3719513"/>
            <a:ext cx="1352550" cy="471487"/>
          </a:xfrm>
          <a:prstGeom prst="rect">
            <a:avLst/>
          </a:prstGeom>
          <a:noFill/>
          <a:ln w="9525">
            <a:noFill/>
            <a:miter lim="800000"/>
            <a:headEnd/>
            <a:tailEnd/>
          </a:ln>
        </p:spPr>
        <p:txBody>
          <a:bodyPr anchor="ctr"/>
          <a:lstStyle/>
          <a:p>
            <a:pPr marL="342900" indent="-342900" algn="ctr" eaLnBrk="0" hangingPunct="0">
              <a:spcBef>
                <a:spcPct val="50000"/>
              </a:spcBef>
              <a:buClr>
                <a:srgbClr val="E46100"/>
              </a:buClr>
              <a:defRPr/>
            </a:pPr>
            <a:r>
              <a:rPr lang="en-US" sz="1600" b="1" kern="0" dirty="0" err="1">
                <a:latin typeface="+mn-lt"/>
                <a:cs typeface="Times New Roman" charset="0"/>
              </a:rPr>
              <a:t>Sname</a:t>
            </a:r>
            <a:endParaRPr lang="en-US" sz="1600" b="1" kern="0" dirty="0">
              <a:latin typeface="+mn-lt"/>
              <a:cs typeface="Times New Roman" charset="0"/>
            </a:endParaRPr>
          </a:p>
        </p:txBody>
      </p:sp>
      <p:sp>
        <p:nvSpPr>
          <p:cNvPr id="25" name="Rectangle 24"/>
          <p:cNvSpPr/>
          <p:nvPr/>
        </p:nvSpPr>
        <p:spPr>
          <a:xfrm>
            <a:off x="6705600" y="2514600"/>
            <a:ext cx="1981200" cy="1981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9" name="Straight Arrow Connector 28"/>
          <p:cNvCxnSpPr/>
          <p:nvPr/>
        </p:nvCxnSpPr>
        <p:spPr>
          <a:xfrm rot="10800000">
            <a:off x="2133600" y="30480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4" idx="1"/>
          </p:cNvCxnSpPr>
          <p:nvPr/>
        </p:nvCxnSpPr>
        <p:spPr>
          <a:xfrm>
            <a:off x="2133600" y="3962400"/>
            <a:ext cx="609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24600" y="3962400"/>
            <a:ext cx="609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6324600" y="3048000"/>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533400" y="4633913"/>
            <a:ext cx="2819400" cy="1843087"/>
          </a:xfrm>
          <a:prstGeom prst="rect">
            <a:avLst/>
          </a:prstGeom>
          <a:noFill/>
          <a:ln w="9525">
            <a:noFill/>
            <a:miter lim="800000"/>
            <a:headEnd/>
            <a:tailEnd/>
          </a:ln>
        </p:spPr>
        <p:txBody>
          <a:bodyPr anchor="ctr"/>
          <a:lstStyle/>
          <a:p>
            <a:pPr marL="342900" indent="-342900" eaLnBrk="0" hangingPunct="0">
              <a:spcBef>
                <a:spcPct val="50000"/>
              </a:spcBef>
              <a:buClr>
                <a:srgbClr val="E46100"/>
              </a:buClr>
              <a:defRPr/>
            </a:pPr>
            <a:r>
              <a:rPr lang="en-US" sz="1600" b="1" kern="0" dirty="0">
                <a:latin typeface="+mn-lt"/>
                <a:cs typeface="Times New Roman" charset="0"/>
              </a:rPr>
              <a:t>FD of the above relations are:</a:t>
            </a:r>
          </a:p>
          <a:p>
            <a:pPr marL="342900" indent="-342900" eaLnBrk="0" hangingPunct="0">
              <a:spcBef>
                <a:spcPct val="50000"/>
              </a:spcBef>
              <a:buClr>
                <a:srgbClr val="E46100"/>
              </a:buClr>
              <a:defRPr/>
            </a:pPr>
            <a:r>
              <a:rPr lang="en-US" sz="1600" b="1" kern="0" dirty="0">
                <a:latin typeface="+mn-lt"/>
                <a:cs typeface="Times New Roman" charset="0"/>
              </a:rPr>
              <a:t>	(</a:t>
            </a:r>
            <a:r>
              <a:rPr lang="en-US" sz="1600" b="1" kern="0" dirty="0" err="1">
                <a:latin typeface="+mn-lt"/>
                <a:cs typeface="Times New Roman" charset="0"/>
              </a:rPr>
              <a:t>Sno</a:t>
            </a:r>
            <a:r>
              <a:rPr lang="en-US" sz="1600" b="1" kern="0" dirty="0">
                <a:latin typeface="+mn-lt"/>
                <a:cs typeface="Times New Roman" charset="0"/>
              </a:rPr>
              <a:t>, </a:t>
            </a:r>
            <a:r>
              <a:rPr lang="en-US" sz="1600" b="1" kern="0" dirty="0" err="1">
                <a:latin typeface="+mn-lt"/>
                <a:cs typeface="Times New Roman" charset="0"/>
              </a:rPr>
              <a:t>Pno</a:t>
            </a:r>
            <a:r>
              <a:rPr lang="en-US" sz="1600" b="1" kern="0" dirty="0">
                <a:latin typeface="+mn-lt"/>
                <a:cs typeface="Times New Roman" charset="0"/>
              </a:rPr>
              <a:t>) </a:t>
            </a:r>
            <a:r>
              <a:rPr lang="en-US" sz="1600" b="1" kern="0" dirty="0">
                <a:latin typeface="+mn-lt"/>
                <a:cs typeface="Times New Roman" charset="0"/>
                <a:sym typeface="Wingdings" pitchFamily="2" charset="2"/>
              </a:rPr>
              <a:t> Qty</a:t>
            </a: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Sname</a:t>
            </a: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Pno</a:t>
            </a:r>
            <a:r>
              <a:rPr lang="en-US" sz="1600" b="1" kern="0" dirty="0">
                <a:latin typeface="+mn-lt"/>
                <a:cs typeface="Times New Roman" charset="0"/>
                <a:sym typeface="Wingdings" pitchFamily="2" charset="2"/>
              </a:rPr>
              <a:t>)  Qty</a:t>
            </a: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Sno</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Sname</a:t>
            </a:r>
            <a:endParaRPr lang="en-US" sz="1600" b="1" kern="0" dirty="0">
              <a:latin typeface="+mn-lt"/>
              <a:cs typeface="Times New Roman" charset="0"/>
              <a:sym typeface="Wingdings" pitchFamily="2" charset="2"/>
            </a:endParaRPr>
          </a:p>
          <a:p>
            <a:pPr marL="342900" indent="-342900" eaLnBrk="0" hangingPunct="0">
              <a:spcBef>
                <a:spcPct val="50000"/>
              </a:spcBef>
              <a:buClr>
                <a:srgbClr val="E46100"/>
              </a:buClr>
              <a:defRPr/>
            </a:pPr>
            <a:r>
              <a:rPr lang="en-US" sz="1600" b="1" kern="0" dirty="0">
                <a:latin typeface="+mn-lt"/>
                <a:cs typeface="Times New Roman" charset="0"/>
                <a:sym typeface="Wingdings" pitchFamily="2" charset="2"/>
              </a:rPr>
              <a:t>	</a:t>
            </a:r>
            <a:r>
              <a:rPr lang="en-US" sz="1600" b="1" kern="0" dirty="0" err="1">
                <a:latin typeface="+mn-lt"/>
                <a:cs typeface="Times New Roman" charset="0"/>
                <a:sym typeface="Wingdings" pitchFamily="2" charset="2"/>
              </a:rPr>
              <a:t>Sname</a:t>
            </a:r>
            <a:r>
              <a:rPr lang="en-US" sz="1600" b="1" kern="0" dirty="0">
                <a:latin typeface="+mn-lt"/>
                <a:cs typeface="Times New Roman" charset="0"/>
                <a:sym typeface="Wingdings" pitchFamily="2" charset="2"/>
              </a:rPr>
              <a:t>  </a:t>
            </a:r>
            <a:r>
              <a:rPr lang="en-US" sz="1600" b="1" kern="0" dirty="0" err="1">
                <a:latin typeface="+mn-lt"/>
                <a:cs typeface="Times New Roman" charset="0"/>
                <a:sym typeface="Wingdings" pitchFamily="2" charset="2"/>
              </a:rPr>
              <a:t>Sno</a:t>
            </a:r>
            <a:endParaRPr lang="en-US" sz="1600" b="1" kern="0" dirty="0">
              <a:latin typeface="+mn-lt"/>
              <a:cs typeface="Times New Roman" charset="0"/>
            </a:endParaRPr>
          </a:p>
        </p:txBody>
      </p:sp>
    </p:spTree>
    <p:extLst>
      <p:ext uri="{BB962C8B-B14F-4D97-AF65-F5344CB8AC3E}">
        <p14:creationId xmlns:p14="http://schemas.microsoft.com/office/powerpoint/2010/main" val="680142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500"/>
                                        <p:tgtEl>
                                          <p:spTgt spid="1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randombar(horizontal)">
                                      <p:cBhvr>
                                        <p:cTn id="54" dur="500"/>
                                        <p:tgtEl>
                                          <p:spTgt spid="3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randombar(horizontal)">
                                      <p:cBhvr>
                                        <p:cTn id="67" dur="500"/>
                                        <p:tgtEl>
                                          <p:spTgt spid="23"/>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randombar(horizontal)">
                                      <p:cBhvr>
                                        <p:cTn id="70" dur="500"/>
                                        <p:tgtEl>
                                          <p:spTgt spid="2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randombar(horizontal)">
                                      <p:cBhvr>
                                        <p:cTn id="75" dur="500"/>
                                        <p:tgtEl>
                                          <p:spTgt spid="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randombar(horizontal)">
                                      <p:cBhvr>
                                        <p:cTn id="80" dur="500"/>
                                        <p:tgtEl>
                                          <p:spTgt spid="17"/>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randombar(horizontal)">
                                      <p:cBhvr>
                                        <p:cTn id="83" dur="500"/>
                                        <p:tgtEl>
                                          <p:spTgt spid="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randombar(horizontal)">
                                      <p:cBhvr>
                                        <p:cTn id="88" dur="500"/>
                                        <p:tgtEl>
                                          <p:spTgt spid="3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randombar(horizontal)">
                                      <p:cBhvr>
                                        <p:cTn id="93" dur="500"/>
                                        <p:tgtEl>
                                          <p:spTgt spid="1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randombar(horizontal)">
                                      <p:cBhvr>
                                        <p:cTn id="96" dur="500"/>
                                        <p:tgtEl>
                                          <p:spTgt spid="2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4" presetClass="entr" presetSubtype="10" fill="hold"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randombar(horizontal)">
                                      <p:cBhvr>
                                        <p:cTn id="101" dur="500"/>
                                        <p:tgtEl>
                                          <p:spTgt spid="3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randombar(horizontal)">
                                      <p:cBhvr>
                                        <p:cTn id="10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 grpId="0" animBg="1"/>
      <p:bldP spid="9" grpId="0"/>
      <p:bldP spid="10" grpId="0" animBg="1"/>
      <p:bldP spid="11" grpId="0"/>
      <p:bldP spid="12" grpId="0" animBg="1"/>
      <p:bldP spid="13" grpId="0"/>
      <p:bldP spid="14" grpId="0" animBg="1"/>
      <p:bldP spid="15" grpId="0"/>
      <p:bldP spid="16" grpId="0" animBg="1"/>
      <p:bldP spid="17" grpId="0" animBg="1"/>
      <p:bldP spid="18" grpId="0"/>
      <p:bldP spid="19" grpId="0" animBg="1"/>
      <p:bldP spid="20" grpId="0"/>
      <p:bldP spid="21" grpId="0" animBg="1"/>
      <p:bldP spid="22" grpId="0"/>
      <p:bldP spid="23" grpId="0" animBg="1"/>
      <p:bldP spid="24" grpId="0"/>
      <p:bldP spid="25" grpId="0" animBg="1"/>
      <p:bldP spid="3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sz="2800">
                <a:cs typeface="Times New Roman" pitchFamily="18" charset="0"/>
              </a:rPr>
              <a:t>Both the relations are in 3NF, because there is only one non-key attribute i.e. Qty and it is FFD and non-transitively dependent on the primary key.</a:t>
            </a:r>
          </a:p>
          <a:p>
            <a:pPr algn="just" eaLnBrk="1" hangingPunct="1">
              <a:spcBef>
                <a:spcPct val="50000"/>
              </a:spcBef>
            </a:pPr>
            <a:r>
              <a:rPr lang="en-US" sz="2800">
                <a:cs typeface="Times New Roman" pitchFamily="18" charset="0"/>
              </a:rPr>
              <a:t>But Supplier_Part relation is not in BCNF because this relation has four determinants:</a:t>
            </a:r>
          </a:p>
          <a:p>
            <a:pPr lvl="1" algn="just" eaLnBrk="1" hangingPunct="1">
              <a:spcBef>
                <a:spcPct val="50000"/>
              </a:spcBef>
            </a:pPr>
            <a:r>
              <a:rPr lang="en-US" sz="2400" b="1">
                <a:cs typeface="Times New Roman" pitchFamily="18" charset="0"/>
              </a:rPr>
              <a:t>(Sno, Pno), (Sname, Pno), (Sno), (Sname)</a:t>
            </a:r>
          </a:p>
          <a:p>
            <a:pPr algn="just" eaLnBrk="1" hangingPunct="1">
              <a:spcBef>
                <a:spcPct val="50000"/>
              </a:spcBef>
            </a:pPr>
            <a:r>
              <a:rPr lang="en-US" sz="2800">
                <a:cs typeface="Times New Roman" pitchFamily="18" charset="0"/>
              </a:rPr>
              <a:t>Out of these four determinants (Sno, Pno) and (Sname, Pno) are unique but Sno and Sname determinants are not candidate keys.</a:t>
            </a:r>
          </a:p>
        </p:txBody>
      </p:sp>
    </p:spTree>
    <p:extLst>
      <p:ext uri="{BB962C8B-B14F-4D97-AF65-F5344CB8AC3E}">
        <p14:creationId xmlns:p14="http://schemas.microsoft.com/office/powerpoint/2010/main" val="986532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5" dur="500"/>
                                        <p:tgtEl>
                                          <p:spTgt spid="819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20"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381000"/>
            <a:ext cx="8229600" cy="1143000"/>
          </a:xfrm>
        </p:spPr>
        <p:txBody>
          <a:bodyPr/>
          <a:lstStyle/>
          <a:p>
            <a:pPr eaLnBrk="1" hangingPunct="1"/>
            <a:r>
              <a:rPr lang="en-US" b="1" dirty="0">
                <a:solidFill>
                  <a:schemeClr val="accent1">
                    <a:lumMod val="75000"/>
                  </a:schemeClr>
                </a:solidFill>
                <a:cs typeface="Times New Roman" pitchFamily="18" charset="0"/>
              </a:rPr>
              <a:t>Boyce-</a:t>
            </a:r>
            <a:r>
              <a:rPr lang="en-US" b="1" dirty="0" err="1">
                <a:solidFill>
                  <a:schemeClr val="accent1">
                    <a:lumMod val="75000"/>
                  </a:schemeClr>
                </a:solidFill>
                <a:cs typeface="Times New Roman" pitchFamily="18" charset="0"/>
              </a:rPr>
              <a:t>Codd</a:t>
            </a:r>
            <a:r>
              <a:rPr lang="en-US" b="1" dirty="0">
                <a:solidFill>
                  <a:schemeClr val="accent1">
                    <a:lumMod val="75000"/>
                  </a:schemeClr>
                </a:solidFill>
                <a:cs typeface="Times New Roman" pitchFamily="18" charset="0"/>
              </a:rPr>
              <a:t> Normal Form</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dirty="0">
                <a:cs typeface="Times New Roman" pitchFamily="18" charset="0"/>
              </a:rPr>
              <a:t>In order to make this relation in BCNF, we non-loss decompose this relation in two projections SN (</a:t>
            </a:r>
            <a:r>
              <a:rPr lang="en-US" dirty="0" err="1">
                <a:cs typeface="Times New Roman" pitchFamily="18" charset="0"/>
              </a:rPr>
              <a:t>Sno</a:t>
            </a:r>
            <a:r>
              <a:rPr lang="en-US" dirty="0">
                <a:cs typeface="Times New Roman" pitchFamily="18" charset="0"/>
              </a:rPr>
              <a:t>, </a:t>
            </a:r>
            <a:r>
              <a:rPr lang="en-US" dirty="0" err="1">
                <a:cs typeface="Times New Roman" pitchFamily="18" charset="0"/>
              </a:rPr>
              <a:t>Sname</a:t>
            </a:r>
            <a:r>
              <a:rPr lang="en-US" dirty="0">
                <a:cs typeface="Times New Roman" pitchFamily="18" charset="0"/>
              </a:rPr>
              <a:t>) and SP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t>
            </a:r>
            <a:r>
              <a:rPr lang="en-US" dirty="0" err="1">
                <a:cs typeface="Times New Roman" pitchFamily="18" charset="0"/>
              </a:rPr>
              <a:t>Qty</a:t>
            </a:r>
            <a:r>
              <a:rPr lang="en-US" dirty="0">
                <a:cs typeface="Times New Roman" pitchFamily="18" charset="0"/>
              </a:rPr>
              <a:t>).</a:t>
            </a:r>
          </a:p>
          <a:p>
            <a:pPr algn="just" eaLnBrk="1" hangingPunct="1">
              <a:spcBef>
                <a:spcPct val="50000"/>
              </a:spcBef>
            </a:pPr>
            <a:r>
              <a:rPr lang="en-US" dirty="0">
                <a:cs typeface="Times New Roman" pitchFamily="18" charset="0"/>
              </a:rPr>
              <a:t>SN relation has two determinants </a:t>
            </a:r>
            <a:r>
              <a:rPr lang="en-US" dirty="0" err="1">
                <a:cs typeface="Times New Roman" pitchFamily="18" charset="0"/>
              </a:rPr>
              <a:t>Sno</a:t>
            </a:r>
            <a:r>
              <a:rPr lang="en-US" dirty="0">
                <a:cs typeface="Times New Roman" pitchFamily="18" charset="0"/>
              </a:rPr>
              <a:t>, </a:t>
            </a:r>
            <a:r>
              <a:rPr lang="en-US" dirty="0" err="1">
                <a:cs typeface="Times New Roman" pitchFamily="18" charset="0"/>
              </a:rPr>
              <a:t>Sname</a:t>
            </a:r>
            <a:r>
              <a:rPr lang="en-US" dirty="0">
                <a:cs typeface="Times New Roman" pitchFamily="18" charset="0"/>
              </a:rPr>
              <a:t> and both are unique.</a:t>
            </a:r>
          </a:p>
          <a:p>
            <a:pPr algn="just" eaLnBrk="1" hangingPunct="1">
              <a:spcBef>
                <a:spcPct val="50000"/>
              </a:spcBef>
            </a:pPr>
            <a:r>
              <a:rPr lang="en-US" dirty="0">
                <a:cs typeface="Times New Roman" pitchFamily="18" charset="0"/>
              </a:rPr>
              <a:t>SP has one determinant (</a:t>
            </a:r>
            <a:r>
              <a:rPr lang="en-US" dirty="0" err="1">
                <a:cs typeface="Times New Roman" pitchFamily="18" charset="0"/>
              </a:rPr>
              <a:t>Sno</a:t>
            </a:r>
            <a:r>
              <a:rPr lang="en-US" dirty="0">
                <a:cs typeface="Times New Roman" pitchFamily="18" charset="0"/>
              </a:rPr>
              <a:t>, </a:t>
            </a:r>
            <a:r>
              <a:rPr lang="en-US" dirty="0" err="1">
                <a:cs typeface="Times New Roman" pitchFamily="18" charset="0"/>
              </a:rPr>
              <a:t>Pno</a:t>
            </a:r>
            <a:r>
              <a:rPr lang="en-US" dirty="0">
                <a:cs typeface="Times New Roman" pitchFamily="18" charset="0"/>
              </a:rPr>
              <a:t>) and is also unique.</a:t>
            </a:r>
          </a:p>
        </p:txBody>
      </p:sp>
    </p:spTree>
    <p:extLst>
      <p:ext uri="{BB962C8B-B14F-4D97-AF65-F5344CB8AC3E}">
        <p14:creationId xmlns:p14="http://schemas.microsoft.com/office/powerpoint/2010/main" val="3875762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7" dur="500"/>
                                        <p:tgtEl>
                                          <p:spTgt spid="8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r>
              <a:rPr lang="en-US" b="1" dirty="0">
                <a:solidFill>
                  <a:schemeClr val="accent1">
                    <a:lumMod val="75000"/>
                  </a:schemeClr>
                </a:solidFill>
              </a:rPr>
              <a:t>Example</a:t>
            </a:r>
          </a:p>
        </p:txBody>
      </p:sp>
      <p:sp>
        <p:nvSpPr>
          <p:cNvPr id="8195" name="Rectangle 3"/>
          <p:cNvSpPr>
            <a:spLocks noGrp="1" noChangeArrowheads="1"/>
          </p:cNvSpPr>
          <p:nvPr>
            <p:ph type="body" sz="half" idx="1"/>
          </p:nvPr>
        </p:nvSpPr>
        <p:spPr>
          <a:xfrm>
            <a:off x="0" y="1600200"/>
            <a:ext cx="8763000" cy="838200"/>
          </a:xfrm>
        </p:spPr>
        <p:txBody>
          <a:bodyPr/>
          <a:lstStyle/>
          <a:p>
            <a:pPr algn="ctr">
              <a:buFont typeface="Wingdings" pitchFamily="2" charset="2"/>
              <a:buNone/>
            </a:pPr>
            <a:r>
              <a:rPr lang="en-US" sz="2800"/>
              <a:t>	Employee </a:t>
            </a:r>
          </a:p>
        </p:txBody>
      </p:sp>
      <p:graphicFrame>
        <p:nvGraphicFramePr>
          <p:cNvPr id="68670" name="Group 62"/>
          <p:cNvGraphicFramePr>
            <a:graphicFrameLocks noGrp="1"/>
          </p:cNvGraphicFramePr>
          <p:nvPr>
            <p:ph sz="half" idx="2"/>
          </p:nvPr>
        </p:nvGraphicFramePr>
        <p:xfrm>
          <a:off x="228600" y="2286000"/>
          <a:ext cx="8534400" cy="2311400"/>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sng" strike="noStrike" cap="none" normalizeH="0" baseline="0">
                          <a:ln>
                            <a:noFill/>
                          </a:ln>
                          <a:solidFill>
                            <a:schemeClr val="tx1"/>
                          </a:solidFill>
                          <a:effectLst>
                            <a:outerShdw blurRad="38100" dist="38100" dir="2700000" algn="tl">
                              <a:srgbClr val="000000"/>
                            </a:outerShdw>
                          </a:effectLst>
                          <a:latin typeface="Garamond" pitchFamily="18" charset="0"/>
                        </a:rPr>
                        <a:t>SSN</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JobType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DeptName</a:t>
                      </a:r>
                    </a:p>
                  </a:txBody>
                  <a:tcPr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557-78-6587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Accountant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214-45-2398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Lance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Engineer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Garamond" pitchFamily="18"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23" name="Text Box 59"/>
          <p:cNvSpPr txBox="1">
            <a:spLocks noChangeArrowheads="1"/>
          </p:cNvSpPr>
          <p:nvPr/>
        </p:nvSpPr>
        <p:spPr bwMode="auto">
          <a:xfrm>
            <a:off x="381000" y="50292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spcBef>
                <a:spcPct val="50000"/>
              </a:spcBef>
            </a:pPr>
            <a:r>
              <a:rPr lang="en-US" sz="2400" dirty="0"/>
              <a:t>Note: Name is functionally dependent on SSN because an employee’s name can be uniquely determined from their SSN. Name does not determine SSN, because more than one employee can have the same name..</a:t>
            </a:r>
          </a:p>
        </p:txBody>
      </p:sp>
    </p:spTree>
    <p:extLst>
      <p:ext uri="{BB962C8B-B14F-4D97-AF65-F5344CB8AC3E}">
        <p14:creationId xmlns:p14="http://schemas.microsoft.com/office/powerpoint/2010/main" val="995591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Decomposition of tables</a:t>
            </a:r>
          </a:p>
        </p:txBody>
      </p:sp>
      <p:sp>
        <p:nvSpPr>
          <p:cNvPr id="3" name="Content Placeholder 2"/>
          <p:cNvSpPr>
            <a:spLocks noGrp="1"/>
          </p:cNvSpPr>
          <p:nvPr>
            <p:ph idx="1"/>
          </p:nvPr>
        </p:nvSpPr>
        <p:spPr/>
        <p:txBody>
          <a:bodyPr/>
          <a:lstStyle/>
          <a:p>
            <a:pPr algn="just"/>
            <a:r>
              <a:rPr lang="en-US" dirty="0"/>
              <a:t>Decomposition means dividing a table into more than one table. The main purpose of decomposition is to eliminate redundancy by decomposing a relation into several relations in a higher normal form.</a:t>
            </a:r>
          </a:p>
          <a:p>
            <a:pPr algn="just"/>
            <a:r>
              <a:rPr lang="en-US" dirty="0"/>
              <a:t>Types of decomposition:</a:t>
            </a:r>
          </a:p>
          <a:p>
            <a:pPr lvl="1"/>
            <a:r>
              <a:rPr lang="en-US" dirty="0" err="1">
                <a:solidFill>
                  <a:srgbClr val="FF0000"/>
                </a:solidFill>
              </a:rPr>
              <a:t>Lossy</a:t>
            </a:r>
            <a:r>
              <a:rPr lang="en-US" dirty="0">
                <a:solidFill>
                  <a:srgbClr val="FF0000"/>
                </a:solidFill>
              </a:rPr>
              <a:t> decomposition</a:t>
            </a:r>
          </a:p>
          <a:p>
            <a:pPr lvl="1"/>
            <a:r>
              <a:rPr lang="en-US" dirty="0">
                <a:solidFill>
                  <a:srgbClr val="FF0000"/>
                </a:solidFill>
              </a:rPr>
              <a:t>Lossless decomposition</a:t>
            </a:r>
          </a:p>
        </p:txBody>
      </p:sp>
    </p:spTree>
    <p:extLst>
      <p:ext uri="{BB962C8B-B14F-4D97-AF65-F5344CB8AC3E}">
        <p14:creationId xmlns:p14="http://schemas.microsoft.com/office/powerpoint/2010/main" val="27585552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Lossy</a:t>
            </a:r>
            <a:r>
              <a:rPr lang="en-US" b="1" dirty="0">
                <a:solidFill>
                  <a:schemeClr val="accent1">
                    <a:lumMod val="75000"/>
                  </a:schemeClr>
                </a:solidFill>
              </a:rPr>
              <a:t> Decomposition</a:t>
            </a:r>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dirty="0" err="1"/>
              <a:t>Lossy</a:t>
            </a:r>
            <a:r>
              <a:rPr lang="en-US" dirty="0"/>
              <a:t> decomposition results in the loss of the information. Let R be a relation , decomposition of R is a set of relation schemas (R</a:t>
            </a:r>
            <a:r>
              <a:rPr lang="en-US" sz="2000" dirty="0"/>
              <a:t>1</a:t>
            </a:r>
            <a:r>
              <a:rPr lang="en-US" dirty="0"/>
              <a:t>, R</a:t>
            </a:r>
            <a:r>
              <a:rPr lang="en-US" sz="2000" dirty="0"/>
              <a:t>2</a:t>
            </a:r>
            <a:r>
              <a:rPr lang="en-US" dirty="0"/>
              <a:t>, R</a:t>
            </a:r>
            <a:r>
              <a:rPr lang="en-US" sz="2000" dirty="0"/>
              <a:t>3</a:t>
            </a:r>
            <a:r>
              <a:rPr lang="en-US" dirty="0"/>
              <a:t>….) such that </a:t>
            </a:r>
            <a:r>
              <a:rPr lang="en-US" altLang="zh-CN" dirty="0"/>
              <a:t>R = R</a:t>
            </a:r>
            <a:r>
              <a:rPr lang="en-US" altLang="zh-CN" sz="2000" dirty="0"/>
              <a:t>1</a:t>
            </a:r>
            <a:r>
              <a:rPr lang="en-US" altLang="zh-CN" dirty="0"/>
              <a:t> </a:t>
            </a:r>
            <a:r>
              <a:rPr lang="en-US" altLang="zh-CN" dirty="0" smtClean="0"/>
              <a:t>Join </a:t>
            </a:r>
            <a:r>
              <a:rPr lang="en-US" altLang="zh-CN" dirty="0"/>
              <a:t>R</a:t>
            </a:r>
            <a:r>
              <a:rPr lang="en-US" altLang="zh-CN" sz="2000" dirty="0"/>
              <a:t>2</a:t>
            </a:r>
            <a:r>
              <a:rPr lang="en-US" altLang="zh-CN" dirty="0"/>
              <a:t> </a:t>
            </a:r>
            <a:r>
              <a:rPr lang="en-US" altLang="zh-CN" dirty="0" smtClean="0"/>
              <a:t>Join …..Join </a:t>
            </a:r>
            <a:r>
              <a:rPr lang="en-US" altLang="zh-CN" dirty="0"/>
              <a:t>R</a:t>
            </a:r>
            <a:r>
              <a:rPr lang="en-US" altLang="zh-CN" sz="2000" dirty="0"/>
              <a:t>n</a:t>
            </a:r>
            <a:r>
              <a:rPr lang="en-US" altLang="zh-CN" dirty="0"/>
              <a:t> such that each </a:t>
            </a:r>
            <a:r>
              <a:rPr lang="en-US" altLang="zh-CN" dirty="0" err="1"/>
              <a:t>R</a:t>
            </a:r>
            <a:r>
              <a:rPr lang="en-US" altLang="zh-CN" sz="2000" dirty="0" err="1"/>
              <a:t>i</a:t>
            </a:r>
            <a:r>
              <a:rPr lang="en-US" altLang="zh-CN" dirty="0"/>
              <a:t> is a subset of R ( for i = 1,2…,n)</a:t>
            </a:r>
          </a:p>
          <a:p>
            <a:pPr algn="just">
              <a:buFont typeface="Wingdings" pitchFamily="2" charset="2"/>
              <a:buChar char="§"/>
            </a:pPr>
            <a:r>
              <a:rPr lang="en-US" altLang="zh-CN" dirty="0"/>
              <a:t>For example, </a:t>
            </a:r>
            <a:r>
              <a:rPr lang="en-US" dirty="0"/>
              <a:t>For relation R(</a:t>
            </a:r>
            <a:r>
              <a:rPr lang="en-US" dirty="0" err="1"/>
              <a:t>x,y,z</a:t>
            </a:r>
            <a:r>
              <a:rPr lang="en-US" dirty="0"/>
              <a:t>) there can be 2 subsets:</a:t>
            </a:r>
          </a:p>
          <a:p>
            <a:pPr>
              <a:buFont typeface="Wingdings" pitchFamily="2" charset="2"/>
              <a:buNone/>
            </a:pPr>
            <a:r>
              <a:rPr lang="en-US" dirty="0"/>
              <a:t>            R1(</a:t>
            </a:r>
            <a:r>
              <a:rPr lang="en-US" dirty="0" err="1"/>
              <a:t>x,z</a:t>
            </a:r>
            <a:r>
              <a:rPr lang="en-US" dirty="0"/>
              <a:t>) and R2(</a:t>
            </a:r>
            <a:r>
              <a:rPr lang="en-US" dirty="0" err="1"/>
              <a:t>y,z</a:t>
            </a:r>
            <a:r>
              <a:rPr lang="en-US" dirty="0"/>
              <a:t>)</a:t>
            </a:r>
          </a:p>
          <a:p>
            <a:pPr>
              <a:buFont typeface="Wingdings" pitchFamily="2" charset="2"/>
              <a:buNone/>
            </a:pPr>
            <a:r>
              <a:rPr lang="en-US" dirty="0"/>
              <a:t>If we </a:t>
            </a:r>
            <a:r>
              <a:rPr lang="en-US" dirty="0" smtClean="0"/>
              <a:t>perform join of </a:t>
            </a:r>
            <a:r>
              <a:rPr lang="en-US" dirty="0"/>
              <a:t>R1 and R2, we get R ,</a:t>
            </a:r>
            <a:r>
              <a:rPr lang="en-US" dirty="0" err="1"/>
              <a:t>i.e</a:t>
            </a:r>
            <a:r>
              <a:rPr lang="en-US" dirty="0"/>
              <a:t>, R = R1 </a:t>
            </a:r>
            <a:r>
              <a:rPr lang="en-US" dirty="0" smtClean="0"/>
              <a:t>Natural Join </a:t>
            </a:r>
            <a:r>
              <a:rPr lang="en-US" dirty="0"/>
              <a:t>R2</a:t>
            </a:r>
          </a:p>
          <a:p>
            <a:pPr algn="just">
              <a:buFont typeface="Wingdings" pitchFamily="2" charset="2"/>
              <a:buChar char="§"/>
            </a:pPr>
            <a:endParaRPr lang="en-US" altLang="zh-CN" dirty="0"/>
          </a:p>
          <a:p>
            <a:endParaRPr lang="en-US" sz="2000" dirty="0"/>
          </a:p>
        </p:txBody>
      </p:sp>
    </p:spTree>
    <p:extLst>
      <p:ext uri="{BB962C8B-B14F-4D97-AF65-F5344CB8AC3E}">
        <p14:creationId xmlns:p14="http://schemas.microsoft.com/office/powerpoint/2010/main" val="42510279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1">
                    <a:lumMod val="75000"/>
                  </a:schemeClr>
                </a:solidFill>
              </a:rPr>
              <a:t>Lossy</a:t>
            </a:r>
            <a:r>
              <a:rPr lang="en-US" b="1" dirty="0">
                <a:solidFill>
                  <a:schemeClr val="accent1">
                    <a:lumMod val="75000"/>
                  </a:schemeClr>
                </a:solidFill>
              </a:rPr>
              <a:t> Decomposition</a:t>
            </a:r>
            <a:endParaRPr lang="en-US" dirty="0"/>
          </a:p>
        </p:txBody>
      </p:sp>
      <p:sp>
        <p:nvSpPr>
          <p:cNvPr id="3" name="Content Placeholder 2"/>
          <p:cNvSpPr>
            <a:spLocks noGrp="1"/>
          </p:cNvSpPr>
          <p:nvPr>
            <p:ph idx="1"/>
          </p:nvPr>
        </p:nvSpPr>
        <p:spPr/>
        <p:txBody>
          <a:bodyPr/>
          <a:lstStyle/>
          <a:p>
            <a:r>
              <a:rPr lang="en-US" dirty="0"/>
              <a:t>The major problem with decomposition is that we may not be able to get the original relation after performing the </a:t>
            </a:r>
            <a:r>
              <a:rPr lang="en-US" dirty="0" smtClean="0"/>
              <a:t>Natural join </a:t>
            </a:r>
            <a:r>
              <a:rPr lang="en-US" dirty="0"/>
              <a:t>of instances of the original relation- results in </a:t>
            </a:r>
            <a:r>
              <a:rPr lang="en-US" dirty="0">
                <a:solidFill>
                  <a:srgbClr val="FF0000"/>
                </a:solidFill>
              </a:rPr>
              <a:t>information loss</a:t>
            </a:r>
            <a:r>
              <a:rPr lang="en-US" dirty="0"/>
              <a:t>.</a:t>
            </a:r>
          </a:p>
        </p:txBody>
      </p:sp>
    </p:spTree>
    <p:extLst>
      <p:ext uri="{BB962C8B-B14F-4D97-AF65-F5344CB8AC3E}">
        <p14:creationId xmlns:p14="http://schemas.microsoft.com/office/powerpoint/2010/main" val="3769992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chemeClr val="accent1">
                    <a:lumMod val="75000"/>
                  </a:schemeClr>
                </a:solidFill>
              </a:rPr>
              <a:t>Example : Problem with Decomposition</a:t>
            </a:r>
          </a:p>
        </p:txBody>
      </p:sp>
      <p:sp>
        <p:nvSpPr>
          <p:cNvPr id="5" name="Rectangle 3"/>
          <p:cNvSpPr txBox="1">
            <a:spLocks noChangeArrowheads="1"/>
          </p:cNvSpPr>
          <p:nvPr/>
        </p:nvSpPr>
        <p:spPr>
          <a:xfrm>
            <a:off x="457200" y="1600200"/>
            <a:ext cx="4038600" cy="4530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600" dirty="0"/>
              <a:t>				</a:t>
            </a:r>
          </a:p>
        </p:txBody>
      </p:sp>
      <p:graphicFrame>
        <p:nvGraphicFramePr>
          <p:cNvPr id="6" name="Group 101"/>
          <p:cNvGraphicFramePr>
            <a:graphicFrameLocks/>
          </p:cNvGraphicFramePr>
          <p:nvPr/>
        </p:nvGraphicFramePr>
        <p:xfrm>
          <a:off x="2590800" y="1524000"/>
          <a:ext cx="4038600" cy="1752600"/>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dirty="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Text Box 54"/>
          <p:cNvSpPr txBox="1">
            <a:spLocks noChangeArrowheads="1"/>
          </p:cNvSpPr>
          <p:nvPr/>
        </p:nvSpPr>
        <p:spPr bwMode="auto">
          <a:xfrm>
            <a:off x="1981200" y="1143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a:t>
            </a:r>
          </a:p>
        </p:txBody>
      </p:sp>
      <p:graphicFrame>
        <p:nvGraphicFramePr>
          <p:cNvPr id="8" name="Group 117"/>
          <p:cNvGraphicFramePr>
            <a:graphicFrameLocks/>
          </p:cNvGraphicFramePr>
          <p:nvPr/>
        </p:nvGraphicFramePr>
        <p:xfrm>
          <a:off x="838200" y="4038600"/>
          <a:ext cx="3276600" cy="1828801"/>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138"/>
          <p:cNvGraphicFramePr>
            <a:graphicFrameLocks noGrp="1"/>
          </p:cNvGraphicFramePr>
          <p:nvPr/>
        </p:nvGraphicFramePr>
        <p:xfrm>
          <a:off x="5257800" y="4038600"/>
          <a:ext cx="3276600" cy="1828801"/>
        </p:xfrm>
        <a:graphic>
          <a:graphicData uri="http://schemas.openxmlformats.org/drawingml/2006/table">
            <a:tbl>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3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endParaRPr kumimoji="0" lang="en-US"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endParaRPr kumimoji="0" lang="en-US"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 Box 98"/>
          <p:cNvSpPr txBox="1">
            <a:spLocks noChangeArrowheads="1"/>
          </p:cNvSpPr>
          <p:nvPr/>
        </p:nvSpPr>
        <p:spPr bwMode="auto">
          <a:xfrm>
            <a:off x="533400" y="3505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R1</a:t>
            </a:r>
          </a:p>
        </p:txBody>
      </p:sp>
      <p:sp>
        <p:nvSpPr>
          <p:cNvPr id="11" name="Text Box 99"/>
          <p:cNvSpPr txBox="1">
            <a:spLocks noChangeArrowheads="1"/>
          </p:cNvSpPr>
          <p:nvPr/>
        </p:nvSpPr>
        <p:spPr bwMode="auto">
          <a:xfrm>
            <a:off x="5257800" y="3505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R2</a:t>
            </a:r>
          </a:p>
        </p:txBody>
      </p:sp>
      <p:sp>
        <p:nvSpPr>
          <p:cNvPr id="12" name="Line 139"/>
          <p:cNvSpPr>
            <a:spLocks noChangeShapeType="1"/>
          </p:cNvSpPr>
          <p:nvPr/>
        </p:nvSpPr>
        <p:spPr bwMode="auto">
          <a:xfrm>
            <a:off x="4343400" y="3352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76620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1139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800" b="1" dirty="0">
                <a:solidFill>
                  <a:schemeClr val="accent1">
                    <a:lumMod val="75000"/>
                  </a:schemeClr>
                </a:solidFill>
              </a:rPr>
              <a:t>Example : Problem with Decomposition</a:t>
            </a:r>
          </a:p>
        </p:txBody>
      </p:sp>
      <p:sp>
        <p:nvSpPr>
          <p:cNvPr id="5" name="Rectangle 3"/>
          <p:cNvSpPr txBox="1">
            <a:spLocks noChangeArrowheads="1"/>
          </p:cNvSpPr>
          <p:nvPr/>
        </p:nvSpPr>
        <p:spPr>
          <a:xfrm>
            <a:off x="457200" y="1219200"/>
            <a:ext cx="2362200" cy="990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400" b="1" dirty="0"/>
              <a:t>R1 </a:t>
            </a:r>
            <a:r>
              <a:rPr lang="en-US" sz="2400" b="1" dirty="0" smtClean="0"/>
              <a:t>Natural join </a:t>
            </a:r>
            <a:r>
              <a:rPr lang="en-US" sz="2400" b="1" dirty="0"/>
              <a:t>R2</a:t>
            </a:r>
            <a:r>
              <a:rPr lang="en-US" sz="2000" b="1" dirty="0"/>
              <a:t>    </a:t>
            </a:r>
          </a:p>
          <a:p>
            <a:pPr>
              <a:buFont typeface="Wingdings" pitchFamily="2" charset="2"/>
              <a:buNone/>
            </a:pPr>
            <a:r>
              <a:rPr lang="en-US" sz="2000" b="1" dirty="0"/>
              <a:t>		</a:t>
            </a:r>
          </a:p>
          <a:p>
            <a:pPr>
              <a:buFont typeface="Wingdings" pitchFamily="2" charset="2"/>
              <a:buNone/>
            </a:pPr>
            <a:endParaRPr lang="en-US" sz="2000" b="1" dirty="0"/>
          </a:p>
        </p:txBody>
      </p:sp>
      <p:graphicFrame>
        <p:nvGraphicFramePr>
          <p:cNvPr id="6" name="Group 77"/>
          <p:cNvGraphicFramePr>
            <a:graphicFrameLocks/>
          </p:cNvGraphicFramePr>
          <p:nvPr/>
        </p:nvGraphicFramePr>
        <p:xfrm>
          <a:off x="2819400" y="1371600"/>
          <a:ext cx="4038600" cy="2346960"/>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7" name="Group 28"/>
          <p:cNvGraphicFramePr>
            <a:graphicFrameLocks/>
          </p:cNvGraphicFramePr>
          <p:nvPr/>
        </p:nvGraphicFramePr>
        <p:xfrm>
          <a:off x="2819400" y="4267200"/>
          <a:ext cx="4038600" cy="1731964"/>
        </p:xfrm>
        <a:graphic>
          <a:graphicData uri="http://schemas.openxmlformats.org/drawingml/2006/table">
            <a:tbl>
              <a:tblPr/>
              <a:tblGrid>
                <a:gridCol w="1646238">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78"/>
          <p:cNvSpPr txBox="1">
            <a:spLocks noChangeArrowheads="1"/>
          </p:cNvSpPr>
          <p:nvPr/>
        </p:nvSpPr>
        <p:spPr bwMode="auto">
          <a:xfrm>
            <a:off x="1676400" y="4343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R</a:t>
            </a:r>
          </a:p>
        </p:txBody>
      </p:sp>
      <p:sp>
        <p:nvSpPr>
          <p:cNvPr id="2" name="TextBox 1"/>
          <p:cNvSpPr txBox="1"/>
          <p:nvPr/>
        </p:nvSpPr>
        <p:spPr>
          <a:xfrm>
            <a:off x="609600" y="1988392"/>
            <a:ext cx="1905000"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dirty="0" smtClean="0"/>
              <a:t>Since there are two rows having Canon in R2 with price 100 and 150</a:t>
            </a:r>
            <a:endParaRPr lang="en-IN" dirty="0"/>
          </a:p>
        </p:txBody>
      </p:sp>
      <p:cxnSp>
        <p:nvCxnSpPr>
          <p:cNvPr id="9" name="Straight Arrow Connector 8"/>
          <p:cNvCxnSpPr/>
          <p:nvPr/>
        </p:nvCxnSpPr>
        <p:spPr>
          <a:xfrm>
            <a:off x="2514600" y="2362200"/>
            <a:ext cx="30480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14600" y="2362200"/>
            <a:ext cx="304800" cy="7620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93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Loss-less decomposition</a:t>
            </a: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r>
              <a:rPr lang="en-US" altLang="zh-CN" dirty="0">
                <a:ea typeface="宋体" pitchFamily="2" charset="-122"/>
              </a:rPr>
              <a:t>A decomposition {R1, R2,</a:t>
            </a:r>
            <a:r>
              <a:rPr lang="en-US" altLang="zh-CN" dirty="0">
                <a:latin typeface="Times New Roman"/>
                <a:ea typeface="宋体" pitchFamily="2" charset="-122"/>
              </a:rPr>
              <a:t>…</a:t>
            </a:r>
            <a:r>
              <a:rPr lang="en-US" altLang="zh-CN" dirty="0">
                <a:ea typeface="宋体" pitchFamily="2" charset="-122"/>
              </a:rPr>
              <a:t>, </a:t>
            </a:r>
            <a:r>
              <a:rPr lang="en-US" altLang="zh-CN" dirty="0" err="1">
                <a:ea typeface="宋体" pitchFamily="2" charset="-122"/>
              </a:rPr>
              <a:t>Rn</a:t>
            </a:r>
            <a:r>
              <a:rPr lang="en-US" altLang="zh-CN" dirty="0">
                <a:ea typeface="宋体" pitchFamily="2" charset="-122"/>
              </a:rPr>
              <a:t>} of a relation R is called a </a:t>
            </a:r>
            <a:r>
              <a:rPr lang="en-US" altLang="zh-CN" dirty="0">
                <a:solidFill>
                  <a:srgbClr val="FF0000"/>
                </a:solidFill>
                <a:ea typeface="宋体" pitchFamily="2" charset="-122"/>
              </a:rPr>
              <a:t>lossless</a:t>
            </a:r>
            <a:r>
              <a:rPr lang="en-US" altLang="zh-CN" dirty="0">
                <a:ea typeface="宋体" pitchFamily="2" charset="-122"/>
              </a:rPr>
              <a:t> </a:t>
            </a:r>
            <a:r>
              <a:rPr lang="en-US" altLang="zh-CN" dirty="0">
                <a:solidFill>
                  <a:srgbClr val="FF0000"/>
                </a:solidFill>
                <a:ea typeface="宋体" pitchFamily="2" charset="-122"/>
              </a:rPr>
              <a:t>decomposition</a:t>
            </a:r>
            <a:r>
              <a:rPr lang="en-US" altLang="zh-CN" dirty="0">
                <a:ea typeface="宋体" pitchFamily="2" charset="-122"/>
              </a:rPr>
              <a:t> for R if the natural join of R1, R2,</a:t>
            </a:r>
            <a:r>
              <a:rPr lang="en-US" altLang="zh-CN" dirty="0">
                <a:latin typeface="Times New Roman"/>
                <a:ea typeface="宋体" pitchFamily="2" charset="-122"/>
              </a:rPr>
              <a:t>…</a:t>
            </a:r>
            <a:r>
              <a:rPr lang="en-US" altLang="zh-CN" dirty="0">
                <a:ea typeface="宋体" pitchFamily="2" charset="-122"/>
              </a:rPr>
              <a:t>, </a:t>
            </a:r>
            <a:r>
              <a:rPr lang="en-US" altLang="zh-CN" dirty="0" err="1">
                <a:ea typeface="宋体" pitchFamily="2" charset="-122"/>
              </a:rPr>
              <a:t>Rn</a:t>
            </a:r>
            <a:r>
              <a:rPr lang="en-US" altLang="zh-CN" dirty="0">
                <a:ea typeface="宋体" pitchFamily="2" charset="-122"/>
              </a:rPr>
              <a:t> produces exactly the relation R.</a:t>
            </a:r>
          </a:p>
          <a:p>
            <a:pPr algn="just"/>
            <a:r>
              <a:rPr lang="en-US" altLang="zh-TW" dirty="0">
                <a:ea typeface="PMingLiU" pitchFamily="18" charset="-120"/>
              </a:rPr>
              <a:t>A decomposition is lossless if we can recover:</a:t>
            </a:r>
          </a:p>
          <a:p>
            <a:pPr>
              <a:buFont typeface="Wingdings" pitchFamily="2" charset="2"/>
              <a:buNone/>
            </a:pPr>
            <a:r>
              <a:rPr lang="en-US" altLang="zh-TW" dirty="0">
                <a:ea typeface="PMingLiU" pitchFamily="18" charset="-120"/>
              </a:rPr>
              <a:t>				R(A, B, C)</a:t>
            </a:r>
          </a:p>
          <a:p>
            <a:pPr>
              <a:buFont typeface="Wingdings" pitchFamily="2" charset="2"/>
              <a:buNone/>
            </a:pPr>
            <a:r>
              <a:rPr lang="en-US" altLang="zh-TW" dirty="0">
                <a:ea typeface="PMingLiU" pitchFamily="18" charset="-120"/>
              </a:rPr>
              <a:t>						</a:t>
            </a:r>
            <a:r>
              <a:rPr lang="en-US" altLang="zh-TW" dirty="0">
                <a:solidFill>
                  <a:srgbClr val="FF0000"/>
                </a:solidFill>
                <a:ea typeface="PMingLiU" pitchFamily="18" charset="-120"/>
              </a:rPr>
              <a:t>Decompose</a:t>
            </a:r>
          </a:p>
          <a:p>
            <a:pPr>
              <a:buFont typeface="Wingdings" pitchFamily="2" charset="2"/>
              <a:buNone/>
            </a:pPr>
            <a:r>
              <a:rPr lang="en-US" altLang="zh-TW" dirty="0">
                <a:ea typeface="PMingLiU" pitchFamily="18" charset="-120"/>
              </a:rPr>
              <a:t>			R1(A, B)   R2(A, C)</a:t>
            </a:r>
          </a:p>
          <a:p>
            <a:pPr>
              <a:buFont typeface="Wingdings" pitchFamily="2" charset="2"/>
              <a:buNone/>
            </a:pPr>
            <a:r>
              <a:rPr lang="en-US" altLang="zh-TW" dirty="0">
                <a:ea typeface="PMingLiU" pitchFamily="18" charset="-120"/>
              </a:rPr>
              <a:t>				   		</a:t>
            </a:r>
            <a:r>
              <a:rPr lang="en-US" altLang="zh-TW" dirty="0">
                <a:solidFill>
                  <a:srgbClr val="FF0000"/>
                </a:solidFill>
                <a:ea typeface="PMingLiU" pitchFamily="18" charset="-120"/>
              </a:rPr>
              <a:t>Recover</a:t>
            </a:r>
          </a:p>
          <a:p>
            <a:pPr>
              <a:buFont typeface="Wingdings" pitchFamily="2" charset="2"/>
              <a:buNone/>
            </a:pPr>
            <a:r>
              <a:rPr lang="en-US" altLang="zh-TW" dirty="0">
                <a:ea typeface="PMingLiU" pitchFamily="18" charset="-120"/>
              </a:rPr>
              <a:t>				R’(A, B, C)</a:t>
            </a:r>
          </a:p>
          <a:p>
            <a:endParaRPr lang="en-US" altLang="zh-TW" dirty="0">
              <a:ea typeface="PMingLiU" pitchFamily="18" charset="-120"/>
            </a:endParaRPr>
          </a:p>
          <a:p>
            <a:pPr>
              <a:buFont typeface="Wingdings" pitchFamily="2" charset="2"/>
              <a:buNone/>
            </a:pPr>
            <a:r>
              <a:rPr lang="en-US" altLang="zh-TW" dirty="0">
                <a:ea typeface="PMingLiU" pitchFamily="18" charset="-120"/>
              </a:rPr>
              <a:t>		Thus,		R’ = R</a:t>
            </a:r>
          </a:p>
          <a:p>
            <a:endParaRPr lang="en-US" dirty="0"/>
          </a:p>
        </p:txBody>
      </p:sp>
      <p:sp>
        <p:nvSpPr>
          <p:cNvPr id="4" name="Line 4"/>
          <p:cNvSpPr>
            <a:spLocks noChangeShapeType="1"/>
          </p:cNvSpPr>
          <p:nvPr/>
        </p:nvSpPr>
        <p:spPr bwMode="auto">
          <a:xfrm flipH="1">
            <a:off x="2762534" y="3648502"/>
            <a:ext cx="838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3674660" y="3637129"/>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3600734" y="4495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814893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eaLnBrk="1" hangingPunct="1">
              <a:spcBef>
                <a:spcPct val="50000"/>
              </a:spcBef>
            </a:pPr>
            <a:r>
              <a:rPr lang="en-US" dirty="0">
                <a:cs typeface="Times New Roman" pitchFamily="18" charset="0"/>
              </a:rPr>
              <a:t>A relation R is in 4NF if and only if the following conditions are satisfied simultaneously:</a:t>
            </a:r>
          </a:p>
          <a:p>
            <a:pPr lvl="1" algn="just" eaLnBrk="1" hangingPunct="1">
              <a:spcBef>
                <a:spcPct val="50000"/>
              </a:spcBef>
            </a:pPr>
            <a:r>
              <a:rPr lang="en-US" b="1" dirty="0">
                <a:cs typeface="Times New Roman" pitchFamily="18" charset="0"/>
              </a:rPr>
              <a:t>R is already in 3NF or BCNF.</a:t>
            </a:r>
          </a:p>
          <a:p>
            <a:pPr lvl="1" algn="just" eaLnBrk="1" hangingPunct="1">
              <a:spcBef>
                <a:spcPct val="50000"/>
              </a:spcBef>
            </a:pPr>
            <a:r>
              <a:rPr lang="en-US" b="1" dirty="0">
                <a:cs typeface="Times New Roman" pitchFamily="18" charset="0"/>
              </a:rPr>
              <a:t>If it contains no multi-valued dependencies.</a:t>
            </a:r>
          </a:p>
          <a:p>
            <a:pPr algn="just" eaLnBrk="1" hangingPunct="1">
              <a:spcBef>
                <a:spcPct val="50000"/>
              </a:spcBef>
            </a:pPr>
            <a:r>
              <a:rPr lang="en-US" dirty="0">
                <a:cs typeface="Times New Roman" pitchFamily="18" charset="0"/>
              </a:rPr>
              <a:t>Multi-Valued Dependency (MVD)</a:t>
            </a:r>
          </a:p>
          <a:p>
            <a:pPr lvl="1" algn="just" eaLnBrk="1" hangingPunct="1">
              <a:spcBef>
                <a:spcPct val="50000"/>
              </a:spcBef>
            </a:pPr>
            <a:r>
              <a:rPr lang="en-US" b="1" dirty="0">
                <a:cs typeface="Times New Roman" pitchFamily="18" charset="0"/>
              </a:rPr>
              <a:t>MVD is the dependency where one attribute value is potentially a ‘multi-valued fact’ about another.</a:t>
            </a:r>
          </a:p>
        </p:txBody>
      </p:sp>
    </p:spTree>
    <p:extLst>
      <p:ext uri="{BB962C8B-B14F-4D97-AF65-F5344CB8AC3E}">
        <p14:creationId xmlns:p14="http://schemas.microsoft.com/office/powerpoint/2010/main" val="3762312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8198">
                                            <p:txEl>
                                              <p:pRg st="4" end="4"/>
                                            </p:txEl>
                                          </p:spTgt>
                                        </p:tgtEl>
                                        <p:attrNameLst>
                                          <p:attrName>style.visibility</p:attrName>
                                        </p:attrNameLst>
                                      </p:cBhvr>
                                      <p:to>
                                        <p:strVal val="visible"/>
                                      </p:to>
                                    </p:set>
                                    <p:animEffect transition="in" filter="randombar(horizontal)">
                                      <p:cBhvr>
                                        <p:cTn id="21" dur="500"/>
                                        <p:tgtEl>
                                          <p:spTgt spid="81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4953000"/>
          </a:xfrm>
        </p:spPr>
        <p:txBody>
          <a:bodyPr/>
          <a:lstStyle/>
          <a:p>
            <a:pPr algn="just" eaLnBrk="1" hangingPunct="1">
              <a:spcBef>
                <a:spcPct val="50000"/>
              </a:spcBef>
            </a:pPr>
            <a:r>
              <a:rPr lang="en-US">
                <a:cs typeface="Times New Roman" pitchFamily="18" charset="0"/>
              </a:rPr>
              <a:t>MVD can be defined informally as follows:</a:t>
            </a:r>
          </a:p>
          <a:p>
            <a:pPr lvl="1" algn="just" eaLnBrk="1" hangingPunct="1">
              <a:spcBef>
                <a:spcPct val="50000"/>
              </a:spcBef>
            </a:pPr>
            <a:r>
              <a:rPr lang="en-US" b="1">
                <a:cs typeface="Times New Roman" pitchFamily="18" charset="0"/>
              </a:rPr>
              <a:t>MVDs occur when two or more independent multi valued facts about the same attribute occur within the same table. It means that if in a relation R having A, B and C as attributes, B and C are muti-value facts about A, which is represented as A</a:t>
            </a:r>
            <a:r>
              <a:rPr lang="en-US" b="1">
                <a:cs typeface="Times New Roman" pitchFamily="18" charset="0"/>
                <a:sym typeface="Wingdings" pitchFamily="2" charset="2"/>
              </a:rPr>
              <a:t></a:t>
            </a:r>
            <a:r>
              <a:rPr lang="en-US" b="1">
                <a:cs typeface="Times New Roman" pitchFamily="18" charset="0"/>
              </a:rPr>
              <a:t>B and A</a:t>
            </a:r>
            <a:r>
              <a:rPr lang="en-US" b="1">
                <a:cs typeface="Times New Roman" pitchFamily="18" charset="0"/>
                <a:sym typeface="Wingdings" pitchFamily="2" charset="2"/>
              </a:rPr>
              <a:t></a:t>
            </a:r>
            <a:r>
              <a:rPr lang="en-US" b="1">
                <a:cs typeface="Times New Roman" pitchFamily="18" charset="0"/>
              </a:rPr>
              <a:t>C ,then muti value dependency exist only if B and C are independent of each other.</a:t>
            </a:r>
          </a:p>
        </p:txBody>
      </p:sp>
    </p:spTree>
    <p:extLst>
      <p:ext uri="{BB962C8B-B14F-4D97-AF65-F5344CB8AC3E}">
        <p14:creationId xmlns:p14="http://schemas.microsoft.com/office/powerpoint/2010/main" val="1154008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graphicFrame>
        <p:nvGraphicFramePr>
          <p:cNvPr id="8" name="Table 7"/>
          <p:cNvGraphicFramePr>
            <a:graphicFrameLocks noGrp="1"/>
          </p:cNvGraphicFramePr>
          <p:nvPr/>
        </p:nvGraphicFramePr>
        <p:xfrm>
          <a:off x="685800" y="1998663"/>
          <a:ext cx="4724400" cy="3292479"/>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65831">
                <a:tc>
                  <a:txBody>
                    <a:bodyPr/>
                    <a:lstStyle/>
                    <a:p>
                      <a:pPr algn="ctr"/>
                      <a:r>
                        <a:rPr lang="en-US" sz="1800" dirty="0"/>
                        <a:t>Course</a:t>
                      </a:r>
                    </a:p>
                  </a:txBody>
                  <a:tcPr marT="45729" marB="45729"/>
                </a:tc>
                <a:tc>
                  <a:txBody>
                    <a:bodyPr/>
                    <a:lstStyle/>
                    <a:p>
                      <a:pPr algn="ctr"/>
                      <a:r>
                        <a:rPr lang="en-US" sz="1800" dirty="0" err="1"/>
                        <a:t>S_Name</a:t>
                      </a:r>
                      <a:endParaRPr lang="en-US" sz="1800" dirty="0"/>
                    </a:p>
                  </a:txBody>
                  <a:tcPr marT="45729" marB="45729"/>
                </a:tc>
                <a:tc>
                  <a:txBody>
                    <a:bodyPr/>
                    <a:lstStyle/>
                    <a:p>
                      <a:pPr algn="ctr"/>
                      <a:r>
                        <a:rPr lang="en-US" sz="1800" dirty="0" err="1"/>
                        <a:t>Text_Book</a:t>
                      </a:r>
                      <a:endParaRPr lang="en-US" sz="1800" dirty="0"/>
                    </a:p>
                  </a:txBody>
                  <a:tcPr marT="45729" marB="45729"/>
                </a:tc>
                <a:extLst>
                  <a:ext uri="{0D108BD9-81ED-4DB2-BD59-A6C34878D82A}">
                    <a16:rowId xmlns:a16="http://schemas.microsoft.com/office/drawing/2014/main" val="10000"/>
                  </a:ext>
                </a:extLst>
              </a:tr>
              <a:tr h="365831">
                <a:tc>
                  <a:txBody>
                    <a:bodyPr/>
                    <a:lstStyle/>
                    <a:p>
                      <a:pPr algn="ctr"/>
                      <a:r>
                        <a:rPr lang="en-US" sz="1800" b="1" dirty="0"/>
                        <a:t>Physics</a:t>
                      </a:r>
                    </a:p>
                  </a:txBody>
                  <a:tcPr marT="45729" marB="45729"/>
                </a:tc>
                <a:tc>
                  <a:txBody>
                    <a:bodyPr/>
                    <a:lstStyle/>
                    <a:p>
                      <a:pPr algn="ctr"/>
                      <a:r>
                        <a:rPr lang="en-US" sz="1800" b="1" dirty="0"/>
                        <a:t>Ankit</a:t>
                      </a:r>
                    </a:p>
                  </a:txBody>
                  <a:tcPr marT="45729" marB="45729"/>
                </a:tc>
                <a:tc>
                  <a:txBody>
                    <a:bodyPr/>
                    <a:lstStyle/>
                    <a:p>
                      <a:pPr algn="ctr"/>
                      <a:r>
                        <a:rPr lang="en-US" sz="1800" b="1" dirty="0"/>
                        <a:t>Mechanics</a:t>
                      </a:r>
                    </a:p>
                  </a:txBody>
                  <a:tcPr marT="45729" marB="45729"/>
                </a:tc>
                <a:extLst>
                  <a:ext uri="{0D108BD9-81ED-4DB2-BD59-A6C34878D82A}">
                    <a16:rowId xmlns:a16="http://schemas.microsoft.com/office/drawing/2014/main" val="10001"/>
                  </a:ext>
                </a:extLst>
              </a:tr>
              <a:tr h="365831">
                <a:tc>
                  <a:txBody>
                    <a:bodyPr/>
                    <a:lstStyle/>
                    <a:p>
                      <a:pPr algn="ctr"/>
                      <a:r>
                        <a:rPr lang="en-US" sz="1800" b="1" dirty="0"/>
                        <a:t>Physics</a:t>
                      </a:r>
                    </a:p>
                  </a:txBody>
                  <a:tcPr marT="45729" marB="45729"/>
                </a:tc>
                <a:tc>
                  <a:txBody>
                    <a:bodyPr/>
                    <a:lstStyle/>
                    <a:p>
                      <a:pPr algn="ctr"/>
                      <a:r>
                        <a:rPr lang="en-US" sz="1800" b="1" dirty="0"/>
                        <a:t>Ankit</a:t>
                      </a:r>
                    </a:p>
                  </a:txBody>
                  <a:tcPr marT="45729" marB="45729"/>
                </a:tc>
                <a:tc>
                  <a:txBody>
                    <a:bodyPr/>
                    <a:lstStyle/>
                    <a:p>
                      <a:pPr algn="ctr"/>
                      <a:r>
                        <a:rPr lang="en-US" sz="1800" b="1" dirty="0"/>
                        <a:t>Optics</a:t>
                      </a:r>
                    </a:p>
                  </a:txBody>
                  <a:tcPr marT="45729" marB="45729"/>
                </a:tc>
                <a:extLst>
                  <a:ext uri="{0D108BD9-81ED-4DB2-BD59-A6C34878D82A}">
                    <a16:rowId xmlns:a16="http://schemas.microsoft.com/office/drawing/2014/main" val="10002"/>
                  </a:ext>
                </a:extLst>
              </a:tr>
              <a:tr h="365831">
                <a:tc>
                  <a:txBody>
                    <a:bodyPr/>
                    <a:lstStyle/>
                    <a:p>
                      <a:pPr algn="ctr"/>
                      <a:r>
                        <a:rPr lang="en-US" sz="1800" b="1" dirty="0"/>
                        <a:t>Physics</a:t>
                      </a:r>
                    </a:p>
                  </a:txBody>
                  <a:tcPr marT="45729" marB="45729"/>
                </a:tc>
                <a:tc>
                  <a:txBody>
                    <a:bodyPr/>
                    <a:lstStyle/>
                    <a:p>
                      <a:pPr algn="ctr"/>
                      <a:r>
                        <a:rPr lang="en-US" sz="1800" b="1" dirty="0" err="1"/>
                        <a:t>Rahat</a:t>
                      </a:r>
                      <a:endParaRPr lang="en-US" sz="1800" b="1" dirty="0"/>
                    </a:p>
                  </a:txBody>
                  <a:tcPr marT="45729" marB="45729"/>
                </a:tc>
                <a:tc>
                  <a:txBody>
                    <a:bodyPr/>
                    <a:lstStyle/>
                    <a:p>
                      <a:pPr algn="ctr"/>
                      <a:r>
                        <a:rPr lang="en-US" sz="1800" b="1" dirty="0"/>
                        <a:t>Mechanics</a:t>
                      </a:r>
                    </a:p>
                  </a:txBody>
                  <a:tcPr marT="45729" marB="45729"/>
                </a:tc>
                <a:extLst>
                  <a:ext uri="{0D108BD9-81ED-4DB2-BD59-A6C34878D82A}">
                    <a16:rowId xmlns:a16="http://schemas.microsoft.com/office/drawing/2014/main" val="10003"/>
                  </a:ext>
                </a:extLst>
              </a:tr>
              <a:tr h="365831">
                <a:tc>
                  <a:txBody>
                    <a:bodyPr/>
                    <a:lstStyle/>
                    <a:p>
                      <a:pPr algn="ctr"/>
                      <a:r>
                        <a:rPr lang="en-US" sz="1800" b="1" dirty="0"/>
                        <a:t>Physics</a:t>
                      </a:r>
                    </a:p>
                  </a:txBody>
                  <a:tcPr marT="45729" marB="45729"/>
                </a:tc>
                <a:tc>
                  <a:txBody>
                    <a:bodyPr/>
                    <a:lstStyle/>
                    <a:p>
                      <a:pPr algn="ctr"/>
                      <a:r>
                        <a:rPr lang="en-US" sz="1800" b="1" dirty="0" err="1"/>
                        <a:t>Rahat</a:t>
                      </a:r>
                      <a:endParaRPr lang="en-US" sz="1800" b="1" dirty="0"/>
                    </a:p>
                  </a:txBody>
                  <a:tcPr marT="45729" marB="45729"/>
                </a:tc>
                <a:tc>
                  <a:txBody>
                    <a:bodyPr/>
                    <a:lstStyle/>
                    <a:p>
                      <a:pPr algn="ctr"/>
                      <a:r>
                        <a:rPr lang="en-US" sz="1800" b="1" dirty="0"/>
                        <a:t>Optics</a:t>
                      </a:r>
                    </a:p>
                  </a:txBody>
                  <a:tcPr marT="45729" marB="45729"/>
                </a:tc>
                <a:extLst>
                  <a:ext uri="{0D108BD9-81ED-4DB2-BD59-A6C34878D82A}">
                    <a16:rowId xmlns:a16="http://schemas.microsoft.com/office/drawing/2014/main" val="10004"/>
                  </a:ext>
                </a:extLst>
              </a:tr>
              <a:tr h="365831">
                <a:tc>
                  <a:txBody>
                    <a:bodyPr/>
                    <a:lstStyle/>
                    <a:p>
                      <a:pPr algn="ctr"/>
                      <a:r>
                        <a:rPr lang="en-US" sz="1800" b="1" dirty="0"/>
                        <a:t>Chemistry</a:t>
                      </a:r>
                    </a:p>
                  </a:txBody>
                  <a:tcPr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Ankit</a:t>
                      </a:r>
                    </a:p>
                  </a:txBody>
                  <a:tcPr marT="45729" marB="45729"/>
                </a:tc>
                <a:tc>
                  <a:txBody>
                    <a:bodyPr/>
                    <a:lstStyle/>
                    <a:p>
                      <a:pPr algn="ctr"/>
                      <a:r>
                        <a:rPr lang="en-US" sz="1800" b="1" dirty="0"/>
                        <a:t>Org. Chemistry</a:t>
                      </a:r>
                    </a:p>
                  </a:txBody>
                  <a:tcPr marT="45729" marB="45729"/>
                </a:tc>
                <a:extLst>
                  <a:ext uri="{0D108BD9-81ED-4DB2-BD59-A6C34878D82A}">
                    <a16:rowId xmlns:a16="http://schemas.microsoft.com/office/drawing/2014/main" val="10005"/>
                  </a:ext>
                </a:extLst>
              </a:tr>
              <a:tr h="365831">
                <a:tc>
                  <a:txBody>
                    <a:bodyPr/>
                    <a:lstStyle/>
                    <a:p>
                      <a:pPr algn="ctr"/>
                      <a:r>
                        <a:rPr lang="en-US" sz="1800" b="1" dirty="0"/>
                        <a:t>Chemistry</a:t>
                      </a:r>
                    </a:p>
                  </a:txBody>
                  <a:tcPr marT="45729" marB="4572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Ankit</a:t>
                      </a:r>
                    </a:p>
                  </a:txBody>
                  <a:tcPr marT="45729" marB="45729"/>
                </a:tc>
                <a:tc>
                  <a:txBody>
                    <a:bodyPr/>
                    <a:lstStyle/>
                    <a:p>
                      <a:pPr algn="ctr"/>
                      <a:r>
                        <a:rPr lang="en-US" sz="1800" b="1" dirty="0" err="1"/>
                        <a:t>Inorg</a:t>
                      </a:r>
                      <a:r>
                        <a:rPr lang="en-US" sz="1800" b="1" dirty="0"/>
                        <a:t>. Chemistry</a:t>
                      </a:r>
                    </a:p>
                  </a:txBody>
                  <a:tcPr marT="45729" marB="45729"/>
                </a:tc>
                <a:extLst>
                  <a:ext uri="{0D108BD9-81ED-4DB2-BD59-A6C34878D82A}">
                    <a16:rowId xmlns:a16="http://schemas.microsoft.com/office/drawing/2014/main" val="10006"/>
                  </a:ext>
                </a:extLst>
              </a:tr>
              <a:tr h="365831">
                <a:tc>
                  <a:txBody>
                    <a:bodyPr/>
                    <a:lstStyle/>
                    <a:p>
                      <a:pPr algn="ctr"/>
                      <a:r>
                        <a:rPr lang="en-US" sz="1800" b="1" dirty="0"/>
                        <a:t>English</a:t>
                      </a:r>
                    </a:p>
                  </a:txBody>
                  <a:tcPr marT="45729" marB="45729"/>
                </a:tc>
                <a:tc>
                  <a:txBody>
                    <a:bodyPr/>
                    <a:lstStyle/>
                    <a:p>
                      <a:pPr algn="ctr"/>
                      <a:r>
                        <a:rPr lang="en-US" sz="1800" b="1" dirty="0"/>
                        <a:t>Raj</a:t>
                      </a:r>
                    </a:p>
                  </a:txBody>
                  <a:tcPr marT="45729" marB="45729"/>
                </a:tc>
                <a:tc>
                  <a:txBody>
                    <a:bodyPr/>
                    <a:lstStyle/>
                    <a:p>
                      <a:pPr algn="ctr"/>
                      <a:r>
                        <a:rPr lang="en-US" sz="1800" b="1" dirty="0"/>
                        <a:t>Eng. Literature</a:t>
                      </a:r>
                    </a:p>
                  </a:txBody>
                  <a:tcPr marT="45729" marB="45729"/>
                </a:tc>
                <a:extLst>
                  <a:ext uri="{0D108BD9-81ED-4DB2-BD59-A6C34878D82A}">
                    <a16:rowId xmlns:a16="http://schemas.microsoft.com/office/drawing/2014/main" val="10007"/>
                  </a:ext>
                </a:extLst>
              </a:tr>
              <a:tr h="365831">
                <a:tc>
                  <a:txBody>
                    <a:bodyPr/>
                    <a:lstStyle/>
                    <a:p>
                      <a:pPr algn="ctr"/>
                      <a:r>
                        <a:rPr lang="en-US" sz="1800" b="1" dirty="0"/>
                        <a:t>English</a:t>
                      </a:r>
                    </a:p>
                  </a:txBody>
                  <a:tcPr marT="45729" marB="45729"/>
                </a:tc>
                <a:tc>
                  <a:txBody>
                    <a:bodyPr/>
                    <a:lstStyle/>
                    <a:p>
                      <a:pPr algn="ctr"/>
                      <a:r>
                        <a:rPr lang="en-US" sz="1800" b="1" dirty="0"/>
                        <a:t>Raj</a:t>
                      </a:r>
                    </a:p>
                  </a:txBody>
                  <a:tcPr marT="45729" marB="45729"/>
                </a:tc>
                <a:tc>
                  <a:txBody>
                    <a:bodyPr/>
                    <a:lstStyle/>
                    <a:p>
                      <a:pPr algn="ctr"/>
                      <a:r>
                        <a:rPr lang="en-US" sz="1800" b="1" dirty="0"/>
                        <a:t>Eng. </a:t>
                      </a:r>
                      <a:r>
                        <a:rPr lang="en-US" sz="1800" b="1" dirty="0" err="1"/>
                        <a:t>Grammer</a:t>
                      </a:r>
                      <a:endParaRPr lang="en-US" sz="1800" b="1" dirty="0"/>
                    </a:p>
                  </a:txBody>
                  <a:tcPr marT="45729" marB="45729"/>
                </a:tc>
                <a:extLst>
                  <a:ext uri="{0D108BD9-81ED-4DB2-BD59-A6C34878D82A}">
                    <a16:rowId xmlns:a16="http://schemas.microsoft.com/office/drawing/2014/main" val="10008"/>
                  </a:ext>
                </a:extLst>
              </a:tr>
            </a:tbl>
          </a:graphicData>
        </a:graphic>
      </p:graphicFrame>
      <p:sp>
        <p:nvSpPr>
          <p:cNvPr id="9" name="Rectangle 3"/>
          <p:cNvSpPr txBox="1">
            <a:spLocks noChangeArrowheads="1"/>
          </p:cNvSpPr>
          <p:nvPr/>
        </p:nvSpPr>
        <p:spPr bwMode="auto">
          <a:xfrm>
            <a:off x="1447800" y="1524000"/>
            <a:ext cx="3124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Course_Student_Book</a:t>
            </a:r>
            <a:endParaRPr lang="en-US" sz="2400" b="1" kern="0" dirty="0">
              <a:latin typeface="+mn-lt"/>
              <a:cs typeface="Times New Roman" charset="0"/>
            </a:endParaRPr>
          </a:p>
        </p:txBody>
      </p:sp>
      <p:sp>
        <p:nvSpPr>
          <p:cNvPr id="10" name="Rectangle 3"/>
          <p:cNvSpPr txBox="1">
            <a:spLocks noChangeArrowheads="1"/>
          </p:cNvSpPr>
          <p:nvPr/>
        </p:nvSpPr>
        <p:spPr bwMode="auto">
          <a:xfrm>
            <a:off x="5486400" y="3033713"/>
            <a:ext cx="3429000" cy="1233487"/>
          </a:xfrm>
          <a:prstGeom prst="rect">
            <a:avLst/>
          </a:prstGeom>
          <a:noFill/>
          <a:ln w="9525">
            <a:noFill/>
            <a:miter lim="800000"/>
            <a:headEnd/>
            <a:tailEnd/>
          </a:ln>
        </p:spPr>
        <p:txBody>
          <a:bodyPr/>
          <a:lstStyle/>
          <a:p>
            <a:pPr marL="342900" indent="-342900" algn="just" eaLnBrk="0" hangingPunct="0">
              <a:spcBef>
                <a:spcPct val="50000"/>
              </a:spcBef>
              <a:buClr>
                <a:srgbClr val="E46100"/>
              </a:buClr>
              <a:defRPr/>
            </a:pPr>
            <a:r>
              <a:rPr lang="en-US" sz="2400" b="1" kern="0">
                <a:latin typeface="+mn-lt"/>
                <a:cs typeface="Times New Roman" charset="0"/>
              </a:rPr>
              <a:t>MVD exists :</a:t>
            </a:r>
          </a:p>
          <a:p>
            <a:pPr marL="342900" indent="-342900" algn="just" eaLnBrk="0" hangingPunct="0">
              <a:spcBef>
                <a:spcPct val="50000"/>
              </a:spcBef>
              <a:buClr>
                <a:srgbClr val="E46100"/>
              </a:buClr>
              <a:defRPr/>
            </a:pPr>
            <a:r>
              <a:rPr lang="en-US" sz="2400" b="1" kern="0" dirty="0">
                <a:latin typeface="+mn-lt"/>
                <a:cs typeface="Times New Roman" charset="0"/>
              </a:rPr>
              <a:t>Course </a:t>
            </a:r>
            <a:r>
              <a:rPr lang="en-US" sz="2400" b="1" kern="0" dirty="0">
                <a:latin typeface="+mn-lt"/>
                <a:cs typeface="Times New Roman" charset="0"/>
                <a:sym typeface="Wingdings" pitchFamily="2" charset="2"/>
              </a:rPr>
              <a:t>  </a:t>
            </a:r>
            <a:r>
              <a:rPr lang="en-US" sz="2400" b="1" kern="0" dirty="0" err="1">
                <a:latin typeface="+mn-lt"/>
                <a:cs typeface="Times New Roman" charset="0"/>
                <a:sym typeface="Wingdings" pitchFamily="2" charset="2"/>
              </a:rPr>
              <a:t>S_Name</a:t>
            </a:r>
            <a:endParaRPr lang="en-US" sz="2400" b="1" kern="0" dirty="0">
              <a:latin typeface="+mn-lt"/>
              <a:cs typeface="Times New Roman" charset="0"/>
              <a:sym typeface="Wingdings" pitchFamily="2" charset="2"/>
            </a:endParaRPr>
          </a:p>
          <a:p>
            <a:pPr marL="342900" indent="-342900" algn="just" eaLnBrk="0" hangingPunct="0">
              <a:spcBef>
                <a:spcPct val="50000"/>
              </a:spcBef>
              <a:buClr>
                <a:srgbClr val="E46100"/>
              </a:buClr>
              <a:defRPr/>
            </a:pPr>
            <a:r>
              <a:rPr lang="en-US" sz="2400" b="1" kern="0" dirty="0">
                <a:latin typeface="+mn-lt"/>
                <a:cs typeface="Times New Roman" charset="0"/>
                <a:sym typeface="Wingdings" pitchFamily="2" charset="2"/>
              </a:rPr>
              <a:t>Course   </a:t>
            </a:r>
            <a:r>
              <a:rPr lang="en-US" sz="2400" b="1" kern="0" dirty="0" err="1">
                <a:latin typeface="+mn-lt"/>
                <a:cs typeface="Times New Roman" charset="0"/>
                <a:sym typeface="Wingdings" pitchFamily="2" charset="2"/>
              </a:rPr>
              <a:t>Text_Book</a:t>
            </a:r>
            <a:endParaRPr lang="en-US" sz="2400" b="1" kern="0" dirty="0">
              <a:latin typeface="+mn-lt"/>
              <a:cs typeface="Times New Roman" charset="0"/>
            </a:endParaRPr>
          </a:p>
        </p:txBody>
      </p:sp>
    </p:spTree>
    <p:extLst>
      <p:ext uri="{BB962C8B-B14F-4D97-AF65-F5344CB8AC3E}">
        <p14:creationId xmlns:p14="http://schemas.microsoft.com/office/powerpoint/2010/main" val="2524987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2000"/>
                                        <p:tgtEl>
                                          <p:spTgt spid="9"/>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20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4953000"/>
          </a:xfrm>
        </p:spPr>
        <p:txBody>
          <a:bodyPr>
            <a:normAutofit lnSpcReduction="10000"/>
          </a:bodyPr>
          <a:lstStyle/>
          <a:p>
            <a:pPr algn="just" eaLnBrk="1" hangingPunct="1">
              <a:spcBef>
                <a:spcPct val="50000"/>
              </a:spcBef>
            </a:pPr>
            <a:r>
              <a:rPr lang="en-US" dirty="0">
                <a:solidFill>
                  <a:schemeClr val="accent1">
                    <a:lumMod val="75000"/>
                  </a:schemeClr>
                </a:solidFill>
                <a:cs typeface="Times New Roman" pitchFamily="18" charset="0"/>
              </a:rPr>
              <a:t>Anomalies of database with MVDs:</a:t>
            </a:r>
          </a:p>
          <a:p>
            <a:pPr lvl="1" algn="just" eaLnBrk="1" hangingPunct="1">
              <a:spcBef>
                <a:spcPct val="50000"/>
              </a:spcBef>
            </a:pPr>
            <a:r>
              <a:rPr lang="en-US" b="1" dirty="0">
                <a:cs typeface="Times New Roman" pitchFamily="18" charset="0"/>
              </a:rPr>
              <a:t>If a new student joins the physics course then we have to make two insertions for that student in the database, which is equal to no. of physics text books.</a:t>
            </a:r>
          </a:p>
          <a:p>
            <a:pPr lvl="1" algn="just" eaLnBrk="1" hangingPunct="1">
              <a:spcBef>
                <a:spcPct val="50000"/>
              </a:spcBef>
            </a:pPr>
            <a:r>
              <a:rPr lang="en-US" b="1" dirty="0">
                <a:cs typeface="Times New Roman" pitchFamily="18" charset="0"/>
              </a:rPr>
              <a:t>If the name of the physics textbook is required to change we have the update the no. of records equal to no. of students in physics course.</a:t>
            </a:r>
          </a:p>
          <a:p>
            <a:pPr lvl="1" algn="just" eaLnBrk="1" hangingPunct="1">
              <a:spcBef>
                <a:spcPct val="50000"/>
              </a:spcBef>
            </a:pPr>
            <a:r>
              <a:rPr lang="en-US" b="1" dirty="0">
                <a:cs typeface="Times New Roman" pitchFamily="18" charset="0"/>
              </a:rPr>
              <a:t>If a physics textbook is required to be deleted then we have to delete no. of records. </a:t>
            </a:r>
            <a:endParaRPr lang="en-US" b="1" dirty="0"/>
          </a:p>
        </p:txBody>
      </p:sp>
    </p:spTree>
    <p:extLst>
      <p:ext uri="{BB962C8B-B14F-4D97-AF65-F5344CB8AC3E}">
        <p14:creationId xmlns:p14="http://schemas.microsoft.com/office/powerpoint/2010/main" val="3135730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6"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Dependence (FD)</a:t>
            </a:r>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685" t="36008" r="33812" b="20335"/>
          <a:stretch/>
        </p:blipFill>
        <p:spPr bwMode="auto">
          <a:xfrm>
            <a:off x="990600" y="1828801"/>
            <a:ext cx="5956130" cy="3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19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Forth Normal Form (4NF)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305800" cy="1600200"/>
          </a:xfrm>
        </p:spPr>
        <p:txBody>
          <a:bodyPr/>
          <a:lstStyle/>
          <a:p>
            <a:pPr algn="just" eaLnBrk="1" hangingPunct="1">
              <a:spcBef>
                <a:spcPct val="50000"/>
              </a:spcBef>
            </a:pPr>
            <a:r>
              <a:rPr lang="en-US">
                <a:cs typeface="Times New Roman" pitchFamily="18" charset="0"/>
              </a:rPr>
              <a:t>To put </a:t>
            </a:r>
            <a:r>
              <a:rPr lang="en-US" i="1">
                <a:cs typeface="Times New Roman" pitchFamily="18" charset="0"/>
              </a:rPr>
              <a:t>Course_Student_Book</a:t>
            </a:r>
            <a:r>
              <a:rPr lang="en-US">
                <a:cs typeface="Times New Roman" pitchFamily="18" charset="0"/>
              </a:rPr>
              <a:t> relation into 4NF, two separate tables are formed as shown below:</a:t>
            </a:r>
          </a:p>
        </p:txBody>
      </p:sp>
      <p:graphicFrame>
        <p:nvGraphicFramePr>
          <p:cNvPr id="8" name="Table 7"/>
          <p:cNvGraphicFramePr>
            <a:graphicFrameLocks noGrp="1"/>
          </p:cNvGraphicFramePr>
          <p:nvPr/>
        </p:nvGraphicFramePr>
        <p:xfrm>
          <a:off x="914400" y="3611563"/>
          <a:ext cx="2743200" cy="1828800"/>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51790">
                <a:tc>
                  <a:txBody>
                    <a:bodyPr/>
                    <a:lstStyle/>
                    <a:p>
                      <a:pPr algn="ctr"/>
                      <a:r>
                        <a:rPr lang="en-US" dirty="0"/>
                        <a:t>Course</a:t>
                      </a:r>
                    </a:p>
                  </a:txBody>
                  <a:tcPr/>
                </a:tc>
                <a:tc>
                  <a:txBody>
                    <a:bodyPr/>
                    <a:lstStyle/>
                    <a:p>
                      <a:pPr algn="ctr"/>
                      <a:r>
                        <a:rPr lang="en-US" dirty="0" err="1"/>
                        <a:t>S_Name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a:t>Physics</a:t>
                      </a:r>
                    </a:p>
                  </a:txBody>
                  <a:tcPr/>
                </a:tc>
                <a:tc>
                  <a:txBody>
                    <a:bodyPr/>
                    <a:lstStyle/>
                    <a:p>
                      <a:pPr algn="ctr"/>
                      <a:r>
                        <a:rPr lang="en-US" b="1" dirty="0"/>
                        <a:t>Ankit</a:t>
                      </a:r>
                    </a:p>
                  </a:txBody>
                  <a:tcPr/>
                </a:tc>
                <a:extLst>
                  <a:ext uri="{0D108BD9-81ED-4DB2-BD59-A6C34878D82A}">
                    <a16:rowId xmlns:a16="http://schemas.microsoft.com/office/drawing/2014/main" val="10001"/>
                  </a:ext>
                </a:extLst>
              </a:tr>
              <a:tr h="351790">
                <a:tc>
                  <a:txBody>
                    <a:bodyPr/>
                    <a:lstStyle/>
                    <a:p>
                      <a:pPr algn="ctr"/>
                      <a:r>
                        <a:rPr lang="en-US" b="1" dirty="0"/>
                        <a:t>Physics</a:t>
                      </a:r>
                    </a:p>
                  </a:txBody>
                  <a:tcPr/>
                </a:tc>
                <a:tc>
                  <a:txBody>
                    <a:bodyPr/>
                    <a:lstStyle/>
                    <a:p>
                      <a:pPr algn="ctr"/>
                      <a:r>
                        <a:rPr lang="en-US" b="1" dirty="0" err="1"/>
                        <a:t>Rahat</a:t>
                      </a:r>
                      <a:endParaRPr lang="en-US" b="1" dirty="0"/>
                    </a:p>
                  </a:txBody>
                  <a:tcPr/>
                </a:tc>
                <a:extLst>
                  <a:ext uri="{0D108BD9-81ED-4DB2-BD59-A6C34878D82A}">
                    <a16:rowId xmlns:a16="http://schemas.microsoft.com/office/drawing/2014/main" val="10002"/>
                  </a:ext>
                </a:extLst>
              </a:tr>
              <a:tr h="351790">
                <a:tc>
                  <a:txBody>
                    <a:bodyPr/>
                    <a:lstStyle/>
                    <a:p>
                      <a:pPr algn="ctr"/>
                      <a:r>
                        <a:rPr lang="en-US" b="1" dirty="0"/>
                        <a:t>Chemistry</a:t>
                      </a:r>
                    </a:p>
                  </a:txBody>
                  <a:tcPr/>
                </a:tc>
                <a:tc>
                  <a:txBody>
                    <a:bodyPr/>
                    <a:lstStyle/>
                    <a:p>
                      <a:pPr algn="ctr"/>
                      <a:r>
                        <a:rPr lang="en-US" b="1" dirty="0"/>
                        <a:t>Ankit</a:t>
                      </a:r>
                    </a:p>
                  </a:txBody>
                  <a:tcPr/>
                </a:tc>
                <a:extLst>
                  <a:ext uri="{0D108BD9-81ED-4DB2-BD59-A6C34878D82A}">
                    <a16:rowId xmlns:a16="http://schemas.microsoft.com/office/drawing/2014/main" val="10003"/>
                  </a:ext>
                </a:extLst>
              </a:tr>
              <a:tr h="351790">
                <a:tc>
                  <a:txBody>
                    <a:bodyPr/>
                    <a:lstStyle/>
                    <a:p>
                      <a:pPr algn="ctr"/>
                      <a:r>
                        <a:rPr lang="en-US" b="1" dirty="0"/>
                        <a:t>English</a:t>
                      </a:r>
                    </a:p>
                  </a:txBody>
                  <a:tcPr/>
                </a:tc>
                <a:tc>
                  <a:txBody>
                    <a:bodyPr/>
                    <a:lstStyle/>
                    <a:p>
                      <a:pPr algn="ctr"/>
                      <a:r>
                        <a:rPr lang="en-US" b="1" dirty="0"/>
                        <a:t>Raj</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1066800" y="3124200"/>
            <a:ext cx="2362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a:t>
            </a:r>
            <a:endParaRPr lang="en-US" sz="2400" b="1" kern="0" dirty="0">
              <a:latin typeface="+mn-lt"/>
              <a:cs typeface="Times New Roman" charset="0"/>
            </a:endParaRPr>
          </a:p>
        </p:txBody>
      </p:sp>
      <p:graphicFrame>
        <p:nvGraphicFramePr>
          <p:cNvPr id="10" name="Table 9"/>
          <p:cNvGraphicFramePr>
            <a:graphicFrameLocks noGrp="1"/>
          </p:cNvGraphicFramePr>
          <p:nvPr/>
        </p:nvGraphicFramePr>
        <p:xfrm>
          <a:off x="5029200" y="3611563"/>
          <a:ext cx="3352800" cy="2560635"/>
        </p:xfrm>
        <a:graphic>
          <a:graphicData uri="http://schemas.openxmlformats.org/drawingml/2006/table">
            <a:tbl>
              <a:tblPr firstRow="1" bandRow="1">
                <a:tableStyleId>{00A15C55-8517-42AA-B614-E9B94910E393}</a:tableStyleId>
              </a:tblPr>
              <a:tblGrid>
                <a:gridCol w="1371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365805">
                <a:tc>
                  <a:txBody>
                    <a:bodyPr/>
                    <a:lstStyle/>
                    <a:p>
                      <a:pPr algn="ctr"/>
                      <a:r>
                        <a:rPr lang="en-US" sz="1800" dirty="0"/>
                        <a:t>Course</a:t>
                      </a:r>
                    </a:p>
                  </a:txBody>
                  <a:tcPr marT="45726" marB="45726"/>
                </a:tc>
                <a:tc>
                  <a:txBody>
                    <a:bodyPr/>
                    <a:lstStyle/>
                    <a:p>
                      <a:pPr algn="ctr"/>
                      <a:r>
                        <a:rPr lang="en-US" sz="1800" dirty="0" err="1"/>
                        <a:t>Text_Book</a:t>
                      </a:r>
                      <a:endParaRPr lang="en-US" sz="1800" dirty="0"/>
                    </a:p>
                  </a:txBody>
                  <a:tcPr marT="45726" marB="45726"/>
                </a:tc>
                <a:extLst>
                  <a:ext uri="{0D108BD9-81ED-4DB2-BD59-A6C34878D82A}">
                    <a16:rowId xmlns:a16="http://schemas.microsoft.com/office/drawing/2014/main" val="10000"/>
                  </a:ext>
                </a:extLst>
              </a:tr>
              <a:tr h="365805">
                <a:tc>
                  <a:txBody>
                    <a:bodyPr/>
                    <a:lstStyle/>
                    <a:p>
                      <a:pPr algn="ctr"/>
                      <a:r>
                        <a:rPr lang="en-US" sz="1800" b="1" dirty="0"/>
                        <a:t>Physics</a:t>
                      </a:r>
                    </a:p>
                  </a:txBody>
                  <a:tcPr marT="45726" marB="45726"/>
                </a:tc>
                <a:tc>
                  <a:txBody>
                    <a:bodyPr/>
                    <a:lstStyle/>
                    <a:p>
                      <a:pPr algn="ctr"/>
                      <a:r>
                        <a:rPr lang="en-US" sz="1800" b="1" dirty="0"/>
                        <a:t>Mechanics</a:t>
                      </a:r>
                    </a:p>
                  </a:txBody>
                  <a:tcPr marT="45726" marB="45726"/>
                </a:tc>
                <a:extLst>
                  <a:ext uri="{0D108BD9-81ED-4DB2-BD59-A6C34878D82A}">
                    <a16:rowId xmlns:a16="http://schemas.microsoft.com/office/drawing/2014/main" val="10001"/>
                  </a:ext>
                </a:extLst>
              </a:tr>
              <a:tr h="365805">
                <a:tc>
                  <a:txBody>
                    <a:bodyPr/>
                    <a:lstStyle/>
                    <a:p>
                      <a:pPr algn="ctr"/>
                      <a:r>
                        <a:rPr lang="en-US" sz="1800" b="1"/>
                        <a:t>Physics</a:t>
                      </a:r>
                      <a:endParaRPr lang="en-US" sz="1800" b="1" dirty="0"/>
                    </a:p>
                  </a:txBody>
                  <a:tcPr marT="45726" marB="45726"/>
                </a:tc>
                <a:tc>
                  <a:txBody>
                    <a:bodyPr/>
                    <a:lstStyle/>
                    <a:p>
                      <a:pPr algn="ctr"/>
                      <a:r>
                        <a:rPr lang="en-US" sz="1800" b="1" dirty="0"/>
                        <a:t>Optics</a:t>
                      </a:r>
                    </a:p>
                  </a:txBody>
                  <a:tcPr marT="45726" marB="45726"/>
                </a:tc>
                <a:extLst>
                  <a:ext uri="{0D108BD9-81ED-4DB2-BD59-A6C34878D82A}">
                    <a16:rowId xmlns:a16="http://schemas.microsoft.com/office/drawing/2014/main" val="10002"/>
                  </a:ext>
                </a:extLst>
              </a:tr>
              <a:tr h="365805">
                <a:tc>
                  <a:txBody>
                    <a:bodyPr/>
                    <a:lstStyle/>
                    <a:p>
                      <a:pPr algn="ctr"/>
                      <a:r>
                        <a:rPr lang="en-US" sz="1800" b="1" dirty="0"/>
                        <a:t>Chemistry</a:t>
                      </a:r>
                    </a:p>
                  </a:txBody>
                  <a:tcPr marT="45726" marB="45726"/>
                </a:tc>
                <a:tc>
                  <a:txBody>
                    <a:bodyPr/>
                    <a:lstStyle/>
                    <a:p>
                      <a:pPr algn="ctr"/>
                      <a:r>
                        <a:rPr lang="en-US" sz="1800" b="1" dirty="0"/>
                        <a:t>Org. Chemistry</a:t>
                      </a:r>
                    </a:p>
                  </a:txBody>
                  <a:tcPr marT="45726" marB="45726"/>
                </a:tc>
                <a:extLst>
                  <a:ext uri="{0D108BD9-81ED-4DB2-BD59-A6C34878D82A}">
                    <a16:rowId xmlns:a16="http://schemas.microsoft.com/office/drawing/2014/main" val="10003"/>
                  </a:ext>
                </a:extLst>
              </a:tr>
              <a:tr h="365805">
                <a:tc>
                  <a:txBody>
                    <a:bodyPr/>
                    <a:lstStyle/>
                    <a:p>
                      <a:pPr algn="ctr"/>
                      <a:r>
                        <a:rPr lang="en-US" sz="1800" b="1" dirty="0"/>
                        <a:t>Chemistry</a:t>
                      </a:r>
                    </a:p>
                  </a:txBody>
                  <a:tcPr marT="45726" marB="45726"/>
                </a:tc>
                <a:tc>
                  <a:txBody>
                    <a:bodyPr/>
                    <a:lstStyle/>
                    <a:p>
                      <a:pPr algn="ctr"/>
                      <a:r>
                        <a:rPr lang="en-US" sz="1800" b="1" dirty="0" err="1"/>
                        <a:t>Inorg</a:t>
                      </a:r>
                      <a:r>
                        <a:rPr lang="en-US" sz="1800" b="1" dirty="0"/>
                        <a:t>. Chemistry</a:t>
                      </a:r>
                    </a:p>
                  </a:txBody>
                  <a:tcPr marT="45726" marB="45726"/>
                </a:tc>
                <a:extLst>
                  <a:ext uri="{0D108BD9-81ED-4DB2-BD59-A6C34878D82A}">
                    <a16:rowId xmlns:a16="http://schemas.microsoft.com/office/drawing/2014/main" val="10004"/>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English</a:t>
                      </a:r>
                    </a:p>
                  </a:txBody>
                  <a:tcPr marT="45726" marB="45726"/>
                </a:tc>
                <a:tc>
                  <a:txBody>
                    <a:bodyPr/>
                    <a:lstStyle/>
                    <a:p>
                      <a:pPr algn="ctr"/>
                      <a:r>
                        <a:rPr lang="en-US" sz="1800" b="1" dirty="0"/>
                        <a:t>Eng. Literature</a:t>
                      </a:r>
                    </a:p>
                  </a:txBody>
                  <a:tcPr marT="45726" marB="45726"/>
                </a:tc>
                <a:extLst>
                  <a:ext uri="{0D108BD9-81ED-4DB2-BD59-A6C34878D82A}">
                    <a16:rowId xmlns:a16="http://schemas.microsoft.com/office/drawing/2014/main" val="10005"/>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English</a:t>
                      </a:r>
                    </a:p>
                  </a:txBody>
                  <a:tcPr marT="45726" marB="45726"/>
                </a:tc>
                <a:tc>
                  <a:txBody>
                    <a:bodyPr/>
                    <a:lstStyle/>
                    <a:p>
                      <a:pPr algn="ctr"/>
                      <a:r>
                        <a:rPr lang="en-US" sz="1800" b="1" dirty="0"/>
                        <a:t>Eng. </a:t>
                      </a:r>
                      <a:r>
                        <a:rPr lang="en-US" sz="1800" b="1" dirty="0" err="1"/>
                        <a:t>Grammer</a:t>
                      </a:r>
                      <a:endParaRPr lang="en-US" sz="1800" b="1" dirty="0"/>
                    </a:p>
                  </a:txBody>
                  <a:tcPr marT="45726" marB="45726"/>
                </a:tc>
                <a:extLst>
                  <a:ext uri="{0D108BD9-81ED-4DB2-BD59-A6C34878D82A}">
                    <a16:rowId xmlns:a16="http://schemas.microsoft.com/office/drawing/2014/main" val="10006"/>
                  </a:ext>
                </a:extLst>
              </a:tr>
            </a:tbl>
          </a:graphicData>
        </a:graphic>
      </p:graphicFrame>
      <p:sp>
        <p:nvSpPr>
          <p:cNvPr id="11" name="Rectangle 3"/>
          <p:cNvSpPr txBox="1">
            <a:spLocks noChangeArrowheads="1"/>
          </p:cNvSpPr>
          <p:nvPr/>
        </p:nvSpPr>
        <p:spPr bwMode="auto">
          <a:xfrm>
            <a:off x="5181600" y="3124200"/>
            <a:ext cx="2362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Course_Student</a:t>
            </a:r>
            <a:endParaRPr lang="en-US" sz="2400" b="1" kern="0" dirty="0">
              <a:latin typeface="+mn-lt"/>
              <a:cs typeface="Times New Roman" charset="0"/>
            </a:endParaRPr>
          </a:p>
        </p:txBody>
      </p:sp>
    </p:spTree>
    <p:extLst>
      <p:ext uri="{BB962C8B-B14F-4D97-AF65-F5344CB8AC3E}">
        <p14:creationId xmlns:p14="http://schemas.microsoft.com/office/powerpoint/2010/main" val="1806556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228600"/>
            <a:ext cx="8229600" cy="6629400"/>
          </a:xfrm>
          <a:prstGeom prst="rect">
            <a:avLst/>
          </a:prstGeom>
        </p:spPr>
        <p:txBody>
          <a:bodyPr/>
          <a:lstStyle/>
          <a:p>
            <a:pPr marL="342900" indent="-342900">
              <a:spcBef>
                <a:spcPct val="20000"/>
              </a:spcBef>
              <a:buFont typeface="Arial" charset="0"/>
              <a:buChar char="•"/>
              <a:defRPr/>
            </a:pPr>
            <a:endParaRPr lang="en-US" sz="3200" dirty="0" smtClean="0">
              <a:latin typeface="+mn-lt"/>
              <a:cs typeface="+mn-cs"/>
            </a:endParaRPr>
          </a:p>
          <a:p>
            <a:pPr marL="342900" indent="-342900">
              <a:spcBef>
                <a:spcPct val="20000"/>
              </a:spcBef>
              <a:buFont typeface="Arial" charset="0"/>
              <a:buChar char="•"/>
              <a:defRPr/>
            </a:pPr>
            <a:r>
              <a:rPr lang="en-US" sz="3200" dirty="0" smtClean="0">
                <a:latin typeface="+mn-lt"/>
                <a:cs typeface="+mn-cs"/>
              </a:rPr>
              <a:t>Case </a:t>
            </a:r>
            <a:r>
              <a:rPr lang="en-US" sz="3200" dirty="0">
                <a:latin typeface="+mn-lt"/>
                <a:cs typeface="+mn-cs"/>
              </a:rPr>
              <a:t>1:- Assume there is no multi value dependency exists then, employee relation is in 4NF.</a:t>
            </a:r>
          </a:p>
          <a:p>
            <a:pPr marL="342900" indent="-342900">
              <a:spcBef>
                <a:spcPct val="20000"/>
              </a:spcBef>
              <a:buFont typeface="Arial" charset="0"/>
              <a:buChar char="•"/>
              <a:defRPr/>
            </a:pPr>
            <a:r>
              <a:rPr lang="en-US" sz="3200" dirty="0">
                <a:latin typeface="+mn-lt"/>
                <a:cs typeface="+mn-cs"/>
              </a:rPr>
              <a:t>Case 2:- Assume the employee relation with multi value dependencies as shown</a:t>
            </a:r>
          </a:p>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endParaRPr lang="en-US" sz="3200" dirty="0">
              <a:latin typeface="+mn-lt"/>
              <a:cs typeface="+mn-cs"/>
            </a:endParaRPr>
          </a:p>
          <a:p>
            <a:pPr marL="342900" indent="-342900">
              <a:spcBef>
                <a:spcPct val="20000"/>
              </a:spcBef>
              <a:buFont typeface="Arial" charset="0"/>
              <a:buChar char="•"/>
              <a:defRPr/>
            </a:pPr>
            <a:endParaRPr lang="en-US" sz="3200" dirty="0">
              <a:latin typeface="+mn-lt"/>
              <a:cs typeface="+mn-cs"/>
            </a:endParaRPr>
          </a:p>
          <a:p>
            <a:pPr marL="457200" indent="-457200">
              <a:spcBef>
                <a:spcPct val="20000"/>
              </a:spcBef>
              <a:buFont typeface="Arial" panose="020B0604020202020204" pitchFamily="34" charset="0"/>
              <a:buChar char="•"/>
              <a:defRPr/>
            </a:pPr>
            <a:r>
              <a:rPr lang="en-US" sz="3000" dirty="0" err="1" smtClean="0">
                <a:latin typeface="+mn-lt"/>
                <a:cs typeface="+mn-cs"/>
              </a:rPr>
              <a:t>Emp_id</a:t>
            </a:r>
            <a:r>
              <a:rPr lang="en-US" sz="3000" dirty="0" smtClean="0">
                <a:latin typeface="+mn-lt"/>
                <a:cs typeface="+mn-cs"/>
              </a:rPr>
              <a:t>-</a:t>
            </a:r>
            <a:r>
              <a:rPr lang="en-US" sz="3000" dirty="0">
                <a:latin typeface="+mn-lt"/>
                <a:cs typeface="+mn-cs"/>
              </a:rPr>
              <a:t>&gt;-&gt; Language</a:t>
            </a:r>
          </a:p>
          <a:p>
            <a:pPr marL="342900" indent="-342900">
              <a:spcBef>
                <a:spcPct val="20000"/>
              </a:spcBef>
              <a:buFont typeface="Arial" charset="0"/>
              <a:buChar char="•"/>
              <a:defRPr/>
            </a:pPr>
            <a:r>
              <a:rPr lang="en-US" sz="3000" dirty="0" err="1">
                <a:latin typeface="+mn-lt"/>
                <a:cs typeface="+mn-cs"/>
              </a:rPr>
              <a:t>Emp_id</a:t>
            </a:r>
            <a:r>
              <a:rPr lang="en-US" sz="3000" dirty="0">
                <a:latin typeface="+mn-lt"/>
                <a:cs typeface="+mn-cs"/>
              </a:rPr>
              <a:t>-&gt;-&gt; Skill</a:t>
            </a:r>
          </a:p>
        </p:txBody>
      </p:sp>
      <p:graphicFrame>
        <p:nvGraphicFramePr>
          <p:cNvPr id="7" name="Table 6"/>
          <p:cNvGraphicFramePr>
            <a:graphicFrameLocks noGrp="1"/>
          </p:cNvGraphicFramePr>
          <p:nvPr>
            <p:extLst>
              <p:ext uri="{D42A27DB-BD31-4B8C-83A1-F6EECF244321}">
                <p14:modId xmlns:p14="http://schemas.microsoft.com/office/powerpoint/2010/main" val="2143208395"/>
              </p:ext>
            </p:extLst>
          </p:nvPr>
        </p:nvGraphicFramePr>
        <p:xfrm>
          <a:off x="2362200" y="3429000"/>
          <a:ext cx="5105400" cy="219432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32581">
                <a:tc>
                  <a:txBody>
                    <a:bodyPr/>
                    <a:lstStyle/>
                    <a:p>
                      <a:r>
                        <a:rPr lang="en-US" sz="1800" dirty="0" err="1" smtClean="0"/>
                        <a:t>Emp</a:t>
                      </a:r>
                      <a:r>
                        <a:rPr lang="en-US" sz="1800" dirty="0" smtClean="0"/>
                        <a:t>-id</a:t>
                      </a:r>
                      <a:endParaRPr lang="en-US" sz="1800" dirty="0"/>
                    </a:p>
                  </a:txBody>
                  <a:tcPr marT="45700" marB="45700"/>
                </a:tc>
                <a:tc>
                  <a:txBody>
                    <a:bodyPr/>
                    <a:lstStyle/>
                    <a:p>
                      <a:r>
                        <a:rPr lang="en-US" sz="1800" dirty="0" smtClean="0"/>
                        <a:t>Language</a:t>
                      </a:r>
                      <a:endParaRPr lang="en-US" sz="1800" dirty="0"/>
                    </a:p>
                  </a:txBody>
                  <a:tcPr marT="45700" marB="45700"/>
                </a:tc>
                <a:tc>
                  <a:txBody>
                    <a:bodyPr/>
                    <a:lstStyle/>
                    <a:p>
                      <a:r>
                        <a:rPr lang="en-US" sz="1800" dirty="0" smtClean="0"/>
                        <a:t>skill</a:t>
                      </a:r>
                      <a:endParaRPr lang="en-US" sz="1800" dirty="0"/>
                    </a:p>
                  </a:txBody>
                  <a:tcPr marT="45700" marB="45700"/>
                </a:tc>
                <a:extLst>
                  <a:ext uri="{0D108BD9-81ED-4DB2-BD59-A6C34878D82A}">
                    <a16:rowId xmlns:a16="http://schemas.microsoft.com/office/drawing/2014/main" val="10000"/>
                  </a:ext>
                </a:extLst>
              </a:tr>
              <a:tr h="332581">
                <a:tc>
                  <a:txBody>
                    <a:bodyPr/>
                    <a:lstStyle/>
                    <a:p>
                      <a:r>
                        <a:rPr lang="en-US" sz="1800" dirty="0" smtClean="0"/>
                        <a:t>101</a:t>
                      </a:r>
                      <a:endParaRPr lang="en-US" sz="1800" dirty="0"/>
                    </a:p>
                  </a:txBody>
                  <a:tcPr marT="45700" marB="45700"/>
                </a:tc>
                <a:tc>
                  <a:txBody>
                    <a:bodyPr/>
                    <a:lstStyle/>
                    <a:p>
                      <a:r>
                        <a:rPr lang="en-US" sz="1800" dirty="0" smtClean="0"/>
                        <a:t>English</a:t>
                      </a:r>
                      <a:endParaRPr lang="en-US" sz="1800" dirty="0"/>
                    </a:p>
                  </a:txBody>
                  <a:tcPr marT="45700" marB="45700"/>
                </a:tc>
                <a:tc>
                  <a:txBody>
                    <a:bodyPr/>
                    <a:lstStyle/>
                    <a:p>
                      <a:r>
                        <a:rPr lang="en-US" sz="1800" dirty="0" smtClean="0"/>
                        <a:t>Teaching</a:t>
                      </a:r>
                      <a:endParaRPr lang="en-US" sz="1800" dirty="0"/>
                    </a:p>
                  </a:txBody>
                  <a:tcPr marT="45700" marB="45700"/>
                </a:tc>
                <a:extLst>
                  <a:ext uri="{0D108BD9-81ED-4DB2-BD59-A6C34878D82A}">
                    <a16:rowId xmlns:a16="http://schemas.microsoft.com/office/drawing/2014/main" val="10001"/>
                  </a:ext>
                </a:extLst>
              </a:tr>
              <a:tr h="332581">
                <a:tc>
                  <a:txBody>
                    <a:bodyPr/>
                    <a:lstStyle/>
                    <a:p>
                      <a:r>
                        <a:rPr lang="en-US" sz="1800" dirty="0" smtClean="0"/>
                        <a:t>101</a:t>
                      </a:r>
                      <a:endParaRPr lang="en-US" sz="1800" dirty="0"/>
                    </a:p>
                  </a:txBody>
                  <a:tcPr marT="45700" marB="45700"/>
                </a:tc>
                <a:tc>
                  <a:txBody>
                    <a:bodyPr/>
                    <a:lstStyle/>
                    <a:p>
                      <a:r>
                        <a:rPr lang="en-US" sz="1800" dirty="0" smtClean="0"/>
                        <a:t>Hindi</a:t>
                      </a:r>
                      <a:endParaRPr lang="en-US" sz="1800" dirty="0"/>
                    </a:p>
                  </a:txBody>
                  <a:tcPr marT="45700" marB="45700"/>
                </a:tc>
                <a:tc>
                  <a:txBody>
                    <a:bodyPr/>
                    <a:lstStyle/>
                    <a:p>
                      <a:r>
                        <a:rPr lang="en-US" sz="1800" dirty="0" smtClean="0"/>
                        <a:t>Singing </a:t>
                      </a:r>
                      <a:endParaRPr lang="en-US" sz="1800" dirty="0"/>
                    </a:p>
                  </a:txBody>
                  <a:tcPr marT="45700" marB="45700"/>
                </a:tc>
                <a:extLst>
                  <a:ext uri="{0D108BD9-81ED-4DB2-BD59-A6C34878D82A}">
                    <a16:rowId xmlns:a16="http://schemas.microsoft.com/office/drawing/2014/main" val="10002"/>
                  </a:ext>
                </a:extLst>
              </a:tr>
              <a:tr h="332581">
                <a:tc>
                  <a:txBody>
                    <a:bodyPr/>
                    <a:lstStyle/>
                    <a:p>
                      <a:r>
                        <a:rPr lang="en-US" sz="1800" dirty="0" smtClean="0"/>
                        <a:t>101</a:t>
                      </a:r>
                      <a:endParaRPr lang="en-US" sz="1800" dirty="0"/>
                    </a:p>
                  </a:txBody>
                  <a:tcPr marT="45700" marB="45700"/>
                </a:tc>
                <a:tc>
                  <a:txBody>
                    <a:bodyPr/>
                    <a:lstStyle/>
                    <a:p>
                      <a:r>
                        <a:rPr lang="en-US" sz="1800" dirty="0" smtClean="0"/>
                        <a:t>Punjabi</a:t>
                      </a:r>
                      <a:endParaRPr lang="en-US" sz="1800" dirty="0"/>
                    </a:p>
                  </a:txBody>
                  <a:tcPr marT="45700" marB="45700"/>
                </a:tc>
                <a:tc>
                  <a:txBody>
                    <a:bodyPr/>
                    <a:lstStyle/>
                    <a:p>
                      <a:r>
                        <a:rPr lang="en-US" sz="1800" dirty="0" smtClean="0"/>
                        <a:t>Conversation</a:t>
                      </a:r>
                      <a:endParaRPr lang="en-US" sz="1800" dirty="0"/>
                    </a:p>
                  </a:txBody>
                  <a:tcPr marT="45700" marB="45700"/>
                </a:tc>
                <a:extLst>
                  <a:ext uri="{0D108BD9-81ED-4DB2-BD59-A6C34878D82A}">
                    <a16:rowId xmlns:a16="http://schemas.microsoft.com/office/drawing/2014/main" val="10003"/>
                  </a:ext>
                </a:extLst>
              </a:tr>
              <a:tr h="332581">
                <a:tc>
                  <a:txBody>
                    <a:bodyPr/>
                    <a:lstStyle/>
                    <a:p>
                      <a:r>
                        <a:rPr lang="en-US" sz="1800" dirty="0" smtClean="0"/>
                        <a:t>202</a:t>
                      </a:r>
                      <a:endParaRPr lang="en-US" sz="1800" dirty="0"/>
                    </a:p>
                  </a:txBody>
                  <a:tcPr marT="45700" marB="45700"/>
                </a:tc>
                <a:tc>
                  <a:txBody>
                    <a:bodyPr/>
                    <a:lstStyle/>
                    <a:p>
                      <a:r>
                        <a:rPr lang="en-US" sz="1800" dirty="0" smtClean="0"/>
                        <a:t>English</a:t>
                      </a:r>
                      <a:endParaRPr lang="en-US" sz="1800" dirty="0"/>
                    </a:p>
                  </a:txBody>
                  <a:tcPr marT="45700" marB="45700"/>
                </a:tc>
                <a:tc>
                  <a:txBody>
                    <a:bodyPr/>
                    <a:lstStyle/>
                    <a:p>
                      <a:r>
                        <a:rPr lang="en-US" sz="1800" dirty="0" smtClean="0"/>
                        <a:t>Singing</a:t>
                      </a:r>
                      <a:endParaRPr lang="en-US" sz="1800" dirty="0"/>
                    </a:p>
                  </a:txBody>
                  <a:tcPr marT="45700" marB="45700"/>
                </a:tc>
                <a:extLst>
                  <a:ext uri="{0D108BD9-81ED-4DB2-BD59-A6C34878D82A}">
                    <a16:rowId xmlns:a16="http://schemas.microsoft.com/office/drawing/2014/main" val="10004"/>
                  </a:ext>
                </a:extLst>
              </a:tr>
              <a:tr h="332581">
                <a:tc>
                  <a:txBody>
                    <a:bodyPr/>
                    <a:lstStyle/>
                    <a:p>
                      <a:r>
                        <a:rPr lang="en-US" sz="1800" dirty="0" smtClean="0"/>
                        <a:t>202</a:t>
                      </a:r>
                      <a:endParaRPr lang="en-US" sz="1800" dirty="0"/>
                    </a:p>
                  </a:txBody>
                  <a:tcPr marT="45700" marB="45700"/>
                </a:tc>
                <a:tc>
                  <a:txBody>
                    <a:bodyPr/>
                    <a:lstStyle/>
                    <a:p>
                      <a:r>
                        <a:rPr lang="en-US" sz="1800" dirty="0" smtClean="0"/>
                        <a:t>Hindi</a:t>
                      </a:r>
                    </a:p>
                  </a:txBody>
                  <a:tcPr marT="45700" marB="45700"/>
                </a:tc>
                <a:tc>
                  <a:txBody>
                    <a:bodyPr/>
                    <a:lstStyle/>
                    <a:p>
                      <a:r>
                        <a:rPr lang="en-US" sz="1800" dirty="0" smtClean="0"/>
                        <a:t>Teaching</a:t>
                      </a:r>
                    </a:p>
                  </a:txBody>
                  <a:tcPr marT="45700" marB="457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51647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6070217"/>
              </p:ext>
            </p:extLst>
          </p:nvPr>
        </p:nvGraphicFramePr>
        <p:xfrm>
          <a:off x="1066800" y="812580"/>
          <a:ext cx="6096000" cy="259556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795">
                <a:tc>
                  <a:txBody>
                    <a:bodyPr/>
                    <a:lstStyle/>
                    <a:p>
                      <a:r>
                        <a:rPr lang="en-US" sz="1800" dirty="0" err="1" smtClean="0"/>
                        <a:t>Emp</a:t>
                      </a:r>
                      <a:r>
                        <a:rPr lang="en-US" sz="1800" dirty="0" smtClean="0"/>
                        <a:t>-id</a:t>
                      </a:r>
                      <a:endParaRPr lang="en-US" sz="1800" dirty="0"/>
                    </a:p>
                  </a:txBody>
                  <a:tcPr marT="45714" marB="45714"/>
                </a:tc>
                <a:tc>
                  <a:txBody>
                    <a:bodyPr/>
                    <a:lstStyle/>
                    <a:p>
                      <a:r>
                        <a:rPr lang="en-US" sz="1800" dirty="0" smtClean="0"/>
                        <a:t>Language</a:t>
                      </a:r>
                      <a:endParaRPr lang="en-US" sz="1800" dirty="0"/>
                    </a:p>
                  </a:txBody>
                  <a:tcPr marT="45714" marB="45714"/>
                </a:tc>
                <a:tc>
                  <a:txBody>
                    <a:bodyPr/>
                    <a:lstStyle/>
                    <a:p>
                      <a:r>
                        <a:rPr lang="en-US" sz="1800" dirty="0" smtClean="0"/>
                        <a:t>skill</a:t>
                      </a:r>
                      <a:endParaRPr lang="en-US" sz="1800" dirty="0"/>
                    </a:p>
                  </a:txBody>
                  <a:tcPr marT="45714" marB="45714"/>
                </a:tc>
                <a:extLst>
                  <a:ext uri="{0D108BD9-81ED-4DB2-BD59-A6C34878D82A}">
                    <a16:rowId xmlns:a16="http://schemas.microsoft.com/office/drawing/2014/main" val="10000"/>
                  </a:ext>
                </a:extLst>
              </a:tr>
              <a:tr h="370795">
                <a:tc>
                  <a:txBody>
                    <a:bodyPr/>
                    <a:lstStyle/>
                    <a:p>
                      <a:r>
                        <a:rPr lang="en-US" sz="1800" dirty="0" smtClean="0"/>
                        <a:t>101</a:t>
                      </a:r>
                      <a:endParaRPr lang="en-US" sz="1800" dirty="0"/>
                    </a:p>
                  </a:txBody>
                  <a:tcPr marT="45714" marB="45714"/>
                </a:tc>
                <a:tc>
                  <a:txBody>
                    <a:bodyPr/>
                    <a:lstStyle/>
                    <a:p>
                      <a:r>
                        <a:rPr lang="en-US" sz="1800" dirty="0" smtClean="0"/>
                        <a:t>English</a:t>
                      </a:r>
                      <a:endParaRPr lang="en-US" sz="1800" dirty="0"/>
                    </a:p>
                  </a:txBody>
                  <a:tcPr marT="45714" marB="45714"/>
                </a:tc>
                <a:tc>
                  <a:txBody>
                    <a:bodyPr/>
                    <a:lstStyle/>
                    <a:p>
                      <a:r>
                        <a:rPr lang="en-US" sz="1800" dirty="0" smtClean="0"/>
                        <a:t>Teaching</a:t>
                      </a:r>
                      <a:endParaRPr lang="en-US" sz="1800" dirty="0"/>
                    </a:p>
                  </a:txBody>
                  <a:tcPr marT="45714" marB="45714"/>
                </a:tc>
                <a:extLst>
                  <a:ext uri="{0D108BD9-81ED-4DB2-BD59-A6C34878D82A}">
                    <a16:rowId xmlns:a16="http://schemas.microsoft.com/office/drawing/2014/main" val="10001"/>
                  </a:ext>
                </a:extLst>
              </a:tr>
              <a:tr h="370795">
                <a:tc>
                  <a:txBody>
                    <a:bodyPr/>
                    <a:lstStyle/>
                    <a:p>
                      <a:r>
                        <a:rPr lang="en-US" sz="1800" dirty="0" smtClean="0"/>
                        <a:t>101</a:t>
                      </a:r>
                      <a:endParaRPr lang="en-US" sz="1800" dirty="0"/>
                    </a:p>
                  </a:txBody>
                  <a:tcPr marT="45714" marB="45714"/>
                </a:tc>
                <a:tc>
                  <a:txBody>
                    <a:bodyPr/>
                    <a:lstStyle/>
                    <a:p>
                      <a:r>
                        <a:rPr lang="en-US" sz="1800" dirty="0" smtClean="0"/>
                        <a:t>Hindi</a:t>
                      </a:r>
                      <a:endParaRPr lang="en-US" sz="1800" dirty="0"/>
                    </a:p>
                  </a:txBody>
                  <a:tcPr marT="45714" marB="45714"/>
                </a:tc>
                <a:tc>
                  <a:txBody>
                    <a:bodyPr/>
                    <a:lstStyle/>
                    <a:p>
                      <a:r>
                        <a:rPr lang="en-US" sz="1800" dirty="0" smtClean="0"/>
                        <a:t>Conversation</a:t>
                      </a:r>
                      <a:endParaRPr lang="en-US" sz="1800" dirty="0"/>
                    </a:p>
                  </a:txBody>
                  <a:tcPr marT="45714" marB="45714"/>
                </a:tc>
                <a:extLst>
                  <a:ext uri="{0D108BD9-81ED-4DB2-BD59-A6C34878D82A}">
                    <a16:rowId xmlns:a16="http://schemas.microsoft.com/office/drawing/2014/main" val="10002"/>
                  </a:ext>
                </a:extLst>
              </a:tr>
              <a:tr h="370795">
                <a:tc>
                  <a:txBody>
                    <a:bodyPr/>
                    <a:lstStyle/>
                    <a:p>
                      <a:r>
                        <a:rPr lang="en-US" sz="1800" dirty="0" smtClean="0"/>
                        <a:t>101</a:t>
                      </a:r>
                      <a:endParaRPr lang="en-US" sz="1800" dirty="0"/>
                    </a:p>
                  </a:txBody>
                  <a:tcPr marT="45714" marB="45714"/>
                </a:tc>
                <a:tc>
                  <a:txBody>
                    <a:bodyPr/>
                    <a:lstStyle/>
                    <a:p>
                      <a:r>
                        <a:rPr lang="en-US" sz="1800" dirty="0" smtClean="0"/>
                        <a:t>English</a:t>
                      </a:r>
                      <a:endParaRPr lang="en-US" sz="1800" dirty="0"/>
                    </a:p>
                  </a:txBody>
                  <a:tcPr marT="45714" marB="45714"/>
                </a:tc>
                <a:tc>
                  <a:txBody>
                    <a:bodyPr/>
                    <a:lstStyle/>
                    <a:p>
                      <a:r>
                        <a:rPr lang="en-US" sz="1800" dirty="0" smtClean="0"/>
                        <a:t>Conversation</a:t>
                      </a:r>
                      <a:endParaRPr lang="en-US" sz="1800" dirty="0"/>
                    </a:p>
                  </a:txBody>
                  <a:tcPr marT="45714" marB="45714"/>
                </a:tc>
                <a:extLst>
                  <a:ext uri="{0D108BD9-81ED-4DB2-BD59-A6C34878D82A}">
                    <a16:rowId xmlns:a16="http://schemas.microsoft.com/office/drawing/2014/main" val="10003"/>
                  </a:ext>
                </a:extLst>
              </a:tr>
              <a:tr h="370795">
                <a:tc>
                  <a:txBody>
                    <a:bodyPr/>
                    <a:lstStyle/>
                    <a:p>
                      <a:r>
                        <a:rPr lang="en-US" sz="1800" dirty="0" smtClean="0"/>
                        <a:t>101</a:t>
                      </a:r>
                      <a:endParaRPr lang="en-US" sz="1800" dirty="0"/>
                    </a:p>
                  </a:txBody>
                  <a:tcPr marT="45714" marB="45714"/>
                </a:tc>
                <a:tc>
                  <a:txBody>
                    <a:bodyPr/>
                    <a:lstStyle/>
                    <a:p>
                      <a:r>
                        <a:rPr lang="en-US" sz="1800" dirty="0" err="1" smtClean="0"/>
                        <a:t>hindi</a:t>
                      </a:r>
                      <a:endParaRPr lang="en-US" sz="1800" dirty="0"/>
                    </a:p>
                  </a:txBody>
                  <a:tcPr marT="45714" marB="45714"/>
                </a:tc>
                <a:tc>
                  <a:txBody>
                    <a:bodyPr/>
                    <a:lstStyle/>
                    <a:p>
                      <a:r>
                        <a:rPr lang="en-US" sz="1800" dirty="0" smtClean="0"/>
                        <a:t>Teaching</a:t>
                      </a:r>
                      <a:endParaRPr lang="en-US" sz="1800" dirty="0"/>
                    </a:p>
                  </a:txBody>
                  <a:tcPr marT="45714" marB="45714"/>
                </a:tc>
                <a:extLst>
                  <a:ext uri="{0D108BD9-81ED-4DB2-BD59-A6C34878D82A}">
                    <a16:rowId xmlns:a16="http://schemas.microsoft.com/office/drawing/2014/main" val="10004"/>
                  </a:ext>
                </a:extLst>
              </a:tr>
              <a:tr h="370795">
                <a:tc>
                  <a:txBody>
                    <a:bodyPr/>
                    <a:lstStyle/>
                    <a:p>
                      <a:r>
                        <a:rPr lang="en-US" sz="1800" dirty="0" smtClean="0"/>
                        <a:t>202</a:t>
                      </a:r>
                      <a:endParaRPr lang="en-US" sz="1800" dirty="0"/>
                    </a:p>
                  </a:txBody>
                  <a:tcPr marT="45714" marB="45714"/>
                </a:tc>
                <a:tc>
                  <a:txBody>
                    <a:bodyPr/>
                    <a:lstStyle/>
                    <a:p>
                      <a:r>
                        <a:rPr lang="en-US" sz="1800" dirty="0" smtClean="0"/>
                        <a:t>English</a:t>
                      </a:r>
                      <a:endParaRPr lang="en-US" sz="1800" dirty="0"/>
                    </a:p>
                  </a:txBody>
                  <a:tcPr marT="45714" marB="45714"/>
                </a:tc>
                <a:tc>
                  <a:txBody>
                    <a:bodyPr/>
                    <a:lstStyle/>
                    <a:p>
                      <a:r>
                        <a:rPr lang="en-US" sz="1800" dirty="0" smtClean="0"/>
                        <a:t>Singing</a:t>
                      </a:r>
                      <a:endParaRPr lang="en-US" sz="1800" dirty="0"/>
                    </a:p>
                  </a:txBody>
                  <a:tcPr marT="45714" marB="45714"/>
                </a:tc>
                <a:extLst>
                  <a:ext uri="{0D108BD9-81ED-4DB2-BD59-A6C34878D82A}">
                    <a16:rowId xmlns:a16="http://schemas.microsoft.com/office/drawing/2014/main" val="10005"/>
                  </a:ext>
                </a:extLst>
              </a:tr>
              <a:tr h="370795">
                <a:tc>
                  <a:txBody>
                    <a:bodyPr/>
                    <a:lstStyle/>
                    <a:p>
                      <a:r>
                        <a:rPr lang="en-US" sz="1800" dirty="0" smtClean="0"/>
                        <a:t>202</a:t>
                      </a:r>
                      <a:endParaRPr lang="en-US" sz="1800" dirty="0"/>
                    </a:p>
                  </a:txBody>
                  <a:tcPr marT="45714" marB="45714"/>
                </a:tc>
                <a:tc>
                  <a:txBody>
                    <a:bodyPr/>
                    <a:lstStyle/>
                    <a:p>
                      <a:r>
                        <a:rPr lang="en-US" sz="1800" dirty="0" smtClean="0"/>
                        <a:t>Hindi</a:t>
                      </a:r>
                    </a:p>
                  </a:txBody>
                  <a:tcPr marT="45714" marB="45714"/>
                </a:tc>
                <a:tc>
                  <a:txBody>
                    <a:bodyPr/>
                    <a:lstStyle/>
                    <a:p>
                      <a:r>
                        <a:rPr lang="en-US" sz="1800" dirty="0" smtClean="0"/>
                        <a:t>Teaching</a:t>
                      </a:r>
                    </a:p>
                  </a:txBody>
                  <a:tcPr marT="45714" marB="45714"/>
                </a:tc>
                <a:extLst>
                  <a:ext uri="{0D108BD9-81ED-4DB2-BD59-A6C34878D82A}">
                    <a16:rowId xmlns:a16="http://schemas.microsoft.com/office/drawing/2014/main" val="10006"/>
                  </a:ext>
                </a:extLst>
              </a:tr>
            </a:tbl>
          </a:graphicData>
        </a:graphic>
      </p:graphicFrame>
      <p:sp>
        <p:nvSpPr>
          <p:cNvPr id="35876" name="TextBox 4"/>
          <p:cNvSpPr txBox="1">
            <a:spLocks noChangeArrowheads="1"/>
          </p:cNvSpPr>
          <p:nvPr/>
        </p:nvSpPr>
        <p:spPr bwMode="auto">
          <a:xfrm>
            <a:off x="533400" y="3487305"/>
            <a:ext cx="6781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Calibri" panose="020F0502020204030204" pitchFamily="34" charset="0"/>
              </a:rPr>
              <a:t>Multivalued dependencies exist </a:t>
            </a:r>
          </a:p>
          <a:p>
            <a:pPr eaLnBrk="1" hangingPunct="1"/>
            <a:endParaRPr lang="en-US" altLang="en-US" sz="2000" dirty="0">
              <a:latin typeface="Calibri" panose="020F0502020204030204" pitchFamily="34" charset="0"/>
            </a:endParaRPr>
          </a:p>
          <a:p>
            <a:pPr eaLnBrk="1" hangingPunct="1"/>
            <a:r>
              <a:rPr lang="en-US" altLang="en-US" sz="2000" dirty="0" err="1">
                <a:latin typeface="Calibri" panose="020F0502020204030204" pitchFamily="34" charset="0"/>
              </a:rPr>
              <a:t>Emp</a:t>
            </a:r>
            <a:r>
              <a:rPr lang="en-US" altLang="en-US" sz="2000" dirty="0">
                <a:latin typeface="Calibri" panose="020F0502020204030204" pitchFamily="34" charset="0"/>
              </a:rPr>
              <a:t>-id</a:t>
            </a:r>
            <a:r>
              <a:rPr lang="en-US" altLang="en-US" sz="2000" dirty="0">
                <a:latin typeface="Calibri" panose="020F0502020204030204" pitchFamily="34" charset="0"/>
                <a:sym typeface="Wingdings" panose="05000000000000000000" pitchFamily="2" charset="2"/>
              </a:rPr>
              <a:t>  language</a:t>
            </a:r>
          </a:p>
          <a:p>
            <a:pPr eaLnBrk="1" hangingPunct="1"/>
            <a:r>
              <a:rPr lang="en-US" altLang="en-US" sz="2000" dirty="0" err="1">
                <a:latin typeface="Calibri" panose="020F0502020204030204" pitchFamily="34" charset="0"/>
                <a:sym typeface="Wingdings" panose="05000000000000000000" pitchFamily="2" charset="2"/>
              </a:rPr>
              <a:t>Emp</a:t>
            </a:r>
            <a:r>
              <a:rPr lang="en-US" altLang="en-US" sz="2000" dirty="0">
                <a:latin typeface="Calibri" panose="020F0502020204030204" pitchFamily="34" charset="0"/>
                <a:sym typeface="Wingdings" panose="05000000000000000000" pitchFamily="2" charset="2"/>
              </a:rPr>
              <a:t>-id  skill</a:t>
            </a:r>
            <a:endParaRPr lang="en-US" altLang="en-US" sz="2000" dirty="0">
              <a:latin typeface="Calibri" panose="020F0502020204030204" pitchFamily="34" charset="0"/>
            </a:endParaRPr>
          </a:p>
        </p:txBody>
      </p:sp>
      <p:sp>
        <p:nvSpPr>
          <p:cNvPr id="35877" name="TextBox 5"/>
          <p:cNvSpPr txBox="1">
            <a:spLocks noChangeArrowheads="1"/>
          </p:cNvSpPr>
          <p:nvPr/>
        </p:nvSpPr>
        <p:spPr bwMode="auto">
          <a:xfrm>
            <a:off x="533400" y="4889904"/>
            <a:ext cx="8534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latin typeface="Calibri" panose="020F0502020204030204" pitchFamily="34" charset="0"/>
              </a:rPr>
              <a:t>Anomalies </a:t>
            </a:r>
          </a:p>
          <a:p>
            <a:pPr eaLnBrk="1" hangingPunct="1"/>
            <a:r>
              <a:rPr lang="en-US" altLang="en-US" sz="2000" dirty="0">
                <a:latin typeface="Calibri" panose="020F0502020204030204" pitchFamily="34" charset="0"/>
              </a:rPr>
              <a:t>Delete—if id 101 discontinues teaching skill … then two rows to be delete</a:t>
            </a:r>
          </a:p>
          <a:p>
            <a:pPr eaLnBrk="1" hangingPunct="1"/>
            <a:r>
              <a:rPr lang="en-US" altLang="en-US" sz="2000" dirty="0">
                <a:latin typeface="Calibri" panose="020F0502020204030204" pitchFamily="34" charset="0"/>
              </a:rPr>
              <a:t>Update– if id 101 change its skill teaching to singing … then number of changes to be done.</a:t>
            </a:r>
          </a:p>
        </p:txBody>
      </p:sp>
    </p:spTree>
    <p:extLst>
      <p:ext uri="{BB962C8B-B14F-4D97-AF65-F5344CB8AC3E}">
        <p14:creationId xmlns:p14="http://schemas.microsoft.com/office/powerpoint/2010/main" val="25066518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0829066"/>
              </p:ext>
            </p:extLst>
          </p:nvPr>
        </p:nvGraphicFramePr>
        <p:xfrm>
          <a:off x="1524000" y="16002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smtClean="0"/>
                        <a:t>Emp</a:t>
                      </a:r>
                      <a:r>
                        <a:rPr lang="en-US" dirty="0" smtClean="0"/>
                        <a:t>-id</a:t>
                      </a:r>
                      <a:endParaRPr lang="en-US" dirty="0"/>
                    </a:p>
                  </a:txBody>
                  <a:tcPr/>
                </a:tc>
                <a:tc>
                  <a:txBody>
                    <a:bodyPr/>
                    <a:lstStyle/>
                    <a:p>
                      <a:r>
                        <a:rPr lang="en-US" dirty="0" smtClean="0"/>
                        <a:t>Language</a:t>
                      </a:r>
                      <a:endParaRPr lang="en-US" dirty="0"/>
                    </a:p>
                  </a:txBody>
                  <a:tcPr/>
                </a:tc>
                <a:extLst>
                  <a:ext uri="{0D108BD9-81ED-4DB2-BD59-A6C34878D82A}">
                    <a16:rowId xmlns:a16="http://schemas.microsoft.com/office/drawing/2014/main" val="10000"/>
                  </a:ext>
                </a:extLst>
              </a:tr>
              <a:tr h="370840">
                <a:tc>
                  <a:txBody>
                    <a:bodyPr/>
                    <a:lstStyle/>
                    <a:p>
                      <a:r>
                        <a:rPr lang="en-US" dirty="0" smtClean="0"/>
                        <a:t>101</a:t>
                      </a:r>
                      <a:endParaRPr lang="en-US" dirty="0"/>
                    </a:p>
                  </a:txBody>
                  <a:tcPr/>
                </a:tc>
                <a:tc>
                  <a:txBody>
                    <a:bodyPr/>
                    <a:lstStyle/>
                    <a:p>
                      <a:r>
                        <a:rPr lang="en-US" dirty="0" smtClean="0"/>
                        <a:t>English</a:t>
                      </a:r>
                      <a:endParaRPr lang="en-US" dirty="0"/>
                    </a:p>
                  </a:txBody>
                  <a:tcPr/>
                </a:tc>
                <a:extLst>
                  <a:ext uri="{0D108BD9-81ED-4DB2-BD59-A6C34878D82A}">
                    <a16:rowId xmlns:a16="http://schemas.microsoft.com/office/drawing/2014/main" val="10001"/>
                  </a:ext>
                </a:extLst>
              </a:tr>
              <a:tr h="370840">
                <a:tc>
                  <a:txBody>
                    <a:bodyPr/>
                    <a:lstStyle/>
                    <a:p>
                      <a:r>
                        <a:rPr lang="en-US" dirty="0" smtClean="0"/>
                        <a:t>101</a:t>
                      </a:r>
                      <a:endParaRPr lang="en-US" dirty="0"/>
                    </a:p>
                  </a:txBody>
                  <a:tcPr/>
                </a:tc>
                <a:tc>
                  <a:txBody>
                    <a:bodyPr/>
                    <a:lstStyle/>
                    <a:p>
                      <a:r>
                        <a:rPr lang="en-US" dirty="0" smtClean="0"/>
                        <a:t>Hindi</a:t>
                      </a:r>
                      <a:endParaRPr lang="en-US" dirty="0"/>
                    </a:p>
                  </a:txBody>
                  <a:tcPr/>
                </a:tc>
                <a:extLst>
                  <a:ext uri="{0D108BD9-81ED-4DB2-BD59-A6C34878D82A}">
                    <a16:rowId xmlns:a16="http://schemas.microsoft.com/office/drawing/2014/main" val="10002"/>
                  </a:ext>
                </a:extLst>
              </a:tr>
              <a:tr h="370840">
                <a:tc>
                  <a:txBody>
                    <a:bodyPr/>
                    <a:lstStyle/>
                    <a:p>
                      <a:r>
                        <a:rPr lang="en-US" dirty="0" smtClean="0"/>
                        <a:t>202</a:t>
                      </a:r>
                      <a:endParaRPr lang="en-US" dirty="0"/>
                    </a:p>
                  </a:txBody>
                  <a:tcPr/>
                </a:tc>
                <a:tc>
                  <a:txBody>
                    <a:bodyPr/>
                    <a:lstStyle/>
                    <a:p>
                      <a:r>
                        <a:rPr lang="en-US" dirty="0" smtClean="0"/>
                        <a:t>English</a:t>
                      </a:r>
                      <a:endParaRPr lang="en-US" dirty="0"/>
                    </a:p>
                  </a:txBody>
                  <a:tcPr/>
                </a:tc>
                <a:extLst>
                  <a:ext uri="{0D108BD9-81ED-4DB2-BD59-A6C34878D82A}">
                    <a16:rowId xmlns:a16="http://schemas.microsoft.com/office/drawing/2014/main" val="10003"/>
                  </a:ext>
                </a:extLst>
              </a:tr>
              <a:tr h="370840">
                <a:tc>
                  <a:txBody>
                    <a:bodyPr/>
                    <a:lstStyle/>
                    <a:p>
                      <a:r>
                        <a:rPr lang="en-US" dirty="0" smtClean="0"/>
                        <a:t>202</a:t>
                      </a:r>
                      <a:endParaRPr lang="en-US" dirty="0"/>
                    </a:p>
                  </a:txBody>
                  <a:tcPr/>
                </a:tc>
                <a:tc>
                  <a:txBody>
                    <a:bodyPr/>
                    <a:lstStyle/>
                    <a:p>
                      <a:r>
                        <a:rPr lang="en-US" dirty="0" err="1" smtClean="0"/>
                        <a:t>hindi</a:t>
                      </a:r>
                      <a:endParaRPr lang="en-US" dirty="0"/>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60682606"/>
              </p:ext>
            </p:extLst>
          </p:nvPr>
        </p:nvGraphicFramePr>
        <p:xfrm>
          <a:off x="1524000" y="40386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smtClean="0"/>
                        <a:t>Emp</a:t>
                      </a:r>
                      <a:r>
                        <a:rPr lang="en-US" dirty="0" smtClean="0"/>
                        <a:t>-id</a:t>
                      </a:r>
                      <a:endParaRPr lang="en-US" dirty="0"/>
                    </a:p>
                  </a:txBody>
                  <a:tcPr/>
                </a:tc>
                <a:tc>
                  <a:txBody>
                    <a:bodyPr/>
                    <a:lstStyle/>
                    <a:p>
                      <a:r>
                        <a:rPr lang="en-US" dirty="0" smtClean="0"/>
                        <a:t>skills</a:t>
                      </a:r>
                      <a:endParaRPr lang="en-US" dirty="0"/>
                    </a:p>
                  </a:txBody>
                  <a:tcPr/>
                </a:tc>
                <a:extLst>
                  <a:ext uri="{0D108BD9-81ED-4DB2-BD59-A6C34878D82A}">
                    <a16:rowId xmlns:a16="http://schemas.microsoft.com/office/drawing/2014/main" val="10000"/>
                  </a:ext>
                </a:extLst>
              </a:tr>
              <a:tr h="370840">
                <a:tc>
                  <a:txBody>
                    <a:bodyPr/>
                    <a:lstStyle/>
                    <a:p>
                      <a:r>
                        <a:rPr lang="en-US" dirty="0" smtClean="0"/>
                        <a:t>101</a:t>
                      </a:r>
                      <a:endParaRPr lang="en-US" dirty="0"/>
                    </a:p>
                  </a:txBody>
                  <a:tcPr/>
                </a:tc>
                <a:tc>
                  <a:txBody>
                    <a:bodyPr/>
                    <a:lstStyle/>
                    <a:p>
                      <a:r>
                        <a:rPr lang="en-US" dirty="0" smtClean="0"/>
                        <a:t>Teaching</a:t>
                      </a:r>
                      <a:endParaRPr lang="en-US" dirty="0"/>
                    </a:p>
                  </a:txBody>
                  <a:tcPr/>
                </a:tc>
                <a:extLst>
                  <a:ext uri="{0D108BD9-81ED-4DB2-BD59-A6C34878D82A}">
                    <a16:rowId xmlns:a16="http://schemas.microsoft.com/office/drawing/2014/main" val="10001"/>
                  </a:ext>
                </a:extLst>
              </a:tr>
              <a:tr h="370840">
                <a:tc>
                  <a:txBody>
                    <a:bodyPr/>
                    <a:lstStyle/>
                    <a:p>
                      <a:r>
                        <a:rPr lang="en-US" dirty="0" smtClean="0"/>
                        <a:t>101</a:t>
                      </a:r>
                      <a:endParaRPr lang="en-US" dirty="0"/>
                    </a:p>
                  </a:txBody>
                  <a:tcPr/>
                </a:tc>
                <a:tc>
                  <a:txBody>
                    <a:bodyPr/>
                    <a:lstStyle/>
                    <a:p>
                      <a:r>
                        <a:rPr lang="en-US" dirty="0" smtClean="0"/>
                        <a:t>Conversation</a:t>
                      </a:r>
                      <a:endParaRPr lang="en-US" dirty="0"/>
                    </a:p>
                  </a:txBody>
                  <a:tcPr/>
                </a:tc>
                <a:extLst>
                  <a:ext uri="{0D108BD9-81ED-4DB2-BD59-A6C34878D82A}">
                    <a16:rowId xmlns:a16="http://schemas.microsoft.com/office/drawing/2014/main" val="10002"/>
                  </a:ext>
                </a:extLst>
              </a:tr>
              <a:tr h="370840">
                <a:tc>
                  <a:txBody>
                    <a:bodyPr/>
                    <a:lstStyle/>
                    <a:p>
                      <a:r>
                        <a:rPr lang="en-US" dirty="0" smtClean="0"/>
                        <a:t>202</a:t>
                      </a:r>
                      <a:endParaRPr lang="en-US" dirty="0"/>
                    </a:p>
                  </a:txBody>
                  <a:tcPr/>
                </a:tc>
                <a:tc>
                  <a:txBody>
                    <a:bodyPr/>
                    <a:lstStyle/>
                    <a:p>
                      <a:r>
                        <a:rPr lang="en-US" dirty="0" smtClean="0"/>
                        <a:t>Singing</a:t>
                      </a:r>
                      <a:endParaRPr lang="en-US" dirty="0"/>
                    </a:p>
                  </a:txBody>
                  <a:tcPr/>
                </a:tc>
                <a:extLst>
                  <a:ext uri="{0D108BD9-81ED-4DB2-BD59-A6C34878D82A}">
                    <a16:rowId xmlns:a16="http://schemas.microsoft.com/office/drawing/2014/main" val="10003"/>
                  </a:ext>
                </a:extLst>
              </a:tr>
              <a:tr h="370840">
                <a:tc>
                  <a:txBody>
                    <a:bodyPr/>
                    <a:lstStyle/>
                    <a:p>
                      <a:r>
                        <a:rPr lang="en-US" dirty="0" smtClean="0"/>
                        <a:t>202</a:t>
                      </a:r>
                      <a:endParaRPr lang="en-US" dirty="0"/>
                    </a:p>
                  </a:txBody>
                  <a:tcPr/>
                </a:tc>
                <a:tc>
                  <a:txBody>
                    <a:bodyPr/>
                    <a:lstStyle/>
                    <a:p>
                      <a:r>
                        <a:rPr lang="en-US" dirty="0" smtClean="0"/>
                        <a:t>Teaching</a:t>
                      </a:r>
                      <a:endParaRPr lang="en-US" dirty="0"/>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990600" y="631279"/>
            <a:ext cx="5257800" cy="769441"/>
          </a:xfrm>
          <a:prstGeom prst="rect">
            <a:avLst/>
          </a:prstGeom>
          <a:noFill/>
        </p:spPr>
        <p:txBody>
          <a:bodyPr wrap="square" rtlCol="0">
            <a:spAutoFit/>
          </a:bodyPr>
          <a:lstStyle/>
          <a:p>
            <a:r>
              <a:rPr lang="en-IN" sz="4400" b="1" dirty="0" smtClean="0">
                <a:solidFill>
                  <a:schemeClr val="tx2"/>
                </a:solidFill>
              </a:rPr>
              <a:t>Conversion to 4NF</a:t>
            </a:r>
            <a:endParaRPr lang="en-IN" sz="4400" b="1" dirty="0">
              <a:solidFill>
                <a:schemeClr val="tx2"/>
              </a:solidFill>
            </a:endParaRPr>
          </a:p>
        </p:txBody>
      </p:sp>
    </p:spTree>
    <p:extLst>
      <p:ext uri="{BB962C8B-B14F-4D97-AF65-F5344CB8AC3E}">
        <p14:creationId xmlns:p14="http://schemas.microsoft.com/office/powerpoint/2010/main" val="1227818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lstStyle/>
          <a:p>
            <a:pPr algn="just" eaLnBrk="1" hangingPunct="1">
              <a:spcBef>
                <a:spcPct val="50000"/>
              </a:spcBef>
            </a:pPr>
            <a:r>
              <a:rPr lang="en-US">
                <a:cs typeface="Times New Roman" pitchFamily="18" charset="0"/>
              </a:rPr>
              <a:t>A relation R is in 5NF if and only if the following conditions are satisfied simultaneously:</a:t>
            </a:r>
          </a:p>
          <a:p>
            <a:pPr lvl="1" algn="just" eaLnBrk="1" hangingPunct="1">
              <a:spcBef>
                <a:spcPct val="50000"/>
              </a:spcBef>
            </a:pPr>
            <a:r>
              <a:rPr lang="en-US" b="1">
                <a:cs typeface="Times New Roman" pitchFamily="18" charset="0"/>
              </a:rPr>
              <a:t>R is already in 4NF.</a:t>
            </a:r>
          </a:p>
          <a:p>
            <a:pPr lvl="1" algn="just" eaLnBrk="1" hangingPunct="1">
              <a:spcBef>
                <a:spcPct val="50000"/>
              </a:spcBef>
            </a:pPr>
            <a:r>
              <a:rPr lang="en-US" b="1">
                <a:cs typeface="Times New Roman" pitchFamily="18" charset="0"/>
              </a:rPr>
              <a:t>It cannot be further non-loss decomposed.</a:t>
            </a:r>
          </a:p>
          <a:p>
            <a:pPr algn="just" eaLnBrk="1" hangingPunct="1">
              <a:spcBef>
                <a:spcPct val="50000"/>
              </a:spcBef>
            </a:pPr>
            <a:r>
              <a:rPr lang="en-US">
                <a:cs typeface="Times New Roman" pitchFamily="18" charset="0"/>
              </a:rPr>
              <a:t>5NF is of little practical use to the database designer, but it is of interest from a theoretical point of view.</a:t>
            </a:r>
          </a:p>
        </p:txBody>
      </p:sp>
    </p:spTree>
    <p:extLst>
      <p:ext uri="{BB962C8B-B14F-4D97-AF65-F5344CB8AC3E}">
        <p14:creationId xmlns:p14="http://schemas.microsoft.com/office/powerpoint/2010/main" val="2451564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0" dur="500"/>
                                        <p:tgtEl>
                                          <p:spTgt spid="8198">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198">
                                            <p:txEl>
                                              <p:pRg st="2" end="2"/>
                                            </p:txEl>
                                          </p:spTgt>
                                        </p:tgtEl>
                                        <p:attrNameLst>
                                          <p:attrName>style.visibility</p:attrName>
                                        </p:attrNameLst>
                                      </p:cBhvr>
                                      <p:to>
                                        <p:strVal val="visible"/>
                                      </p:to>
                                    </p:set>
                                    <p:animEffect transition="in" filter="randombar(horizontal)">
                                      <p:cBhvr>
                                        <p:cTn id="13" dur="500"/>
                                        <p:tgtEl>
                                          <p:spTgt spid="819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198">
                                            <p:txEl>
                                              <p:pRg st="3" end="3"/>
                                            </p:txEl>
                                          </p:spTgt>
                                        </p:tgtEl>
                                        <p:attrNameLst>
                                          <p:attrName>style.visibility</p:attrName>
                                        </p:attrNameLst>
                                      </p:cBhvr>
                                      <p:to>
                                        <p:strVal val="visible"/>
                                      </p:to>
                                    </p:set>
                                    <p:animEffect transition="in" filter="randombar(horizontal)">
                                      <p:cBhvr>
                                        <p:cTn id="18" dur="500"/>
                                        <p:tgtEl>
                                          <p:spTgt spid="81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57200" y="1600200"/>
            <a:ext cx="8229600" cy="4953000"/>
          </a:xfrm>
        </p:spPr>
        <p:txBody>
          <a:bodyPr>
            <a:normAutofit lnSpcReduction="10000"/>
          </a:bodyPr>
          <a:lstStyle/>
          <a:p>
            <a:pPr algn="just" eaLnBrk="1" hangingPunct="1">
              <a:spcBef>
                <a:spcPct val="50000"/>
              </a:spcBef>
            </a:pPr>
            <a:r>
              <a:rPr lang="en-US">
                <a:cs typeface="Times New Roman" pitchFamily="18" charset="0"/>
              </a:rPr>
              <a:t>In all of the normal forms discussed so far, no loss decomposition was achieved by the decomposing of a single table into two separate tables. No loss decomposition is possible because of the availability of the join operator as part of the relational model. In considering 5NF, consideration must be given to table where non-loss decomposition can only be achieved by decomposition into three or more separate tables. </a:t>
            </a:r>
            <a:endParaRPr lang="en-US"/>
          </a:p>
        </p:txBody>
      </p:sp>
    </p:spTree>
    <p:extLst>
      <p:ext uri="{BB962C8B-B14F-4D97-AF65-F5344CB8AC3E}">
        <p14:creationId xmlns:p14="http://schemas.microsoft.com/office/powerpoint/2010/main" val="3066007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r>
              <a:rPr lang="en-US" dirty="0">
                <a:cs typeface="Times New Roman" pitchFamily="18" charset="0"/>
              </a:rPr>
              <a:t>)</a:t>
            </a:r>
            <a:endParaRPr lang="en-US" dirty="0"/>
          </a:p>
        </p:txBody>
      </p:sp>
      <p:sp>
        <p:nvSpPr>
          <p:cNvPr id="8198" name="Rectangle 3"/>
          <p:cNvSpPr>
            <a:spLocks noGrp="1" noChangeArrowheads="1"/>
          </p:cNvSpPr>
          <p:nvPr>
            <p:ph idx="1"/>
          </p:nvPr>
        </p:nvSpPr>
        <p:spPr>
          <a:xfrm>
            <a:off x="447675" y="1600200"/>
            <a:ext cx="8305800" cy="2819400"/>
          </a:xfrm>
        </p:spPr>
        <p:txBody>
          <a:bodyPr>
            <a:normAutofit lnSpcReduction="10000"/>
          </a:bodyPr>
          <a:lstStyle/>
          <a:p>
            <a:pPr algn="just" eaLnBrk="1" hangingPunct="1">
              <a:spcBef>
                <a:spcPct val="50000"/>
              </a:spcBef>
            </a:pPr>
            <a:r>
              <a:rPr lang="en-US" sz="3000">
                <a:cs typeface="Times New Roman" pitchFamily="18" charset="0"/>
              </a:rPr>
              <a:t>Consider the table: </a:t>
            </a:r>
            <a:r>
              <a:rPr lang="en-US" sz="3000" i="1">
                <a:cs typeface="Times New Roman" pitchFamily="18" charset="0"/>
              </a:rPr>
              <a:t>Agent_Company_Product</a:t>
            </a:r>
            <a:r>
              <a:rPr lang="en-US" sz="3000">
                <a:cs typeface="Times New Roman" pitchFamily="18" charset="0"/>
              </a:rPr>
              <a:t> below, table lists agents, the companies they work for and the products they sell for those companies. The </a:t>
            </a:r>
            <a:r>
              <a:rPr lang="en-US" sz="3000" i="1">
                <a:cs typeface="Times New Roman" pitchFamily="18" charset="0"/>
              </a:rPr>
              <a:t>agents do not necessarily sell all the products supplied by the companies they do business with</a:t>
            </a:r>
            <a:r>
              <a:rPr lang="en-US" sz="3000">
                <a:cs typeface="Times New Roman" pitchFamily="18" charset="0"/>
              </a:rPr>
              <a:t>.</a:t>
            </a:r>
          </a:p>
        </p:txBody>
      </p:sp>
      <p:graphicFrame>
        <p:nvGraphicFramePr>
          <p:cNvPr id="8" name="Table 7"/>
          <p:cNvGraphicFramePr>
            <a:graphicFrameLocks noGrp="1"/>
          </p:cNvGraphicFramePr>
          <p:nvPr/>
        </p:nvGraphicFramePr>
        <p:xfrm>
          <a:off x="4267200" y="4602163"/>
          <a:ext cx="3733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51790">
                <a:tc>
                  <a:txBody>
                    <a:bodyPr/>
                    <a:lstStyle/>
                    <a:p>
                      <a:pPr algn="ctr"/>
                      <a:r>
                        <a:rPr lang="en-US" dirty="0"/>
                        <a:t>Agent</a:t>
                      </a:r>
                    </a:p>
                  </a:txBody>
                  <a:tcPr/>
                </a:tc>
                <a:tc>
                  <a:txBody>
                    <a:bodyPr/>
                    <a:lstStyle/>
                    <a:p>
                      <a:pPr algn="ctr"/>
                      <a:r>
                        <a:rPr lang="en-US" dirty="0"/>
                        <a:t>Company</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ABC</a:t>
                      </a:r>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ABC</a:t>
                      </a:r>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err="1"/>
                        <a:t>Suneet</a:t>
                      </a:r>
                      <a:endParaRPr lang="en-US" b="1" dirty="0"/>
                    </a:p>
                  </a:txBody>
                  <a:tcPr/>
                </a:tc>
                <a:tc>
                  <a:txBody>
                    <a:bodyPr/>
                    <a:lstStyle/>
                    <a:p>
                      <a:pPr algn="ctr"/>
                      <a:r>
                        <a:rPr lang="en-US" b="1" dirty="0"/>
                        <a:t>CDF</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ABC</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4294188" y="41148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Agent_Company_Product</a:t>
            </a:r>
            <a:endParaRPr lang="en-US" sz="2400" b="1" kern="0" dirty="0">
              <a:latin typeface="+mn-lt"/>
              <a:cs typeface="Times New Roman" charset="0"/>
            </a:endParaRPr>
          </a:p>
        </p:txBody>
      </p:sp>
    </p:spTree>
    <p:extLst>
      <p:ext uri="{BB962C8B-B14F-4D97-AF65-F5344CB8AC3E}">
        <p14:creationId xmlns:p14="http://schemas.microsoft.com/office/powerpoint/2010/main" val="2385116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143000"/>
          </a:xfrm>
        </p:spPr>
        <p:txBody>
          <a:bodyPr/>
          <a:lstStyle/>
          <a:p>
            <a:pPr algn="just" eaLnBrk="1" hangingPunct="1">
              <a:spcBef>
                <a:spcPct val="50000"/>
              </a:spcBef>
            </a:pPr>
            <a:r>
              <a:rPr lang="en-US">
                <a:cs typeface="Times New Roman" pitchFamily="18" charset="0"/>
              </a:rPr>
              <a:t>Suppose the table is decomposed into three projections say P1, P2, P3:</a:t>
            </a:r>
          </a:p>
        </p:txBody>
      </p:sp>
      <p:graphicFrame>
        <p:nvGraphicFramePr>
          <p:cNvPr id="8" name="Table 7"/>
          <p:cNvGraphicFramePr>
            <a:graphicFrameLocks noGrp="1"/>
          </p:cNvGraphicFramePr>
          <p:nvPr/>
        </p:nvGraphicFramePr>
        <p:xfrm>
          <a:off x="381000" y="3992563"/>
          <a:ext cx="22860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pPr algn="ctr"/>
                      <a:r>
                        <a:rPr lang="en-US" sz="1800" dirty="0"/>
                        <a:t>Agent</a:t>
                      </a:r>
                    </a:p>
                  </a:txBody>
                  <a:tcPr marT="45740" marB="45740"/>
                </a:tc>
                <a:tc>
                  <a:txBody>
                    <a:bodyPr/>
                    <a:lstStyle/>
                    <a:p>
                      <a:pPr algn="ctr"/>
                      <a:r>
                        <a:rPr lang="en-US" sz="1800" dirty="0"/>
                        <a:t>Company</a:t>
                      </a:r>
                    </a:p>
                  </a:txBody>
                  <a:tcPr marT="45740" marB="45740"/>
                </a:tc>
                <a:extLst>
                  <a:ext uri="{0D108BD9-81ED-4DB2-BD59-A6C34878D82A}">
                    <a16:rowId xmlns:a16="http://schemas.microsoft.com/office/drawing/2014/main" val="10000"/>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1"/>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CDF</a:t>
                      </a:r>
                    </a:p>
                  </a:txBody>
                  <a:tcPr marT="45740" marB="45740"/>
                </a:tc>
                <a:extLst>
                  <a:ext uri="{0D108BD9-81ED-4DB2-BD59-A6C34878D82A}">
                    <a16:rowId xmlns:a16="http://schemas.microsoft.com/office/drawing/2014/main" val="10002"/>
                  </a:ext>
                </a:extLst>
              </a:tr>
              <a:tr h="365919">
                <a:tc>
                  <a:txBody>
                    <a:bodyPr/>
                    <a:lstStyle/>
                    <a:p>
                      <a:pPr algn="ctr"/>
                      <a:r>
                        <a:rPr lang="en-US" sz="1800" b="1" dirty="0"/>
                        <a:t>Raj</a:t>
                      </a:r>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3"/>
                  </a:ext>
                </a:extLst>
              </a:tr>
            </a:tbl>
          </a:graphicData>
        </a:graphic>
      </p:graphicFrame>
      <p:sp>
        <p:nvSpPr>
          <p:cNvPr id="9" name="Rectangle 3"/>
          <p:cNvSpPr txBox="1">
            <a:spLocks noChangeArrowheads="1"/>
          </p:cNvSpPr>
          <p:nvPr/>
        </p:nvSpPr>
        <p:spPr bwMode="auto">
          <a:xfrm>
            <a:off x="1169988" y="3505200"/>
            <a:ext cx="7350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P1</a:t>
            </a:r>
          </a:p>
        </p:txBody>
      </p:sp>
      <p:graphicFrame>
        <p:nvGraphicFramePr>
          <p:cNvPr id="10" name="Table 9"/>
          <p:cNvGraphicFramePr>
            <a:graphicFrameLocks noGrp="1"/>
          </p:cNvGraphicFramePr>
          <p:nvPr/>
        </p:nvGraphicFramePr>
        <p:xfrm>
          <a:off x="3124200" y="3992563"/>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Agent</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err="1"/>
                        <a:t>Suneet</a:t>
                      </a:r>
                      <a:endParaRPr lang="en-US" b="1" dirty="0"/>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11" name="Rectangle 3"/>
          <p:cNvSpPr txBox="1">
            <a:spLocks noChangeArrowheads="1"/>
          </p:cNvSpPr>
          <p:nvPr/>
        </p:nvSpPr>
        <p:spPr bwMode="auto">
          <a:xfrm>
            <a:off x="3989388" y="3505200"/>
            <a:ext cx="5826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P2</a:t>
            </a:r>
          </a:p>
        </p:txBody>
      </p:sp>
      <p:graphicFrame>
        <p:nvGraphicFramePr>
          <p:cNvPr id="12" name="Table 11"/>
          <p:cNvGraphicFramePr>
            <a:graphicFrameLocks noGrp="1"/>
          </p:cNvGraphicFramePr>
          <p:nvPr/>
        </p:nvGraphicFramePr>
        <p:xfrm>
          <a:off x="6172200" y="3992563"/>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Company</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a:t>ABC</a:t>
                      </a:r>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a:t>ABC</a:t>
                      </a:r>
                    </a:p>
                  </a:txBody>
                  <a:tcPr/>
                </a:tc>
                <a:tc>
                  <a:txBody>
                    <a:bodyPr/>
                    <a:lstStyle/>
                    <a:p>
                      <a:pPr algn="ctr"/>
                      <a:r>
                        <a:rPr lang="en-US" b="1" dirty="0"/>
                        <a:t>Screw</a:t>
                      </a:r>
                    </a:p>
                  </a:txBody>
                  <a:tcPr/>
                </a:tc>
                <a:extLst>
                  <a:ext uri="{0D108BD9-81ED-4DB2-BD59-A6C34878D82A}">
                    <a16:rowId xmlns:a16="http://schemas.microsoft.com/office/drawing/2014/main" val="10002"/>
                  </a:ext>
                </a:extLst>
              </a:tr>
              <a:tr h="351790">
                <a:tc>
                  <a:txBody>
                    <a:bodyPr/>
                    <a:lstStyle/>
                    <a:p>
                      <a:pPr algn="ctr"/>
                      <a:r>
                        <a:rPr lang="en-US" b="1" dirty="0"/>
                        <a:t>ABC</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CDE</a:t>
                      </a:r>
                    </a:p>
                  </a:txBody>
                  <a:tcPr/>
                </a:tc>
                <a:tc>
                  <a:txBody>
                    <a:bodyPr/>
                    <a:lstStyle/>
                    <a:p>
                      <a:pPr algn="ctr"/>
                      <a:r>
                        <a:rPr lang="en-US" b="1" dirty="0"/>
                        <a:t>Bolt</a:t>
                      </a:r>
                    </a:p>
                  </a:txBody>
                  <a:tcPr/>
                </a:tc>
                <a:extLst>
                  <a:ext uri="{0D108BD9-81ED-4DB2-BD59-A6C34878D82A}">
                    <a16:rowId xmlns:a16="http://schemas.microsoft.com/office/drawing/2014/main" val="10004"/>
                  </a:ext>
                </a:extLst>
              </a:tr>
            </a:tbl>
          </a:graphicData>
        </a:graphic>
      </p:graphicFrame>
      <p:sp>
        <p:nvSpPr>
          <p:cNvPr id="13" name="Rectangle 3"/>
          <p:cNvSpPr txBox="1">
            <a:spLocks noChangeArrowheads="1"/>
          </p:cNvSpPr>
          <p:nvPr/>
        </p:nvSpPr>
        <p:spPr bwMode="auto">
          <a:xfrm>
            <a:off x="7037388" y="3505200"/>
            <a:ext cx="582612"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P3</a:t>
            </a:r>
          </a:p>
        </p:txBody>
      </p:sp>
    </p:spTree>
    <p:extLst>
      <p:ext uri="{BB962C8B-B14F-4D97-AF65-F5344CB8AC3E}">
        <p14:creationId xmlns:p14="http://schemas.microsoft.com/office/powerpoint/2010/main" val="3360468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trips(downLeft)">
                                      <p:cBhvr>
                                        <p:cTn id="28" dur="2000"/>
                                        <p:tgtEl>
                                          <p:spTgt spid="13"/>
                                        </p:tgtEl>
                                      </p:cBhvr>
                                    </p:animEffect>
                                  </p:childTnLst>
                                </p:cTn>
                              </p:par>
                              <p:par>
                                <p:cTn id="29" presetID="18" presetClass="entr" presetSubtype="12"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Apply Natural Join to Projection P1 and P2 over the </a:t>
            </a:r>
            <a:r>
              <a:rPr lang="en-US" sz="2800" i="1">
                <a:cs typeface="Times New Roman" pitchFamily="18" charset="0"/>
              </a:rPr>
              <a:t>Agent</a:t>
            </a:r>
            <a:r>
              <a:rPr lang="en-US" sz="2800">
                <a:cs typeface="Times New Roman" pitchFamily="18" charset="0"/>
              </a:rPr>
              <a:t> column:</a:t>
            </a:r>
          </a:p>
        </p:txBody>
      </p:sp>
      <p:graphicFrame>
        <p:nvGraphicFramePr>
          <p:cNvPr id="8" name="Table 7"/>
          <p:cNvGraphicFramePr>
            <a:graphicFrameLocks noGrp="1"/>
          </p:cNvGraphicFramePr>
          <p:nvPr/>
        </p:nvGraphicFramePr>
        <p:xfrm>
          <a:off x="3124200" y="2773363"/>
          <a:ext cx="3733800" cy="292584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720">
                <a:tc>
                  <a:txBody>
                    <a:bodyPr/>
                    <a:lstStyle/>
                    <a:p>
                      <a:pPr algn="ctr"/>
                      <a:r>
                        <a:rPr lang="en-US" sz="1800" dirty="0"/>
                        <a:t>Agent</a:t>
                      </a:r>
                    </a:p>
                  </a:txBody>
                  <a:tcPr marT="45705" marB="45705"/>
                </a:tc>
                <a:tc>
                  <a:txBody>
                    <a:bodyPr/>
                    <a:lstStyle/>
                    <a:p>
                      <a:pPr algn="ctr"/>
                      <a:r>
                        <a:rPr lang="en-US" sz="1800" dirty="0"/>
                        <a:t>Company</a:t>
                      </a:r>
                    </a:p>
                  </a:txBody>
                  <a:tcPr marT="45705" marB="45705"/>
                </a:tc>
                <a:tc>
                  <a:txBody>
                    <a:bodyPr/>
                    <a:lstStyle/>
                    <a:p>
                      <a:pPr algn="ctr"/>
                      <a:r>
                        <a:rPr lang="en-US" sz="1800" dirty="0" err="1"/>
                        <a:t>P_Name</a:t>
                      </a:r>
                      <a:endParaRPr lang="en-US" sz="1800" dirty="0"/>
                    </a:p>
                  </a:txBody>
                  <a:tcPr marT="45705" marB="45705"/>
                </a:tc>
                <a:extLst>
                  <a:ext uri="{0D108BD9-81ED-4DB2-BD59-A6C34878D82A}">
                    <a16:rowId xmlns:a16="http://schemas.microsoft.com/office/drawing/2014/main" val="10000"/>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Nut</a:t>
                      </a:r>
                    </a:p>
                  </a:txBody>
                  <a:tcPr marT="45705" marB="45705"/>
                </a:tc>
                <a:extLst>
                  <a:ext uri="{0D108BD9-81ED-4DB2-BD59-A6C34878D82A}">
                    <a16:rowId xmlns:a16="http://schemas.microsoft.com/office/drawing/2014/main" val="10001"/>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Screw</a:t>
                      </a:r>
                    </a:p>
                  </a:txBody>
                  <a:tcPr marT="45705" marB="45705"/>
                </a:tc>
                <a:extLst>
                  <a:ext uri="{0D108BD9-81ED-4DB2-BD59-A6C34878D82A}">
                    <a16:rowId xmlns:a16="http://schemas.microsoft.com/office/drawing/2014/main" val="10002"/>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ABC</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3"/>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Nut*</a:t>
                      </a:r>
                    </a:p>
                  </a:txBody>
                  <a:tcPr marT="45705" marB="45705"/>
                </a:tc>
                <a:extLst>
                  <a:ext uri="{0D108BD9-81ED-4DB2-BD59-A6C34878D82A}">
                    <a16:rowId xmlns:a16="http://schemas.microsoft.com/office/drawing/2014/main" val="10004"/>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Screw*</a:t>
                      </a:r>
                    </a:p>
                  </a:txBody>
                  <a:tcPr marT="45705" marB="45705"/>
                </a:tc>
                <a:extLst>
                  <a:ext uri="{0D108BD9-81ED-4DB2-BD59-A6C34878D82A}">
                    <a16:rowId xmlns:a16="http://schemas.microsoft.com/office/drawing/2014/main" val="10005"/>
                  </a:ext>
                </a:extLst>
              </a:tr>
              <a:tr h="365720">
                <a:tc>
                  <a:txBody>
                    <a:bodyPr/>
                    <a:lstStyle/>
                    <a:p>
                      <a:pPr algn="ctr"/>
                      <a:r>
                        <a:rPr lang="en-US" sz="1800" b="1" dirty="0" err="1"/>
                        <a:t>Suneet</a:t>
                      </a:r>
                      <a:endParaRPr lang="en-US" sz="1800" b="1" dirty="0"/>
                    </a:p>
                  </a:txBody>
                  <a:tcPr marT="45705" marB="45705"/>
                </a:tc>
                <a:tc>
                  <a:txBody>
                    <a:bodyPr/>
                    <a:lstStyle/>
                    <a:p>
                      <a:pPr algn="ctr"/>
                      <a:r>
                        <a:rPr lang="en-US" sz="1800" b="1" dirty="0"/>
                        <a:t>CDE</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6"/>
                  </a:ext>
                </a:extLst>
              </a:tr>
              <a:tr h="3657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705" marB="45705"/>
                </a:tc>
                <a:tc>
                  <a:txBody>
                    <a:bodyPr/>
                    <a:lstStyle/>
                    <a:p>
                      <a:pPr algn="ctr"/>
                      <a:r>
                        <a:rPr lang="en-US" sz="1800" b="1" dirty="0"/>
                        <a:t>ABC</a:t>
                      </a:r>
                    </a:p>
                  </a:txBody>
                  <a:tcPr marT="45705" marB="45705"/>
                </a:tc>
                <a:tc>
                  <a:txBody>
                    <a:bodyPr/>
                    <a:lstStyle/>
                    <a:p>
                      <a:pPr algn="ctr"/>
                      <a:r>
                        <a:rPr lang="en-US" sz="1800" b="1" dirty="0"/>
                        <a:t>Bolt</a:t>
                      </a:r>
                    </a:p>
                  </a:txBody>
                  <a:tcPr marT="45705" marB="45705"/>
                </a:tc>
                <a:extLst>
                  <a:ext uri="{0D108BD9-81ED-4DB2-BD59-A6C34878D82A}">
                    <a16:rowId xmlns:a16="http://schemas.microsoft.com/office/drawing/2014/main" val="10007"/>
                  </a:ext>
                </a:extLst>
              </a:tr>
            </a:tbl>
          </a:graphicData>
        </a:graphic>
      </p:graphicFrame>
      <p:sp>
        <p:nvSpPr>
          <p:cNvPr id="9" name="Rectangle 3"/>
          <p:cNvSpPr txBox="1">
            <a:spLocks noChangeArrowheads="1"/>
          </p:cNvSpPr>
          <p:nvPr/>
        </p:nvSpPr>
        <p:spPr bwMode="auto">
          <a:xfrm>
            <a:off x="3151188" y="22860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a:t>
            </a:r>
          </a:p>
        </p:txBody>
      </p:sp>
      <p:sp>
        <p:nvSpPr>
          <p:cNvPr id="12" name="Rectangle 3"/>
          <p:cNvSpPr txBox="1">
            <a:spLocks noChangeArrowheads="1"/>
          </p:cNvSpPr>
          <p:nvPr/>
        </p:nvSpPr>
        <p:spPr bwMode="auto">
          <a:xfrm>
            <a:off x="457200" y="5638800"/>
            <a:ext cx="8305800" cy="6858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The resulting table is spurious, since the asterisked row of the table contains incorrect information.</a:t>
            </a:r>
          </a:p>
        </p:txBody>
      </p:sp>
    </p:spTree>
    <p:extLst>
      <p:ext uri="{BB962C8B-B14F-4D97-AF65-F5344CB8AC3E}">
        <p14:creationId xmlns:p14="http://schemas.microsoft.com/office/powerpoint/2010/main" val="923528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2"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Apply Natural Join to Projection P1, P2 and P3 over the </a:t>
            </a:r>
            <a:r>
              <a:rPr lang="en-US" sz="2800" i="1">
                <a:cs typeface="Times New Roman" pitchFamily="18" charset="0"/>
              </a:rPr>
              <a:t>Company</a:t>
            </a:r>
            <a:r>
              <a:rPr lang="en-US" sz="2800">
                <a:cs typeface="Times New Roman" pitchFamily="18" charset="0"/>
              </a:rPr>
              <a:t> and </a:t>
            </a:r>
            <a:r>
              <a:rPr lang="en-US" sz="2800" i="1">
                <a:cs typeface="Times New Roman" pitchFamily="18" charset="0"/>
              </a:rPr>
              <a:t>P_Name</a:t>
            </a:r>
            <a:r>
              <a:rPr lang="en-US" sz="2800">
                <a:cs typeface="Times New Roman" pitchFamily="18" charset="0"/>
              </a:rPr>
              <a:t> columns:</a:t>
            </a:r>
          </a:p>
        </p:txBody>
      </p:sp>
      <p:graphicFrame>
        <p:nvGraphicFramePr>
          <p:cNvPr id="10" name="Table 9"/>
          <p:cNvGraphicFramePr>
            <a:graphicFrameLocks noGrp="1"/>
          </p:cNvGraphicFramePr>
          <p:nvPr/>
        </p:nvGraphicFramePr>
        <p:xfrm>
          <a:off x="2590800" y="3001963"/>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Screw</a:t>
                      </a:r>
                    </a:p>
                  </a:txBody>
                  <a:tcPr marT="45680" marB="45680"/>
                </a:tc>
                <a:extLst>
                  <a:ext uri="{0D108BD9-81ED-4DB2-BD59-A6C34878D82A}">
                    <a16:rowId xmlns:a16="http://schemas.microsoft.com/office/drawing/2014/main" val="10002"/>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3"/>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CDE</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5"/>
                  </a:ext>
                </a:extLst>
              </a:tr>
            </a:tbl>
          </a:graphicData>
        </a:graphic>
      </p:graphicFrame>
      <p:sp>
        <p:nvSpPr>
          <p:cNvPr id="11" name="Rectangle 3"/>
          <p:cNvSpPr txBox="1">
            <a:spLocks noChangeArrowheads="1"/>
          </p:cNvSpPr>
          <p:nvPr/>
        </p:nvSpPr>
        <p:spPr bwMode="auto">
          <a:xfrm>
            <a:off x="2133600" y="2514600"/>
            <a:ext cx="4545013"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 &amp; P3</a:t>
            </a:r>
          </a:p>
        </p:txBody>
      </p:sp>
      <p:sp>
        <p:nvSpPr>
          <p:cNvPr id="12" name="Rectangle 3"/>
          <p:cNvSpPr txBox="1">
            <a:spLocks noChangeArrowheads="1"/>
          </p:cNvSpPr>
          <p:nvPr/>
        </p:nvSpPr>
        <p:spPr bwMode="auto">
          <a:xfrm>
            <a:off x="457200" y="5181600"/>
            <a:ext cx="8305800" cy="15240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It is still containing spurious row. It is not simply possible to decompose </a:t>
            </a:r>
            <a:r>
              <a:rPr lang="en-US" sz="2800" b="1" i="1" kern="0" dirty="0" err="1">
                <a:latin typeface="+mn-lt"/>
                <a:cs typeface="Times New Roman" pitchFamily="18" charset="0"/>
              </a:rPr>
              <a:t>Agent_Company_Product</a:t>
            </a:r>
            <a:r>
              <a:rPr lang="en-US" sz="2800" b="1" kern="0" dirty="0">
                <a:latin typeface="+mn-lt"/>
                <a:cs typeface="Times New Roman" pitchFamily="18" charset="0"/>
              </a:rPr>
              <a:t> table without losing information.</a:t>
            </a:r>
          </a:p>
        </p:txBody>
      </p:sp>
    </p:spTree>
    <p:extLst>
      <p:ext uri="{BB962C8B-B14F-4D97-AF65-F5344CB8AC3E}">
        <p14:creationId xmlns:p14="http://schemas.microsoft.com/office/powerpoint/2010/main" val="2276528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20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11" grpId="0"/>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Functional Dependence (FD)</a:t>
            </a:r>
            <a:endParaRPr lang="en-US"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482" t="35261" r="25526" b="27612"/>
          <a:stretch/>
        </p:blipFill>
        <p:spPr bwMode="auto">
          <a:xfrm>
            <a:off x="457200" y="1447800"/>
            <a:ext cx="8077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7361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2819400"/>
          </a:xfrm>
        </p:spPr>
        <p:txBody>
          <a:bodyPr/>
          <a:lstStyle/>
          <a:p>
            <a:pPr algn="just" eaLnBrk="1" hangingPunct="1">
              <a:spcBef>
                <a:spcPct val="50000"/>
              </a:spcBef>
            </a:pPr>
            <a:r>
              <a:rPr lang="en-US" sz="3000">
                <a:cs typeface="Times New Roman" pitchFamily="18" charset="0"/>
              </a:rPr>
              <a:t>Now Consider the different case where, if an agent for a company and the company makes a product, then </a:t>
            </a:r>
            <a:r>
              <a:rPr lang="en-US" sz="3000" i="1">
                <a:cs typeface="Times New Roman" pitchFamily="18" charset="0"/>
              </a:rPr>
              <a:t>he always sells that product for the company</a:t>
            </a:r>
            <a:r>
              <a:rPr lang="en-US" sz="3000">
                <a:cs typeface="Times New Roman" pitchFamily="18" charset="0"/>
              </a:rPr>
              <a:t>. Under these circumstances, the  </a:t>
            </a:r>
            <a:r>
              <a:rPr lang="en-US" sz="3000" i="1">
                <a:cs typeface="Times New Roman" pitchFamily="18" charset="0"/>
              </a:rPr>
              <a:t>Agent_Company_Product </a:t>
            </a:r>
            <a:r>
              <a:rPr lang="en-US" sz="3000">
                <a:cs typeface="Times New Roman" pitchFamily="18" charset="0"/>
              </a:rPr>
              <a:t>table is shown below:</a:t>
            </a:r>
          </a:p>
        </p:txBody>
      </p:sp>
      <p:graphicFrame>
        <p:nvGraphicFramePr>
          <p:cNvPr id="8" name="Table 7"/>
          <p:cNvGraphicFramePr>
            <a:graphicFrameLocks noGrp="1"/>
          </p:cNvGraphicFramePr>
          <p:nvPr/>
        </p:nvGraphicFramePr>
        <p:xfrm>
          <a:off x="2590800" y="4359275"/>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2"/>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3"/>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a:t>Suneet</a:t>
                      </a:r>
                      <a:endParaRPr lang="en-US" sz="1800" b="1" dirty="0"/>
                    </a:p>
                  </a:txBody>
                  <a:tcPr marT="45680" marB="45680"/>
                </a:tc>
                <a:tc>
                  <a:txBody>
                    <a:bodyPr/>
                    <a:lstStyle/>
                    <a:p>
                      <a:pPr algn="ctr"/>
                      <a:r>
                        <a:rPr lang="en-US" sz="1800" b="1" dirty="0"/>
                        <a:t>CDF</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5"/>
                  </a:ext>
                </a:extLst>
              </a:tr>
            </a:tbl>
          </a:graphicData>
        </a:graphic>
      </p:graphicFrame>
      <p:sp>
        <p:nvSpPr>
          <p:cNvPr id="9" name="Rectangle 3"/>
          <p:cNvSpPr txBox="1">
            <a:spLocks noChangeArrowheads="1"/>
          </p:cNvSpPr>
          <p:nvPr/>
        </p:nvSpPr>
        <p:spPr bwMode="auto">
          <a:xfrm>
            <a:off x="2617788" y="3871913"/>
            <a:ext cx="36576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err="1">
                <a:latin typeface="+mn-lt"/>
                <a:cs typeface="Times New Roman" charset="0"/>
              </a:rPr>
              <a:t>Agent_Company_Product</a:t>
            </a:r>
            <a:endParaRPr lang="en-US" sz="2400" b="1" kern="0" dirty="0">
              <a:latin typeface="+mn-lt"/>
              <a:cs typeface="Times New Roman" charset="0"/>
            </a:endParaRPr>
          </a:p>
        </p:txBody>
      </p:sp>
    </p:spTree>
    <p:extLst>
      <p:ext uri="{BB962C8B-B14F-4D97-AF65-F5344CB8AC3E}">
        <p14:creationId xmlns:p14="http://schemas.microsoft.com/office/powerpoint/2010/main" val="2617331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143000"/>
          </a:xfrm>
        </p:spPr>
        <p:txBody>
          <a:bodyPr>
            <a:normAutofit fontScale="70000" lnSpcReduction="20000"/>
          </a:bodyPr>
          <a:lstStyle/>
          <a:p>
            <a:pPr algn="just" eaLnBrk="1" hangingPunct="1">
              <a:spcBef>
                <a:spcPct val="50000"/>
              </a:spcBef>
            </a:pPr>
            <a:r>
              <a:rPr lang="en-US">
                <a:cs typeface="Times New Roman" pitchFamily="18" charset="0"/>
              </a:rPr>
              <a:t>The assumption being that ABC makes both Nuts and Bolts and that CDF makes Bolts only. This table can be decomposed into its three projections without loss of information as shown below:</a:t>
            </a:r>
          </a:p>
        </p:txBody>
      </p:sp>
      <p:graphicFrame>
        <p:nvGraphicFramePr>
          <p:cNvPr id="8" name="Table 7"/>
          <p:cNvGraphicFramePr>
            <a:graphicFrameLocks noGrp="1"/>
          </p:cNvGraphicFramePr>
          <p:nvPr/>
        </p:nvGraphicFramePr>
        <p:xfrm>
          <a:off x="381000" y="4572000"/>
          <a:ext cx="22860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65919">
                <a:tc>
                  <a:txBody>
                    <a:bodyPr/>
                    <a:lstStyle/>
                    <a:p>
                      <a:pPr algn="ctr"/>
                      <a:r>
                        <a:rPr lang="en-US" sz="1800" dirty="0"/>
                        <a:t>Agent</a:t>
                      </a:r>
                    </a:p>
                  </a:txBody>
                  <a:tcPr marT="45740" marB="45740"/>
                </a:tc>
                <a:tc>
                  <a:txBody>
                    <a:bodyPr/>
                    <a:lstStyle/>
                    <a:p>
                      <a:pPr algn="ctr"/>
                      <a:r>
                        <a:rPr lang="en-US" sz="1800" dirty="0"/>
                        <a:t>Company</a:t>
                      </a:r>
                    </a:p>
                  </a:txBody>
                  <a:tcPr marT="45740" marB="45740"/>
                </a:tc>
                <a:extLst>
                  <a:ext uri="{0D108BD9-81ED-4DB2-BD59-A6C34878D82A}">
                    <a16:rowId xmlns:a16="http://schemas.microsoft.com/office/drawing/2014/main" val="10000"/>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1"/>
                  </a:ext>
                </a:extLst>
              </a:tr>
              <a:tr h="365919">
                <a:tc>
                  <a:txBody>
                    <a:bodyPr/>
                    <a:lstStyle/>
                    <a:p>
                      <a:pPr algn="ctr"/>
                      <a:r>
                        <a:rPr lang="en-US" sz="1800" b="1" dirty="0" err="1"/>
                        <a:t>Suneet</a:t>
                      </a:r>
                      <a:endParaRPr lang="en-US" sz="1800" b="1" dirty="0"/>
                    </a:p>
                  </a:txBody>
                  <a:tcPr marT="45740" marB="45740"/>
                </a:tc>
                <a:tc>
                  <a:txBody>
                    <a:bodyPr/>
                    <a:lstStyle/>
                    <a:p>
                      <a:pPr algn="ctr"/>
                      <a:r>
                        <a:rPr lang="en-US" sz="1800" b="1" dirty="0"/>
                        <a:t>CDF</a:t>
                      </a:r>
                    </a:p>
                  </a:txBody>
                  <a:tcPr marT="45740" marB="45740"/>
                </a:tc>
                <a:extLst>
                  <a:ext uri="{0D108BD9-81ED-4DB2-BD59-A6C34878D82A}">
                    <a16:rowId xmlns:a16="http://schemas.microsoft.com/office/drawing/2014/main" val="10002"/>
                  </a:ext>
                </a:extLst>
              </a:tr>
              <a:tr h="365919">
                <a:tc>
                  <a:txBody>
                    <a:bodyPr/>
                    <a:lstStyle/>
                    <a:p>
                      <a:pPr algn="ctr"/>
                      <a:r>
                        <a:rPr lang="en-US" sz="1800" b="1" dirty="0"/>
                        <a:t>Raj</a:t>
                      </a:r>
                    </a:p>
                  </a:txBody>
                  <a:tcPr marT="45740" marB="45740"/>
                </a:tc>
                <a:tc>
                  <a:txBody>
                    <a:bodyPr/>
                    <a:lstStyle/>
                    <a:p>
                      <a:pPr algn="ctr"/>
                      <a:r>
                        <a:rPr lang="en-US" sz="1800" b="1" dirty="0"/>
                        <a:t>ABC</a:t>
                      </a:r>
                    </a:p>
                  </a:txBody>
                  <a:tcPr marT="45740" marB="45740"/>
                </a:tc>
                <a:extLst>
                  <a:ext uri="{0D108BD9-81ED-4DB2-BD59-A6C34878D82A}">
                    <a16:rowId xmlns:a16="http://schemas.microsoft.com/office/drawing/2014/main" val="10003"/>
                  </a:ext>
                </a:extLst>
              </a:tr>
            </a:tbl>
          </a:graphicData>
        </a:graphic>
      </p:graphicFrame>
      <p:sp>
        <p:nvSpPr>
          <p:cNvPr id="9" name="Rectangle 3"/>
          <p:cNvSpPr txBox="1">
            <a:spLocks noChangeArrowheads="1"/>
          </p:cNvSpPr>
          <p:nvPr/>
        </p:nvSpPr>
        <p:spPr bwMode="auto">
          <a:xfrm>
            <a:off x="1169988" y="4084638"/>
            <a:ext cx="7350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P1</a:t>
            </a:r>
          </a:p>
        </p:txBody>
      </p:sp>
      <p:graphicFrame>
        <p:nvGraphicFramePr>
          <p:cNvPr id="10" name="Table 9"/>
          <p:cNvGraphicFramePr>
            <a:graphicFrameLocks noGrp="1"/>
          </p:cNvGraphicFramePr>
          <p:nvPr/>
        </p:nvGraphicFramePr>
        <p:xfrm>
          <a:off x="3124200" y="4572000"/>
          <a:ext cx="2590800" cy="182880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51790">
                <a:tc>
                  <a:txBody>
                    <a:bodyPr/>
                    <a:lstStyle/>
                    <a:p>
                      <a:pPr algn="ctr"/>
                      <a:r>
                        <a:rPr lang="en-US" dirty="0"/>
                        <a:t>Agent</a:t>
                      </a:r>
                    </a:p>
                  </a:txBody>
                  <a:tcPr/>
                </a:tc>
                <a:tc>
                  <a:txBody>
                    <a:bodyPr/>
                    <a:lstStyle/>
                    <a:p>
                      <a:pPr algn="ctr"/>
                      <a:r>
                        <a:rPr lang="en-US" dirty="0" err="1"/>
                        <a:t>P_Name</a:t>
                      </a:r>
                      <a:endParaRPr lang="en-US" dirty="0"/>
                    </a:p>
                  </a:txBody>
                  <a:tcPr/>
                </a:tc>
                <a:extLst>
                  <a:ext uri="{0D108BD9-81ED-4DB2-BD59-A6C34878D82A}">
                    <a16:rowId xmlns:a16="http://schemas.microsoft.com/office/drawing/2014/main" val="10000"/>
                  </a:ext>
                </a:extLst>
              </a:tr>
              <a:tr h="351790">
                <a:tc>
                  <a:txBody>
                    <a:bodyPr/>
                    <a:lstStyle/>
                    <a:p>
                      <a:pPr algn="ctr"/>
                      <a:r>
                        <a:rPr lang="en-US" b="1" dirty="0" err="1"/>
                        <a:t>Suneet</a:t>
                      </a:r>
                      <a:endParaRPr lang="en-US" b="1" dirty="0"/>
                    </a:p>
                  </a:txBody>
                  <a:tcPr/>
                </a:tc>
                <a:tc>
                  <a:txBody>
                    <a:bodyPr/>
                    <a:lstStyle/>
                    <a:p>
                      <a:pPr algn="ctr"/>
                      <a:r>
                        <a:rPr lang="en-US" b="1" dirty="0"/>
                        <a:t>Nut</a:t>
                      </a:r>
                    </a:p>
                  </a:txBody>
                  <a:tcPr/>
                </a:tc>
                <a:extLst>
                  <a:ext uri="{0D108BD9-81ED-4DB2-BD59-A6C34878D82A}">
                    <a16:rowId xmlns:a16="http://schemas.microsoft.com/office/drawing/2014/main" val="10001"/>
                  </a:ext>
                </a:extLst>
              </a:tr>
              <a:tr h="351790">
                <a:tc>
                  <a:txBody>
                    <a:bodyPr/>
                    <a:lstStyle/>
                    <a:p>
                      <a:pPr algn="ctr"/>
                      <a:r>
                        <a:rPr lang="en-US" b="1" dirty="0" err="1"/>
                        <a:t>Suneet</a:t>
                      </a:r>
                      <a:endParaRPr lang="en-US" b="1" dirty="0"/>
                    </a:p>
                  </a:txBody>
                  <a:tcPr/>
                </a:tc>
                <a:tc>
                  <a:txBody>
                    <a:bodyPr/>
                    <a:lstStyle/>
                    <a:p>
                      <a:pPr algn="ctr"/>
                      <a:r>
                        <a:rPr lang="en-US" b="1" dirty="0"/>
                        <a:t>Bolt</a:t>
                      </a:r>
                    </a:p>
                  </a:txBody>
                  <a:tcPr/>
                </a:tc>
                <a:extLst>
                  <a:ext uri="{0D108BD9-81ED-4DB2-BD59-A6C34878D82A}">
                    <a16:rowId xmlns:a16="http://schemas.microsoft.com/office/drawing/2014/main" val="10002"/>
                  </a:ext>
                </a:extLst>
              </a:tr>
              <a:tr h="351790">
                <a:tc>
                  <a:txBody>
                    <a:bodyPr/>
                    <a:lstStyle/>
                    <a:p>
                      <a:pPr algn="ctr"/>
                      <a:r>
                        <a:rPr lang="en-US" b="1" dirty="0"/>
                        <a:t>Raj</a:t>
                      </a:r>
                    </a:p>
                  </a:txBody>
                  <a:tcPr/>
                </a:tc>
                <a:tc>
                  <a:txBody>
                    <a:bodyPr/>
                    <a:lstStyle/>
                    <a:p>
                      <a:pPr algn="ctr"/>
                      <a:r>
                        <a:rPr lang="en-US" b="1" dirty="0"/>
                        <a:t>Bolt</a:t>
                      </a:r>
                    </a:p>
                  </a:txBody>
                  <a:tcPr/>
                </a:tc>
                <a:extLst>
                  <a:ext uri="{0D108BD9-81ED-4DB2-BD59-A6C34878D82A}">
                    <a16:rowId xmlns:a16="http://schemas.microsoft.com/office/drawing/2014/main" val="10003"/>
                  </a:ext>
                </a:extLst>
              </a:tr>
              <a:tr h="351790">
                <a:tc>
                  <a:txBody>
                    <a:bodyPr/>
                    <a:lstStyle/>
                    <a:p>
                      <a:pPr algn="ctr"/>
                      <a:r>
                        <a:rPr lang="en-US" b="1" dirty="0"/>
                        <a:t>Raj</a:t>
                      </a:r>
                    </a:p>
                  </a:txBody>
                  <a:tcPr/>
                </a:tc>
                <a:tc>
                  <a:txBody>
                    <a:bodyPr/>
                    <a:lstStyle/>
                    <a:p>
                      <a:pPr algn="ctr"/>
                      <a:r>
                        <a:rPr lang="en-US" b="1" dirty="0"/>
                        <a:t>Nut</a:t>
                      </a:r>
                    </a:p>
                  </a:txBody>
                  <a:tcPr/>
                </a:tc>
                <a:extLst>
                  <a:ext uri="{0D108BD9-81ED-4DB2-BD59-A6C34878D82A}">
                    <a16:rowId xmlns:a16="http://schemas.microsoft.com/office/drawing/2014/main" val="10004"/>
                  </a:ext>
                </a:extLst>
              </a:tr>
            </a:tbl>
          </a:graphicData>
        </a:graphic>
      </p:graphicFrame>
      <p:sp>
        <p:nvSpPr>
          <p:cNvPr id="11" name="Rectangle 3"/>
          <p:cNvSpPr txBox="1">
            <a:spLocks noChangeArrowheads="1"/>
          </p:cNvSpPr>
          <p:nvPr/>
        </p:nvSpPr>
        <p:spPr bwMode="auto">
          <a:xfrm>
            <a:off x="3989388" y="4084638"/>
            <a:ext cx="5826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P2</a:t>
            </a:r>
          </a:p>
        </p:txBody>
      </p:sp>
      <p:graphicFrame>
        <p:nvGraphicFramePr>
          <p:cNvPr id="12" name="Table 11"/>
          <p:cNvGraphicFramePr>
            <a:graphicFrameLocks noGrp="1"/>
          </p:cNvGraphicFramePr>
          <p:nvPr/>
        </p:nvGraphicFramePr>
        <p:xfrm>
          <a:off x="6172200" y="4572000"/>
          <a:ext cx="2590800" cy="1463676"/>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65919">
                <a:tc>
                  <a:txBody>
                    <a:bodyPr/>
                    <a:lstStyle/>
                    <a:p>
                      <a:pPr algn="ctr"/>
                      <a:r>
                        <a:rPr lang="en-US" sz="1800" dirty="0"/>
                        <a:t>Company</a:t>
                      </a:r>
                    </a:p>
                  </a:txBody>
                  <a:tcPr marT="45740" marB="45740"/>
                </a:tc>
                <a:tc>
                  <a:txBody>
                    <a:bodyPr/>
                    <a:lstStyle/>
                    <a:p>
                      <a:pPr algn="ctr"/>
                      <a:r>
                        <a:rPr lang="en-US" sz="1800" dirty="0" err="1"/>
                        <a:t>P_Name</a:t>
                      </a:r>
                      <a:endParaRPr lang="en-US" sz="1800" dirty="0"/>
                    </a:p>
                  </a:txBody>
                  <a:tcPr marT="45740" marB="45740"/>
                </a:tc>
                <a:extLst>
                  <a:ext uri="{0D108BD9-81ED-4DB2-BD59-A6C34878D82A}">
                    <a16:rowId xmlns:a16="http://schemas.microsoft.com/office/drawing/2014/main" val="10000"/>
                  </a:ext>
                </a:extLst>
              </a:tr>
              <a:tr h="365919">
                <a:tc>
                  <a:txBody>
                    <a:bodyPr/>
                    <a:lstStyle/>
                    <a:p>
                      <a:pPr algn="ctr"/>
                      <a:r>
                        <a:rPr lang="en-US" sz="1800" b="1" dirty="0"/>
                        <a:t>ABC</a:t>
                      </a:r>
                    </a:p>
                  </a:txBody>
                  <a:tcPr marT="45740" marB="45740"/>
                </a:tc>
                <a:tc>
                  <a:txBody>
                    <a:bodyPr/>
                    <a:lstStyle/>
                    <a:p>
                      <a:pPr algn="ctr"/>
                      <a:r>
                        <a:rPr lang="en-US" sz="1800" b="1" dirty="0"/>
                        <a:t>Nut</a:t>
                      </a:r>
                    </a:p>
                  </a:txBody>
                  <a:tcPr marT="45740" marB="45740"/>
                </a:tc>
                <a:extLst>
                  <a:ext uri="{0D108BD9-81ED-4DB2-BD59-A6C34878D82A}">
                    <a16:rowId xmlns:a16="http://schemas.microsoft.com/office/drawing/2014/main" val="10001"/>
                  </a:ext>
                </a:extLst>
              </a:tr>
              <a:tr h="365919">
                <a:tc>
                  <a:txBody>
                    <a:bodyPr/>
                    <a:lstStyle/>
                    <a:p>
                      <a:pPr algn="ctr"/>
                      <a:r>
                        <a:rPr lang="en-US" sz="1800" b="1" dirty="0"/>
                        <a:t>ABC</a:t>
                      </a:r>
                    </a:p>
                  </a:txBody>
                  <a:tcPr marT="45740" marB="45740"/>
                </a:tc>
                <a:tc>
                  <a:txBody>
                    <a:bodyPr/>
                    <a:lstStyle/>
                    <a:p>
                      <a:pPr algn="ctr"/>
                      <a:r>
                        <a:rPr lang="en-US" sz="1800" b="1" dirty="0"/>
                        <a:t>Bolt</a:t>
                      </a:r>
                    </a:p>
                  </a:txBody>
                  <a:tcPr marT="45740" marB="45740"/>
                </a:tc>
                <a:extLst>
                  <a:ext uri="{0D108BD9-81ED-4DB2-BD59-A6C34878D82A}">
                    <a16:rowId xmlns:a16="http://schemas.microsoft.com/office/drawing/2014/main" val="10002"/>
                  </a:ext>
                </a:extLst>
              </a:tr>
              <a:tr h="365919">
                <a:tc>
                  <a:txBody>
                    <a:bodyPr/>
                    <a:lstStyle/>
                    <a:p>
                      <a:pPr algn="ctr"/>
                      <a:r>
                        <a:rPr lang="en-US" sz="1800" b="1" dirty="0"/>
                        <a:t>CDE</a:t>
                      </a:r>
                    </a:p>
                  </a:txBody>
                  <a:tcPr marT="45740" marB="45740"/>
                </a:tc>
                <a:tc>
                  <a:txBody>
                    <a:bodyPr/>
                    <a:lstStyle/>
                    <a:p>
                      <a:pPr algn="ctr"/>
                      <a:r>
                        <a:rPr lang="en-US" sz="1800" b="1" dirty="0"/>
                        <a:t>Bolt</a:t>
                      </a:r>
                    </a:p>
                  </a:txBody>
                  <a:tcPr marT="45740" marB="45740"/>
                </a:tc>
                <a:extLst>
                  <a:ext uri="{0D108BD9-81ED-4DB2-BD59-A6C34878D82A}">
                    <a16:rowId xmlns:a16="http://schemas.microsoft.com/office/drawing/2014/main" val="10003"/>
                  </a:ext>
                </a:extLst>
              </a:tr>
            </a:tbl>
          </a:graphicData>
        </a:graphic>
      </p:graphicFrame>
      <p:sp>
        <p:nvSpPr>
          <p:cNvPr id="13" name="Rectangle 3"/>
          <p:cNvSpPr txBox="1">
            <a:spLocks noChangeArrowheads="1"/>
          </p:cNvSpPr>
          <p:nvPr/>
        </p:nvSpPr>
        <p:spPr bwMode="auto">
          <a:xfrm>
            <a:off x="7037388" y="4084638"/>
            <a:ext cx="582612"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P3</a:t>
            </a:r>
          </a:p>
        </p:txBody>
      </p:sp>
    </p:spTree>
    <p:extLst>
      <p:ext uri="{BB962C8B-B14F-4D97-AF65-F5344CB8AC3E}">
        <p14:creationId xmlns:p14="http://schemas.microsoft.com/office/powerpoint/2010/main" val="539994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20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trips(downLeft)">
                                      <p:cBhvr>
                                        <p:cTn id="23" dur="20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trips(downLeft)">
                                      <p:cBhvr>
                                        <p:cTn id="28" dur="2000"/>
                                        <p:tgtEl>
                                          <p:spTgt spid="13"/>
                                        </p:tgtEl>
                                      </p:cBhvr>
                                    </p:animEffect>
                                  </p:childTnLst>
                                </p:cTn>
                              </p:par>
                              <p:par>
                                <p:cTn id="29" presetID="18" presetClass="entr" presetSubtype="12"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downLeft)">
                                      <p:cBhvr>
                                        <p:cTn id="3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1" grpId="0"/>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685800"/>
          </a:xfrm>
        </p:spPr>
        <p:txBody>
          <a:bodyPr>
            <a:normAutofit fontScale="85000" lnSpcReduction="20000"/>
          </a:bodyPr>
          <a:lstStyle/>
          <a:p>
            <a:pPr algn="just" eaLnBrk="1" hangingPunct="1">
              <a:spcBef>
                <a:spcPct val="50000"/>
              </a:spcBef>
            </a:pPr>
            <a:r>
              <a:rPr lang="en-US" sz="2800">
                <a:cs typeface="Times New Roman" pitchFamily="18" charset="0"/>
              </a:rPr>
              <a:t>All redundancy is removed, if the natural join of P1 and P2 is taken, the result is:</a:t>
            </a:r>
          </a:p>
        </p:txBody>
      </p:sp>
      <p:graphicFrame>
        <p:nvGraphicFramePr>
          <p:cNvPr id="8" name="Table 7"/>
          <p:cNvGraphicFramePr>
            <a:graphicFrameLocks noGrp="1"/>
          </p:cNvGraphicFramePr>
          <p:nvPr/>
        </p:nvGraphicFramePr>
        <p:xfrm>
          <a:off x="2590800" y="3001963"/>
          <a:ext cx="3733800" cy="2560635"/>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805">
                <a:tc>
                  <a:txBody>
                    <a:bodyPr/>
                    <a:lstStyle/>
                    <a:p>
                      <a:pPr algn="ctr"/>
                      <a:r>
                        <a:rPr lang="en-US" sz="1800" dirty="0"/>
                        <a:t>Agent</a:t>
                      </a:r>
                    </a:p>
                  </a:txBody>
                  <a:tcPr marT="45726" marB="45726"/>
                </a:tc>
                <a:tc>
                  <a:txBody>
                    <a:bodyPr/>
                    <a:lstStyle/>
                    <a:p>
                      <a:pPr algn="ctr"/>
                      <a:r>
                        <a:rPr lang="en-US" sz="1800" dirty="0"/>
                        <a:t>Company</a:t>
                      </a:r>
                    </a:p>
                  </a:txBody>
                  <a:tcPr marT="45726" marB="45726"/>
                </a:tc>
                <a:tc>
                  <a:txBody>
                    <a:bodyPr/>
                    <a:lstStyle/>
                    <a:p>
                      <a:pPr algn="ctr"/>
                      <a:r>
                        <a:rPr lang="en-US" sz="1800" dirty="0" err="1"/>
                        <a:t>P_Name</a:t>
                      </a:r>
                      <a:endParaRPr lang="en-US" sz="1800" dirty="0"/>
                    </a:p>
                  </a:txBody>
                  <a:tcPr marT="45726" marB="45726"/>
                </a:tc>
                <a:extLst>
                  <a:ext uri="{0D108BD9-81ED-4DB2-BD59-A6C34878D82A}">
                    <a16:rowId xmlns:a16="http://schemas.microsoft.com/office/drawing/2014/main" val="10000"/>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ABC</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1"/>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ABC</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2"/>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CDE</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3"/>
                  </a:ext>
                </a:extLst>
              </a:tr>
              <a:tr h="365805">
                <a:tc>
                  <a:txBody>
                    <a:bodyPr/>
                    <a:lstStyle/>
                    <a:p>
                      <a:pPr algn="ctr"/>
                      <a:r>
                        <a:rPr lang="en-US" sz="1800" b="1" dirty="0" err="1"/>
                        <a:t>Suneet</a:t>
                      </a:r>
                      <a:endParaRPr lang="en-US" sz="1800" b="1" dirty="0"/>
                    </a:p>
                  </a:txBody>
                  <a:tcPr marT="45726" marB="45726"/>
                </a:tc>
                <a:tc>
                  <a:txBody>
                    <a:bodyPr/>
                    <a:lstStyle/>
                    <a:p>
                      <a:pPr algn="ctr"/>
                      <a:r>
                        <a:rPr lang="en-US" sz="1800" b="1" dirty="0"/>
                        <a:t>CDE</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4"/>
                  </a:ext>
                </a:extLst>
              </a:tr>
              <a:tr h="365805">
                <a:tc>
                  <a:txBody>
                    <a:bodyPr/>
                    <a:lstStyle/>
                    <a:p>
                      <a:pPr algn="ctr"/>
                      <a:r>
                        <a:rPr lang="en-US" sz="1800" b="1" dirty="0"/>
                        <a:t>Raj</a:t>
                      </a:r>
                    </a:p>
                  </a:txBody>
                  <a:tcPr marT="45726" marB="45726"/>
                </a:tc>
                <a:tc>
                  <a:txBody>
                    <a:bodyPr/>
                    <a:lstStyle/>
                    <a:p>
                      <a:pPr algn="ctr"/>
                      <a:r>
                        <a:rPr lang="en-US" sz="1800" b="1" dirty="0"/>
                        <a:t>ABC</a:t>
                      </a:r>
                    </a:p>
                  </a:txBody>
                  <a:tcPr marT="45726" marB="45726"/>
                </a:tc>
                <a:tc>
                  <a:txBody>
                    <a:bodyPr/>
                    <a:lstStyle/>
                    <a:p>
                      <a:pPr algn="ctr"/>
                      <a:r>
                        <a:rPr lang="en-US" sz="1800" b="1" dirty="0"/>
                        <a:t>Bolt</a:t>
                      </a:r>
                    </a:p>
                  </a:txBody>
                  <a:tcPr marT="45726" marB="45726"/>
                </a:tc>
                <a:extLst>
                  <a:ext uri="{0D108BD9-81ED-4DB2-BD59-A6C34878D82A}">
                    <a16:rowId xmlns:a16="http://schemas.microsoft.com/office/drawing/2014/main" val="10005"/>
                  </a:ext>
                </a:extLst>
              </a:tr>
              <a:tr h="365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726" marB="45726"/>
                </a:tc>
                <a:tc>
                  <a:txBody>
                    <a:bodyPr/>
                    <a:lstStyle/>
                    <a:p>
                      <a:pPr algn="ctr"/>
                      <a:r>
                        <a:rPr lang="en-US" sz="1800" b="1" dirty="0"/>
                        <a:t>ABC</a:t>
                      </a:r>
                    </a:p>
                  </a:txBody>
                  <a:tcPr marT="45726" marB="45726"/>
                </a:tc>
                <a:tc>
                  <a:txBody>
                    <a:bodyPr/>
                    <a:lstStyle/>
                    <a:p>
                      <a:pPr algn="ctr"/>
                      <a:r>
                        <a:rPr lang="en-US" sz="1800" b="1" dirty="0"/>
                        <a:t>Nut</a:t>
                      </a:r>
                    </a:p>
                  </a:txBody>
                  <a:tcPr marT="45726" marB="45726"/>
                </a:tc>
                <a:extLst>
                  <a:ext uri="{0D108BD9-81ED-4DB2-BD59-A6C34878D82A}">
                    <a16:rowId xmlns:a16="http://schemas.microsoft.com/office/drawing/2014/main" val="10006"/>
                  </a:ext>
                </a:extLst>
              </a:tr>
            </a:tbl>
          </a:graphicData>
        </a:graphic>
      </p:graphicFrame>
      <p:sp>
        <p:nvSpPr>
          <p:cNvPr id="9" name="Rectangle 3"/>
          <p:cNvSpPr txBox="1">
            <a:spLocks noChangeArrowheads="1"/>
          </p:cNvSpPr>
          <p:nvPr/>
        </p:nvSpPr>
        <p:spPr bwMode="auto">
          <a:xfrm>
            <a:off x="2617788" y="2514600"/>
            <a:ext cx="3657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a:t>
            </a:r>
          </a:p>
        </p:txBody>
      </p:sp>
      <p:sp>
        <p:nvSpPr>
          <p:cNvPr id="12" name="Rectangle 3"/>
          <p:cNvSpPr txBox="1">
            <a:spLocks noChangeArrowheads="1"/>
          </p:cNvSpPr>
          <p:nvPr/>
        </p:nvSpPr>
        <p:spPr bwMode="auto">
          <a:xfrm>
            <a:off x="457200" y="5638800"/>
            <a:ext cx="8305800" cy="6858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The resulting table is spurious, since the asterisked row of the table contains incorrect information.</a:t>
            </a:r>
          </a:p>
        </p:txBody>
      </p:sp>
    </p:spTree>
    <p:extLst>
      <p:ext uri="{BB962C8B-B14F-4D97-AF65-F5344CB8AC3E}">
        <p14:creationId xmlns:p14="http://schemas.microsoft.com/office/powerpoint/2010/main" val="153262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2000"/>
                                        <p:tgtEl>
                                          <p:spTgt spid="9"/>
                                        </p:tgtEl>
                                      </p:cBhvr>
                                    </p:animEffect>
                                  </p:childTnLst>
                                </p:cTn>
                              </p:par>
                              <p:par>
                                <p:cTn id="13" presetID="18" presetClass="entr" presetSubtype="1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20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9" grpId="0"/>
      <p:bldP spid="12"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1295400"/>
          </a:xfrm>
        </p:spPr>
        <p:txBody>
          <a:bodyPr>
            <a:normAutofit lnSpcReduction="10000"/>
          </a:bodyPr>
          <a:lstStyle/>
          <a:p>
            <a:pPr algn="just" eaLnBrk="1" hangingPunct="1">
              <a:spcBef>
                <a:spcPct val="50000"/>
              </a:spcBef>
            </a:pPr>
            <a:r>
              <a:rPr lang="en-US" sz="2800">
                <a:cs typeface="Times New Roman" pitchFamily="18" charset="0"/>
              </a:rPr>
              <a:t>Now, if this result is joined with P3 over the column ‘</a:t>
            </a:r>
            <a:r>
              <a:rPr lang="en-US" sz="2800" i="1">
                <a:cs typeface="Times New Roman" pitchFamily="18" charset="0"/>
              </a:rPr>
              <a:t>Company</a:t>
            </a:r>
            <a:r>
              <a:rPr lang="en-US" sz="2800">
                <a:cs typeface="Times New Roman" pitchFamily="18" charset="0"/>
              </a:rPr>
              <a:t>’ and ‘</a:t>
            </a:r>
            <a:r>
              <a:rPr lang="en-US" sz="2800" i="1">
                <a:cs typeface="Times New Roman" pitchFamily="18" charset="0"/>
              </a:rPr>
              <a:t>P_Name</a:t>
            </a:r>
            <a:r>
              <a:rPr lang="en-US" sz="2800">
                <a:cs typeface="Times New Roman" pitchFamily="18" charset="0"/>
              </a:rPr>
              <a:t>’ the following table is obtained.</a:t>
            </a:r>
          </a:p>
        </p:txBody>
      </p:sp>
      <p:graphicFrame>
        <p:nvGraphicFramePr>
          <p:cNvPr id="10" name="Table 9"/>
          <p:cNvGraphicFramePr>
            <a:graphicFrameLocks noGrp="1"/>
          </p:cNvGraphicFramePr>
          <p:nvPr/>
        </p:nvGraphicFramePr>
        <p:xfrm>
          <a:off x="4267200" y="3001963"/>
          <a:ext cx="3733800" cy="2194080"/>
        </p:xfrm>
        <a:graphic>
          <a:graphicData uri="http://schemas.openxmlformats.org/drawingml/2006/table">
            <a:tbl>
              <a:tblPr firstRow="1" bandRow="1">
                <a:tableStyleId>{00A15C55-8517-42AA-B614-E9B94910E393}</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65654">
                <a:tc>
                  <a:txBody>
                    <a:bodyPr/>
                    <a:lstStyle/>
                    <a:p>
                      <a:pPr algn="ctr"/>
                      <a:r>
                        <a:rPr lang="en-US" sz="1800" dirty="0"/>
                        <a:t>Agent</a:t>
                      </a:r>
                    </a:p>
                  </a:txBody>
                  <a:tcPr marT="45680" marB="45680"/>
                </a:tc>
                <a:tc>
                  <a:txBody>
                    <a:bodyPr/>
                    <a:lstStyle/>
                    <a:p>
                      <a:pPr algn="ctr"/>
                      <a:r>
                        <a:rPr lang="en-US" sz="1800" dirty="0"/>
                        <a:t>Company</a:t>
                      </a:r>
                    </a:p>
                  </a:txBody>
                  <a:tcPr marT="45680" marB="45680"/>
                </a:tc>
                <a:tc>
                  <a:txBody>
                    <a:bodyPr/>
                    <a:lstStyle/>
                    <a:p>
                      <a:pPr algn="ctr"/>
                      <a:r>
                        <a:rPr lang="en-US" sz="1800" dirty="0" err="1"/>
                        <a:t>P_Name</a:t>
                      </a:r>
                      <a:endParaRPr lang="en-US" sz="1800" dirty="0"/>
                    </a:p>
                  </a:txBody>
                  <a:tcPr marT="45680" marB="45680"/>
                </a:tc>
                <a:extLst>
                  <a:ext uri="{0D108BD9-81ED-4DB2-BD59-A6C34878D82A}">
                    <a16:rowId xmlns:a16="http://schemas.microsoft.com/office/drawing/2014/main" val="10000"/>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1"/>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2"/>
                  </a:ext>
                </a:extLst>
              </a:tr>
              <a:tr h="365654">
                <a:tc>
                  <a:txBody>
                    <a:bodyPr/>
                    <a:lstStyle/>
                    <a:p>
                      <a:pPr algn="ctr"/>
                      <a:r>
                        <a:rPr lang="en-US" sz="1800" b="1" dirty="0" err="1"/>
                        <a:t>Suneet</a:t>
                      </a:r>
                      <a:endParaRPr lang="en-US" sz="1800" b="1" dirty="0"/>
                    </a:p>
                  </a:txBody>
                  <a:tcPr marT="45680" marB="45680"/>
                </a:tc>
                <a:tc>
                  <a:txBody>
                    <a:bodyPr/>
                    <a:lstStyle/>
                    <a:p>
                      <a:pPr algn="ctr"/>
                      <a:r>
                        <a:rPr lang="en-US" sz="1800" b="1" dirty="0"/>
                        <a:t>CDE</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3"/>
                  </a:ext>
                </a:extLst>
              </a:tr>
              <a:tr h="365654">
                <a:tc>
                  <a:txBody>
                    <a:bodyPr/>
                    <a:lstStyle/>
                    <a:p>
                      <a:pPr algn="ct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Bolt</a:t>
                      </a:r>
                    </a:p>
                  </a:txBody>
                  <a:tcPr marT="45680" marB="45680"/>
                </a:tc>
                <a:extLst>
                  <a:ext uri="{0D108BD9-81ED-4DB2-BD59-A6C34878D82A}">
                    <a16:rowId xmlns:a16="http://schemas.microsoft.com/office/drawing/2014/main" val="10004"/>
                  </a:ext>
                </a:extLst>
              </a:tr>
              <a:tr h="36565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Raj</a:t>
                      </a:r>
                    </a:p>
                  </a:txBody>
                  <a:tcPr marT="45680" marB="45680"/>
                </a:tc>
                <a:tc>
                  <a:txBody>
                    <a:bodyPr/>
                    <a:lstStyle/>
                    <a:p>
                      <a:pPr algn="ctr"/>
                      <a:r>
                        <a:rPr lang="en-US" sz="1800" b="1" dirty="0"/>
                        <a:t>ABC</a:t>
                      </a:r>
                    </a:p>
                  </a:txBody>
                  <a:tcPr marT="45680" marB="45680"/>
                </a:tc>
                <a:tc>
                  <a:txBody>
                    <a:bodyPr/>
                    <a:lstStyle/>
                    <a:p>
                      <a:pPr algn="ctr"/>
                      <a:r>
                        <a:rPr lang="en-US" sz="1800" b="1" dirty="0"/>
                        <a:t>Nut</a:t>
                      </a:r>
                    </a:p>
                  </a:txBody>
                  <a:tcPr marT="45680" marB="45680"/>
                </a:tc>
                <a:extLst>
                  <a:ext uri="{0D108BD9-81ED-4DB2-BD59-A6C34878D82A}">
                    <a16:rowId xmlns:a16="http://schemas.microsoft.com/office/drawing/2014/main" val="10005"/>
                  </a:ext>
                </a:extLst>
              </a:tr>
            </a:tbl>
          </a:graphicData>
        </a:graphic>
      </p:graphicFrame>
      <p:sp>
        <p:nvSpPr>
          <p:cNvPr id="11" name="Rectangle 3"/>
          <p:cNvSpPr txBox="1">
            <a:spLocks noChangeArrowheads="1"/>
          </p:cNvSpPr>
          <p:nvPr/>
        </p:nvSpPr>
        <p:spPr bwMode="auto">
          <a:xfrm>
            <a:off x="3962400" y="2514600"/>
            <a:ext cx="42672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Natural Join of (P1 &amp; P2) &amp; P3</a:t>
            </a:r>
          </a:p>
        </p:txBody>
      </p:sp>
      <p:sp>
        <p:nvSpPr>
          <p:cNvPr id="12" name="Rectangle 3"/>
          <p:cNvSpPr txBox="1">
            <a:spLocks noChangeArrowheads="1"/>
          </p:cNvSpPr>
          <p:nvPr/>
        </p:nvSpPr>
        <p:spPr bwMode="auto">
          <a:xfrm>
            <a:off x="457200" y="5181600"/>
            <a:ext cx="8305800" cy="1524000"/>
          </a:xfrm>
          <a:prstGeom prst="rect">
            <a:avLst/>
          </a:prstGeom>
          <a:noFill/>
          <a:ln w="9525">
            <a:noFill/>
            <a:miter lim="800000"/>
            <a:headEnd/>
            <a:tailEnd/>
          </a:ln>
        </p:spPr>
        <p:txBody>
          <a:bodyPr/>
          <a:lstStyle/>
          <a:p>
            <a:pPr marL="342900" indent="-342900" algn="just" eaLnBrk="0" hangingPunct="0">
              <a:spcBef>
                <a:spcPct val="50000"/>
              </a:spcBef>
              <a:buClr>
                <a:srgbClr val="E46100"/>
              </a:buClr>
              <a:buFont typeface="Wingdings" pitchFamily="2" charset="2"/>
              <a:buChar char="§"/>
              <a:defRPr/>
            </a:pPr>
            <a:r>
              <a:rPr lang="en-US" sz="2800" b="1" kern="0" dirty="0">
                <a:latin typeface="+mn-lt"/>
                <a:cs typeface="Times New Roman" pitchFamily="18" charset="0"/>
              </a:rPr>
              <a:t>This is a correct recomposition of the original table and no loss decomposition into the three projections is achieved.</a:t>
            </a:r>
          </a:p>
        </p:txBody>
      </p:sp>
    </p:spTree>
    <p:extLst>
      <p:ext uri="{BB962C8B-B14F-4D97-AF65-F5344CB8AC3E}">
        <p14:creationId xmlns:p14="http://schemas.microsoft.com/office/powerpoint/2010/main" val="3940995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2000"/>
                                        <p:tgtEl>
                                          <p:spTgt spid="11"/>
                                        </p:tgtEl>
                                      </p:cBhvr>
                                    </p:animEffect>
                                  </p:childTnLst>
                                </p:cTn>
                              </p:par>
                              <p:par>
                                <p:cTn id="13" presetID="18" presetClass="entr" presetSubtype="1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20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11" grpId="0"/>
      <p:bldP spid="12"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Fifth Normal Form (5NF)</a:t>
            </a:r>
            <a:endParaRPr lang="en-US" b="1" dirty="0">
              <a:solidFill>
                <a:schemeClr val="accent1">
                  <a:lumMod val="75000"/>
                </a:schemeClr>
              </a:solidFill>
            </a:endParaRPr>
          </a:p>
        </p:txBody>
      </p:sp>
      <p:sp>
        <p:nvSpPr>
          <p:cNvPr id="8198" name="Rectangle 3"/>
          <p:cNvSpPr>
            <a:spLocks noGrp="1" noChangeArrowheads="1"/>
          </p:cNvSpPr>
          <p:nvPr>
            <p:ph idx="1"/>
          </p:nvPr>
        </p:nvSpPr>
        <p:spPr>
          <a:xfrm>
            <a:off x="447675" y="1600200"/>
            <a:ext cx="8305800" cy="4953000"/>
          </a:xfrm>
        </p:spPr>
        <p:txBody>
          <a:bodyPr/>
          <a:lstStyle/>
          <a:p>
            <a:pPr algn="just" eaLnBrk="1" hangingPunct="1">
              <a:spcBef>
                <a:spcPct val="50000"/>
              </a:spcBef>
            </a:pPr>
            <a:r>
              <a:rPr lang="en-US">
                <a:cs typeface="Times New Roman" pitchFamily="18" charset="0"/>
              </a:rPr>
              <a:t>If the original table and the table formed, after decomposing the original table into no. of tables and then joining those table together, are identical then the original table violates the 5NF.</a:t>
            </a:r>
          </a:p>
          <a:p>
            <a:pPr algn="just" eaLnBrk="1" hangingPunct="1">
              <a:spcBef>
                <a:spcPct val="50000"/>
              </a:spcBef>
            </a:pPr>
            <a:r>
              <a:rPr lang="en-US">
                <a:cs typeface="Times New Roman" pitchFamily="18" charset="0"/>
              </a:rPr>
              <a:t>Detecting that a table violates 5NF is very difficult in the practice and for this reason this normal form has little in any practical application.</a:t>
            </a:r>
          </a:p>
        </p:txBody>
      </p:sp>
    </p:spTree>
    <p:extLst>
      <p:ext uri="{BB962C8B-B14F-4D97-AF65-F5344CB8AC3E}">
        <p14:creationId xmlns:p14="http://schemas.microsoft.com/office/powerpoint/2010/main" val="217881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98">
                                            <p:txEl>
                                              <p:pRg st="1" end="1"/>
                                            </p:txEl>
                                          </p:spTgt>
                                        </p:tgtEl>
                                        <p:attrNameLst>
                                          <p:attrName>style.visibility</p:attrName>
                                        </p:attrNameLst>
                                      </p:cBhvr>
                                      <p:to>
                                        <p:strVal val="visible"/>
                                      </p:to>
                                    </p:set>
                                    <p:animEffect transition="in" filter="randombar(horizontal)">
                                      <p:cBhvr>
                                        <p:cTn id="12" dur="500"/>
                                        <p:tgtEl>
                                          <p:spTgt spid="8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696200" cy="582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4"/>
          <p:cNvSpPr>
            <a:spLocks noChangeArrowheads="1"/>
          </p:cNvSpPr>
          <p:nvPr/>
        </p:nvSpPr>
        <p:spPr bwMode="auto">
          <a:xfrm>
            <a:off x="6800273" y="3048000"/>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a:t>transitive dependencies</a:t>
            </a:r>
          </a:p>
        </p:txBody>
      </p:sp>
    </p:spTree>
    <p:extLst>
      <p:ext uri="{BB962C8B-B14F-4D97-AF65-F5344CB8AC3E}">
        <p14:creationId xmlns:p14="http://schemas.microsoft.com/office/powerpoint/2010/main" val="7885567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228600"/>
            <a:ext cx="8229600" cy="1143000"/>
          </a:xfrm>
        </p:spPr>
        <p:txBody>
          <a:bodyPr/>
          <a:lstStyle/>
          <a:p>
            <a:pPr eaLnBrk="1" hangingPunct="1"/>
            <a:r>
              <a:rPr lang="en-US" b="1" dirty="0">
                <a:solidFill>
                  <a:schemeClr val="accent1">
                    <a:lumMod val="75000"/>
                  </a:schemeClr>
                </a:solidFill>
                <a:cs typeface="Times New Roman" pitchFamily="18" charset="0"/>
              </a:rPr>
              <a:t>Steps of Normalization</a:t>
            </a:r>
            <a:endParaRPr lang="en-US" b="1" dirty="0">
              <a:solidFill>
                <a:schemeClr val="accent1">
                  <a:lumMod val="75000"/>
                </a:schemeClr>
              </a:solidFill>
            </a:endParaRPr>
          </a:p>
        </p:txBody>
      </p:sp>
      <p:sp>
        <p:nvSpPr>
          <p:cNvPr id="8" name="Rectangle 3"/>
          <p:cNvSpPr txBox="1">
            <a:spLocks noChangeArrowheads="1"/>
          </p:cNvSpPr>
          <p:nvPr/>
        </p:nvSpPr>
        <p:spPr bwMode="auto">
          <a:xfrm>
            <a:off x="2133600" y="1600200"/>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1. Create </a:t>
            </a:r>
            <a:r>
              <a:rPr lang="en-US" sz="2400" b="1" kern="0" dirty="0" err="1">
                <a:latin typeface="+mn-lt"/>
                <a:cs typeface="Times New Roman" charset="0"/>
              </a:rPr>
              <a:t>Unnormalized</a:t>
            </a:r>
            <a:r>
              <a:rPr lang="en-US" sz="2400" b="1" kern="0" dirty="0">
                <a:latin typeface="+mn-lt"/>
                <a:cs typeface="Times New Roman" charset="0"/>
              </a:rPr>
              <a:t> Relation</a:t>
            </a:r>
          </a:p>
        </p:txBody>
      </p:sp>
      <p:sp>
        <p:nvSpPr>
          <p:cNvPr id="9" name="Rectangle 3"/>
          <p:cNvSpPr txBox="1">
            <a:spLocks noChangeArrowheads="1"/>
          </p:cNvSpPr>
          <p:nvPr/>
        </p:nvSpPr>
        <p:spPr bwMode="auto">
          <a:xfrm>
            <a:off x="2057400" y="2286000"/>
            <a:ext cx="5562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2. Separate Repeating &amp; Non-repeating Attributes </a:t>
            </a:r>
          </a:p>
        </p:txBody>
      </p:sp>
      <p:sp>
        <p:nvSpPr>
          <p:cNvPr id="10" name="Rectangle 3"/>
          <p:cNvSpPr txBox="1">
            <a:spLocks noChangeArrowheads="1"/>
          </p:cNvSpPr>
          <p:nvPr/>
        </p:nvSpPr>
        <p:spPr bwMode="auto">
          <a:xfrm>
            <a:off x="2133600" y="3400425"/>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3. Remove Partial Dependencies</a:t>
            </a:r>
          </a:p>
        </p:txBody>
      </p:sp>
      <p:sp>
        <p:nvSpPr>
          <p:cNvPr id="11" name="Rectangle 3"/>
          <p:cNvSpPr txBox="1">
            <a:spLocks noChangeArrowheads="1"/>
          </p:cNvSpPr>
          <p:nvPr/>
        </p:nvSpPr>
        <p:spPr bwMode="auto">
          <a:xfrm>
            <a:off x="2133600" y="4162425"/>
            <a:ext cx="54864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4. Remove Transitive Dependencies</a:t>
            </a:r>
          </a:p>
        </p:txBody>
      </p:sp>
      <p:sp>
        <p:nvSpPr>
          <p:cNvPr id="12" name="Rectangle 3"/>
          <p:cNvSpPr txBox="1">
            <a:spLocks noChangeArrowheads="1"/>
          </p:cNvSpPr>
          <p:nvPr/>
        </p:nvSpPr>
        <p:spPr bwMode="auto">
          <a:xfrm>
            <a:off x="1905000" y="4924425"/>
            <a:ext cx="5943600" cy="471488"/>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5. Remove Multi-Valued Dependencies</a:t>
            </a:r>
          </a:p>
        </p:txBody>
      </p:sp>
      <p:sp>
        <p:nvSpPr>
          <p:cNvPr id="13" name="Rectangle 3"/>
          <p:cNvSpPr txBox="1">
            <a:spLocks noChangeArrowheads="1"/>
          </p:cNvSpPr>
          <p:nvPr/>
        </p:nvSpPr>
        <p:spPr bwMode="auto">
          <a:xfrm>
            <a:off x="1981200" y="5624513"/>
            <a:ext cx="5943600" cy="471487"/>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Step 6. Decompose Table Such That Further Decomposition is not Possible</a:t>
            </a:r>
          </a:p>
        </p:txBody>
      </p:sp>
      <p:sp>
        <p:nvSpPr>
          <p:cNvPr id="15" name="Rectangle 14"/>
          <p:cNvSpPr/>
          <p:nvPr/>
        </p:nvSpPr>
        <p:spPr>
          <a:xfrm>
            <a:off x="1905000" y="5638800"/>
            <a:ext cx="6096000"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1905000" y="4876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1905000" y="2300288"/>
            <a:ext cx="6096000" cy="838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p:cNvSpPr/>
          <p:nvPr/>
        </p:nvSpPr>
        <p:spPr>
          <a:xfrm>
            <a:off x="1905000" y="4114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1905000" y="33528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1905000" y="1524000"/>
            <a:ext cx="60960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5" name="Straight Arrow Connector 24"/>
          <p:cNvCxnSpPr>
            <a:stCxn id="23" idx="2"/>
            <a:endCxn id="19" idx="0"/>
          </p:cNvCxnSpPr>
          <p:nvPr/>
        </p:nvCxnSpPr>
        <p:spPr>
          <a:xfrm rot="5400000">
            <a:off x="4831557" y="2178844"/>
            <a:ext cx="242887"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22" idx="0"/>
          </p:cNvCxnSpPr>
          <p:nvPr/>
        </p:nvCxnSpPr>
        <p:spPr>
          <a:xfrm rot="5400000">
            <a:off x="4845844" y="3245644"/>
            <a:ext cx="214313"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2"/>
            <a:endCxn id="21" idx="0"/>
          </p:cNvCxnSpPr>
          <p:nvPr/>
        </p:nvCxnSpPr>
        <p:spPr>
          <a:xfrm rot="5400000">
            <a:off x="4838701" y="4000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2"/>
            <a:endCxn id="16" idx="0"/>
          </p:cNvCxnSpPr>
          <p:nvPr/>
        </p:nvCxnSpPr>
        <p:spPr>
          <a:xfrm rot="5400000">
            <a:off x="4838701" y="4762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a:endCxn id="15" idx="0"/>
          </p:cNvCxnSpPr>
          <p:nvPr/>
        </p:nvCxnSpPr>
        <p:spPr>
          <a:xfrm rot="5400000">
            <a:off x="4838701" y="5524500"/>
            <a:ext cx="2286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3"/>
          <p:cNvSpPr txBox="1">
            <a:spLocks noChangeArrowheads="1"/>
          </p:cNvSpPr>
          <p:nvPr/>
        </p:nvSpPr>
        <p:spPr bwMode="auto">
          <a:xfrm>
            <a:off x="914400" y="2133600"/>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1NF</a:t>
            </a:r>
          </a:p>
        </p:txBody>
      </p:sp>
      <p:sp>
        <p:nvSpPr>
          <p:cNvPr id="32" name="Rectangle 3"/>
          <p:cNvSpPr txBox="1">
            <a:spLocks noChangeArrowheads="1"/>
          </p:cNvSpPr>
          <p:nvPr/>
        </p:nvSpPr>
        <p:spPr bwMode="auto">
          <a:xfrm>
            <a:off x="914400" y="3387725"/>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2NF</a:t>
            </a:r>
          </a:p>
        </p:txBody>
      </p:sp>
      <p:sp>
        <p:nvSpPr>
          <p:cNvPr id="33" name="Rectangle 3"/>
          <p:cNvSpPr txBox="1">
            <a:spLocks noChangeArrowheads="1"/>
          </p:cNvSpPr>
          <p:nvPr/>
        </p:nvSpPr>
        <p:spPr bwMode="auto">
          <a:xfrm>
            <a:off x="914400" y="4164013"/>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3NF</a:t>
            </a:r>
          </a:p>
        </p:txBody>
      </p:sp>
      <p:sp>
        <p:nvSpPr>
          <p:cNvPr id="34" name="Rectangle 3"/>
          <p:cNvSpPr txBox="1">
            <a:spLocks noChangeArrowheads="1"/>
          </p:cNvSpPr>
          <p:nvPr/>
        </p:nvSpPr>
        <p:spPr bwMode="auto">
          <a:xfrm>
            <a:off x="914400" y="4903788"/>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4NF</a:t>
            </a:r>
          </a:p>
        </p:txBody>
      </p:sp>
      <p:sp>
        <p:nvSpPr>
          <p:cNvPr id="35" name="Rectangle 3"/>
          <p:cNvSpPr txBox="1">
            <a:spLocks noChangeArrowheads="1"/>
          </p:cNvSpPr>
          <p:nvPr/>
        </p:nvSpPr>
        <p:spPr bwMode="auto">
          <a:xfrm>
            <a:off x="914400" y="5867400"/>
            <a:ext cx="914400" cy="457200"/>
          </a:xfrm>
          <a:prstGeom prst="rect">
            <a:avLst/>
          </a:prstGeom>
          <a:noFill/>
          <a:ln w="9525">
            <a:noFill/>
            <a:miter lim="800000"/>
            <a:headEnd/>
            <a:tailEnd/>
          </a:ln>
        </p:spPr>
        <p:txBody>
          <a:bodyPr/>
          <a:lstStyle/>
          <a:p>
            <a:pPr marL="342900" indent="-342900" algn="ctr" eaLnBrk="0" hangingPunct="0">
              <a:spcBef>
                <a:spcPct val="50000"/>
              </a:spcBef>
              <a:buClr>
                <a:srgbClr val="E46100"/>
              </a:buClr>
              <a:defRPr/>
            </a:pPr>
            <a:r>
              <a:rPr lang="en-US" sz="2400" b="1" kern="0" dirty="0">
                <a:latin typeface="+mn-lt"/>
                <a:cs typeface="Times New Roman" charset="0"/>
              </a:rPr>
              <a:t>5NF</a:t>
            </a:r>
          </a:p>
        </p:txBody>
      </p:sp>
      <p:sp>
        <p:nvSpPr>
          <p:cNvPr id="36" name="Left Brace 35"/>
          <p:cNvSpPr/>
          <p:nvPr/>
        </p:nvSpPr>
        <p:spPr>
          <a:xfrm>
            <a:off x="1676400" y="1544638"/>
            <a:ext cx="152400" cy="1600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599081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randombar(horizontal)">
                                      <p:cBhvr>
                                        <p:cTn id="41" dur="500"/>
                                        <p:tgtEl>
                                          <p:spTgt spid="2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randombar(horizontal)">
                                      <p:cBhvr>
                                        <p:cTn id="46" dur="500"/>
                                        <p:tgtEl>
                                          <p:spTgt spid="1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4" presetClass="entr" presetSubtype="10"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randombar(horizontal)">
                                      <p:cBhvr>
                                        <p:cTn id="59" dur="500"/>
                                        <p:tgtEl>
                                          <p:spTgt spid="1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randombar(horizontal)">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randombar(horizontal)">
                                      <p:cBhvr>
                                        <p:cTn id="67" dur="500"/>
                                        <p:tgtEl>
                                          <p:spTgt spid="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randombar(horizontal)">
                                      <p:cBhvr>
                                        <p:cTn id="72" dur="500"/>
                                        <p:tgtEl>
                                          <p:spTgt spid="1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randombar(horizontal)">
                                      <p:cBhvr>
                                        <p:cTn id="75" dur="500"/>
                                        <p:tgtEl>
                                          <p:spTgt spid="1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randombar(horizontal)">
                                      <p:cBhvr>
                                        <p:cTn id="80" dur="500"/>
                                        <p:tgtEl>
                                          <p:spTgt spid="30"/>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randombar(horizontal)">
                                      <p:cBhvr>
                                        <p:cTn id="83" dur="500"/>
                                        <p:tgtEl>
                                          <p:spTgt spid="3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randombar(horizontal)">
                                      <p:cBhvr>
                                        <p:cTn id="88" dur="500"/>
                                        <p:tgtEl>
                                          <p:spTgt spid="3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randombar(horizontal)">
                                      <p:cBhvr>
                                        <p:cTn id="93" dur="500"/>
                                        <p:tgtEl>
                                          <p:spTgt spid="3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randombar(horizontal)">
                                      <p:cBhvr>
                                        <p:cTn id="98" dur="500"/>
                                        <p:tgtEl>
                                          <p:spTgt spid="3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randombar(horizontal)">
                                      <p:cBhvr>
                                        <p:cTn id="10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5" grpId="0" animBg="1"/>
      <p:bldP spid="16" grpId="0" animBg="1"/>
      <p:bldP spid="19" grpId="0" animBg="1"/>
      <p:bldP spid="21" grpId="0" animBg="1"/>
      <p:bldP spid="22" grpId="0" animBg="1"/>
      <p:bldP spid="23" grpId="0" animBg="1"/>
      <p:bldP spid="30" grpId="0"/>
      <p:bldP spid="32" grpId="0"/>
      <p:bldP spid="33" grpId="0"/>
      <p:bldP spid="34" grpId="0"/>
      <p:bldP spid="3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accent1">
                    <a:lumMod val="75000"/>
                  </a:schemeClr>
                </a:solidFill>
              </a:rPr>
              <a:t>Fully Functional Dependency</a:t>
            </a:r>
          </a:p>
        </p:txBody>
      </p:sp>
      <p:pic>
        <p:nvPicPr>
          <p:cNvPr id="5" name="Picture 2"/>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5174" t="34701" r="23952" b="23881"/>
          <a:stretch/>
        </p:blipFill>
        <p:spPr bwMode="auto">
          <a:xfrm>
            <a:off x="762000" y="1905000"/>
            <a:ext cx="7848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91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8016</TotalTime>
  <Words>4824</Words>
  <Application>Microsoft Office PowerPoint</Application>
  <PresentationFormat>On-screen Show (4:3)</PresentationFormat>
  <Paragraphs>1205</Paragraphs>
  <Slides>86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宋体</vt:lpstr>
      <vt:lpstr>Arial</vt:lpstr>
      <vt:lpstr>Calibri</vt:lpstr>
      <vt:lpstr>Garamond</vt:lpstr>
      <vt:lpstr>PMingLiU</vt:lpstr>
      <vt:lpstr>Symbol</vt:lpstr>
      <vt:lpstr>Times New Roman</vt:lpstr>
      <vt:lpstr>Wingdings</vt:lpstr>
      <vt:lpstr>Office Theme</vt:lpstr>
      <vt:lpstr>Functional Dependency &amp; Normalization</vt:lpstr>
      <vt:lpstr>Dependency</vt:lpstr>
      <vt:lpstr>Functional Dependency</vt:lpstr>
      <vt:lpstr>PowerPoint Presentation</vt:lpstr>
      <vt:lpstr>In other words….</vt:lpstr>
      <vt:lpstr>Example</vt:lpstr>
      <vt:lpstr>Functional Dependence (FD)</vt:lpstr>
      <vt:lpstr>Functional Dependence (FD)</vt:lpstr>
      <vt:lpstr>Fully Functional Dependency</vt:lpstr>
      <vt:lpstr>Candidate Functional  Dependency (CFD) </vt:lpstr>
      <vt:lpstr>Primary Functional  Dependency (PFD) </vt:lpstr>
      <vt:lpstr>Primary Functional  Dependency (PFD) </vt:lpstr>
      <vt:lpstr>Primary Functional  Dependency (PFD) </vt:lpstr>
      <vt:lpstr>Primary Functional  Dependency (PFD) </vt:lpstr>
      <vt:lpstr>Trivial Functional Dependency</vt:lpstr>
      <vt:lpstr>Keys</vt:lpstr>
      <vt:lpstr>Closure</vt:lpstr>
      <vt:lpstr>Axioms</vt:lpstr>
      <vt:lpstr>Axioms Cont…</vt:lpstr>
      <vt:lpstr>Derived Theorems from Axioms</vt:lpstr>
      <vt:lpstr>Normalization </vt:lpstr>
      <vt:lpstr>Objectives of Normalization</vt:lpstr>
      <vt:lpstr>Normal Forms</vt:lpstr>
      <vt:lpstr>First Normal Form</vt:lpstr>
      <vt:lpstr>Example: Unnormalized table</vt:lpstr>
      <vt:lpstr>Approaches to normalize table</vt:lpstr>
      <vt:lpstr>PowerPoint Presentation</vt:lpstr>
      <vt:lpstr>Approaches to normalize table</vt:lpstr>
      <vt:lpstr>PowerPoint Presentation</vt:lpstr>
      <vt:lpstr>PowerPoint Presentation</vt:lpstr>
      <vt:lpstr>STUDENT (Decomposition) (Normalized Table)</vt:lpstr>
      <vt:lpstr>Anomalies in 1NF Relations</vt:lpstr>
      <vt:lpstr>Anomalies in 1NF Relations</vt:lpstr>
      <vt:lpstr>Anomalies in 1NF Relations</vt:lpstr>
      <vt:lpstr>Second Normal Form (2NF)</vt:lpstr>
      <vt:lpstr>Second Normal Form (2NF)</vt:lpstr>
      <vt:lpstr>Rule to convert 1NF to 2NF</vt:lpstr>
      <vt:lpstr>Rule to convert 1NF to 2NF</vt:lpstr>
      <vt:lpstr>Rule to transform 1NF to 2NF</vt:lpstr>
      <vt:lpstr>Second Normal Form (2NF)</vt:lpstr>
      <vt:lpstr>Removal of Anomalies  of 1NF Relations</vt:lpstr>
      <vt:lpstr>Removal of Anomalies  of 1NF Relations</vt:lpstr>
      <vt:lpstr>Anomalies in 2NF </vt:lpstr>
      <vt:lpstr>Anomalies in 2NF Relations</vt:lpstr>
      <vt:lpstr>Anomalies in 2NF </vt:lpstr>
      <vt:lpstr>Anomalies in 2NF </vt:lpstr>
      <vt:lpstr>Prime and nonprime attributes</vt:lpstr>
      <vt:lpstr>Third Normal Form (3NF)</vt:lpstr>
      <vt:lpstr>Third Normal Form (3NF)</vt:lpstr>
      <vt:lpstr>Third Normal Form (3NF)</vt:lpstr>
      <vt:lpstr>Removal of Anomalies  of 2NF Relations</vt:lpstr>
      <vt:lpstr>Removal of Anomalies  of 2NF Relations</vt:lpstr>
      <vt:lpstr>Anomalies in 3NF</vt:lpstr>
      <vt:lpstr>Anomalies in 3NF</vt:lpstr>
      <vt:lpstr>Anomalies in 3NF</vt:lpstr>
      <vt:lpstr>Boyce-Codd Normal Form</vt:lpstr>
      <vt:lpstr>Boyce-Codd Normal Form</vt:lpstr>
      <vt:lpstr>Boyce-Codd Normal Form</vt:lpstr>
      <vt:lpstr>Boyce-Codd Normal Form</vt:lpstr>
      <vt:lpstr>Decomposition of tables</vt:lpstr>
      <vt:lpstr>Lossy Decomposition</vt:lpstr>
      <vt:lpstr>Lossy Decomposition</vt:lpstr>
      <vt:lpstr>PowerPoint Presentation</vt:lpstr>
      <vt:lpstr>PowerPoint Presentation</vt:lpstr>
      <vt:lpstr>Loss-less decomposition</vt:lpstr>
      <vt:lpstr>Forth Normal Form (4NF)</vt:lpstr>
      <vt:lpstr>Forth Normal Form (4NF)</vt:lpstr>
      <vt:lpstr>Forth Normal Form (4NF)</vt:lpstr>
      <vt:lpstr>Forth Normal Form (4NF)</vt:lpstr>
      <vt:lpstr>Forth Normal Form (4NF)</vt:lpstr>
      <vt:lpstr>PowerPoint Presentation</vt:lpstr>
      <vt:lpstr>PowerPoint Presentation</vt:lpstr>
      <vt:lpstr>PowerPoint Presentation</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Fifth Normal Form (5NF)</vt:lpstr>
      <vt:lpstr>PowerPoint Presentation</vt:lpstr>
      <vt:lpstr>Steps of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Sandeep Kaur</cp:lastModifiedBy>
  <cp:revision>872</cp:revision>
  <dcterms:created xsi:type="dcterms:W3CDTF">2013-08-21T06:36:47Z</dcterms:created>
  <dcterms:modified xsi:type="dcterms:W3CDTF">2018-09-14T17:36:37Z</dcterms:modified>
</cp:coreProperties>
</file>