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Lst>
  <p:sldSz cy="6858000" cx="12192000"/>
  <p:notesSz cx="6858000" cy="9144000"/>
  <p:embeddedFontLst>
    <p:embeddedFont>
      <p:font typeface="Roboto"/>
      <p:regular r:id="rId76"/>
      <p:bold r:id="rId77"/>
      <p:italic r:id="rId78"/>
      <p:boldItalic r:id="rId79"/>
    </p:embeddedFont>
    <p:embeddedFont>
      <p:font typeface="Source Sans Pro"/>
      <p:regular r:id="rId80"/>
      <p:bold r:id="rId81"/>
      <p:italic r:id="rId82"/>
      <p:boldItalic r:id="rId83"/>
    </p:embeddedFont>
    <p:embeddedFont>
      <p:font typeface="Century Gothic"/>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8" roundtripDataSignature="AMtx7mh4SIfw2yLFUKLogIk9scEX0WGq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CenturyGothic-regular.fntdata"/><Relationship Id="rId83" Type="http://schemas.openxmlformats.org/officeDocument/2006/relationships/font" Target="fonts/SourceSansPro-boldItalic.fntdata"/><Relationship Id="rId42" Type="http://schemas.openxmlformats.org/officeDocument/2006/relationships/slide" Target="slides/slide38.xml"/><Relationship Id="rId86" Type="http://schemas.openxmlformats.org/officeDocument/2006/relationships/font" Target="fonts/CenturyGothic-italic.fntdata"/><Relationship Id="rId41" Type="http://schemas.openxmlformats.org/officeDocument/2006/relationships/slide" Target="slides/slide37.xml"/><Relationship Id="rId85" Type="http://schemas.openxmlformats.org/officeDocument/2006/relationships/font" Target="fonts/CenturyGothic-bold.fntdata"/><Relationship Id="rId44" Type="http://schemas.openxmlformats.org/officeDocument/2006/relationships/slide" Target="slides/slide40.xml"/><Relationship Id="rId88" Type="http://customschemas.google.com/relationships/presentationmetadata" Target="metadata"/><Relationship Id="rId43" Type="http://schemas.openxmlformats.org/officeDocument/2006/relationships/slide" Target="slides/slide39.xml"/><Relationship Id="rId87" Type="http://schemas.openxmlformats.org/officeDocument/2006/relationships/font" Target="fonts/CenturyGothic-boldItalic.fntdata"/><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SourceSansPro-regular.fntdata"/><Relationship Id="rId82" Type="http://schemas.openxmlformats.org/officeDocument/2006/relationships/font" Target="fonts/SourceSansPro-italic.fntdata"/><Relationship Id="rId81" Type="http://schemas.openxmlformats.org/officeDocument/2006/relationships/font" Target="fonts/SourceSansPr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font" Target="fonts/Roboto-bold.fntdata"/><Relationship Id="rId32" Type="http://schemas.openxmlformats.org/officeDocument/2006/relationships/slide" Target="slides/slide28.xml"/><Relationship Id="rId76" Type="http://schemas.openxmlformats.org/officeDocument/2006/relationships/font" Target="fonts/Roboto-regular.fntdata"/><Relationship Id="rId35" Type="http://schemas.openxmlformats.org/officeDocument/2006/relationships/slide" Target="slides/slide31.xml"/><Relationship Id="rId79" Type="http://schemas.openxmlformats.org/officeDocument/2006/relationships/font" Target="fonts/Roboto-boldItalic.fntdata"/><Relationship Id="rId34" Type="http://schemas.openxmlformats.org/officeDocument/2006/relationships/slide" Target="slides/slide30.xml"/><Relationship Id="rId78" Type="http://schemas.openxmlformats.org/officeDocument/2006/relationships/font" Target="fonts/Roboto-italic.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1297f6f29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1297f6f2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333333"/>
                </a:solidFill>
                <a:highlight>
                  <a:srgbClr val="FFFFFF"/>
                </a:highlight>
                <a:latin typeface="Roboto"/>
                <a:ea typeface="Roboto"/>
                <a:cs typeface="Roboto"/>
                <a:sym typeface="Roboto"/>
              </a:rPr>
              <a:t>A Join operation combines related tuples from different relations, if and only if a given join condition is satisfied. It is denoted by ⋈.</a:t>
            </a:r>
            <a:endParaRPr/>
          </a:p>
        </p:txBody>
      </p:sp>
      <p:sp>
        <p:nvSpPr>
          <p:cNvPr id="466" name="Google Shape;466;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7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7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8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8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8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8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8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8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8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8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8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8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8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8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0" name="Google Shape;120;p8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8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8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8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8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8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8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8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8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8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8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8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8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37" name="Google Shape;137;p8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8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8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8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8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8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8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8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8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8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8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8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8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8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8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8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7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7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7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7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7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7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7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7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7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7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7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7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7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7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7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7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7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7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7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7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7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8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80"/>
          <p:cNvSpPr/>
          <p:nvPr>
            <p:ph idx="2" type="pic"/>
          </p:nvPr>
        </p:nvSpPr>
        <p:spPr>
          <a:xfrm>
            <a:off x="2589212" y="634965"/>
            <a:ext cx="8915400" cy="3854970"/>
          </a:xfrm>
          <a:prstGeom prst="rect">
            <a:avLst/>
          </a:prstGeom>
          <a:noFill/>
          <a:ln>
            <a:noFill/>
          </a:ln>
        </p:spPr>
      </p:sp>
      <p:sp>
        <p:nvSpPr>
          <p:cNvPr id="99" name="Google Shape;99;p8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8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8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8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71"/>
          <p:cNvGrpSpPr/>
          <p:nvPr/>
        </p:nvGrpSpPr>
        <p:grpSpPr>
          <a:xfrm>
            <a:off x="1" y="228600"/>
            <a:ext cx="2851516" cy="6638628"/>
            <a:chOff x="2487613" y="285750"/>
            <a:chExt cx="2428875" cy="5654676"/>
          </a:xfrm>
        </p:grpSpPr>
        <p:sp>
          <p:nvSpPr>
            <p:cNvPr id="7" name="Google Shape;7;p7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7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7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7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7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7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7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7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7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7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7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7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71"/>
          <p:cNvGrpSpPr/>
          <p:nvPr/>
        </p:nvGrpSpPr>
        <p:grpSpPr>
          <a:xfrm>
            <a:off x="27221" y="-786"/>
            <a:ext cx="2356674" cy="6854039"/>
            <a:chOff x="6627813" y="194833"/>
            <a:chExt cx="1952625" cy="5678918"/>
          </a:xfrm>
        </p:grpSpPr>
        <p:sp>
          <p:nvSpPr>
            <p:cNvPr id="20" name="Google Shape;20;p7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7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7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7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7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7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7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7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7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7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7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7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7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7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7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7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7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4.pn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5400"/>
              <a:buFont typeface="Century Gothic"/>
              <a:buNone/>
            </a:pPr>
            <a:r>
              <a:rPr lang="en-US"/>
              <a:t>UNIT 2 </a:t>
            </a:r>
            <a:endParaRPr/>
          </a:p>
        </p:txBody>
      </p:sp>
      <p:sp>
        <p:nvSpPr>
          <p:cNvPr id="165" name="Google Shape;165;p1"/>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US"/>
              <a:t>Relational Query Language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218" name="Google Shape;218;p1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US" sz="2400"/>
              <a:t>Select a customer who’s city name is “agra”.</a:t>
            </a:r>
            <a:endParaRPr/>
          </a:p>
          <a:p>
            <a:pPr indent="-190500" lvl="0" marL="342900" rtl="0" algn="l">
              <a:spcBef>
                <a:spcPts val="1000"/>
              </a:spcBef>
              <a:spcAft>
                <a:spcPts val="0"/>
              </a:spcAft>
              <a:buSzPts val="2400"/>
              <a:buNone/>
            </a:pPr>
            <a:r>
              <a:t/>
            </a:r>
            <a:endParaRPr sz="2400"/>
          </a:p>
          <a:p>
            <a:pPr indent="-342900" lvl="0" marL="342900" rtl="0" algn="l">
              <a:spcBef>
                <a:spcPts val="1000"/>
              </a:spcBef>
              <a:spcAft>
                <a:spcPts val="0"/>
              </a:spcAft>
              <a:buSzPts val="2400"/>
              <a:buChar char="🠶"/>
            </a:pPr>
            <a:r>
              <a:rPr b="1" i="0" lang="en-US" sz="2400" u="none" strike="noStrike">
                <a:solidFill>
                  <a:srgbClr val="222426"/>
                </a:solidFill>
                <a:latin typeface="Arial"/>
                <a:ea typeface="Arial"/>
                <a:cs typeface="Arial"/>
                <a:sym typeface="Arial"/>
              </a:rPr>
              <a:t>Query:</a:t>
            </a:r>
            <a:endParaRPr/>
          </a:p>
          <a:p>
            <a:pPr indent="0" lvl="0" marL="0" rtl="0" algn="l">
              <a:spcBef>
                <a:spcPts val="1000"/>
              </a:spcBef>
              <a:spcAft>
                <a:spcPts val="0"/>
              </a:spcAft>
              <a:buSzPts val="2400"/>
              <a:buNone/>
            </a:pPr>
            <a:r>
              <a:rPr b="0" i="0" lang="en-US" sz="2400" u="none" strike="noStrike">
                <a:solidFill>
                  <a:srgbClr val="000000"/>
                </a:solidFill>
                <a:latin typeface="Consolas"/>
                <a:ea typeface="Consolas"/>
                <a:cs typeface="Consolas"/>
                <a:sym typeface="Consolas"/>
              </a:rPr>
              <a:t>	σ Customer_City="Agra" (CUSTOMER)</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Century Gothic"/>
              <a:buNone/>
            </a:pPr>
            <a:r>
              <a:rPr lang="en-US"/>
              <a:t>Output</a:t>
            </a:r>
            <a:endParaRPr/>
          </a:p>
        </p:txBody>
      </p:sp>
      <p:pic>
        <p:nvPicPr>
          <p:cNvPr id="224" name="Google Shape;224;p11"/>
          <p:cNvPicPr preferRelativeResize="0"/>
          <p:nvPr>
            <p:ph idx="1" type="body"/>
          </p:nvPr>
        </p:nvPicPr>
        <p:blipFill rotWithShape="1">
          <a:blip r:embed="rId3">
            <a:alphaModFix/>
          </a:blip>
          <a:srcRect b="0" l="0" r="0" t="0"/>
          <a:stretch/>
        </p:blipFill>
        <p:spPr>
          <a:xfrm>
            <a:off x="3763617" y="2676939"/>
            <a:ext cx="5870713" cy="22760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000A"/>
              </a:buClr>
              <a:buSzPts val="3600"/>
              <a:buFont typeface="TrebuchetMS"/>
              <a:buNone/>
            </a:pPr>
            <a:r>
              <a:rPr b="0" i="0" lang="en-US" u="none" strike="noStrike">
                <a:solidFill>
                  <a:srgbClr val="00000A"/>
                </a:solidFill>
                <a:latin typeface="TrebuchetMS"/>
                <a:ea typeface="TrebuchetMS"/>
                <a:cs typeface="TrebuchetMS"/>
                <a:sym typeface="TrebuchetMS"/>
              </a:rPr>
              <a:t>Project Operator (Π)</a:t>
            </a:r>
            <a:endParaRPr sz="6000"/>
          </a:p>
        </p:txBody>
      </p:sp>
      <p:sp>
        <p:nvSpPr>
          <p:cNvPr id="230" name="Google Shape;230;p1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0" i="0" lang="en-US" sz="2400" u="none" strike="noStrike">
                <a:solidFill>
                  <a:srgbClr val="000000"/>
                </a:solidFill>
                <a:latin typeface="Arial"/>
                <a:ea typeface="Arial"/>
                <a:cs typeface="Arial"/>
                <a:sym typeface="Arial"/>
              </a:rPr>
              <a:t>Project operator is denoted by Π symbol and it is used to select desired columns (or attributes) from a table (or relation).</a:t>
            </a:r>
            <a:endParaRPr/>
          </a:p>
          <a:p>
            <a:pPr indent="-342900" lvl="0" marL="342900" rtl="0" algn="l">
              <a:spcBef>
                <a:spcPts val="1000"/>
              </a:spcBef>
              <a:spcAft>
                <a:spcPts val="0"/>
              </a:spcAft>
              <a:buSzPts val="2400"/>
              <a:buChar char="🠶"/>
            </a:pPr>
            <a:r>
              <a:rPr b="0" i="0" lang="en-US" sz="2400" u="none" strike="noStrike">
                <a:solidFill>
                  <a:srgbClr val="000000"/>
                </a:solidFill>
                <a:latin typeface="Arial"/>
                <a:ea typeface="Arial"/>
                <a:cs typeface="Arial"/>
                <a:sym typeface="Arial"/>
              </a:rPr>
              <a:t>Project operator in relational algebra is similar to the </a:t>
            </a:r>
            <a:r>
              <a:rPr b="0" i="0" lang="en-US" sz="2400" u="none" strike="noStrike">
                <a:solidFill>
                  <a:srgbClr val="00000A"/>
                </a:solidFill>
                <a:latin typeface="Arial"/>
                <a:ea typeface="Arial"/>
                <a:cs typeface="Arial"/>
                <a:sym typeface="Arial"/>
              </a:rPr>
              <a:t>Select statement in SQL</a:t>
            </a:r>
            <a:r>
              <a:rPr b="0" i="0" lang="en-US" sz="2400" u="none" strike="noStrike">
                <a:solidFill>
                  <a:srgbClr val="000000"/>
                </a:solidFill>
                <a:latin typeface="Arial"/>
                <a:ea typeface="Arial"/>
                <a:cs typeface="Arial"/>
                <a:sym typeface="Arial"/>
              </a:rPr>
              <a:t>.</a:t>
            </a:r>
            <a:endParaRPr/>
          </a:p>
          <a:p>
            <a:pPr indent="-342900" lvl="0" marL="342900" rtl="0" algn="l">
              <a:spcBef>
                <a:spcPts val="1000"/>
              </a:spcBef>
              <a:spcAft>
                <a:spcPts val="0"/>
              </a:spcAft>
              <a:buSzPts val="2400"/>
              <a:buChar char="🠶"/>
            </a:pPr>
            <a:r>
              <a:rPr lang="en-US" sz="2400">
                <a:solidFill>
                  <a:srgbClr val="000000"/>
                </a:solidFill>
                <a:latin typeface="Arial"/>
                <a:ea typeface="Arial"/>
                <a:cs typeface="Arial"/>
                <a:sym typeface="Arial"/>
              </a:rPr>
              <a:t>Duplicate entities are eliminated.</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Arial"/>
              <a:buNone/>
            </a:pPr>
            <a:r>
              <a:rPr i="0" lang="en-US" u="none" strike="noStrike">
                <a:latin typeface="Arial"/>
                <a:ea typeface="Arial"/>
                <a:cs typeface="Arial"/>
                <a:sym typeface="Arial"/>
              </a:rPr>
              <a:t>Syntax of Project Operator (Π)</a:t>
            </a:r>
            <a:endParaRPr sz="6000"/>
          </a:p>
        </p:txBody>
      </p:sp>
      <p:sp>
        <p:nvSpPr>
          <p:cNvPr id="236" name="Google Shape;236;p1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0" i="0" lang="en-US" sz="2400" u="none" strike="noStrike">
                <a:latin typeface="Consolas"/>
                <a:ea typeface="Consolas"/>
                <a:cs typeface="Consolas"/>
                <a:sym typeface="Consolas"/>
              </a:rPr>
              <a:t>Π column_name1, column_name2, ...., column_nameN(table_name)</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000A"/>
              </a:buClr>
              <a:buSzPts val="4000"/>
              <a:buFont typeface="TrebuchetMS"/>
              <a:buNone/>
            </a:pPr>
            <a:r>
              <a:rPr b="0" i="0" lang="en-US" sz="4000" u="none" strike="noStrike">
                <a:solidFill>
                  <a:srgbClr val="00000A"/>
                </a:solidFill>
                <a:latin typeface="TrebuchetMS"/>
                <a:ea typeface="TrebuchetMS"/>
                <a:cs typeface="TrebuchetMS"/>
                <a:sym typeface="TrebuchetMS"/>
              </a:rPr>
              <a:t>Project Operator (Π) Example</a:t>
            </a:r>
            <a:endParaRPr sz="6600"/>
          </a:p>
        </p:txBody>
      </p:sp>
      <p:sp>
        <p:nvSpPr>
          <p:cNvPr id="242" name="Google Shape;242;p1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0" i="0" lang="en-US" sz="2400" u="none" strike="noStrike">
                <a:latin typeface="Arial"/>
                <a:ea typeface="Arial"/>
                <a:cs typeface="Arial"/>
                <a:sym typeface="Arial"/>
              </a:rPr>
              <a:t>In this example, we have a table CUSTOMER with three columns, we want to fetch only two columns of the table, which we can do with the help of Project Operator Π.</a:t>
            </a:r>
            <a:endParaRPr/>
          </a:p>
          <a:p>
            <a:pPr indent="-190500" lvl="0" marL="342900" rtl="0" algn="l">
              <a:spcBef>
                <a:spcPts val="1000"/>
              </a:spcBef>
              <a:spcAft>
                <a:spcPts val="0"/>
              </a:spcAft>
              <a:buSzPts val="2400"/>
              <a:buNone/>
            </a:pPr>
            <a:r>
              <a:t/>
            </a:r>
            <a:endParaRPr sz="2400"/>
          </a:p>
        </p:txBody>
      </p:sp>
      <p:pic>
        <p:nvPicPr>
          <p:cNvPr id="243" name="Google Shape;243;p14"/>
          <p:cNvPicPr preferRelativeResize="0"/>
          <p:nvPr/>
        </p:nvPicPr>
        <p:blipFill rotWithShape="1">
          <a:blip r:embed="rId3">
            <a:alphaModFix/>
          </a:blip>
          <a:srcRect b="0" l="0" r="0" t="0"/>
          <a:stretch/>
        </p:blipFill>
        <p:spPr>
          <a:xfrm>
            <a:off x="3273287" y="3578087"/>
            <a:ext cx="6329501" cy="20828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Arial"/>
              <a:buNone/>
            </a:pPr>
            <a:r>
              <a:rPr i="0" lang="en-US" u="none" strike="noStrike">
                <a:latin typeface="Arial"/>
                <a:ea typeface="Arial"/>
                <a:cs typeface="Arial"/>
                <a:sym typeface="Arial"/>
              </a:rPr>
              <a:t>Query</a:t>
            </a:r>
            <a:endParaRPr sz="6000"/>
          </a:p>
        </p:txBody>
      </p:sp>
      <p:sp>
        <p:nvSpPr>
          <p:cNvPr id="249" name="Google Shape;249;p1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0" i="0" lang="en-US" sz="2400" u="none" strike="noStrike">
                <a:latin typeface="Consolas"/>
                <a:ea typeface="Consolas"/>
                <a:cs typeface="Consolas"/>
                <a:sym typeface="Consolas"/>
              </a:rPr>
              <a:t>Π Customer_Name, Customer_City (CUSTOMER)</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Century Gothic"/>
              <a:buNone/>
            </a:pPr>
            <a:r>
              <a:rPr lang="en-US"/>
              <a:t>Output</a:t>
            </a:r>
            <a:endParaRPr/>
          </a:p>
        </p:txBody>
      </p:sp>
      <p:pic>
        <p:nvPicPr>
          <p:cNvPr id="255" name="Google Shape;255;p16"/>
          <p:cNvPicPr preferRelativeResize="0"/>
          <p:nvPr>
            <p:ph idx="1" type="body"/>
          </p:nvPr>
        </p:nvPicPr>
        <p:blipFill rotWithShape="1">
          <a:blip r:embed="rId3">
            <a:alphaModFix/>
          </a:blip>
          <a:srcRect b="0" l="0" r="0" t="0"/>
          <a:stretch/>
        </p:blipFill>
        <p:spPr>
          <a:xfrm>
            <a:off x="3154017" y="2372139"/>
            <a:ext cx="6188766" cy="31142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000A"/>
              </a:buClr>
              <a:buSzPts val="3600"/>
              <a:buFont typeface="TrebuchetMS"/>
              <a:buNone/>
            </a:pPr>
            <a:r>
              <a:rPr b="0" i="0" lang="en-US" u="none" strike="noStrike">
                <a:solidFill>
                  <a:srgbClr val="00000A"/>
                </a:solidFill>
                <a:latin typeface="TrebuchetMS"/>
                <a:ea typeface="TrebuchetMS"/>
                <a:cs typeface="TrebuchetMS"/>
                <a:sym typeface="TrebuchetMS"/>
              </a:rPr>
              <a:t>Union Operator ( </a:t>
            </a:r>
            <a:r>
              <a:rPr b="0" i="0" lang="en-US" u="none" strike="noStrike">
                <a:solidFill>
                  <a:srgbClr val="00000A"/>
                </a:solidFill>
                <a:latin typeface="Verdana"/>
                <a:ea typeface="Verdana"/>
                <a:cs typeface="Verdana"/>
                <a:sym typeface="Verdana"/>
              </a:rPr>
              <a:t>∪ </a:t>
            </a:r>
            <a:r>
              <a:rPr b="0" i="0" lang="en-US" u="none" strike="noStrike">
                <a:solidFill>
                  <a:srgbClr val="00000A"/>
                </a:solidFill>
                <a:latin typeface="TrebuchetMS"/>
                <a:ea typeface="TrebuchetMS"/>
                <a:cs typeface="TrebuchetMS"/>
                <a:sym typeface="TrebuchetMS"/>
              </a:rPr>
              <a:t>)</a:t>
            </a:r>
            <a:endParaRPr sz="6000"/>
          </a:p>
        </p:txBody>
      </p:sp>
      <p:sp>
        <p:nvSpPr>
          <p:cNvPr id="261" name="Google Shape;261;p1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0" i="0" lang="en-US" sz="2400" u="none" strike="noStrike">
                <a:latin typeface="Arial"/>
                <a:ea typeface="Arial"/>
                <a:cs typeface="Arial"/>
                <a:sym typeface="Arial"/>
              </a:rPr>
              <a:t>Union operator is denoted by </a:t>
            </a:r>
            <a:r>
              <a:rPr b="0" i="0" lang="en-US" sz="2400" u="none" strike="noStrike">
                <a:latin typeface="Verdana"/>
                <a:ea typeface="Verdana"/>
                <a:cs typeface="Verdana"/>
                <a:sym typeface="Verdana"/>
              </a:rPr>
              <a:t>∪ </a:t>
            </a:r>
            <a:r>
              <a:rPr b="0" i="0" lang="en-US" sz="2400" u="none" strike="noStrike">
                <a:latin typeface="Arial"/>
                <a:ea typeface="Arial"/>
                <a:cs typeface="Arial"/>
                <a:sym typeface="Arial"/>
              </a:rPr>
              <a:t>symbol and it is used to select all the rows (tuples) from two tables (relations).</a:t>
            </a:r>
            <a:endParaRPr/>
          </a:p>
          <a:p>
            <a:pPr indent="-342900" lvl="0" marL="342900" rtl="0" algn="l">
              <a:spcBef>
                <a:spcPts val="1000"/>
              </a:spcBef>
              <a:spcAft>
                <a:spcPts val="0"/>
              </a:spcAft>
              <a:buSzPts val="2400"/>
              <a:buChar char="🠶"/>
            </a:pPr>
            <a:r>
              <a:rPr b="0" i="0" lang="en-US" sz="2400" u="none" strike="noStrike">
                <a:latin typeface="Arial"/>
                <a:ea typeface="Arial"/>
                <a:cs typeface="Arial"/>
                <a:sym typeface="Arial"/>
              </a:rPr>
              <a:t>Lets discuss union operator a bit more. Lets say we have two relations R1 and R2 both have same columns and we want to select all the tuples(rows) from these relations then we can apply the union operator on these relations.</a:t>
            </a:r>
            <a:endParaRPr/>
          </a:p>
          <a:p>
            <a:pPr indent="-342900" lvl="0" marL="342900" rtl="0" algn="l">
              <a:spcBef>
                <a:spcPts val="1000"/>
              </a:spcBef>
              <a:spcAft>
                <a:spcPts val="0"/>
              </a:spcAft>
              <a:buSzPts val="2400"/>
              <a:buChar char="🠶"/>
            </a:pPr>
            <a:r>
              <a:rPr b="1" i="0" lang="en-US" sz="2400" u="none" strike="noStrike">
                <a:latin typeface="Arial"/>
                <a:ea typeface="Arial"/>
                <a:cs typeface="Arial"/>
                <a:sym typeface="Arial"/>
              </a:rPr>
              <a:t>Note: </a:t>
            </a:r>
            <a:r>
              <a:rPr b="0" i="0" lang="en-US" sz="2400" u="none" strike="noStrike">
                <a:latin typeface="Arial"/>
                <a:ea typeface="Arial"/>
                <a:cs typeface="Arial"/>
                <a:sym typeface="Arial"/>
              </a:rPr>
              <a:t>The rows (tuples) that are present in both the tables will only appear once in the union set. In short you can say that there are no duplicates present after the union operation.</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Arial"/>
              <a:buNone/>
            </a:pPr>
            <a:r>
              <a:rPr i="0" lang="en-US" u="none" strike="noStrike">
                <a:latin typeface="Arial"/>
                <a:ea typeface="Arial"/>
                <a:cs typeface="Arial"/>
                <a:sym typeface="Arial"/>
              </a:rPr>
              <a:t>Syntax of Union Operator (</a:t>
            </a:r>
            <a:r>
              <a:rPr b="1" i="0" lang="en-US" u="none" strike="noStrike">
                <a:latin typeface="Verdana"/>
                <a:ea typeface="Verdana"/>
                <a:cs typeface="Verdana"/>
                <a:sym typeface="Verdana"/>
              </a:rPr>
              <a:t>∪</a:t>
            </a:r>
            <a:r>
              <a:rPr i="0" lang="en-US" u="none" strike="noStrike">
                <a:latin typeface="Arial"/>
                <a:ea typeface="Arial"/>
                <a:cs typeface="Arial"/>
                <a:sym typeface="Arial"/>
              </a:rPr>
              <a:t>)</a:t>
            </a:r>
            <a:endParaRPr sz="6000"/>
          </a:p>
        </p:txBody>
      </p:sp>
      <p:sp>
        <p:nvSpPr>
          <p:cNvPr id="267" name="Google Shape;267;p1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0" i="0" lang="en-US" sz="2400" u="none" strike="noStrike">
                <a:latin typeface="Consolas"/>
                <a:ea typeface="Consolas"/>
                <a:cs typeface="Consolas"/>
                <a:sym typeface="Consolas"/>
              </a:rPr>
              <a:t>table_name1 </a:t>
            </a:r>
            <a:r>
              <a:rPr b="0" i="0" lang="en-US" sz="2400" u="none" strike="noStrike">
                <a:latin typeface="Verdana"/>
                <a:ea typeface="Verdana"/>
                <a:cs typeface="Verdana"/>
                <a:sym typeface="Verdana"/>
              </a:rPr>
              <a:t>∪ </a:t>
            </a:r>
            <a:r>
              <a:rPr b="0" i="0" lang="en-US" sz="2400" u="none" strike="noStrike">
                <a:latin typeface="Consolas"/>
                <a:ea typeface="Consolas"/>
                <a:cs typeface="Consolas"/>
                <a:sym typeface="Consolas"/>
              </a:rPr>
              <a:t>table_name2</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000A"/>
              </a:buClr>
              <a:buSzPts val="3600"/>
              <a:buFont typeface="TrebuchetMS"/>
              <a:buNone/>
            </a:pPr>
            <a:r>
              <a:rPr b="0" i="0" lang="en-US" u="none" strike="noStrike">
                <a:solidFill>
                  <a:srgbClr val="00000A"/>
                </a:solidFill>
                <a:latin typeface="TrebuchetMS"/>
                <a:ea typeface="TrebuchetMS"/>
                <a:cs typeface="TrebuchetMS"/>
                <a:sym typeface="TrebuchetMS"/>
              </a:rPr>
              <a:t>Union Operator (</a:t>
            </a:r>
            <a:r>
              <a:rPr b="0" i="0" lang="en-US" u="none" strike="noStrike">
                <a:solidFill>
                  <a:srgbClr val="00000A"/>
                </a:solidFill>
                <a:latin typeface="Verdana"/>
                <a:ea typeface="Verdana"/>
                <a:cs typeface="Verdana"/>
                <a:sym typeface="Verdana"/>
              </a:rPr>
              <a:t>∪</a:t>
            </a:r>
            <a:r>
              <a:rPr b="0" i="0" lang="en-US" u="none" strike="noStrike">
                <a:solidFill>
                  <a:srgbClr val="00000A"/>
                </a:solidFill>
                <a:latin typeface="TrebuchetMS"/>
                <a:ea typeface="TrebuchetMS"/>
                <a:cs typeface="TrebuchetMS"/>
                <a:sym typeface="TrebuchetMS"/>
              </a:rPr>
              <a:t>) Example</a:t>
            </a:r>
            <a:endParaRPr sz="6000"/>
          </a:p>
        </p:txBody>
      </p:sp>
      <p:pic>
        <p:nvPicPr>
          <p:cNvPr id="273" name="Google Shape;273;p19"/>
          <p:cNvPicPr preferRelativeResize="0"/>
          <p:nvPr>
            <p:ph idx="1" type="body"/>
          </p:nvPr>
        </p:nvPicPr>
        <p:blipFill rotWithShape="1">
          <a:blip r:embed="rId3">
            <a:alphaModFix/>
          </a:blip>
          <a:srcRect b="0" l="0" r="0" t="0"/>
          <a:stretch/>
        </p:blipFill>
        <p:spPr>
          <a:xfrm>
            <a:off x="2968487" y="2093843"/>
            <a:ext cx="3802227" cy="3193774"/>
          </a:xfrm>
          <a:prstGeom prst="rect">
            <a:avLst/>
          </a:prstGeom>
          <a:noFill/>
          <a:ln>
            <a:noFill/>
          </a:ln>
        </p:spPr>
      </p:pic>
      <p:pic>
        <p:nvPicPr>
          <p:cNvPr id="274" name="Google Shape;274;p19"/>
          <p:cNvPicPr preferRelativeResize="0"/>
          <p:nvPr/>
        </p:nvPicPr>
        <p:blipFill rotWithShape="1">
          <a:blip r:embed="rId4">
            <a:alphaModFix/>
          </a:blip>
          <a:srcRect b="0" l="0" r="0" t="0"/>
          <a:stretch/>
        </p:blipFill>
        <p:spPr>
          <a:xfrm>
            <a:off x="7048768" y="2093843"/>
            <a:ext cx="3620005" cy="31937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Century Gothic"/>
              <a:buNone/>
            </a:pPr>
            <a:r>
              <a:rPr lang="en-US"/>
              <a:t>Relational Algebra</a:t>
            </a:r>
            <a:endParaRPr/>
          </a:p>
        </p:txBody>
      </p:sp>
      <p:sp>
        <p:nvSpPr>
          <p:cNvPr id="171" name="Google Shape;171;p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0" i="0" lang="en-US" sz="2400" u="none" strike="noStrike">
                <a:solidFill>
                  <a:srgbClr val="222426"/>
                </a:solidFill>
                <a:latin typeface="Arial"/>
                <a:ea typeface="Arial"/>
                <a:cs typeface="Arial"/>
                <a:sym typeface="Arial"/>
              </a:rPr>
              <a:t>Relational algebra is a </a:t>
            </a:r>
            <a:r>
              <a:rPr b="1" i="0" lang="en-US" sz="2400" u="none" strike="noStrike">
                <a:solidFill>
                  <a:srgbClr val="222426"/>
                </a:solidFill>
                <a:latin typeface="Arial"/>
                <a:ea typeface="Arial"/>
                <a:cs typeface="Arial"/>
                <a:sym typeface="Arial"/>
              </a:rPr>
              <a:t>procedural </a:t>
            </a:r>
            <a:r>
              <a:rPr b="0" i="0" lang="en-US" sz="2400" u="none" strike="noStrike">
                <a:solidFill>
                  <a:srgbClr val="222426"/>
                </a:solidFill>
                <a:latin typeface="Arial"/>
                <a:ea typeface="Arial"/>
                <a:cs typeface="Arial"/>
                <a:sym typeface="Arial"/>
              </a:rPr>
              <a:t>query language that works on relational model. The purpose of a query language is to retrieve data from database or perform various operations such as insert, update, delete on the data. When I say that relational algebra is a procedural query language, it means that it tells what data to be retrieved and how to be retrieved.</a:t>
            </a:r>
            <a:endParaRPr/>
          </a:p>
          <a:p>
            <a:pPr indent="-342900" lvl="0" marL="342900" rtl="0" algn="l">
              <a:spcBef>
                <a:spcPts val="1000"/>
              </a:spcBef>
              <a:spcAft>
                <a:spcPts val="0"/>
              </a:spcAft>
              <a:buSzPts val="2400"/>
              <a:buChar char="🠶"/>
            </a:pPr>
            <a:r>
              <a:rPr b="0" i="0" lang="en-US" sz="2400" u="none" strike="noStrike">
                <a:solidFill>
                  <a:srgbClr val="222426"/>
                </a:solidFill>
                <a:latin typeface="Arial"/>
                <a:ea typeface="Arial"/>
                <a:cs typeface="Arial"/>
                <a:sym typeface="Arial"/>
              </a:rPr>
              <a:t>On the other hand relational calculus is a non-procedural query language, which means it tells what data to be retrieved but doesn’t tell how to retrieve it.</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Arial"/>
              <a:buNone/>
            </a:pPr>
            <a:r>
              <a:rPr i="0" lang="en-US" u="none" strike="noStrike">
                <a:latin typeface="Arial"/>
                <a:ea typeface="Arial"/>
                <a:cs typeface="Arial"/>
                <a:sym typeface="Arial"/>
              </a:rPr>
              <a:t>Query</a:t>
            </a:r>
            <a:endParaRPr sz="6000"/>
          </a:p>
        </p:txBody>
      </p:sp>
      <p:sp>
        <p:nvSpPr>
          <p:cNvPr id="280" name="Google Shape;280;p2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0" i="0" lang="en-US" sz="2400" u="none" strike="noStrike">
                <a:latin typeface="Consolas"/>
                <a:ea typeface="Consolas"/>
                <a:cs typeface="Consolas"/>
                <a:sym typeface="Consolas"/>
              </a:rPr>
              <a:t>Π Student_Name (COURSE) </a:t>
            </a:r>
            <a:r>
              <a:rPr b="0" i="0" lang="en-US" sz="2400" u="none" strike="noStrike">
                <a:latin typeface="Verdana"/>
                <a:ea typeface="Verdana"/>
                <a:cs typeface="Verdana"/>
                <a:sym typeface="Verdana"/>
              </a:rPr>
              <a:t>∪ </a:t>
            </a:r>
            <a:r>
              <a:rPr b="0" i="0" lang="en-US" sz="2400" u="none" strike="noStrike">
                <a:latin typeface="Consolas"/>
                <a:ea typeface="Consolas"/>
                <a:cs typeface="Consolas"/>
                <a:sym typeface="Consolas"/>
              </a:rPr>
              <a:t>Π Student_Name (STUDENT)</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Arial"/>
              <a:buNone/>
            </a:pPr>
            <a:r>
              <a:rPr i="0" lang="en-US" u="none" strike="noStrike">
                <a:latin typeface="Arial"/>
                <a:ea typeface="Arial"/>
                <a:cs typeface="Arial"/>
                <a:sym typeface="Arial"/>
              </a:rPr>
              <a:t>Output</a:t>
            </a:r>
            <a:endParaRPr sz="6000"/>
          </a:p>
        </p:txBody>
      </p:sp>
      <p:pic>
        <p:nvPicPr>
          <p:cNvPr id="286" name="Google Shape;286;p21"/>
          <p:cNvPicPr preferRelativeResize="0"/>
          <p:nvPr>
            <p:ph idx="1" type="body"/>
          </p:nvPr>
        </p:nvPicPr>
        <p:blipFill rotWithShape="1">
          <a:blip r:embed="rId3">
            <a:alphaModFix/>
          </a:blip>
          <a:srcRect b="0" l="0" r="0" t="0"/>
          <a:stretch/>
        </p:blipFill>
        <p:spPr>
          <a:xfrm>
            <a:off x="4744279" y="1905000"/>
            <a:ext cx="1909012" cy="1118055"/>
          </a:xfrm>
          <a:prstGeom prst="rect">
            <a:avLst/>
          </a:prstGeom>
          <a:noFill/>
          <a:ln>
            <a:noFill/>
          </a:ln>
        </p:spPr>
      </p:pic>
      <p:pic>
        <p:nvPicPr>
          <p:cNvPr id="287" name="Google Shape;287;p21"/>
          <p:cNvPicPr preferRelativeResize="0"/>
          <p:nvPr/>
        </p:nvPicPr>
        <p:blipFill rotWithShape="1">
          <a:blip r:embed="rId4">
            <a:alphaModFix/>
          </a:blip>
          <a:srcRect b="0" l="0" r="0" t="0"/>
          <a:stretch/>
        </p:blipFill>
        <p:spPr>
          <a:xfrm>
            <a:off x="4744279" y="3023054"/>
            <a:ext cx="1909011" cy="166821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Arial"/>
              <a:buNone/>
            </a:pPr>
            <a:r>
              <a:rPr b="1" i="0" lang="en-US" sz="3600" u="none" strike="noStrike">
                <a:latin typeface="Arial"/>
                <a:ea typeface="Arial"/>
                <a:cs typeface="Arial"/>
                <a:sym typeface="Arial"/>
              </a:rPr>
              <a:t>Note:</a:t>
            </a:r>
            <a:endParaRPr/>
          </a:p>
        </p:txBody>
      </p:sp>
      <p:sp>
        <p:nvSpPr>
          <p:cNvPr id="293" name="Google Shape;293;p2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b="0" i="0" lang="en-US" sz="2800" u="none" strike="noStrike">
                <a:latin typeface="Arial"/>
                <a:ea typeface="Arial"/>
                <a:cs typeface="Arial"/>
                <a:sym typeface="Arial"/>
              </a:rPr>
              <a:t>As you can see there are no duplicate names present in the output even though we had few common names in both the tables, also in the COURSE table we had the duplicate name itself.</a:t>
            </a:r>
            <a:endParaRPr/>
          </a:p>
          <a:p>
            <a:pPr indent="-342900" lvl="0" marL="342900" rtl="0" algn="l">
              <a:spcBef>
                <a:spcPts val="1000"/>
              </a:spcBef>
              <a:spcAft>
                <a:spcPts val="0"/>
              </a:spcAft>
              <a:buSzPts val="2800"/>
              <a:buChar char="🠶"/>
            </a:pPr>
            <a:r>
              <a:rPr b="0" i="0" lang="en-US" sz="2800">
                <a:solidFill>
                  <a:schemeClr val="dk1"/>
                </a:solidFill>
                <a:latin typeface="Source Sans Pro"/>
                <a:ea typeface="Source Sans Pro"/>
                <a:cs typeface="Source Sans Pro"/>
                <a:sym typeface="Source Sans Pro"/>
              </a:rPr>
              <a:t>If relations don't have the same set of attributes, then the union of such relations will result in NULL. </a:t>
            </a:r>
            <a:endParaRPr sz="2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000A"/>
              </a:buClr>
              <a:buSzPts val="3600"/>
              <a:buFont typeface="TrebuchetMS"/>
              <a:buNone/>
            </a:pPr>
            <a:r>
              <a:rPr b="0" i="0" lang="en-US" u="none" strike="noStrike">
                <a:solidFill>
                  <a:srgbClr val="00000A"/>
                </a:solidFill>
                <a:latin typeface="TrebuchetMS"/>
                <a:ea typeface="TrebuchetMS"/>
                <a:cs typeface="TrebuchetMS"/>
                <a:sym typeface="TrebuchetMS"/>
              </a:rPr>
              <a:t>Intersection Operator ( </a:t>
            </a:r>
            <a:r>
              <a:rPr b="0" i="0" lang="en-US" u="none" strike="noStrike">
                <a:solidFill>
                  <a:srgbClr val="00000A"/>
                </a:solidFill>
                <a:latin typeface="Arial"/>
                <a:ea typeface="Arial"/>
                <a:cs typeface="Arial"/>
                <a:sym typeface="Arial"/>
              </a:rPr>
              <a:t>∩ </a:t>
            </a:r>
            <a:r>
              <a:rPr b="0" i="0" lang="en-US" u="none" strike="noStrike">
                <a:solidFill>
                  <a:srgbClr val="00000A"/>
                </a:solidFill>
                <a:latin typeface="TrebuchetMS"/>
                <a:ea typeface="TrebuchetMS"/>
                <a:cs typeface="TrebuchetMS"/>
                <a:sym typeface="TrebuchetMS"/>
              </a:rPr>
              <a:t>)</a:t>
            </a:r>
            <a:endParaRPr sz="6000"/>
          </a:p>
        </p:txBody>
      </p:sp>
      <p:sp>
        <p:nvSpPr>
          <p:cNvPr id="299" name="Google Shape;299;p2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0" i="0" lang="en-US" sz="2400" u="none" strike="noStrike">
                <a:latin typeface="Arial"/>
                <a:ea typeface="Arial"/>
                <a:cs typeface="Arial"/>
                <a:sym typeface="Arial"/>
              </a:rPr>
              <a:t>Intersection operator is denoted by ∩ symbol and it is used to select common rows (tuples) from two tables (relations).</a:t>
            </a:r>
            <a:endParaRPr/>
          </a:p>
          <a:p>
            <a:pPr indent="-342900" lvl="0" marL="342900" rtl="0" algn="l">
              <a:spcBef>
                <a:spcPts val="1000"/>
              </a:spcBef>
              <a:spcAft>
                <a:spcPts val="0"/>
              </a:spcAft>
              <a:buSzPts val="2400"/>
              <a:buChar char="🠶"/>
            </a:pPr>
            <a:r>
              <a:rPr b="0" i="0" lang="en-US" sz="2400" u="none" strike="noStrike">
                <a:latin typeface="Arial"/>
                <a:ea typeface="Arial"/>
                <a:cs typeface="Arial"/>
                <a:sym typeface="Arial"/>
              </a:rPr>
              <a:t>Lets say we have two relations R1 and R2 both have same columns and we want to select all those tuples(rows) that are present in both the relations, then in that case we can apply intersection operation on these two relations R1 ∩ R2.</a:t>
            </a:r>
            <a:endParaRPr/>
          </a:p>
          <a:p>
            <a:pPr indent="-342900" lvl="0" marL="342900" rtl="0" algn="l">
              <a:spcBef>
                <a:spcPts val="1000"/>
              </a:spcBef>
              <a:spcAft>
                <a:spcPts val="0"/>
              </a:spcAft>
              <a:buSzPts val="2400"/>
              <a:buChar char="🠶"/>
            </a:pPr>
            <a:r>
              <a:rPr b="1" i="0" lang="en-US" sz="2400" u="none" strike="noStrike">
                <a:latin typeface="Arial"/>
                <a:ea typeface="Arial"/>
                <a:cs typeface="Arial"/>
                <a:sym typeface="Arial"/>
              </a:rPr>
              <a:t>Note: </a:t>
            </a:r>
            <a:r>
              <a:rPr b="0" i="0" lang="en-US" sz="2400" u="none" strike="noStrike">
                <a:latin typeface="Arial"/>
                <a:ea typeface="Arial"/>
                <a:cs typeface="Arial"/>
                <a:sym typeface="Arial"/>
              </a:rPr>
              <a:t>Only those rows that are present in both the tables will appear in the result set.</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Arial"/>
              <a:buNone/>
            </a:pPr>
            <a:r>
              <a:rPr i="0" lang="en-US" u="none" strike="noStrike">
                <a:latin typeface="Arial"/>
                <a:ea typeface="Arial"/>
                <a:cs typeface="Arial"/>
                <a:sym typeface="Arial"/>
              </a:rPr>
              <a:t>Syntax of Intersection Operator (∩)</a:t>
            </a:r>
            <a:endParaRPr sz="6000"/>
          </a:p>
        </p:txBody>
      </p:sp>
      <p:sp>
        <p:nvSpPr>
          <p:cNvPr id="305" name="Google Shape;305;p2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b="0" i="0" lang="en-US" sz="2800" u="none" strike="noStrike">
                <a:latin typeface="Consolas"/>
                <a:ea typeface="Consolas"/>
                <a:cs typeface="Consolas"/>
                <a:sym typeface="Consolas"/>
              </a:rPr>
              <a:t>table_name1 </a:t>
            </a:r>
            <a:r>
              <a:rPr b="0" i="0" lang="en-US" sz="2800" u="none" strike="noStrike">
                <a:latin typeface="Verdana"/>
                <a:ea typeface="Verdana"/>
                <a:cs typeface="Verdana"/>
                <a:sym typeface="Verdana"/>
              </a:rPr>
              <a:t>∩ </a:t>
            </a:r>
            <a:r>
              <a:rPr b="0" i="0" lang="en-US" sz="2800" u="none" strike="noStrike">
                <a:latin typeface="Consolas"/>
                <a:ea typeface="Consolas"/>
                <a:cs typeface="Consolas"/>
                <a:sym typeface="Consolas"/>
              </a:rPr>
              <a:t>table_name2</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000A"/>
              </a:buClr>
              <a:buSzPts val="3600"/>
              <a:buFont typeface="TrebuchetMS"/>
              <a:buNone/>
            </a:pPr>
            <a:r>
              <a:rPr b="0" i="0" lang="en-US" u="none" strike="noStrike">
                <a:solidFill>
                  <a:srgbClr val="00000A"/>
                </a:solidFill>
                <a:latin typeface="TrebuchetMS"/>
                <a:ea typeface="TrebuchetMS"/>
                <a:cs typeface="TrebuchetMS"/>
                <a:sym typeface="TrebuchetMS"/>
              </a:rPr>
              <a:t>Intersection Operator (</a:t>
            </a:r>
            <a:r>
              <a:rPr b="0" i="0" lang="en-US" u="none" strike="noStrike">
                <a:solidFill>
                  <a:srgbClr val="00000A"/>
                </a:solidFill>
                <a:latin typeface="Arial"/>
                <a:ea typeface="Arial"/>
                <a:cs typeface="Arial"/>
                <a:sym typeface="Arial"/>
              </a:rPr>
              <a:t>∩</a:t>
            </a:r>
            <a:r>
              <a:rPr b="0" i="0" lang="en-US" u="none" strike="noStrike">
                <a:solidFill>
                  <a:srgbClr val="00000A"/>
                </a:solidFill>
                <a:latin typeface="TrebuchetMS"/>
                <a:ea typeface="TrebuchetMS"/>
                <a:cs typeface="TrebuchetMS"/>
                <a:sym typeface="TrebuchetMS"/>
              </a:rPr>
              <a:t>) Example</a:t>
            </a:r>
            <a:endParaRPr sz="6000"/>
          </a:p>
        </p:txBody>
      </p:sp>
      <p:sp>
        <p:nvSpPr>
          <p:cNvPr id="311" name="Google Shape;311;p2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0" i="0" lang="en-US" sz="2400" u="none" strike="noStrike">
                <a:latin typeface="Arial"/>
                <a:ea typeface="Arial"/>
                <a:cs typeface="Arial"/>
                <a:sym typeface="Arial"/>
              </a:rPr>
              <a:t>Lets take the same example that we have taken above.</a:t>
            </a:r>
            <a:endParaRPr sz="2400"/>
          </a:p>
        </p:txBody>
      </p:sp>
      <p:pic>
        <p:nvPicPr>
          <p:cNvPr id="312" name="Google Shape;312;p25"/>
          <p:cNvPicPr preferRelativeResize="0"/>
          <p:nvPr/>
        </p:nvPicPr>
        <p:blipFill rotWithShape="1">
          <a:blip r:embed="rId3">
            <a:alphaModFix/>
          </a:blip>
          <a:srcRect b="0" l="0" r="0" t="0"/>
          <a:stretch/>
        </p:blipFill>
        <p:spPr>
          <a:xfrm>
            <a:off x="2589212" y="2822712"/>
            <a:ext cx="4129639" cy="2690191"/>
          </a:xfrm>
          <a:prstGeom prst="rect">
            <a:avLst/>
          </a:prstGeom>
          <a:noFill/>
          <a:ln>
            <a:noFill/>
          </a:ln>
        </p:spPr>
      </p:pic>
      <p:pic>
        <p:nvPicPr>
          <p:cNvPr id="313" name="Google Shape;313;p25"/>
          <p:cNvPicPr preferRelativeResize="0"/>
          <p:nvPr/>
        </p:nvPicPr>
        <p:blipFill rotWithShape="1">
          <a:blip r:embed="rId4">
            <a:alphaModFix/>
          </a:blip>
          <a:srcRect b="0" l="0" r="0" t="0"/>
          <a:stretch/>
        </p:blipFill>
        <p:spPr>
          <a:xfrm>
            <a:off x="7063409" y="2822711"/>
            <a:ext cx="3762836" cy="269019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319" name="Google Shape;319;p2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b="1" i="0" lang="en-US" sz="2800" u="none" strike="noStrike">
                <a:latin typeface="Arial"/>
                <a:ea typeface="Arial"/>
                <a:cs typeface="Arial"/>
                <a:sym typeface="Arial"/>
              </a:rPr>
              <a:t>Query:</a:t>
            </a:r>
            <a:endParaRPr/>
          </a:p>
          <a:p>
            <a:pPr indent="0" lvl="0" marL="0" rtl="0" algn="l">
              <a:spcBef>
                <a:spcPts val="1000"/>
              </a:spcBef>
              <a:spcAft>
                <a:spcPts val="0"/>
              </a:spcAft>
              <a:buSzPts val="1800"/>
              <a:buNone/>
            </a:pPr>
            <a:r>
              <a:rPr b="0" i="0" lang="en-US" sz="1800" u="none" strike="noStrike">
                <a:latin typeface="Consolas"/>
                <a:ea typeface="Consolas"/>
                <a:cs typeface="Consolas"/>
                <a:sym typeface="Consolas"/>
              </a:rPr>
              <a:t>	Π Student_Name (COURSE) </a:t>
            </a:r>
            <a:r>
              <a:rPr b="0" i="0" lang="en-US" sz="1800" u="none" strike="noStrike">
                <a:latin typeface="Verdana"/>
                <a:ea typeface="Verdana"/>
                <a:cs typeface="Verdana"/>
                <a:sym typeface="Verdana"/>
              </a:rPr>
              <a:t>∩ </a:t>
            </a:r>
            <a:r>
              <a:rPr b="0" i="0" lang="en-US" sz="1800" u="none" strike="noStrike">
                <a:latin typeface="Consolas"/>
                <a:ea typeface="Consolas"/>
                <a:cs typeface="Consolas"/>
                <a:sym typeface="Consolas"/>
              </a:rPr>
              <a:t>Π Student_Name (STUDENT)</a:t>
            </a:r>
            <a:endParaRPr/>
          </a:p>
          <a:p>
            <a:pPr indent="-342900" lvl="0" marL="342900" rtl="0" algn="l">
              <a:spcBef>
                <a:spcPts val="1000"/>
              </a:spcBef>
              <a:spcAft>
                <a:spcPts val="0"/>
              </a:spcAft>
              <a:buSzPts val="2800"/>
              <a:buChar char="🠶"/>
            </a:pPr>
            <a:r>
              <a:rPr b="1" i="0" lang="en-US" sz="2800" u="none" strike="noStrike">
                <a:latin typeface="Arial"/>
                <a:ea typeface="Arial"/>
                <a:cs typeface="Arial"/>
                <a:sym typeface="Arial"/>
              </a:rPr>
              <a:t>Output:</a:t>
            </a:r>
            <a:endParaRPr/>
          </a:p>
          <a:p>
            <a:pPr indent="0" lvl="0" marL="0" rtl="0" algn="l">
              <a:spcBef>
                <a:spcPts val="1000"/>
              </a:spcBef>
              <a:spcAft>
                <a:spcPts val="0"/>
              </a:spcAft>
              <a:buSzPts val="2800"/>
              <a:buNone/>
            </a:pPr>
            <a:r>
              <a:rPr b="1" lang="en-US" sz="2800">
                <a:latin typeface="Arial"/>
                <a:ea typeface="Arial"/>
                <a:cs typeface="Arial"/>
                <a:sym typeface="Arial"/>
              </a:rPr>
              <a:t>	</a:t>
            </a:r>
            <a:endParaRPr sz="4400"/>
          </a:p>
        </p:txBody>
      </p:sp>
      <p:pic>
        <p:nvPicPr>
          <p:cNvPr id="320" name="Google Shape;320;p26"/>
          <p:cNvPicPr preferRelativeResize="0"/>
          <p:nvPr/>
        </p:nvPicPr>
        <p:blipFill rotWithShape="1">
          <a:blip r:embed="rId3">
            <a:alphaModFix/>
          </a:blip>
          <a:srcRect b="0" l="0" r="0" t="0"/>
          <a:stretch/>
        </p:blipFill>
        <p:spPr>
          <a:xfrm>
            <a:off x="3604591" y="3591339"/>
            <a:ext cx="2001079" cy="1062090"/>
          </a:xfrm>
          <a:prstGeom prst="rect">
            <a:avLst/>
          </a:prstGeom>
          <a:noFill/>
          <a:ln>
            <a:noFill/>
          </a:ln>
        </p:spPr>
      </p:pic>
      <p:pic>
        <p:nvPicPr>
          <p:cNvPr id="321" name="Google Shape;321;p26"/>
          <p:cNvPicPr preferRelativeResize="0"/>
          <p:nvPr/>
        </p:nvPicPr>
        <p:blipFill rotWithShape="1">
          <a:blip r:embed="rId4">
            <a:alphaModFix/>
          </a:blip>
          <a:srcRect b="0" l="0" r="0" t="0"/>
          <a:stretch/>
        </p:blipFill>
        <p:spPr>
          <a:xfrm>
            <a:off x="3604592" y="4653429"/>
            <a:ext cx="1868556" cy="80646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000A"/>
              </a:buClr>
              <a:buSzPts val="3600"/>
              <a:buFont typeface="TrebuchetMS"/>
              <a:buNone/>
            </a:pPr>
            <a:r>
              <a:rPr b="0" i="0" lang="en-US" u="none" strike="noStrike">
                <a:solidFill>
                  <a:srgbClr val="00000A"/>
                </a:solidFill>
                <a:latin typeface="TrebuchetMS"/>
                <a:ea typeface="TrebuchetMS"/>
                <a:cs typeface="TrebuchetMS"/>
                <a:sym typeface="TrebuchetMS"/>
              </a:rPr>
              <a:t>Set Difference (-)</a:t>
            </a:r>
            <a:endParaRPr sz="6000"/>
          </a:p>
        </p:txBody>
      </p:sp>
      <p:sp>
        <p:nvSpPr>
          <p:cNvPr id="327" name="Google Shape;327;p2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0" i="0" lang="en-US" sz="2400" u="none" strike="noStrike">
                <a:latin typeface="Arial"/>
                <a:ea typeface="Arial"/>
                <a:cs typeface="Arial"/>
                <a:sym typeface="Arial"/>
              </a:rPr>
              <a:t>Set Difference is denoted by – symbol. Lets say we have two relations R1 and R2 and we want to select all those tuples(rows) that are present in Relation R1 but </a:t>
            </a:r>
            <a:r>
              <a:rPr b="1" i="0" lang="en-US" sz="2400" u="none" strike="noStrike">
                <a:latin typeface="Arial"/>
                <a:ea typeface="Arial"/>
                <a:cs typeface="Arial"/>
                <a:sym typeface="Arial"/>
              </a:rPr>
              <a:t>not </a:t>
            </a:r>
            <a:r>
              <a:rPr b="0" i="0" lang="en-US" sz="2400" u="none" strike="noStrike">
                <a:latin typeface="Arial"/>
                <a:ea typeface="Arial"/>
                <a:cs typeface="Arial"/>
                <a:sym typeface="Arial"/>
              </a:rPr>
              <a:t>present in Relation R2, this can be done using Set difference R1 – R2.</a:t>
            </a:r>
            <a:endParaRPr/>
          </a:p>
          <a:p>
            <a:pPr indent="-342900" lvl="0" marL="342900" rtl="0" algn="l">
              <a:spcBef>
                <a:spcPts val="1000"/>
              </a:spcBef>
              <a:spcAft>
                <a:spcPts val="0"/>
              </a:spcAft>
              <a:buSzPts val="2400"/>
              <a:buChar char="🠶"/>
            </a:pPr>
            <a:r>
              <a:rPr b="1" i="0" lang="en-US" sz="2400" u="none" strike="noStrike">
                <a:latin typeface="Arial"/>
                <a:ea typeface="Arial"/>
                <a:cs typeface="Arial"/>
                <a:sym typeface="Arial"/>
              </a:rPr>
              <a:t>Syntax of Set Difference (-)</a:t>
            </a:r>
            <a:endParaRPr/>
          </a:p>
          <a:p>
            <a:pPr indent="0" lvl="0" marL="0" rtl="0" algn="l">
              <a:spcBef>
                <a:spcPts val="1000"/>
              </a:spcBef>
              <a:spcAft>
                <a:spcPts val="0"/>
              </a:spcAft>
              <a:buSzPts val="2400"/>
              <a:buNone/>
            </a:pPr>
            <a:r>
              <a:rPr b="0" i="0" lang="en-US" sz="2400" u="none" strike="noStrike">
                <a:latin typeface="Consolas"/>
                <a:ea typeface="Consolas"/>
                <a:cs typeface="Consolas"/>
                <a:sym typeface="Consolas"/>
              </a:rPr>
              <a:t>	table_name1 - table_name2</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000A"/>
              </a:buClr>
              <a:buSzPts val="3600"/>
              <a:buFont typeface="TrebuchetMS"/>
              <a:buNone/>
            </a:pPr>
            <a:r>
              <a:rPr b="0" i="0" lang="en-US" u="none" strike="noStrike">
                <a:solidFill>
                  <a:srgbClr val="00000A"/>
                </a:solidFill>
                <a:latin typeface="TrebuchetMS"/>
                <a:ea typeface="TrebuchetMS"/>
                <a:cs typeface="TrebuchetMS"/>
                <a:sym typeface="TrebuchetMS"/>
              </a:rPr>
              <a:t>Set Difference (-) Example</a:t>
            </a:r>
            <a:endParaRPr sz="6000"/>
          </a:p>
        </p:txBody>
      </p:sp>
      <p:sp>
        <p:nvSpPr>
          <p:cNvPr id="333" name="Google Shape;333;p2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0" i="0" lang="en-US" sz="2400" u="none" strike="noStrike">
                <a:latin typeface="Arial"/>
                <a:ea typeface="Arial"/>
                <a:cs typeface="Arial"/>
                <a:sym typeface="Arial"/>
              </a:rPr>
              <a:t>Lets take the same tables COURSE and STUDENT that we have seen above.</a:t>
            </a:r>
            <a:endParaRPr/>
          </a:p>
          <a:p>
            <a:pPr indent="0" lvl="1" marL="400050" rtl="0" algn="l">
              <a:spcBef>
                <a:spcPts val="1000"/>
              </a:spcBef>
              <a:spcAft>
                <a:spcPts val="0"/>
              </a:spcAft>
              <a:buSzPts val="2000"/>
              <a:buNone/>
            </a:pPr>
            <a:r>
              <a:rPr b="0" i="0" lang="en-US" sz="2000" u="none" strike="noStrike">
                <a:latin typeface="Arial"/>
                <a:ea typeface="Arial"/>
                <a:cs typeface="Arial"/>
                <a:sym typeface="Arial"/>
              </a:rPr>
              <a:t>Lets write a query to select those student names that are present in STUDENT table but not present in COURSE table.</a:t>
            </a:r>
            <a:endParaRPr/>
          </a:p>
          <a:p>
            <a:pPr indent="0" lvl="0" marL="0" rtl="0" algn="l">
              <a:spcBef>
                <a:spcPts val="1000"/>
              </a:spcBef>
              <a:spcAft>
                <a:spcPts val="0"/>
              </a:spcAft>
              <a:buSzPts val="2400"/>
              <a:buNone/>
            </a:pPr>
            <a:r>
              <a:t/>
            </a:r>
            <a:endParaRPr b="0" i="0" sz="2400" u="none" strike="noStrike">
              <a:latin typeface="Arial"/>
              <a:ea typeface="Arial"/>
              <a:cs typeface="Arial"/>
              <a:sym typeface="Arial"/>
            </a:endParaRPr>
          </a:p>
          <a:p>
            <a:pPr indent="-342900" lvl="0" marL="342900" rtl="0" algn="l">
              <a:spcBef>
                <a:spcPts val="1000"/>
              </a:spcBef>
              <a:spcAft>
                <a:spcPts val="0"/>
              </a:spcAft>
              <a:buSzPts val="2400"/>
              <a:buChar char="🠶"/>
            </a:pPr>
            <a:r>
              <a:rPr b="1" i="0" lang="en-US" sz="2400" u="none" strike="noStrike">
                <a:latin typeface="Arial"/>
                <a:ea typeface="Arial"/>
                <a:cs typeface="Arial"/>
                <a:sym typeface="Arial"/>
              </a:rPr>
              <a:t>Query:</a:t>
            </a:r>
            <a:endParaRPr/>
          </a:p>
          <a:p>
            <a:pPr indent="0" lvl="0" marL="0" rtl="0" algn="l">
              <a:spcBef>
                <a:spcPts val="1000"/>
              </a:spcBef>
              <a:spcAft>
                <a:spcPts val="0"/>
              </a:spcAft>
              <a:buSzPts val="2400"/>
              <a:buNone/>
            </a:pPr>
            <a:r>
              <a:rPr b="0" i="0" lang="en-US" sz="2400" u="none" strike="noStrike">
                <a:latin typeface="Consolas"/>
                <a:ea typeface="Consolas"/>
                <a:cs typeface="Consolas"/>
                <a:sym typeface="Consolas"/>
              </a:rPr>
              <a:t>	Π Student_Name (STUDENT) - Π Student_Name (COURSE)</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Century Gothic"/>
              <a:buNone/>
            </a:pPr>
            <a:r>
              <a:rPr lang="en-US"/>
              <a:t>Output</a:t>
            </a:r>
            <a:endParaRPr/>
          </a:p>
        </p:txBody>
      </p:sp>
      <p:pic>
        <p:nvPicPr>
          <p:cNvPr id="339" name="Google Shape;339;p29"/>
          <p:cNvPicPr preferRelativeResize="0"/>
          <p:nvPr>
            <p:ph idx="1" type="body"/>
          </p:nvPr>
        </p:nvPicPr>
        <p:blipFill rotWithShape="1">
          <a:blip r:embed="rId3">
            <a:alphaModFix/>
          </a:blip>
          <a:srcRect b="0" l="0" r="0" t="0"/>
          <a:stretch/>
        </p:blipFill>
        <p:spPr>
          <a:xfrm>
            <a:off x="4850296" y="2862470"/>
            <a:ext cx="2911091" cy="21998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444542"/>
              </a:buClr>
              <a:buSzPts val="3600"/>
              <a:buFont typeface="TrebuchetMS"/>
              <a:buNone/>
            </a:pPr>
            <a:r>
              <a:rPr b="0" i="0" lang="en-US" u="none" strike="noStrike">
                <a:solidFill>
                  <a:srgbClr val="444542"/>
                </a:solidFill>
                <a:latin typeface="TrebuchetMS"/>
                <a:ea typeface="TrebuchetMS"/>
                <a:cs typeface="TrebuchetMS"/>
                <a:sym typeface="TrebuchetMS"/>
              </a:rPr>
              <a:t>Types of operations in relational algebra</a:t>
            </a:r>
            <a:endParaRPr sz="6000"/>
          </a:p>
        </p:txBody>
      </p:sp>
      <p:sp>
        <p:nvSpPr>
          <p:cNvPr id="177" name="Google Shape;177;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0" i="0" lang="en-US" sz="1800" u="none" strike="noStrike">
                <a:solidFill>
                  <a:srgbClr val="222426"/>
                </a:solidFill>
                <a:latin typeface="Arial"/>
                <a:ea typeface="Arial"/>
                <a:cs typeface="Arial"/>
                <a:sym typeface="Arial"/>
              </a:rPr>
              <a:t>We have divided these operations in two categories:</a:t>
            </a:r>
            <a:endParaRPr/>
          </a:p>
          <a:p>
            <a:pPr indent="0" lvl="1" marL="457200" rtl="0" algn="l">
              <a:spcBef>
                <a:spcPts val="1000"/>
              </a:spcBef>
              <a:spcAft>
                <a:spcPts val="0"/>
              </a:spcAft>
              <a:buSzPts val="1600"/>
              <a:buNone/>
            </a:pPr>
            <a:r>
              <a:rPr b="0" i="0" lang="en-US" u="none" strike="noStrike">
                <a:solidFill>
                  <a:srgbClr val="222426"/>
                </a:solidFill>
                <a:latin typeface="Arial"/>
                <a:ea typeface="Arial"/>
                <a:cs typeface="Arial"/>
                <a:sym typeface="Arial"/>
              </a:rPr>
              <a:t>1. Basic Operations</a:t>
            </a:r>
            <a:endParaRPr/>
          </a:p>
          <a:p>
            <a:pPr indent="0" lvl="1" marL="457200" rtl="0" algn="l">
              <a:spcBef>
                <a:spcPts val="1000"/>
              </a:spcBef>
              <a:spcAft>
                <a:spcPts val="0"/>
              </a:spcAft>
              <a:buSzPts val="1600"/>
              <a:buNone/>
            </a:pPr>
            <a:r>
              <a:rPr b="0" i="0" lang="en-US" u="none" strike="noStrike">
                <a:solidFill>
                  <a:srgbClr val="222426"/>
                </a:solidFill>
                <a:latin typeface="Arial"/>
                <a:ea typeface="Arial"/>
                <a:cs typeface="Arial"/>
                <a:sym typeface="Arial"/>
              </a:rPr>
              <a:t>2. Derived Operations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Century Gothic"/>
              <a:buNone/>
            </a:pPr>
            <a:r>
              <a:rPr lang="en-US"/>
              <a:t>Note</a:t>
            </a:r>
            <a:endParaRPr/>
          </a:p>
        </p:txBody>
      </p:sp>
      <p:sp>
        <p:nvSpPr>
          <p:cNvPr id="345" name="Google Shape;345;p3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b="0" i="0" lang="en-US" sz="2800">
                <a:solidFill>
                  <a:srgbClr val="61738E"/>
                </a:solidFill>
                <a:latin typeface="Source Sans Pro"/>
                <a:ea typeface="Source Sans Pro"/>
                <a:cs typeface="Source Sans Pro"/>
                <a:sym typeface="Source Sans Pro"/>
              </a:rPr>
              <a:t>Just like union, the set difference also comes with the exception of the same set of attributes in both relations.</a:t>
            </a:r>
            <a:endParaRPr sz="2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000A"/>
              </a:buClr>
              <a:buSzPts val="3600"/>
              <a:buFont typeface="TrebuchetMS"/>
              <a:buNone/>
            </a:pPr>
            <a:r>
              <a:rPr b="0" i="0" lang="en-US" u="none" strike="noStrike">
                <a:solidFill>
                  <a:srgbClr val="00000A"/>
                </a:solidFill>
                <a:latin typeface="TrebuchetMS"/>
                <a:ea typeface="TrebuchetMS"/>
                <a:cs typeface="TrebuchetMS"/>
                <a:sym typeface="TrebuchetMS"/>
              </a:rPr>
              <a:t>Cartesian product (X)</a:t>
            </a:r>
            <a:endParaRPr sz="6000"/>
          </a:p>
        </p:txBody>
      </p:sp>
      <p:sp>
        <p:nvSpPr>
          <p:cNvPr id="351" name="Google Shape;351;p31"/>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0" i="0" lang="en-US" sz="2400" u="none" strike="noStrike">
                <a:latin typeface="Arial"/>
                <a:ea typeface="Arial"/>
                <a:cs typeface="Arial"/>
                <a:sym typeface="Arial"/>
              </a:rPr>
              <a:t>Cartesian Product is denoted by X symbol. </a:t>
            </a:r>
            <a:endParaRPr/>
          </a:p>
          <a:p>
            <a:pPr indent="-342900" lvl="0" marL="342900" rtl="0" algn="l">
              <a:spcBef>
                <a:spcPts val="1000"/>
              </a:spcBef>
              <a:spcAft>
                <a:spcPts val="0"/>
              </a:spcAft>
              <a:buSzPts val="2400"/>
              <a:buChar char="🠶"/>
            </a:pPr>
            <a:r>
              <a:rPr b="0" i="0" lang="en-US" sz="2400" u="none" strike="noStrike">
                <a:latin typeface="Arial"/>
                <a:ea typeface="Arial"/>
                <a:cs typeface="Arial"/>
                <a:sym typeface="Arial"/>
              </a:rPr>
              <a:t>Lets say we have two relations R1 and R2 then the cartesian product of these two relations (R1 X R2) would combine each tuple of first relation R1 with the each tuple of second relation R2.</a:t>
            </a:r>
            <a:endParaRPr/>
          </a:p>
          <a:p>
            <a:pPr indent="-342900" lvl="0" marL="342900" rtl="0" algn="l">
              <a:spcBef>
                <a:spcPts val="1000"/>
              </a:spcBef>
              <a:spcAft>
                <a:spcPts val="0"/>
              </a:spcAft>
              <a:buSzPts val="2400"/>
              <a:buChar char="🠶"/>
            </a:pPr>
            <a:r>
              <a:rPr b="1" i="0" lang="en-US" sz="2400" u="none" strike="noStrike">
                <a:latin typeface="Arial"/>
                <a:ea typeface="Arial"/>
                <a:cs typeface="Arial"/>
                <a:sym typeface="Arial"/>
              </a:rPr>
              <a:t>Syntax of Cartesian product (X)</a:t>
            </a:r>
            <a:endParaRPr/>
          </a:p>
          <a:p>
            <a:pPr indent="0" lvl="1" marL="457200" rtl="0" algn="l">
              <a:spcBef>
                <a:spcPts val="1000"/>
              </a:spcBef>
              <a:spcAft>
                <a:spcPts val="0"/>
              </a:spcAft>
              <a:buSzPts val="2000"/>
              <a:buNone/>
            </a:pPr>
            <a:r>
              <a:rPr b="0" i="0" lang="en-US" sz="2000" u="none" strike="noStrike">
                <a:latin typeface="Consolas"/>
                <a:ea typeface="Consolas"/>
                <a:cs typeface="Consolas"/>
                <a:sym typeface="Consolas"/>
              </a:rPr>
              <a:t>R1 X R2</a:t>
            </a:r>
            <a:endParaRPr sz="2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000A"/>
              </a:buClr>
              <a:buSzPts val="3600"/>
              <a:buFont typeface="TrebuchetMS"/>
              <a:buNone/>
            </a:pPr>
            <a:r>
              <a:rPr b="0" i="0" lang="en-US" u="none" strike="noStrike">
                <a:solidFill>
                  <a:srgbClr val="00000A"/>
                </a:solidFill>
                <a:latin typeface="TrebuchetMS"/>
                <a:ea typeface="TrebuchetMS"/>
                <a:cs typeface="TrebuchetMS"/>
                <a:sym typeface="TrebuchetMS"/>
              </a:rPr>
              <a:t>Cartesian product (X) Example</a:t>
            </a:r>
            <a:endParaRPr sz="6000"/>
          </a:p>
        </p:txBody>
      </p:sp>
      <p:pic>
        <p:nvPicPr>
          <p:cNvPr id="357" name="Google Shape;357;p32"/>
          <p:cNvPicPr preferRelativeResize="0"/>
          <p:nvPr>
            <p:ph idx="1" type="body"/>
          </p:nvPr>
        </p:nvPicPr>
        <p:blipFill rotWithShape="1">
          <a:blip r:embed="rId3">
            <a:alphaModFix/>
          </a:blip>
          <a:srcRect b="0" l="0" r="0" t="0"/>
          <a:stretch/>
        </p:blipFill>
        <p:spPr>
          <a:xfrm>
            <a:off x="4399722" y="2498512"/>
            <a:ext cx="3861798" cy="30484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363" name="Google Shape;363;p3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b="1" i="0" lang="en-US" sz="2800" u="none" strike="noStrike">
                <a:latin typeface="Arial"/>
                <a:ea typeface="Arial"/>
                <a:cs typeface="Arial"/>
                <a:sym typeface="Arial"/>
              </a:rPr>
              <a:t>Query:</a:t>
            </a:r>
            <a:endParaRPr/>
          </a:p>
          <a:p>
            <a:pPr indent="-342900" lvl="0" marL="342900" rtl="0" algn="l">
              <a:spcBef>
                <a:spcPts val="1000"/>
              </a:spcBef>
              <a:spcAft>
                <a:spcPts val="0"/>
              </a:spcAft>
              <a:buSzPts val="2800"/>
              <a:buChar char="🠶"/>
            </a:pPr>
            <a:r>
              <a:rPr b="0" i="0" lang="en-US" sz="2800" u="none" strike="noStrike">
                <a:latin typeface="Arial"/>
                <a:ea typeface="Arial"/>
                <a:cs typeface="Arial"/>
                <a:sym typeface="Arial"/>
              </a:rPr>
              <a:t>Lets find the cartesian product of table R and S.</a:t>
            </a:r>
            <a:endParaRPr/>
          </a:p>
          <a:p>
            <a:pPr indent="-285750" lvl="1" marL="742950" rtl="0" algn="l">
              <a:spcBef>
                <a:spcPts val="1000"/>
              </a:spcBef>
              <a:spcAft>
                <a:spcPts val="0"/>
              </a:spcAft>
              <a:buSzPts val="2400"/>
              <a:buChar char="🠶"/>
            </a:pPr>
            <a:r>
              <a:rPr b="0" i="0" lang="en-US" sz="2400" u="none" strike="noStrike">
                <a:latin typeface="Consolas"/>
                <a:ea typeface="Consolas"/>
                <a:cs typeface="Consolas"/>
                <a:sym typeface="Consolas"/>
              </a:rPr>
              <a:t>R X S</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Century Gothic"/>
              <a:buNone/>
            </a:pPr>
            <a:r>
              <a:rPr lang="en-US"/>
              <a:t>Output</a:t>
            </a:r>
            <a:endParaRPr/>
          </a:p>
        </p:txBody>
      </p:sp>
      <p:pic>
        <p:nvPicPr>
          <p:cNvPr id="369" name="Google Shape;369;p34"/>
          <p:cNvPicPr preferRelativeResize="0"/>
          <p:nvPr>
            <p:ph idx="1" type="body"/>
          </p:nvPr>
        </p:nvPicPr>
        <p:blipFill rotWithShape="1">
          <a:blip r:embed="rId3">
            <a:alphaModFix/>
          </a:blip>
          <a:srcRect b="0" l="0" r="0" t="0"/>
          <a:stretch/>
        </p:blipFill>
        <p:spPr>
          <a:xfrm>
            <a:off x="3909391" y="2199861"/>
            <a:ext cx="5579165" cy="329979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Century Gothic"/>
              <a:buNone/>
            </a:pPr>
            <a:r>
              <a:rPr lang="en-US"/>
              <a:t>Note</a:t>
            </a:r>
            <a:endParaRPr/>
          </a:p>
        </p:txBody>
      </p:sp>
      <p:sp>
        <p:nvSpPr>
          <p:cNvPr id="375" name="Google Shape;375;p3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0" i="0" lang="en-US" sz="2400" u="none" strike="noStrike">
                <a:latin typeface="Arial"/>
                <a:ea typeface="Arial"/>
                <a:cs typeface="Arial"/>
                <a:sym typeface="Arial"/>
              </a:rPr>
              <a:t>The number of rows in the output will always be the cross product of number of rows in each table. In our example table 1 has 3 rows and table 2 has 3 rows so the output has 3×3 = 9 rows.</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000A"/>
              </a:buClr>
              <a:buSzPts val="3600"/>
              <a:buFont typeface="TrebuchetMS"/>
              <a:buNone/>
            </a:pPr>
            <a:r>
              <a:rPr b="0" i="0" lang="en-US" u="none" strike="noStrike">
                <a:solidFill>
                  <a:srgbClr val="00000A"/>
                </a:solidFill>
                <a:latin typeface="TrebuchetMS"/>
                <a:ea typeface="TrebuchetMS"/>
                <a:cs typeface="TrebuchetMS"/>
                <a:sym typeface="TrebuchetMS"/>
              </a:rPr>
              <a:t>Rename (ρ)</a:t>
            </a:r>
            <a:endParaRPr sz="6000"/>
          </a:p>
        </p:txBody>
      </p:sp>
      <p:sp>
        <p:nvSpPr>
          <p:cNvPr id="381" name="Google Shape;381;p3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0" i="0" lang="en-US" sz="2400" u="none" strike="noStrike">
                <a:solidFill>
                  <a:schemeClr val="dk1"/>
                </a:solidFill>
                <a:latin typeface="Arial"/>
                <a:ea typeface="Arial"/>
                <a:cs typeface="Arial"/>
                <a:sym typeface="Arial"/>
              </a:rPr>
              <a:t>Rename (ρ) operation can be used to rename a relation or an attribute of a relation.</a:t>
            </a:r>
            <a:endParaRPr/>
          </a:p>
          <a:p>
            <a:pPr indent="-342900" lvl="0" marL="342900" rtl="0" algn="l">
              <a:spcBef>
                <a:spcPts val="1000"/>
              </a:spcBef>
              <a:spcAft>
                <a:spcPts val="0"/>
              </a:spcAft>
              <a:buSzPts val="2400"/>
              <a:buChar char="🠶"/>
            </a:pPr>
            <a:r>
              <a:rPr b="0" i="0" lang="en-US" sz="2400">
                <a:solidFill>
                  <a:schemeClr val="dk1"/>
                </a:solidFill>
                <a:latin typeface="Source Sans Pro"/>
                <a:ea typeface="Source Sans Pro"/>
                <a:cs typeface="Source Sans Pro"/>
                <a:sym typeface="Source Sans Pro"/>
              </a:rPr>
              <a:t>Rename operation is denoted by "Rho"(ρ).</a:t>
            </a:r>
            <a:endParaRPr b="0" i="0" sz="2400" u="none" strike="noStrike">
              <a:solidFill>
                <a:schemeClr val="dk1"/>
              </a:solidFill>
              <a:latin typeface="Arial"/>
              <a:ea typeface="Arial"/>
              <a:cs typeface="Arial"/>
              <a:sym typeface="Arial"/>
            </a:endParaRPr>
          </a:p>
          <a:p>
            <a:pPr indent="-342900" lvl="0" marL="342900" rtl="0" algn="l">
              <a:spcBef>
                <a:spcPts val="1000"/>
              </a:spcBef>
              <a:spcAft>
                <a:spcPts val="0"/>
              </a:spcAft>
              <a:buSzPts val="2400"/>
              <a:buChar char="🠶"/>
            </a:pPr>
            <a:r>
              <a:rPr b="1" i="0" lang="en-US" sz="2400" u="none" strike="noStrike">
                <a:solidFill>
                  <a:schemeClr val="dk1"/>
                </a:solidFill>
                <a:latin typeface="Arial"/>
                <a:ea typeface="Arial"/>
                <a:cs typeface="Arial"/>
                <a:sym typeface="Arial"/>
              </a:rPr>
              <a:t>Rename (ρ) Syntax:</a:t>
            </a:r>
            <a:endParaRPr/>
          </a:p>
          <a:p>
            <a:pPr indent="0" lvl="0" marL="0" rtl="0" algn="l">
              <a:spcBef>
                <a:spcPts val="1000"/>
              </a:spcBef>
              <a:spcAft>
                <a:spcPts val="0"/>
              </a:spcAft>
              <a:buSzPts val="2400"/>
              <a:buNone/>
            </a:pPr>
            <a:r>
              <a:rPr b="0" i="0" lang="en-US" sz="2400" u="none" strike="noStrike">
                <a:solidFill>
                  <a:schemeClr val="dk1"/>
                </a:solidFill>
                <a:latin typeface="Arial"/>
                <a:ea typeface="Arial"/>
                <a:cs typeface="Arial"/>
                <a:sym typeface="Arial"/>
              </a:rPr>
              <a:t>	ρ(new_relation_name, old_relation_name)</a:t>
            </a:r>
            <a:endParaRPr sz="24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000A"/>
              </a:buClr>
              <a:buSzPts val="3600"/>
              <a:buFont typeface="TrebuchetMS"/>
              <a:buNone/>
            </a:pPr>
            <a:r>
              <a:rPr b="0" i="0" lang="en-US" u="none" strike="noStrike">
                <a:solidFill>
                  <a:srgbClr val="00000A"/>
                </a:solidFill>
                <a:latin typeface="TrebuchetMS"/>
                <a:ea typeface="TrebuchetMS"/>
                <a:cs typeface="TrebuchetMS"/>
                <a:sym typeface="TrebuchetMS"/>
              </a:rPr>
              <a:t>Rename (ρ) Example</a:t>
            </a:r>
            <a:endParaRPr sz="6000"/>
          </a:p>
        </p:txBody>
      </p:sp>
      <p:sp>
        <p:nvSpPr>
          <p:cNvPr id="387" name="Google Shape;387;p3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0" i="0" lang="en-US" sz="2400" u="none" strike="noStrike">
                <a:latin typeface="Arial"/>
                <a:ea typeface="Arial"/>
                <a:cs typeface="Arial"/>
                <a:sym typeface="Arial"/>
              </a:rPr>
              <a:t>Lets say we have a table customer, we are fetching customer names and we are renaming the resulted relation to CUST_NAMES.</a:t>
            </a:r>
            <a:endParaRPr/>
          </a:p>
          <a:p>
            <a:pPr indent="-190500" lvl="0" marL="342900" rtl="0" algn="l">
              <a:spcBef>
                <a:spcPts val="1000"/>
              </a:spcBef>
              <a:spcAft>
                <a:spcPts val="0"/>
              </a:spcAft>
              <a:buSzPts val="2400"/>
              <a:buNone/>
            </a:pPr>
            <a:r>
              <a:t/>
            </a:r>
            <a:endParaRPr sz="2400"/>
          </a:p>
        </p:txBody>
      </p:sp>
      <p:pic>
        <p:nvPicPr>
          <p:cNvPr id="388" name="Google Shape;388;p37"/>
          <p:cNvPicPr preferRelativeResize="0"/>
          <p:nvPr/>
        </p:nvPicPr>
        <p:blipFill rotWithShape="1">
          <a:blip r:embed="rId3">
            <a:alphaModFix/>
          </a:blip>
          <a:srcRect b="0" l="0" r="0" t="0"/>
          <a:stretch/>
        </p:blipFill>
        <p:spPr>
          <a:xfrm>
            <a:off x="3485322" y="3429000"/>
            <a:ext cx="6241774" cy="248222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394" name="Google Shape;394;p3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b="1" i="0" lang="en-US" sz="2800" u="none" strike="noStrike">
                <a:latin typeface="Arial"/>
                <a:ea typeface="Arial"/>
                <a:cs typeface="Arial"/>
                <a:sym typeface="Arial"/>
              </a:rPr>
              <a:t>Query:</a:t>
            </a:r>
            <a:endParaRPr/>
          </a:p>
          <a:p>
            <a:pPr indent="-342900" lvl="0" marL="342900" rtl="0" algn="l">
              <a:spcBef>
                <a:spcPts val="1000"/>
              </a:spcBef>
              <a:spcAft>
                <a:spcPts val="0"/>
              </a:spcAft>
              <a:buSzPts val="2800"/>
              <a:buChar char="🠶"/>
            </a:pPr>
            <a:r>
              <a:rPr b="0" i="0" lang="en-US" sz="2800" u="none" strike="noStrike">
                <a:latin typeface="Consolas"/>
                <a:ea typeface="Consolas"/>
                <a:cs typeface="Consolas"/>
                <a:sym typeface="Consolas"/>
              </a:rPr>
              <a:t>ρ(CUST_NAMES, Π(Customer_Name)(CUSTOMER))</a:t>
            </a:r>
            <a:endParaRPr sz="2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Century Gothic"/>
              <a:buNone/>
            </a:pPr>
            <a:r>
              <a:rPr lang="en-US"/>
              <a:t>Output</a:t>
            </a:r>
            <a:endParaRPr/>
          </a:p>
        </p:txBody>
      </p:sp>
      <p:pic>
        <p:nvPicPr>
          <p:cNvPr id="400" name="Google Shape;400;p39"/>
          <p:cNvPicPr preferRelativeResize="0"/>
          <p:nvPr>
            <p:ph idx="1" type="body"/>
          </p:nvPr>
        </p:nvPicPr>
        <p:blipFill rotWithShape="1">
          <a:blip r:embed="rId3">
            <a:alphaModFix/>
          </a:blip>
          <a:srcRect b="0" l="0" r="0" t="0"/>
          <a:stretch/>
        </p:blipFill>
        <p:spPr>
          <a:xfrm>
            <a:off x="5367130" y="2279375"/>
            <a:ext cx="2544418" cy="26736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4"/>
          <p:cNvPicPr preferRelativeResize="0"/>
          <p:nvPr>
            <p:ph idx="1" type="body"/>
          </p:nvPr>
        </p:nvPicPr>
        <p:blipFill rotWithShape="1">
          <a:blip r:embed="rId3">
            <a:alphaModFix/>
          </a:blip>
          <a:srcRect b="0" l="0" r="0" t="0"/>
          <a:stretch/>
        </p:blipFill>
        <p:spPr>
          <a:xfrm>
            <a:off x="2570922" y="768626"/>
            <a:ext cx="7938052" cy="514322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Source Sans Pro"/>
              <a:buNone/>
            </a:pPr>
            <a:r>
              <a:rPr i="0" lang="en-US">
                <a:latin typeface="Source Sans Pro"/>
                <a:ea typeface="Source Sans Pro"/>
                <a:cs typeface="Source Sans Pro"/>
                <a:sym typeface="Source Sans Pro"/>
              </a:rPr>
              <a:t>Takeaway</a:t>
            </a:r>
            <a:br>
              <a:rPr i="0" lang="en-US">
                <a:latin typeface="Source Sans Pro"/>
                <a:ea typeface="Source Sans Pro"/>
                <a:cs typeface="Source Sans Pro"/>
                <a:sym typeface="Source Sans Pro"/>
              </a:rPr>
            </a:br>
            <a:endParaRPr/>
          </a:p>
        </p:txBody>
      </p:sp>
      <p:sp>
        <p:nvSpPr>
          <p:cNvPr id="406" name="Google Shape;406;p4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SzPct val="100000"/>
              <a:buFont typeface="Arial"/>
              <a:buChar char="•"/>
            </a:pPr>
            <a:r>
              <a:rPr b="0" i="0" lang="en-US" sz="2400">
                <a:solidFill>
                  <a:srgbClr val="61738E"/>
                </a:solidFill>
                <a:latin typeface="Source Sans Pro"/>
                <a:ea typeface="Source Sans Pro"/>
                <a:cs typeface="Source Sans Pro"/>
                <a:sym typeface="Source Sans Pro"/>
              </a:rPr>
              <a:t>Select (σ) is used to retrieve tuples(rows) based on certain conditions.</a:t>
            </a:r>
            <a:endParaRPr/>
          </a:p>
          <a:p>
            <a:pPr indent="-342900" lvl="0" marL="342900" rtl="0" algn="l">
              <a:spcBef>
                <a:spcPts val="1000"/>
              </a:spcBef>
              <a:spcAft>
                <a:spcPts val="0"/>
              </a:spcAft>
              <a:buSzPct val="100000"/>
              <a:buFont typeface="Arial"/>
              <a:buChar char="•"/>
            </a:pPr>
            <a:r>
              <a:rPr b="0" i="0" lang="en-US" sz="2400">
                <a:solidFill>
                  <a:srgbClr val="61738E"/>
                </a:solidFill>
                <a:latin typeface="Source Sans Pro"/>
                <a:ea typeface="Source Sans Pro"/>
                <a:cs typeface="Source Sans Pro"/>
                <a:sym typeface="Source Sans Pro"/>
              </a:rPr>
              <a:t>Project (∏) is used to retrieve attributes(columns) from the relation.</a:t>
            </a:r>
            <a:endParaRPr/>
          </a:p>
          <a:p>
            <a:pPr indent="-342900" lvl="0" marL="342900" rtl="0" algn="l">
              <a:spcBef>
                <a:spcPts val="1000"/>
              </a:spcBef>
              <a:spcAft>
                <a:spcPts val="0"/>
              </a:spcAft>
              <a:buSzPct val="100000"/>
              <a:buFont typeface="Arial"/>
              <a:buChar char="•"/>
            </a:pPr>
            <a:r>
              <a:rPr b="0" i="0" lang="en-US" sz="2400">
                <a:solidFill>
                  <a:srgbClr val="61738E"/>
                </a:solidFill>
                <a:latin typeface="Source Sans Pro"/>
                <a:ea typeface="Source Sans Pro"/>
                <a:cs typeface="Source Sans Pro"/>
                <a:sym typeface="Source Sans Pro"/>
              </a:rPr>
              <a:t>Union (∪) is used to retrieve all the tuples from two relations.</a:t>
            </a:r>
            <a:endParaRPr/>
          </a:p>
          <a:p>
            <a:pPr indent="-342900" lvl="0" marL="342900" rtl="0" algn="l">
              <a:spcBef>
                <a:spcPts val="1000"/>
              </a:spcBef>
              <a:spcAft>
                <a:spcPts val="0"/>
              </a:spcAft>
              <a:buSzPct val="100000"/>
              <a:buFont typeface="Arial"/>
              <a:buChar char="•"/>
            </a:pPr>
            <a:r>
              <a:rPr b="0" i="0" lang="en-US" sz="2400">
                <a:solidFill>
                  <a:srgbClr val="61738E"/>
                </a:solidFill>
                <a:latin typeface="Source Sans Pro"/>
                <a:ea typeface="Source Sans Pro"/>
                <a:cs typeface="Source Sans Pro"/>
                <a:sym typeface="Source Sans Pro"/>
              </a:rPr>
              <a:t>Set Difference (-) is used to retrieve the tuples which are present in R but not in S(R-S).</a:t>
            </a:r>
            <a:endParaRPr/>
          </a:p>
          <a:p>
            <a:pPr indent="-342900" lvl="0" marL="342900" rtl="0" algn="l">
              <a:spcBef>
                <a:spcPts val="1000"/>
              </a:spcBef>
              <a:spcAft>
                <a:spcPts val="0"/>
              </a:spcAft>
              <a:buSzPct val="100000"/>
              <a:buFont typeface="Arial"/>
              <a:buChar char="•"/>
            </a:pPr>
            <a:r>
              <a:rPr b="0" i="0" lang="en-US" sz="2400">
                <a:solidFill>
                  <a:srgbClr val="61738E"/>
                </a:solidFill>
                <a:latin typeface="Source Sans Pro"/>
                <a:ea typeface="Source Sans Pro"/>
                <a:cs typeface="Source Sans Pro"/>
                <a:sym typeface="Source Sans Pro"/>
              </a:rPr>
              <a:t>Cartesian product (X) is used to combine each tuple from first relation with each tuple from second relation.</a:t>
            </a:r>
            <a:endParaRPr/>
          </a:p>
          <a:p>
            <a:pPr indent="-342900" lvl="0" marL="342900" rtl="0" algn="l">
              <a:spcBef>
                <a:spcPts val="1000"/>
              </a:spcBef>
              <a:spcAft>
                <a:spcPts val="0"/>
              </a:spcAft>
              <a:buSzPct val="100000"/>
              <a:buFont typeface="Arial"/>
              <a:buChar char="•"/>
            </a:pPr>
            <a:r>
              <a:rPr b="0" i="0" lang="en-US" sz="2400">
                <a:solidFill>
                  <a:srgbClr val="61738E"/>
                </a:solidFill>
                <a:latin typeface="Source Sans Pro"/>
                <a:ea typeface="Source Sans Pro"/>
                <a:cs typeface="Source Sans Pro"/>
                <a:sym typeface="Source Sans Pro"/>
              </a:rPr>
              <a:t>Rename (ρ) is used to rename the output relation.</a:t>
            </a:r>
            <a:endParaRPr/>
          </a:p>
          <a:p>
            <a:pPr indent="0" lvl="0" marL="0" rtl="0" algn="l">
              <a:spcBef>
                <a:spcPts val="1000"/>
              </a:spcBef>
              <a:spcAft>
                <a:spcPts val="0"/>
              </a:spcAft>
              <a:buSzPct val="100000"/>
              <a:buNone/>
            </a:pPr>
            <a:r>
              <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Century Gothic"/>
              <a:buNone/>
            </a:pPr>
            <a:r>
              <a:rPr lang="en-US"/>
              <a:t>Task</a:t>
            </a:r>
            <a:endParaRPr/>
          </a:p>
        </p:txBody>
      </p:sp>
      <p:sp>
        <p:nvSpPr>
          <p:cNvPr id="412" name="Google Shape;412;p41"/>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US" sz="2400"/>
              <a:t>Consider the following schema</a:t>
            </a:r>
            <a:endParaRPr/>
          </a:p>
          <a:p>
            <a:pPr indent="0" lvl="0" marL="0" rtl="0" algn="l">
              <a:spcBef>
                <a:spcPts val="1000"/>
              </a:spcBef>
              <a:spcAft>
                <a:spcPts val="0"/>
              </a:spcAft>
              <a:buSzPts val="2400"/>
              <a:buNone/>
            </a:pPr>
            <a:r>
              <a:rPr b="1" lang="en-US" sz="2400">
                <a:solidFill>
                  <a:srgbClr val="A65E11"/>
                </a:solidFill>
              </a:rPr>
              <a:t>	 Flight( FlightNo: Number, FlightName: String, Source: String, Destination: String)</a:t>
            </a:r>
            <a:endParaRPr/>
          </a:p>
          <a:p>
            <a:pPr indent="-342900" lvl="0" marL="342900" rtl="0" algn="l">
              <a:spcBef>
                <a:spcPts val="1000"/>
              </a:spcBef>
              <a:spcAft>
                <a:spcPts val="0"/>
              </a:spcAft>
              <a:buSzPts val="2400"/>
              <a:buChar char="🠶"/>
            </a:pPr>
            <a:r>
              <a:rPr lang="en-US" sz="2400"/>
              <a:t>Display the information of the flights whose </a:t>
            </a:r>
            <a:r>
              <a:rPr lang="en-US" sz="2400">
                <a:solidFill>
                  <a:srgbClr val="A65E11"/>
                </a:solidFill>
              </a:rPr>
              <a:t>FlightNo</a:t>
            </a:r>
            <a:r>
              <a:rPr lang="en-US" sz="2400"/>
              <a:t> is greater than 1105.</a:t>
            </a:r>
            <a:endParaRPr/>
          </a:p>
          <a:p>
            <a:pPr indent="-342900" lvl="0" marL="342900" rtl="0" algn="l">
              <a:spcBef>
                <a:spcPts val="1000"/>
              </a:spcBef>
              <a:spcAft>
                <a:spcPts val="0"/>
              </a:spcAft>
              <a:buSzPts val="2400"/>
              <a:buChar char="🠶"/>
            </a:pPr>
            <a:r>
              <a:rPr lang="en-US" sz="2400"/>
              <a:t>Display the </a:t>
            </a:r>
            <a:r>
              <a:rPr lang="en-US" sz="2400">
                <a:solidFill>
                  <a:srgbClr val="A65E11"/>
                </a:solidFill>
              </a:rPr>
              <a:t>FlightName</a:t>
            </a:r>
            <a:r>
              <a:rPr lang="en-US" sz="2400"/>
              <a:t> for which the </a:t>
            </a:r>
            <a:r>
              <a:rPr lang="en-US" sz="2400">
                <a:solidFill>
                  <a:srgbClr val="A65E11"/>
                </a:solidFill>
              </a:rPr>
              <a:t>Source </a:t>
            </a:r>
            <a:r>
              <a:rPr lang="en-US" sz="2400"/>
              <a:t>is London</a:t>
            </a:r>
            <a:endParaRPr/>
          </a:p>
          <a:p>
            <a:pPr indent="-342900" lvl="0" marL="342900" rtl="0" algn="l">
              <a:spcBef>
                <a:spcPts val="1000"/>
              </a:spcBef>
              <a:spcAft>
                <a:spcPts val="0"/>
              </a:spcAft>
              <a:buSzPts val="2400"/>
              <a:buChar char="🠶"/>
            </a:pPr>
            <a:r>
              <a:rPr lang="en-US" sz="2400"/>
              <a:t>Display the information of all the flight going (Destination)to Singapore</a:t>
            </a:r>
            <a:endParaRPr/>
          </a:p>
          <a:p>
            <a:pPr indent="0" lvl="0" marL="0" rtl="0" algn="l">
              <a:spcBef>
                <a:spcPts val="1000"/>
              </a:spcBef>
              <a:spcAft>
                <a:spcPts val="0"/>
              </a:spcAft>
              <a:buSzPts val="2400"/>
              <a:buNone/>
            </a:pPr>
            <a:r>
              <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2"/>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4000"/>
              <a:buFont typeface="Century Gothic"/>
              <a:buNone/>
            </a:pPr>
            <a:r>
              <a:rPr lang="en-US"/>
              <a:t>Derived Operations</a:t>
            </a:r>
            <a:endParaRPr/>
          </a:p>
        </p:txBody>
      </p:sp>
      <p:sp>
        <p:nvSpPr>
          <p:cNvPr id="418" name="Google Shape;418;p42"/>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Derived Operations</a:t>
            </a:r>
            <a:endParaRPr/>
          </a:p>
        </p:txBody>
      </p:sp>
      <p:sp>
        <p:nvSpPr>
          <p:cNvPr id="424" name="Google Shape;424;p4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solidFill>
                  <a:srgbClr val="61738E"/>
                </a:solidFill>
                <a:latin typeface="Source Sans Pro"/>
                <a:ea typeface="Source Sans Pro"/>
                <a:cs typeface="Source Sans Pro"/>
                <a:sym typeface="Source Sans Pro"/>
              </a:rPr>
              <a:t>T</a:t>
            </a:r>
            <a:r>
              <a:rPr b="0" i="0" lang="en-US">
                <a:solidFill>
                  <a:srgbClr val="61738E"/>
                </a:solidFill>
                <a:latin typeface="Source Sans Pro"/>
                <a:ea typeface="Source Sans Pro"/>
                <a:cs typeface="Source Sans Pro"/>
                <a:sym typeface="Source Sans Pro"/>
              </a:rPr>
              <a:t>hese operations can be derived from basic operations and hence named Derived Operations, Also known as extended operations.</a:t>
            </a:r>
            <a:endParaRPr/>
          </a:p>
          <a:p>
            <a:pPr indent="-342900" lvl="0" marL="342900" rtl="0" algn="l">
              <a:spcBef>
                <a:spcPts val="1000"/>
              </a:spcBef>
              <a:spcAft>
                <a:spcPts val="0"/>
              </a:spcAft>
              <a:buSzPts val="1800"/>
              <a:buChar char="🠶"/>
            </a:pPr>
            <a:r>
              <a:rPr b="0" i="0" lang="en-US">
                <a:solidFill>
                  <a:srgbClr val="61738E"/>
                </a:solidFill>
                <a:latin typeface="Source Sans Pro"/>
                <a:ea typeface="Source Sans Pro"/>
                <a:cs typeface="Source Sans Pro"/>
                <a:sym typeface="Source Sans Pro"/>
              </a:rPr>
              <a:t>These include three operations: Join Operations, Intersection operations, and Division operations.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Source Sans Pro"/>
              <a:buNone/>
            </a:pPr>
            <a:r>
              <a:rPr b="1" i="0" lang="en-US">
                <a:latin typeface="Source Sans Pro"/>
                <a:ea typeface="Source Sans Pro"/>
                <a:cs typeface="Source Sans Pro"/>
                <a:sym typeface="Source Sans Pro"/>
              </a:rPr>
              <a:t>Division (÷)</a:t>
            </a:r>
            <a:br>
              <a:rPr b="1" i="0" lang="en-US">
                <a:latin typeface="Source Sans Pro"/>
                <a:ea typeface="Source Sans Pro"/>
                <a:cs typeface="Source Sans Pro"/>
                <a:sym typeface="Source Sans Pro"/>
              </a:rPr>
            </a:br>
            <a:endParaRPr/>
          </a:p>
        </p:txBody>
      </p:sp>
      <p:sp>
        <p:nvSpPr>
          <p:cNvPr id="430" name="Google Shape;430;p4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2400"/>
              <a:buChar char="🠶"/>
            </a:pPr>
            <a:r>
              <a:rPr b="0" i="0" lang="en-US" sz="2400">
                <a:solidFill>
                  <a:srgbClr val="61738E"/>
                </a:solidFill>
                <a:latin typeface="Source Sans Pro"/>
                <a:ea typeface="Source Sans Pro"/>
                <a:cs typeface="Source Sans Pro"/>
                <a:sym typeface="Source Sans Pro"/>
              </a:rPr>
              <a:t>Division Operation is represented by </a:t>
            </a:r>
            <a:r>
              <a:rPr b="0" i="0" lang="en-US" sz="2400">
                <a:latin typeface="Source Sans Pro"/>
                <a:ea typeface="Source Sans Pro"/>
                <a:cs typeface="Source Sans Pro"/>
                <a:sym typeface="Source Sans Pro"/>
              </a:rPr>
              <a:t>"division"(÷ or /) operator</a:t>
            </a:r>
            <a:r>
              <a:rPr b="0" i="0" lang="en-US" sz="2400">
                <a:solidFill>
                  <a:srgbClr val="61738E"/>
                </a:solidFill>
                <a:latin typeface="Source Sans Pro"/>
                <a:ea typeface="Source Sans Pro"/>
                <a:cs typeface="Source Sans Pro"/>
                <a:sym typeface="Source Sans Pro"/>
              </a:rPr>
              <a:t> and is used in queries that involve keywords </a:t>
            </a:r>
            <a:r>
              <a:rPr b="1" i="0" lang="en-US" sz="2400">
                <a:solidFill>
                  <a:srgbClr val="61738E"/>
                </a:solidFill>
                <a:latin typeface="Source Sans Pro"/>
                <a:ea typeface="Source Sans Pro"/>
                <a:cs typeface="Source Sans Pro"/>
                <a:sym typeface="Source Sans Pro"/>
              </a:rPr>
              <a:t>"every"</a:t>
            </a:r>
            <a:r>
              <a:rPr b="0" i="0" lang="en-US" sz="2400">
                <a:solidFill>
                  <a:srgbClr val="61738E"/>
                </a:solidFill>
                <a:latin typeface="Source Sans Pro"/>
                <a:ea typeface="Source Sans Pro"/>
                <a:cs typeface="Source Sans Pro"/>
                <a:sym typeface="Source Sans Pro"/>
              </a:rPr>
              <a:t>, </a:t>
            </a:r>
            <a:r>
              <a:rPr b="1" i="0" lang="en-US" sz="2400">
                <a:solidFill>
                  <a:srgbClr val="61738E"/>
                </a:solidFill>
                <a:latin typeface="Source Sans Pro"/>
                <a:ea typeface="Source Sans Pro"/>
                <a:cs typeface="Source Sans Pro"/>
                <a:sym typeface="Source Sans Pro"/>
              </a:rPr>
              <a:t>"all"</a:t>
            </a:r>
            <a:r>
              <a:rPr b="0" i="0" lang="en-US" sz="2400">
                <a:solidFill>
                  <a:srgbClr val="61738E"/>
                </a:solidFill>
                <a:latin typeface="Source Sans Pro"/>
                <a:ea typeface="Source Sans Pro"/>
                <a:cs typeface="Source Sans Pro"/>
                <a:sym typeface="Source Sans Pro"/>
              </a:rPr>
              <a:t>, etc.</a:t>
            </a:r>
            <a:br>
              <a:rPr lang="en-US" sz="2400"/>
            </a:br>
            <a:r>
              <a:rPr b="0" i="0" lang="en-US" sz="2400">
                <a:latin typeface="Source Sans Pro"/>
                <a:ea typeface="Source Sans Pro"/>
                <a:cs typeface="Source Sans Pro"/>
                <a:sym typeface="Source Sans Pro"/>
              </a:rPr>
              <a:t>Notation : R(X,Y)/S(Y)</a:t>
            </a:r>
            <a:endParaRPr/>
          </a:p>
          <a:p>
            <a:pPr indent="-342900" lvl="0" marL="342900" rtl="0" algn="l">
              <a:spcBef>
                <a:spcPts val="1000"/>
              </a:spcBef>
              <a:spcAft>
                <a:spcPts val="0"/>
              </a:spcAft>
              <a:buSzPts val="2400"/>
              <a:buChar char="🠶"/>
            </a:pPr>
            <a:r>
              <a:rPr b="0" i="0" lang="en-US" sz="2400">
                <a:solidFill>
                  <a:srgbClr val="61738E"/>
                </a:solidFill>
                <a:latin typeface="Source Sans Pro"/>
                <a:ea typeface="Source Sans Pro"/>
                <a:cs typeface="Source Sans Pro"/>
                <a:sym typeface="Source Sans Pro"/>
              </a:rPr>
              <a:t>Here,</a:t>
            </a:r>
            <a:br>
              <a:rPr lang="en-US" sz="2400"/>
            </a:br>
            <a:r>
              <a:rPr b="0" i="0" lang="en-US" sz="2400">
                <a:solidFill>
                  <a:srgbClr val="61738E"/>
                </a:solidFill>
                <a:latin typeface="Source Sans Pro"/>
                <a:ea typeface="Source Sans Pro"/>
                <a:cs typeface="Source Sans Pro"/>
                <a:sym typeface="Source Sans Pro"/>
              </a:rPr>
              <a:t>R is the first relation from which data is retrieved.</a:t>
            </a:r>
            <a:endParaRPr/>
          </a:p>
          <a:p>
            <a:pPr indent="-342900" lvl="0" marL="342900" rtl="0" algn="l">
              <a:spcBef>
                <a:spcPts val="1000"/>
              </a:spcBef>
              <a:spcAft>
                <a:spcPts val="0"/>
              </a:spcAft>
              <a:buSzPts val="2400"/>
              <a:buChar char="🠶"/>
            </a:pPr>
            <a:r>
              <a:rPr b="0" i="0" lang="en-US" sz="2400">
                <a:solidFill>
                  <a:srgbClr val="61738E"/>
                </a:solidFill>
                <a:latin typeface="Source Sans Pro"/>
                <a:ea typeface="Source Sans Pro"/>
                <a:cs typeface="Source Sans Pro"/>
                <a:sym typeface="Source Sans Pro"/>
              </a:rPr>
              <a:t>S is the second relation that will help to retrieve the data.</a:t>
            </a:r>
            <a:br>
              <a:rPr lang="en-US" sz="2400"/>
            </a:br>
            <a:r>
              <a:rPr b="0" i="0" lang="en-US" sz="2400">
                <a:solidFill>
                  <a:srgbClr val="61738E"/>
                </a:solidFill>
                <a:latin typeface="Source Sans Pro"/>
                <a:ea typeface="Source Sans Pro"/>
                <a:cs typeface="Source Sans Pro"/>
                <a:sym typeface="Source Sans Pro"/>
              </a:rPr>
              <a:t>X and Y are the attributes/columns present in relation. </a:t>
            </a:r>
            <a:endParaRPr/>
          </a:p>
          <a:p>
            <a:pPr indent="-342900" lvl="0" marL="342900" rtl="0" algn="l">
              <a:spcBef>
                <a:spcPts val="1000"/>
              </a:spcBef>
              <a:spcAft>
                <a:spcPts val="0"/>
              </a:spcAft>
              <a:buSzPts val="2400"/>
              <a:buChar char="🠶"/>
            </a:pPr>
            <a:r>
              <a:rPr b="0" i="0" lang="en-US" sz="2400">
                <a:solidFill>
                  <a:srgbClr val="61738E"/>
                </a:solidFill>
                <a:latin typeface="Source Sans Pro"/>
                <a:ea typeface="Source Sans Pro"/>
                <a:cs typeface="Source Sans Pro"/>
                <a:sym typeface="Source Sans Pro"/>
              </a:rPr>
              <a:t>We can have multiple attributes in relation, but keep in mind that attributes of S must be a proper subset of attributes of R.</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436" name="Google Shape;436;p4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b="0" i="0" lang="en-US" sz="2800">
                <a:solidFill>
                  <a:srgbClr val="61738E"/>
                </a:solidFill>
                <a:latin typeface="Source Sans Pro"/>
                <a:ea typeface="Source Sans Pro"/>
                <a:cs typeface="Source Sans Pro"/>
                <a:sym typeface="Source Sans Pro"/>
              </a:rPr>
              <a:t>For each corresponding value of Y, the above notation will return us the value of X from tuple&lt;X,Y&gt; which exists </a:t>
            </a:r>
            <a:r>
              <a:rPr b="1" i="0" lang="en-US" sz="2800">
                <a:solidFill>
                  <a:srgbClr val="61738E"/>
                </a:solidFill>
                <a:latin typeface="Source Sans Pro"/>
                <a:ea typeface="Source Sans Pro"/>
                <a:cs typeface="Source Sans Pro"/>
                <a:sym typeface="Source Sans Pro"/>
              </a:rPr>
              <a:t>everywhere</a:t>
            </a:r>
            <a:r>
              <a:rPr b="0" i="0" lang="en-US" sz="2800">
                <a:solidFill>
                  <a:srgbClr val="61738E"/>
                </a:solidFill>
                <a:latin typeface="Source Sans Pro"/>
                <a:ea typeface="Source Sans Pro"/>
                <a:cs typeface="Source Sans Pro"/>
                <a:sym typeface="Source Sans Pro"/>
              </a:rPr>
              <a:t>.</a:t>
            </a:r>
            <a:endParaRPr/>
          </a:p>
          <a:p>
            <a:pPr indent="0" lvl="0" marL="0" rtl="0" algn="l">
              <a:spcBef>
                <a:spcPts val="1000"/>
              </a:spcBef>
              <a:spcAft>
                <a:spcPts val="0"/>
              </a:spcAft>
              <a:buSzPts val="2800"/>
              <a:buNone/>
            </a:pPr>
            <a:r>
              <a:t/>
            </a:r>
            <a:endParaRPr sz="2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Example</a:t>
            </a:r>
            <a:endParaRPr/>
          </a:p>
        </p:txBody>
      </p:sp>
      <p:sp>
        <p:nvSpPr>
          <p:cNvPr id="442" name="Google Shape;442;p4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0" i="0" lang="en-US" sz="2400">
                <a:solidFill>
                  <a:srgbClr val="61738E"/>
                </a:solidFill>
                <a:latin typeface="Source Sans Pro"/>
                <a:ea typeface="Source Sans Pro"/>
                <a:cs typeface="Source Sans Pro"/>
                <a:sym typeface="Source Sans Pro"/>
              </a:rPr>
              <a:t>Let's have two relations, ENROLLED and COURSE. ENROLLED consist of two attributes STUDENT_ID and COURSE_ID. It denotes the map of students who are enrolled in given courses.</a:t>
            </a:r>
            <a:endParaRPr/>
          </a:p>
          <a:p>
            <a:pPr indent="-342900" lvl="0" marL="342900" rtl="0" algn="l">
              <a:spcBef>
                <a:spcPts val="1000"/>
              </a:spcBef>
              <a:spcAft>
                <a:spcPts val="0"/>
              </a:spcAft>
              <a:buSzPts val="2400"/>
              <a:buChar char="🠶"/>
            </a:pPr>
            <a:r>
              <a:rPr b="0" i="0" lang="en-US" sz="2400">
                <a:solidFill>
                  <a:srgbClr val="61738E"/>
                </a:solidFill>
                <a:latin typeface="Source Sans Pro"/>
                <a:ea typeface="Source Sans Pro"/>
                <a:cs typeface="Source Sans Pro"/>
                <a:sym typeface="Source Sans Pro"/>
              </a:rPr>
              <a:t>COURSE contains the list of courses available.</a:t>
            </a:r>
            <a:br>
              <a:rPr b="0" i="0" lang="en-US" sz="2400">
                <a:solidFill>
                  <a:srgbClr val="61738E"/>
                </a:solidFill>
                <a:latin typeface="Source Sans Pro"/>
                <a:ea typeface="Source Sans Pro"/>
                <a:cs typeface="Source Sans Pro"/>
                <a:sym typeface="Source Sans Pro"/>
              </a:rPr>
            </a:br>
            <a:r>
              <a:rPr b="0" i="0" lang="en-US" sz="2400">
                <a:solidFill>
                  <a:srgbClr val="61738E"/>
                </a:solidFill>
                <a:latin typeface="Source Sans Pro"/>
                <a:ea typeface="Source Sans Pro"/>
                <a:cs typeface="Source Sans Pro"/>
                <a:sym typeface="Source Sans Pro"/>
              </a:rPr>
              <a:t>See, here attributes/columns of COURSE relation are a proper subset of attributes/columns of ENROLLED relation. Hence Division operation can be used here.</a:t>
            </a:r>
            <a:endParaRPr/>
          </a:p>
          <a:p>
            <a:pPr indent="0" lvl="0" marL="0" rtl="0" algn="l">
              <a:spcBef>
                <a:spcPts val="1000"/>
              </a:spcBef>
              <a:spcAft>
                <a:spcPts val="0"/>
              </a:spcAft>
              <a:buSzPts val="2400"/>
              <a:buNone/>
            </a:pPr>
            <a:r>
              <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448" name="Google Shape;448;p4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None/>
            </a:pPr>
            <a:r>
              <a:t/>
            </a:r>
            <a:endParaRPr/>
          </a:p>
        </p:txBody>
      </p:sp>
      <p:pic>
        <p:nvPicPr>
          <p:cNvPr id="449" name="Google Shape;449;p47"/>
          <p:cNvPicPr preferRelativeResize="0"/>
          <p:nvPr/>
        </p:nvPicPr>
        <p:blipFill rotWithShape="1">
          <a:blip r:embed="rId3">
            <a:alphaModFix/>
          </a:blip>
          <a:srcRect b="0" l="0" r="0" t="0"/>
          <a:stretch/>
        </p:blipFill>
        <p:spPr>
          <a:xfrm>
            <a:off x="2589212" y="2027125"/>
            <a:ext cx="4368179" cy="3777621"/>
          </a:xfrm>
          <a:prstGeom prst="rect">
            <a:avLst/>
          </a:prstGeom>
          <a:noFill/>
          <a:ln>
            <a:noFill/>
          </a:ln>
        </p:spPr>
      </p:pic>
      <p:pic>
        <p:nvPicPr>
          <p:cNvPr id="450" name="Google Shape;450;p47"/>
          <p:cNvPicPr preferRelativeResize="0"/>
          <p:nvPr/>
        </p:nvPicPr>
        <p:blipFill rotWithShape="1">
          <a:blip r:embed="rId4">
            <a:alphaModFix/>
          </a:blip>
          <a:srcRect b="0" l="0" r="0" t="0"/>
          <a:stretch/>
        </p:blipFill>
        <p:spPr>
          <a:xfrm>
            <a:off x="7124152" y="2252869"/>
            <a:ext cx="4368179" cy="332629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456" name="Google Shape;456;p4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0" i="0" lang="en-US" sz="2400">
                <a:solidFill>
                  <a:srgbClr val="61738E"/>
                </a:solidFill>
                <a:latin typeface="Source Sans Pro"/>
                <a:ea typeface="Source Sans Pro"/>
                <a:cs typeface="Source Sans Pro"/>
                <a:sym typeface="Source Sans Pro"/>
              </a:rPr>
              <a:t>Now the query is to return the STUDENT_ID of students who are enrolled in </a:t>
            </a:r>
            <a:r>
              <a:rPr b="1" i="0" lang="en-US" sz="2400">
                <a:solidFill>
                  <a:srgbClr val="61738E"/>
                </a:solidFill>
                <a:latin typeface="Source Sans Pro"/>
                <a:ea typeface="Source Sans Pro"/>
                <a:cs typeface="Source Sans Pro"/>
                <a:sym typeface="Source Sans Pro"/>
              </a:rPr>
              <a:t>every</a:t>
            </a:r>
            <a:r>
              <a:rPr b="0" i="0" lang="en-US" sz="2400">
                <a:solidFill>
                  <a:srgbClr val="61738E"/>
                </a:solidFill>
                <a:latin typeface="Source Sans Pro"/>
                <a:ea typeface="Source Sans Pro"/>
                <a:cs typeface="Source Sans Pro"/>
                <a:sym typeface="Source Sans Pro"/>
              </a:rPr>
              <a:t> course.</a:t>
            </a:r>
            <a:endParaRPr/>
          </a:p>
          <a:p>
            <a:pPr indent="-342900" lvl="0" marL="342900" rtl="0" algn="l">
              <a:spcBef>
                <a:spcPts val="1000"/>
              </a:spcBef>
              <a:spcAft>
                <a:spcPts val="0"/>
              </a:spcAft>
              <a:buSzPts val="2400"/>
              <a:buChar char="🠶"/>
            </a:pPr>
            <a:r>
              <a:rPr lang="en-US" sz="2400"/>
              <a:t>ENROLLED(STUDENT_ID, COURSE_ID)/COURSE(COURSE_ID)</a:t>
            </a:r>
            <a:endParaRPr/>
          </a:p>
          <a:p>
            <a:pPr indent="-342900" lvl="0" marL="342900" rtl="0" algn="l">
              <a:spcBef>
                <a:spcPts val="1000"/>
              </a:spcBef>
              <a:spcAft>
                <a:spcPts val="0"/>
              </a:spcAft>
              <a:buSzPts val="2400"/>
              <a:buChar char="🠶"/>
            </a:pPr>
            <a:r>
              <a:rPr lang="en-US" sz="2400"/>
              <a:t>Output:</a:t>
            </a:r>
            <a:endParaRPr/>
          </a:p>
          <a:p>
            <a:pPr indent="0" lvl="0" marL="0" rtl="0" algn="l">
              <a:spcBef>
                <a:spcPts val="1000"/>
              </a:spcBef>
              <a:spcAft>
                <a:spcPts val="0"/>
              </a:spcAft>
              <a:buSzPts val="2400"/>
              <a:buNone/>
            </a:pPr>
            <a:r>
              <a:t/>
            </a:r>
            <a:endParaRPr sz="2400"/>
          </a:p>
        </p:txBody>
      </p:sp>
      <p:pic>
        <p:nvPicPr>
          <p:cNvPr id="457" name="Google Shape;457;p48"/>
          <p:cNvPicPr preferRelativeResize="0"/>
          <p:nvPr/>
        </p:nvPicPr>
        <p:blipFill rotWithShape="1">
          <a:blip r:embed="rId3">
            <a:alphaModFix/>
          </a:blip>
          <a:srcRect b="0" l="0" r="0" t="0"/>
          <a:stretch/>
        </p:blipFill>
        <p:spPr>
          <a:xfrm>
            <a:off x="5088836" y="4346713"/>
            <a:ext cx="1683534" cy="156450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21297f6f296_0_0"/>
          <p:cNvSpPr txBox="1"/>
          <p:nvPr>
            <p:ph idx="1" type="body"/>
          </p:nvPr>
        </p:nvSpPr>
        <p:spPr>
          <a:xfrm>
            <a:off x="2589212" y="2133600"/>
            <a:ext cx="8915400" cy="3777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463" name="Google Shape;463;g21297f6f296_0_0"/>
          <p:cNvPicPr preferRelativeResize="0"/>
          <p:nvPr/>
        </p:nvPicPr>
        <p:blipFill>
          <a:blip r:embed="rId3">
            <a:alphaModFix/>
          </a:blip>
          <a:stretch>
            <a:fillRect/>
          </a:stretch>
        </p:blipFill>
        <p:spPr>
          <a:xfrm>
            <a:off x="1516275" y="0"/>
            <a:ext cx="10394150" cy="7235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444542"/>
              </a:buClr>
              <a:buSzPts val="3600"/>
              <a:buFont typeface="TrebuchetMS"/>
              <a:buNone/>
            </a:pPr>
            <a:r>
              <a:rPr b="0" i="0" lang="en-US" u="none" strike="noStrike">
                <a:solidFill>
                  <a:srgbClr val="444542"/>
                </a:solidFill>
                <a:latin typeface="TrebuchetMS"/>
                <a:ea typeface="TrebuchetMS"/>
                <a:cs typeface="TrebuchetMS"/>
                <a:sym typeface="TrebuchetMS"/>
              </a:rPr>
              <a:t>Basic/Fundamental Operations</a:t>
            </a:r>
            <a:endParaRPr sz="6000"/>
          </a:p>
        </p:txBody>
      </p:sp>
      <p:sp>
        <p:nvSpPr>
          <p:cNvPr id="188" name="Google Shape;188;p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b="0" i="0" lang="en-US" sz="1800" u="none" strike="noStrike">
                <a:solidFill>
                  <a:srgbClr val="222426"/>
                </a:solidFill>
                <a:latin typeface="Arial"/>
                <a:ea typeface="Arial"/>
                <a:cs typeface="Arial"/>
                <a:sym typeface="Arial"/>
              </a:rPr>
              <a:t>1. Select (σ)</a:t>
            </a:r>
            <a:endParaRPr/>
          </a:p>
          <a:p>
            <a:pPr indent="0" lvl="0" marL="0" rtl="0" algn="l">
              <a:spcBef>
                <a:spcPts val="1000"/>
              </a:spcBef>
              <a:spcAft>
                <a:spcPts val="0"/>
              </a:spcAft>
              <a:buSzPts val="1800"/>
              <a:buNone/>
            </a:pPr>
            <a:r>
              <a:rPr b="0" i="0" lang="en-US" sz="1800" u="none" strike="noStrike">
                <a:solidFill>
                  <a:srgbClr val="222426"/>
                </a:solidFill>
                <a:latin typeface="Arial"/>
                <a:ea typeface="Arial"/>
                <a:cs typeface="Arial"/>
                <a:sym typeface="Arial"/>
              </a:rPr>
              <a:t>2. Project (Π)</a:t>
            </a:r>
            <a:endParaRPr/>
          </a:p>
          <a:p>
            <a:pPr indent="0" lvl="0" marL="0" rtl="0" algn="l">
              <a:spcBef>
                <a:spcPts val="1000"/>
              </a:spcBef>
              <a:spcAft>
                <a:spcPts val="0"/>
              </a:spcAft>
              <a:buSzPts val="1800"/>
              <a:buNone/>
            </a:pPr>
            <a:r>
              <a:rPr b="0" i="0" lang="en-US" sz="1800" u="none" strike="noStrike">
                <a:solidFill>
                  <a:srgbClr val="222426"/>
                </a:solidFill>
                <a:latin typeface="Arial"/>
                <a:ea typeface="Arial"/>
                <a:cs typeface="Arial"/>
                <a:sym typeface="Arial"/>
              </a:rPr>
              <a:t>3. Union (</a:t>
            </a:r>
            <a:r>
              <a:rPr b="0" i="0" lang="en-US" sz="1800" u="none" strike="noStrike">
                <a:solidFill>
                  <a:srgbClr val="222426"/>
                </a:solidFill>
                <a:latin typeface="Verdana"/>
                <a:ea typeface="Verdana"/>
                <a:cs typeface="Verdana"/>
                <a:sym typeface="Verdana"/>
              </a:rPr>
              <a:t>∪</a:t>
            </a:r>
            <a:r>
              <a:rPr b="0" i="0" lang="en-US" sz="1800" u="none" strike="noStrike">
                <a:solidFill>
                  <a:srgbClr val="222426"/>
                </a:solidFill>
                <a:latin typeface="Arial"/>
                <a:ea typeface="Arial"/>
                <a:cs typeface="Arial"/>
                <a:sym typeface="Arial"/>
              </a:rPr>
              <a:t>)</a:t>
            </a:r>
            <a:endParaRPr/>
          </a:p>
          <a:p>
            <a:pPr indent="0" lvl="0" marL="0" rtl="0" algn="l">
              <a:spcBef>
                <a:spcPts val="1000"/>
              </a:spcBef>
              <a:spcAft>
                <a:spcPts val="0"/>
              </a:spcAft>
              <a:buSzPts val="1800"/>
              <a:buNone/>
            </a:pPr>
            <a:r>
              <a:rPr b="0" i="0" lang="en-US" sz="1800" u="none" strike="noStrike">
                <a:solidFill>
                  <a:srgbClr val="222426"/>
                </a:solidFill>
                <a:latin typeface="Arial"/>
                <a:ea typeface="Arial"/>
                <a:cs typeface="Arial"/>
                <a:sym typeface="Arial"/>
              </a:rPr>
              <a:t>4. Set Difference (-)</a:t>
            </a:r>
            <a:endParaRPr/>
          </a:p>
          <a:p>
            <a:pPr indent="0" lvl="0" marL="0" rtl="0" algn="l">
              <a:spcBef>
                <a:spcPts val="1000"/>
              </a:spcBef>
              <a:spcAft>
                <a:spcPts val="0"/>
              </a:spcAft>
              <a:buSzPts val="1800"/>
              <a:buNone/>
            </a:pPr>
            <a:r>
              <a:rPr b="0" i="0" lang="en-US" sz="1800" u="none" strike="noStrike">
                <a:solidFill>
                  <a:srgbClr val="222426"/>
                </a:solidFill>
                <a:latin typeface="Arial"/>
                <a:ea typeface="Arial"/>
                <a:cs typeface="Arial"/>
                <a:sym typeface="Arial"/>
              </a:rPr>
              <a:t>5. Cartesian product (X)</a:t>
            </a:r>
            <a:endParaRPr/>
          </a:p>
          <a:p>
            <a:pPr indent="0" lvl="0" marL="0" rtl="0" algn="l">
              <a:spcBef>
                <a:spcPts val="1000"/>
              </a:spcBef>
              <a:spcAft>
                <a:spcPts val="0"/>
              </a:spcAft>
              <a:buSzPts val="1800"/>
              <a:buNone/>
            </a:pPr>
            <a:r>
              <a:rPr b="0" i="0" lang="en-US" sz="1800" u="none" strike="noStrike">
                <a:solidFill>
                  <a:srgbClr val="222426"/>
                </a:solidFill>
                <a:latin typeface="Arial"/>
                <a:ea typeface="Arial"/>
                <a:cs typeface="Arial"/>
                <a:sym typeface="Arial"/>
              </a:rPr>
              <a:t>6. Rename (ρ)</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Source Sans Pro"/>
              <a:buNone/>
            </a:pPr>
            <a:r>
              <a:rPr b="1" i="0" lang="en-US">
                <a:latin typeface="Source Sans Pro"/>
                <a:ea typeface="Source Sans Pro"/>
                <a:cs typeface="Source Sans Pro"/>
                <a:sym typeface="Source Sans Pro"/>
              </a:rPr>
              <a:t>Join Operations</a:t>
            </a:r>
            <a:br>
              <a:rPr b="1" i="0" lang="en-US">
                <a:latin typeface="Source Sans Pro"/>
                <a:ea typeface="Source Sans Pro"/>
                <a:cs typeface="Source Sans Pro"/>
                <a:sym typeface="Source Sans Pro"/>
              </a:rPr>
            </a:br>
            <a:endParaRPr/>
          </a:p>
        </p:txBody>
      </p:sp>
      <p:sp>
        <p:nvSpPr>
          <p:cNvPr id="469" name="Google Shape;469;p49"/>
          <p:cNvSpPr txBox="1"/>
          <p:nvPr>
            <p:ph idx="1" type="body"/>
          </p:nvPr>
        </p:nvSpPr>
        <p:spPr>
          <a:xfrm>
            <a:off x="1208173" y="1655575"/>
            <a:ext cx="10296300" cy="4255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t/>
            </a:r>
            <a:endParaRPr b="1" i="0">
              <a:solidFill>
                <a:srgbClr val="222222"/>
              </a:solidFill>
              <a:latin typeface="Source Sans Pro"/>
              <a:ea typeface="Source Sans Pro"/>
              <a:cs typeface="Source Sans Pro"/>
              <a:sym typeface="Source Sans Pro"/>
            </a:endParaRPr>
          </a:p>
          <a:p>
            <a:pPr indent="-342900" lvl="0" marL="342900" rtl="0" algn="l">
              <a:spcBef>
                <a:spcPts val="1000"/>
              </a:spcBef>
              <a:spcAft>
                <a:spcPts val="0"/>
              </a:spcAft>
              <a:buSzPts val="1800"/>
              <a:buChar char="🠶"/>
            </a:pPr>
            <a:r>
              <a:rPr b="1" i="0" lang="en-US">
                <a:solidFill>
                  <a:srgbClr val="222222"/>
                </a:solidFill>
                <a:latin typeface="Source Sans Pro"/>
                <a:ea typeface="Source Sans Pro"/>
                <a:cs typeface="Source Sans Pro"/>
                <a:sym typeface="Source Sans Pro"/>
              </a:rPr>
              <a:t>Join in DBMS</a:t>
            </a:r>
            <a:r>
              <a:rPr b="0" i="0" lang="en-US">
                <a:solidFill>
                  <a:srgbClr val="222222"/>
                </a:solidFill>
                <a:latin typeface="Source Sans Pro"/>
                <a:ea typeface="Source Sans Pro"/>
                <a:cs typeface="Source Sans Pro"/>
                <a:sym typeface="Source Sans Pro"/>
              </a:rPr>
              <a:t> is a binary operation which allows you to combine join product and selection in one single statement. </a:t>
            </a:r>
            <a:endParaRPr>
              <a:solidFill>
                <a:srgbClr val="222222"/>
              </a:solidFill>
              <a:latin typeface="Source Sans Pro"/>
              <a:ea typeface="Source Sans Pro"/>
              <a:cs typeface="Source Sans Pro"/>
              <a:sym typeface="Source Sans Pro"/>
            </a:endParaRPr>
          </a:p>
          <a:p>
            <a:pPr indent="-342900" lvl="0" marL="342900" rtl="0" algn="l">
              <a:spcBef>
                <a:spcPts val="1000"/>
              </a:spcBef>
              <a:spcAft>
                <a:spcPts val="0"/>
              </a:spcAft>
              <a:buSzPts val="1800"/>
              <a:buChar char="🠶"/>
            </a:pPr>
            <a:r>
              <a:rPr b="0" i="0" lang="en-US">
                <a:solidFill>
                  <a:srgbClr val="222222"/>
                </a:solidFill>
                <a:latin typeface="Source Sans Pro"/>
                <a:ea typeface="Source Sans Pro"/>
                <a:cs typeface="Source Sans Pro"/>
                <a:sym typeface="Source Sans Pro"/>
              </a:rPr>
              <a:t>The goal of creating a join condition is that it helps you to combine the data from two or more DBMS tables.</a:t>
            </a:r>
            <a:endParaRPr b="0" i="0">
              <a:solidFill>
                <a:srgbClr val="222222"/>
              </a:solidFill>
              <a:latin typeface="Source Sans Pro"/>
              <a:ea typeface="Source Sans Pro"/>
              <a:cs typeface="Source Sans Pro"/>
              <a:sym typeface="Source Sans Pro"/>
            </a:endParaRPr>
          </a:p>
          <a:p>
            <a:pPr indent="-342900" lvl="0" marL="342900" rtl="0" algn="l">
              <a:spcBef>
                <a:spcPts val="1000"/>
              </a:spcBef>
              <a:spcAft>
                <a:spcPts val="0"/>
              </a:spcAft>
              <a:buSzPts val="1800"/>
              <a:buChar char="🠶"/>
            </a:pPr>
            <a:r>
              <a:rPr b="0" i="0" lang="en-US">
                <a:solidFill>
                  <a:srgbClr val="222222"/>
                </a:solidFill>
                <a:latin typeface="Source Sans Pro"/>
                <a:ea typeface="Source Sans Pro"/>
                <a:cs typeface="Source Sans Pro"/>
                <a:sym typeface="Source Sans Pro"/>
              </a:rPr>
              <a:t> The tables in DBMS are associated using the primary key and foreign keys.</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2222"/>
              </a:buClr>
              <a:buSzPts val="3600"/>
              <a:buFont typeface="Source Sans Pro"/>
              <a:buNone/>
            </a:pPr>
            <a:r>
              <a:rPr b="1" i="0" lang="en-US">
                <a:solidFill>
                  <a:srgbClr val="222222"/>
                </a:solidFill>
                <a:latin typeface="Source Sans Pro"/>
                <a:ea typeface="Source Sans Pro"/>
                <a:cs typeface="Source Sans Pro"/>
                <a:sym typeface="Source Sans Pro"/>
              </a:rPr>
              <a:t>Types of Join</a:t>
            </a:r>
            <a:br>
              <a:rPr b="1" i="0" lang="en-US">
                <a:solidFill>
                  <a:srgbClr val="222222"/>
                </a:solidFill>
                <a:latin typeface="Source Sans Pro"/>
                <a:ea typeface="Source Sans Pro"/>
                <a:cs typeface="Source Sans Pro"/>
                <a:sym typeface="Source Sans Pro"/>
              </a:rPr>
            </a:br>
            <a:endParaRPr/>
          </a:p>
        </p:txBody>
      </p:sp>
      <p:sp>
        <p:nvSpPr>
          <p:cNvPr id="475" name="Google Shape;475;p5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0" i="0" lang="en-US">
                <a:solidFill>
                  <a:srgbClr val="222222"/>
                </a:solidFill>
                <a:latin typeface="Source Sans Pro"/>
                <a:ea typeface="Source Sans Pro"/>
                <a:cs typeface="Source Sans Pro"/>
                <a:sym typeface="Source Sans Pro"/>
              </a:rPr>
              <a:t>There are mainly two types of joins in DBMS:</a:t>
            </a:r>
            <a:endParaRPr/>
          </a:p>
          <a:p>
            <a:pPr indent="-342900" lvl="0" marL="342900" rtl="0" algn="l">
              <a:spcBef>
                <a:spcPts val="1000"/>
              </a:spcBef>
              <a:spcAft>
                <a:spcPts val="0"/>
              </a:spcAft>
              <a:buSzPts val="1800"/>
              <a:buFont typeface="Century Gothic"/>
              <a:buAutoNum type="arabicPeriod"/>
            </a:pPr>
            <a:r>
              <a:rPr b="0" i="0" lang="en-US">
                <a:solidFill>
                  <a:srgbClr val="222222"/>
                </a:solidFill>
                <a:latin typeface="Source Sans Pro"/>
                <a:ea typeface="Source Sans Pro"/>
                <a:cs typeface="Source Sans Pro"/>
                <a:sym typeface="Source Sans Pro"/>
              </a:rPr>
              <a:t>Inner Joins: Theta, Natural, EQUI</a:t>
            </a:r>
            <a:endParaRPr/>
          </a:p>
          <a:p>
            <a:pPr indent="-342900" lvl="0" marL="342900" rtl="0" algn="l">
              <a:spcBef>
                <a:spcPts val="1000"/>
              </a:spcBef>
              <a:spcAft>
                <a:spcPts val="0"/>
              </a:spcAft>
              <a:buSzPts val="1800"/>
              <a:buFont typeface="Century Gothic"/>
              <a:buAutoNum type="arabicPeriod"/>
            </a:pPr>
            <a:r>
              <a:rPr b="0" i="0" lang="en-US">
                <a:solidFill>
                  <a:srgbClr val="222222"/>
                </a:solidFill>
                <a:latin typeface="Source Sans Pro"/>
                <a:ea typeface="Source Sans Pro"/>
                <a:cs typeface="Source Sans Pro"/>
                <a:sym typeface="Source Sans Pro"/>
              </a:rPr>
              <a:t>Outer Join: Left, Right, Full</a:t>
            </a:r>
            <a:endParaRPr/>
          </a:p>
          <a:p>
            <a:pPr indent="0" lvl="0" marL="0" rtl="0" algn="l">
              <a:spcBef>
                <a:spcPts val="1000"/>
              </a:spcBef>
              <a:spcAft>
                <a:spcPts val="0"/>
              </a:spcAft>
              <a:buSzPts val="18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2222"/>
              </a:buClr>
              <a:buSzPts val="3600"/>
              <a:buFont typeface="Source Sans Pro"/>
              <a:buNone/>
            </a:pPr>
            <a:r>
              <a:rPr b="1" i="0" lang="en-US">
                <a:solidFill>
                  <a:srgbClr val="222222"/>
                </a:solidFill>
                <a:latin typeface="Source Sans Pro"/>
                <a:ea typeface="Source Sans Pro"/>
                <a:cs typeface="Source Sans Pro"/>
                <a:sym typeface="Source Sans Pro"/>
              </a:rPr>
              <a:t>Inner Join</a:t>
            </a:r>
            <a:br>
              <a:rPr b="1" i="0" lang="en-US">
                <a:solidFill>
                  <a:srgbClr val="222222"/>
                </a:solidFill>
                <a:latin typeface="Source Sans Pro"/>
                <a:ea typeface="Source Sans Pro"/>
                <a:cs typeface="Source Sans Pro"/>
                <a:sym typeface="Source Sans Pro"/>
              </a:rPr>
            </a:br>
            <a:endParaRPr/>
          </a:p>
        </p:txBody>
      </p:sp>
      <p:sp>
        <p:nvSpPr>
          <p:cNvPr id="481" name="Google Shape;481;p51"/>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1" i="0" lang="en-US">
                <a:solidFill>
                  <a:srgbClr val="222222"/>
                </a:solidFill>
                <a:latin typeface="Source Sans Pro"/>
                <a:ea typeface="Source Sans Pro"/>
                <a:cs typeface="Source Sans Pro"/>
                <a:sym typeface="Source Sans Pro"/>
              </a:rPr>
              <a:t>Inner Join</a:t>
            </a:r>
            <a:r>
              <a:rPr b="0" i="0" lang="en-US">
                <a:solidFill>
                  <a:srgbClr val="222222"/>
                </a:solidFill>
                <a:latin typeface="Source Sans Pro"/>
                <a:ea typeface="Source Sans Pro"/>
                <a:cs typeface="Source Sans Pro"/>
                <a:sym typeface="Source Sans Pro"/>
              </a:rPr>
              <a:t> is used to return rows from both tables which satisfy the given condition. It is the most widely used join operation and can be considered as a default join-type</a:t>
            </a:r>
            <a:endParaRPr/>
          </a:p>
          <a:p>
            <a:pPr indent="-342900" lvl="0" marL="342900" rtl="0" algn="l">
              <a:spcBef>
                <a:spcPts val="1000"/>
              </a:spcBef>
              <a:spcAft>
                <a:spcPts val="0"/>
              </a:spcAft>
              <a:buSzPts val="1800"/>
              <a:buChar char="🠶"/>
            </a:pPr>
            <a:r>
              <a:rPr b="0" i="0" lang="en-US">
                <a:solidFill>
                  <a:srgbClr val="222222"/>
                </a:solidFill>
                <a:latin typeface="Source Sans Pro"/>
                <a:ea typeface="Source Sans Pro"/>
                <a:cs typeface="Source Sans Pro"/>
                <a:sym typeface="Source Sans Pro"/>
              </a:rPr>
              <a:t>Inner Join further divided into three subtypes:</a:t>
            </a:r>
            <a:endParaRPr/>
          </a:p>
          <a:p>
            <a:pPr indent="-342900" lvl="0" marL="342900" rtl="0" algn="l">
              <a:spcBef>
                <a:spcPts val="1000"/>
              </a:spcBef>
              <a:spcAft>
                <a:spcPts val="0"/>
              </a:spcAft>
              <a:buSzPts val="1800"/>
              <a:buFont typeface="Arial"/>
              <a:buChar char="•"/>
            </a:pPr>
            <a:r>
              <a:rPr lang="en-US">
                <a:solidFill>
                  <a:srgbClr val="222222"/>
                </a:solidFill>
                <a:latin typeface="Source Sans Pro"/>
                <a:ea typeface="Source Sans Pro"/>
                <a:cs typeface="Source Sans Pro"/>
                <a:sym typeface="Source Sans Pro"/>
              </a:rPr>
              <a:t>	</a:t>
            </a:r>
            <a:r>
              <a:rPr b="0" i="0" lang="en-US">
                <a:solidFill>
                  <a:srgbClr val="222222"/>
                </a:solidFill>
                <a:latin typeface="Source Sans Pro"/>
                <a:ea typeface="Source Sans Pro"/>
                <a:cs typeface="Source Sans Pro"/>
                <a:sym typeface="Source Sans Pro"/>
              </a:rPr>
              <a:t>Theta join</a:t>
            </a:r>
            <a:endParaRPr/>
          </a:p>
          <a:p>
            <a:pPr indent="-342900" lvl="0" marL="342900" rtl="0" algn="l">
              <a:spcBef>
                <a:spcPts val="1000"/>
              </a:spcBef>
              <a:spcAft>
                <a:spcPts val="0"/>
              </a:spcAft>
              <a:buSzPts val="1800"/>
              <a:buFont typeface="Arial"/>
              <a:buChar char="•"/>
            </a:pPr>
            <a:r>
              <a:rPr b="0" i="0" lang="en-US">
                <a:solidFill>
                  <a:srgbClr val="222222"/>
                </a:solidFill>
                <a:latin typeface="Source Sans Pro"/>
                <a:ea typeface="Source Sans Pro"/>
                <a:cs typeface="Source Sans Pro"/>
                <a:sym typeface="Source Sans Pro"/>
              </a:rPr>
              <a:t>Natural join</a:t>
            </a:r>
            <a:endParaRPr/>
          </a:p>
          <a:p>
            <a:pPr indent="-342900" lvl="0" marL="342900" rtl="0" algn="l">
              <a:spcBef>
                <a:spcPts val="1000"/>
              </a:spcBef>
              <a:spcAft>
                <a:spcPts val="0"/>
              </a:spcAft>
              <a:buSzPts val="1800"/>
              <a:buFont typeface="Arial"/>
              <a:buChar char="•"/>
            </a:pPr>
            <a:r>
              <a:rPr b="0" i="0" lang="en-US">
                <a:solidFill>
                  <a:srgbClr val="222222"/>
                </a:solidFill>
                <a:latin typeface="Source Sans Pro"/>
                <a:ea typeface="Source Sans Pro"/>
                <a:cs typeface="Source Sans Pro"/>
                <a:sym typeface="Source Sans Pro"/>
              </a:rPr>
              <a:t>EQUI join</a:t>
            </a:r>
            <a:endParaRPr/>
          </a:p>
          <a:p>
            <a:pPr indent="0" lvl="0" marL="0" rtl="0" algn="l">
              <a:spcBef>
                <a:spcPts val="1000"/>
              </a:spcBef>
              <a:spcAft>
                <a:spcPts val="0"/>
              </a:spcAft>
              <a:buSzPts val="18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2222"/>
              </a:buClr>
              <a:buSzPts val="3600"/>
              <a:buFont typeface="Source Sans Pro"/>
              <a:buNone/>
            </a:pPr>
            <a:r>
              <a:rPr b="1" i="0" lang="en-US">
                <a:solidFill>
                  <a:srgbClr val="222222"/>
                </a:solidFill>
                <a:latin typeface="Source Sans Pro"/>
                <a:ea typeface="Source Sans Pro"/>
                <a:cs typeface="Source Sans Pro"/>
                <a:sym typeface="Source Sans Pro"/>
              </a:rPr>
              <a:t>Theta Join</a:t>
            </a:r>
            <a:br>
              <a:rPr b="1" i="0" lang="en-US">
                <a:solidFill>
                  <a:srgbClr val="222222"/>
                </a:solidFill>
                <a:latin typeface="Source Sans Pro"/>
                <a:ea typeface="Source Sans Pro"/>
                <a:cs typeface="Source Sans Pro"/>
                <a:sym typeface="Source Sans Pro"/>
              </a:rPr>
            </a:br>
            <a:endParaRPr/>
          </a:p>
        </p:txBody>
      </p:sp>
      <p:sp>
        <p:nvSpPr>
          <p:cNvPr id="487" name="Google Shape;487;p5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1" i="0" lang="en-US">
                <a:solidFill>
                  <a:srgbClr val="222222"/>
                </a:solidFill>
                <a:latin typeface="Source Sans Pro"/>
                <a:ea typeface="Source Sans Pro"/>
                <a:cs typeface="Source Sans Pro"/>
                <a:sym typeface="Source Sans Pro"/>
              </a:rPr>
              <a:t>Theta Join</a:t>
            </a:r>
            <a:r>
              <a:rPr b="0" i="0" lang="en-US">
                <a:solidFill>
                  <a:srgbClr val="222222"/>
                </a:solidFill>
                <a:latin typeface="Source Sans Pro"/>
                <a:ea typeface="Source Sans Pro"/>
                <a:cs typeface="Source Sans Pro"/>
                <a:sym typeface="Source Sans Pro"/>
              </a:rPr>
              <a:t> allows you to merge two tables based on the condition represented by theta. Theta joins work for all comparison operators. It is denoted by symbol </a:t>
            </a:r>
            <a:r>
              <a:rPr b="1" i="0" lang="en-US">
                <a:solidFill>
                  <a:srgbClr val="222222"/>
                </a:solidFill>
                <a:latin typeface="Source Sans Pro"/>
                <a:ea typeface="Source Sans Pro"/>
                <a:cs typeface="Source Sans Pro"/>
                <a:sym typeface="Source Sans Pro"/>
              </a:rPr>
              <a:t>θ</a:t>
            </a:r>
            <a:r>
              <a:rPr b="0" i="0" lang="en-US">
                <a:solidFill>
                  <a:srgbClr val="222222"/>
                </a:solidFill>
                <a:latin typeface="Source Sans Pro"/>
                <a:ea typeface="Source Sans Pro"/>
                <a:cs typeface="Source Sans Pro"/>
                <a:sym typeface="Source Sans Pro"/>
              </a:rPr>
              <a:t>. The general case of JOIN operation is called a Theta join.</a:t>
            </a:r>
            <a:endParaRPr/>
          </a:p>
          <a:p>
            <a:pPr indent="-342900" lvl="0" marL="342900" rtl="0" algn="l">
              <a:spcBef>
                <a:spcPts val="1000"/>
              </a:spcBef>
              <a:spcAft>
                <a:spcPts val="0"/>
              </a:spcAft>
              <a:buSzPts val="1800"/>
              <a:buChar char="🠶"/>
            </a:pPr>
            <a:r>
              <a:rPr lang="en-US"/>
              <a:t>Syntax:</a:t>
            </a:r>
            <a:endParaRPr/>
          </a:p>
          <a:p>
            <a:pPr indent="0" lvl="0" marL="0" rtl="0" algn="l">
              <a:spcBef>
                <a:spcPts val="1000"/>
              </a:spcBef>
              <a:spcAft>
                <a:spcPts val="0"/>
              </a:spcAft>
              <a:buSzPts val="1800"/>
              <a:buNone/>
            </a:pPr>
            <a:r>
              <a:rPr lang="en-US"/>
              <a:t>	</a:t>
            </a:r>
            <a:endParaRPr/>
          </a:p>
        </p:txBody>
      </p:sp>
      <p:pic>
        <p:nvPicPr>
          <p:cNvPr id="488" name="Google Shape;488;p52"/>
          <p:cNvPicPr preferRelativeResize="0"/>
          <p:nvPr/>
        </p:nvPicPr>
        <p:blipFill rotWithShape="1">
          <a:blip r:embed="rId3">
            <a:alphaModFix/>
          </a:blip>
          <a:srcRect b="0" l="0" r="0" t="0"/>
          <a:stretch/>
        </p:blipFill>
        <p:spPr>
          <a:xfrm>
            <a:off x="4134679" y="3776869"/>
            <a:ext cx="1638358" cy="106869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Boys table</a:t>
            </a:r>
            <a:endParaRPr/>
          </a:p>
        </p:txBody>
      </p:sp>
      <p:pic>
        <p:nvPicPr>
          <p:cNvPr id="494" name="Google Shape;494;p53"/>
          <p:cNvPicPr preferRelativeResize="0"/>
          <p:nvPr>
            <p:ph idx="1" type="body"/>
          </p:nvPr>
        </p:nvPicPr>
        <p:blipFill rotWithShape="1">
          <a:blip r:embed="rId3">
            <a:alphaModFix/>
          </a:blip>
          <a:srcRect b="0" l="0" r="0" t="0"/>
          <a:stretch/>
        </p:blipFill>
        <p:spPr>
          <a:xfrm>
            <a:off x="3008243" y="2133600"/>
            <a:ext cx="6922071" cy="37782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Interest table</a:t>
            </a:r>
            <a:endParaRPr/>
          </a:p>
        </p:txBody>
      </p:sp>
      <p:pic>
        <p:nvPicPr>
          <p:cNvPr id="500" name="Google Shape;500;p54"/>
          <p:cNvPicPr preferRelativeResize="0"/>
          <p:nvPr>
            <p:ph idx="1" type="body"/>
          </p:nvPr>
        </p:nvPicPr>
        <p:blipFill rotWithShape="1">
          <a:blip r:embed="rId3">
            <a:alphaModFix/>
          </a:blip>
          <a:srcRect b="0" l="0" r="0" t="0"/>
          <a:stretch/>
        </p:blipFill>
        <p:spPr>
          <a:xfrm>
            <a:off x="2928730" y="2133600"/>
            <a:ext cx="7037739" cy="37782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506" name="Google Shape;506;p5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0" i="1" lang="en-US" sz="2400">
                <a:solidFill>
                  <a:schemeClr val="dk1"/>
                </a:solidFill>
                <a:latin typeface="Times New Roman"/>
                <a:ea typeface="Times New Roman"/>
                <a:cs typeface="Times New Roman"/>
                <a:sym typeface="Times New Roman"/>
              </a:rPr>
              <a:t>What if we want to find all the boys student in class 12th who like chess and have percentage greater than 70%. How can we find it out with the help of Theta join?</a:t>
            </a:r>
            <a:endParaRPr b="0" i="0" sz="2400">
              <a:solidFill>
                <a:schemeClr val="dk1"/>
              </a:solidFill>
              <a:latin typeface="Times New Roman"/>
              <a:ea typeface="Times New Roman"/>
              <a:cs typeface="Times New Roman"/>
              <a:sym typeface="Times New Roman"/>
            </a:endParaRPr>
          </a:p>
          <a:p>
            <a:pPr indent="-342900" lvl="0" marL="342900" rtl="0" algn="l">
              <a:spcBef>
                <a:spcPts val="1000"/>
              </a:spcBef>
              <a:spcAft>
                <a:spcPts val="0"/>
              </a:spcAft>
              <a:buSzPts val="2400"/>
              <a:buChar char="🠶"/>
            </a:pPr>
            <a:r>
              <a:rPr b="0" i="1" lang="en-US" sz="2400">
                <a:solidFill>
                  <a:schemeClr val="dk1"/>
                </a:solidFill>
                <a:latin typeface="Times New Roman"/>
                <a:ea typeface="Times New Roman"/>
                <a:cs typeface="Times New Roman"/>
                <a:sym typeface="Times New Roman"/>
              </a:rPr>
              <a:t>Theta Join</a:t>
            </a:r>
            <a:r>
              <a:rPr b="0" i="0" lang="en-US" sz="2400">
                <a:solidFill>
                  <a:schemeClr val="dk1"/>
                </a:solidFill>
                <a:latin typeface="Times New Roman"/>
                <a:ea typeface="Times New Roman"/>
                <a:cs typeface="Times New Roman"/>
                <a:sym typeface="Times New Roman"/>
              </a:rPr>
              <a:t> - Boys ⋈(Boys.ID = Interest.ID and Interest.Sport = Chess and Boys.Percentage &gt; 70 ) Interest So the condition here is Boys.ID = Interest.ID and Interest.Sport = Chess ,</a:t>
            </a:r>
            <a:endParaRPr/>
          </a:p>
          <a:p>
            <a:pPr indent="-190500" lvl="0" marL="342900" rtl="0" algn="l">
              <a:spcBef>
                <a:spcPts val="1000"/>
              </a:spcBef>
              <a:spcAft>
                <a:spcPts val="0"/>
              </a:spcAft>
              <a:buSzPts val="2400"/>
              <a:buNone/>
            </a:pPr>
            <a:r>
              <a:t/>
            </a:r>
            <a:endParaRPr sz="2400">
              <a:solidFill>
                <a:schemeClr val="dk1"/>
              </a:solidFill>
              <a:latin typeface="Times New Roman"/>
              <a:ea typeface="Times New Roman"/>
              <a:cs typeface="Times New Roman"/>
              <a:sym typeface="Times New Roman"/>
            </a:endParaRPr>
          </a:p>
          <a:p>
            <a:pPr indent="-342900" lvl="0" marL="342900" rtl="0" algn="l">
              <a:spcBef>
                <a:spcPts val="1000"/>
              </a:spcBef>
              <a:spcAft>
                <a:spcPts val="0"/>
              </a:spcAft>
              <a:buSzPts val="2400"/>
              <a:buChar char="🠶"/>
            </a:pPr>
            <a:r>
              <a:rPr b="0" i="0" lang="en-US" sz="2400">
                <a:solidFill>
                  <a:schemeClr val="dk1"/>
                </a:solidFill>
                <a:latin typeface="Times New Roman"/>
                <a:ea typeface="Times New Roman"/>
                <a:cs typeface="Times New Roman"/>
                <a:sym typeface="Times New Roman"/>
              </a:rPr>
              <a:t> so while performing join, we will have to check this condition every time two rows are joined.</a:t>
            </a:r>
            <a:endParaRPr/>
          </a:p>
          <a:p>
            <a:pPr indent="-190500" lvl="0" marL="342900" rtl="0" algn="l">
              <a:spcBef>
                <a:spcPts val="1000"/>
              </a:spcBef>
              <a:spcAft>
                <a:spcPts val="0"/>
              </a:spcAft>
              <a:buSzPts val="2400"/>
              <a:buNone/>
            </a:pPr>
            <a:r>
              <a:t/>
            </a:r>
            <a:endParaRPr sz="2400"/>
          </a:p>
          <a:p>
            <a:pPr indent="-190500" lvl="0" marL="342900" rtl="0" algn="l">
              <a:spcBef>
                <a:spcPts val="1000"/>
              </a:spcBef>
              <a:spcAft>
                <a:spcPts val="0"/>
              </a:spcAft>
              <a:buSzPts val="2400"/>
              <a:buNone/>
            </a:pPr>
            <a:r>
              <a:t/>
            </a:r>
            <a:endParaRPr sz="2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Result of theta join</a:t>
            </a:r>
            <a:endParaRPr/>
          </a:p>
        </p:txBody>
      </p:sp>
      <p:pic>
        <p:nvPicPr>
          <p:cNvPr id="512" name="Google Shape;512;p56"/>
          <p:cNvPicPr preferRelativeResize="0"/>
          <p:nvPr>
            <p:ph idx="1" type="body"/>
          </p:nvPr>
        </p:nvPicPr>
        <p:blipFill rotWithShape="1">
          <a:blip r:embed="rId3">
            <a:alphaModFix/>
          </a:blip>
          <a:srcRect b="0" l="0" r="0" t="0"/>
          <a:stretch/>
        </p:blipFill>
        <p:spPr>
          <a:xfrm>
            <a:off x="2372139" y="2557670"/>
            <a:ext cx="8085200" cy="229384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2222"/>
              </a:buClr>
              <a:buSzPts val="3600"/>
              <a:buFont typeface="Source Sans Pro"/>
              <a:buNone/>
            </a:pPr>
            <a:r>
              <a:rPr b="1" i="0" lang="en-US">
                <a:solidFill>
                  <a:srgbClr val="222222"/>
                </a:solidFill>
                <a:latin typeface="Source Sans Pro"/>
                <a:ea typeface="Source Sans Pro"/>
                <a:cs typeface="Source Sans Pro"/>
                <a:sym typeface="Source Sans Pro"/>
              </a:rPr>
              <a:t>EQUI Join</a:t>
            </a:r>
            <a:br>
              <a:rPr b="1" i="0" lang="en-US">
                <a:solidFill>
                  <a:srgbClr val="222222"/>
                </a:solidFill>
                <a:latin typeface="Source Sans Pro"/>
                <a:ea typeface="Source Sans Pro"/>
                <a:cs typeface="Source Sans Pro"/>
                <a:sym typeface="Source Sans Pro"/>
              </a:rPr>
            </a:br>
            <a:endParaRPr/>
          </a:p>
        </p:txBody>
      </p:sp>
      <p:sp>
        <p:nvSpPr>
          <p:cNvPr id="518" name="Google Shape;518;p5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0" i="0" lang="en-US">
                <a:solidFill>
                  <a:srgbClr val="61738E"/>
                </a:solidFill>
                <a:latin typeface="Source Sans Pro"/>
                <a:ea typeface="Source Sans Pro"/>
                <a:cs typeface="Source Sans Pro"/>
                <a:sym typeface="Source Sans Pro"/>
              </a:rPr>
              <a:t>Equi join is same as Theta Join, but the only condition is it only uses equivalence condition while performing join between two tables.</a:t>
            </a:r>
            <a:endParaRPr/>
          </a:p>
          <a:p>
            <a:pPr indent="-342900" lvl="0" marL="342900" rtl="0" algn="l">
              <a:spcBef>
                <a:spcPts val="1000"/>
              </a:spcBef>
              <a:spcAft>
                <a:spcPts val="0"/>
              </a:spcAft>
              <a:buSzPts val="1800"/>
              <a:buChar char="🠶"/>
            </a:pPr>
            <a:r>
              <a:rPr b="0" i="0" lang="en-US">
                <a:solidFill>
                  <a:srgbClr val="61738E"/>
                </a:solidFill>
                <a:latin typeface="Source Sans Pro"/>
                <a:ea typeface="Source Sans Pro"/>
                <a:cs typeface="Source Sans Pro"/>
                <a:sym typeface="Source Sans Pro"/>
              </a:rPr>
              <a:t>A ⋈(... = ...) B, where (... = ... ) is the equivalence condition on any of the attributes of the joining table.</a:t>
            </a:r>
            <a:endParaRPr/>
          </a:p>
          <a:p>
            <a:pPr indent="-342900" lvl="0" marL="342900" rtl="0" algn="l">
              <a:spcBef>
                <a:spcPts val="1000"/>
              </a:spcBef>
              <a:spcAft>
                <a:spcPts val="0"/>
              </a:spcAft>
              <a:buSzPts val="1800"/>
              <a:buChar char="🠶"/>
            </a:pPr>
            <a:r>
              <a:rPr b="0" i="0" lang="en-US">
                <a:solidFill>
                  <a:srgbClr val="61738E"/>
                </a:solidFill>
                <a:latin typeface="Source Sans Pro"/>
                <a:ea typeface="Source Sans Pro"/>
                <a:cs typeface="Source Sans Pro"/>
                <a:sym typeface="Source Sans Pro"/>
              </a:rPr>
              <a:t>In the above example, what if we are told to find out all the students of class 12th who have interest in chess only?</a:t>
            </a:r>
            <a:endParaRPr/>
          </a:p>
          <a:p>
            <a:pPr indent="-342900" lvl="0" marL="342900" rtl="0" algn="l">
              <a:spcBef>
                <a:spcPts val="1000"/>
              </a:spcBef>
              <a:spcAft>
                <a:spcPts val="0"/>
              </a:spcAft>
              <a:buSzPts val="1800"/>
              <a:buChar char="🠶"/>
            </a:pPr>
            <a:r>
              <a:rPr b="0" i="0" lang="en-US">
                <a:solidFill>
                  <a:srgbClr val="61738E"/>
                </a:solidFill>
                <a:latin typeface="Source Sans Pro"/>
                <a:ea typeface="Source Sans Pro"/>
                <a:cs typeface="Source Sans Pro"/>
                <a:sym typeface="Source Sans Pro"/>
              </a:rPr>
              <a:t>We can perform Equi join as :</a:t>
            </a:r>
            <a:endParaRPr/>
          </a:p>
          <a:p>
            <a:pPr indent="0" lvl="0" marL="0" rtl="0" algn="l">
              <a:spcBef>
                <a:spcPts val="1000"/>
              </a:spcBef>
              <a:spcAft>
                <a:spcPts val="0"/>
              </a:spcAft>
              <a:buSzPts val="1800"/>
              <a:buNone/>
            </a:pPr>
            <a:r>
              <a:rPr b="0" i="0" lang="en-US">
                <a:solidFill>
                  <a:srgbClr val="61738E"/>
                </a:solidFill>
                <a:latin typeface="Source Sans Pro"/>
                <a:ea typeface="Source Sans Pro"/>
                <a:cs typeface="Source Sans Pro"/>
                <a:sym typeface="Source Sans Pro"/>
              </a:rPr>
              <a:t>	Equi join: Boys ⋈(Boys.ID = Interset.ID and Interest.Sport = Chess) Interest</a:t>
            </a:r>
            <a:endParaRPr/>
          </a:p>
          <a:p>
            <a:pPr indent="0" lvl="0" marL="0" rtl="0" algn="l">
              <a:spcBef>
                <a:spcPts val="1000"/>
              </a:spcBef>
              <a:spcAft>
                <a:spcPts val="0"/>
              </a:spcAft>
              <a:buSzPts val="18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After equi join</a:t>
            </a:r>
            <a:endParaRPr/>
          </a:p>
        </p:txBody>
      </p:sp>
      <p:pic>
        <p:nvPicPr>
          <p:cNvPr id="524" name="Google Shape;524;p58"/>
          <p:cNvPicPr preferRelativeResize="0"/>
          <p:nvPr>
            <p:ph idx="1" type="body"/>
          </p:nvPr>
        </p:nvPicPr>
        <p:blipFill rotWithShape="1">
          <a:blip r:embed="rId3">
            <a:alphaModFix/>
          </a:blip>
          <a:srcRect b="0" l="0" r="0" t="0"/>
          <a:stretch/>
        </p:blipFill>
        <p:spPr>
          <a:xfrm>
            <a:off x="3417381" y="2846223"/>
            <a:ext cx="7259063" cy="23530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444542"/>
              </a:buClr>
              <a:buSzPts val="3600"/>
              <a:buFont typeface="TrebuchetMS"/>
              <a:buNone/>
            </a:pPr>
            <a:r>
              <a:rPr b="0" i="0" lang="en-US" u="none" strike="noStrike">
                <a:solidFill>
                  <a:srgbClr val="444542"/>
                </a:solidFill>
                <a:latin typeface="TrebuchetMS"/>
                <a:ea typeface="TrebuchetMS"/>
                <a:cs typeface="TrebuchetMS"/>
                <a:sym typeface="TrebuchetMS"/>
              </a:rPr>
              <a:t>Derived Operations</a:t>
            </a:r>
            <a:endParaRPr sz="6000"/>
          </a:p>
        </p:txBody>
      </p:sp>
      <p:sp>
        <p:nvSpPr>
          <p:cNvPr id="194" name="Google Shape;194;p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b="0" i="0" lang="en-US" sz="2400" u="none" strike="noStrike">
                <a:solidFill>
                  <a:srgbClr val="222426"/>
                </a:solidFill>
                <a:latin typeface="Arial"/>
                <a:ea typeface="Arial"/>
                <a:cs typeface="Arial"/>
                <a:sym typeface="Arial"/>
              </a:rPr>
              <a:t>1. Natural Join (</a:t>
            </a:r>
            <a:r>
              <a:rPr b="0" i="0" lang="en-US" sz="2400" u="none" strike="noStrike">
                <a:solidFill>
                  <a:srgbClr val="222426"/>
                </a:solidFill>
                <a:latin typeface="Verdana"/>
                <a:ea typeface="Verdana"/>
                <a:cs typeface="Verdana"/>
                <a:sym typeface="Verdana"/>
              </a:rPr>
              <a:t>⋈</a:t>
            </a:r>
            <a:r>
              <a:rPr b="0" i="0" lang="en-US" sz="2400" u="none" strike="noStrike">
                <a:solidFill>
                  <a:srgbClr val="222426"/>
                </a:solidFill>
                <a:latin typeface="Arial"/>
                <a:ea typeface="Arial"/>
                <a:cs typeface="Arial"/>
                <a:sym typeface="Arial"/>
              </a:rPr>
              <a:t>)</a:t>
            </a:r>
            <a:endParaRPr/>
          </a:p>
          <a:p>
            <a:pPr indent="0" lvl="0" marL="0" rtl="0" algn="l">
              <a:spcBef>
                <a:spcPts val="1000"/>
              </a:spcBef>
              <a:spcAft>
                <a:spcPts val="0"/>
              </a:spcAft>
              <a:buSzPts val="2400"/>
              <a:buNone/>
            </a:pPr>
            <a:r>
              <a:rPr b="0" i="0" lang="en-US" sz="2400" u="none" strike="noStrike">
                <a:solidFill>
                  <a:srgbClr val="222426"/>
                </a:solidFill>
                <a:latin typeface="Arial"/>
                <a:ea typeface="Arial"/>
                <a:cs typeface="Arial"/>
                <a:sym typeface="Arial"/>
              </a:rPr>
              <a:t>2. Left, Right, Full outer join (</a:t>
            </a:r>
            <a:r>
              <a:rPr b="0" i="0" lang="en-US" sz="2400" u="none" strike="noStrike">
                <a:solidFill>
                  <a:srgbClr val="222426"/>
                </a:solidFill>
                <a:latin typeface="Verdana"/>
                <a:ea typeface="Verdana"/>
                <a:cs typeface="Verdana"/>
                <a:sym typeface="Verdana"/>
              </a:rPr>
              <a:t>⟕</a:t>
            </a:r>
            <a:r>
              <a:rPr b="0" i="0" lang="en-US" sz="2400" u="none" strike="noStrike">
                <a:solidFill>
                  <a:srgbClr val="222426"/>
                </a:solidFill>
                <a:latin typeface="Arial"/>
                <a:ea typeface="Arial"/>
                <a:cs typeface="Arial"/>
                <a:sym typeface="Arial"/>
              </a:rPr>
              <a:t>, </a:t>
            </a:r>
            <a:r>
              <a:rPr b="0" i="0" lang="en-US" sz="2400" u="none" strike="noStrike">
                <a:solidFill>
                  <a:srgbClr val="222426"/>
                </a:solidFill>
                <a:latin typeface="Verdana"/>
                <a:ea typeface="Verdana"/>
                <a:cs typeface="Verdana"/>
                <a:sym typeface="Verdana"/>
              </a:rPr>
              <a:t>⟕</a:t>
            </a:r>
            <a:r>
              <a:rPr b="0" i="0" lang="en-US" sz="2400" u="none" strike="noStrike">
                <a:solidFill>
                  <a:srgbClr val="222426"/>
                </a:solidFill>
                <a:latin typeface="Arial"/>
                <a:ea typeface="Arial"/>
                <a:cs typeface="Arial"/>
                <a:sym typeface="Arial"/>
              </a:rPr>
              <a:t>, </a:t>
            </a:r>
            <a:r>
              <a:rPr b="0" i="0" lang="en-US" sz="2400" u="none" strike="noStrike">
                <a:solidFill>
                  <a:srgbClr val="222426"/>
                </a:solidFill>
                <a:latin typeface="Verdana"/>
                <a:ea typeface="Verdana"/>
                <a:cs typeface="Verdana"/>
                <a:sym typeface="Verdana"/>
              </a:rPr>
              <a:t>⟕</a:t>
            </a:r>
            <a:r>
              <a:rPr b="0" i="0" lang="en-US" sz="2400" u="none" strike="noStrike">
                <a:solidFill>
                  <a:srgbClr val="222426"/>
                </a:solidFill>
                <a:latin typeface="Arial"/>
                <a:ea typeface="Arial"/>
                <a:cs typeface="Arial"/>
                <a:sym typeface="Arial"/>
              </a:rPr>
              <a:t>)</a:t>
            </a:r>
            <a:endParaRPr/>
          </a:p>
          <a:p>
            <a:pPr indent="0" lvl="0" marL="0" rtl="0" algn="l">
              <a:spcBef>
                <a:spcPts val="1000"/>
              </a:spcBef>
              <a:spcAft>
                <a:spcPts val="0"/>
              </a:spcAft>
              <a:buSzPts val="2400"/>
              <a:buNone/>
            </a:pPr>
            <a:r>
              <a:rPr b="0" i="0" lang="en-US" sz="2400" u="none" strike="noStrike">
                <a:solidFill>
                  <a:srgbClr val="222426"/>
                </a:solidFill>
                <a:latin typeface="Arial"/>
                <a:ea typeface="Arial"/>
                <a:cs typeface="Arial"/>
                <a:sym typeface="Arial"/>
              </a:rPr>
              <a:t>3. Intersection (∩)</a:t>
            </a:r>
            <a:endParaRPr/>
          </a:p>
          <a:p>
            <a:pPr indent="0" lvl="0" marL="0" rtl="0" algn="l">
              <a:spcBef>
                <a:spcPts val="1000"/>
              </a:spcBef>
              <a:spcAft>
                <a:spcPts val="0"/>
              </a:spcAft>
              <a:buSzPts val="2400"/>
              <a:buNone/>
            </a:pPr>
            <a:r>
              <a:rPr b="0" i="0" lang="en-US" sz="2400" u="none" strike="noStrike">
                <a:solidFill>
                  <a:srgbClr val="222426"/>
                </a:solidFill>
                <a:latin typeface="Arial"/>
                <a:ea typeface="Arial"/>
                <a:cs typeface="Arial"/>
                <a:sym typeface="Arial"/>
              </a:rPr>
              <a:t>4. Division (÷)</a:t>
            </a: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2222"/>
              </a:buClr>
              <a:buSzPts val="3600"/>
              <a:buFont typeface="Source Sans Pro"/>
              <a:buNone/>
            </a:pPr>
            <a:r>
              <a:rPr b="1" i="0" lang="en-US">
                <a:solidFill>
                  <a:srgbClr val="222222"/>
                </a:solidFill>
                <a:latin typeface="Source Sans Pro"/>
                <a:ea typeface="Source Sans Pro"/>
                <a:cs typeface="Source Sans Pro"/>
                <a:sym typeface="Source Sans Pro"/>
              </a:rPr>
              <a:t>Natural Join (⋈)</a:t>
            </a:r>
            <a:br>
              <a:rPr b="1" i="0" lang="en-US">
                <a:solidFill>
                  <a:srgbClr val="222222"/>
                </a:solidFill>
                <a:latin typeface="Source Sans Pro"/>
                <a:ea typeface="Source Sans Pro"/>
                <a:cs typeface="Source Sans Pro"/>
                <a:sym typeface="Source Sans Pro"/>
              </a:rPr>
            </a:br>
            <a:endParaRPr/>
          </a:p>
        </p:txBody>
      </p:sp>
      <p:sp>
        <p:nvSpPr>
          <p:cNvPr id="530" name="Google Shape;530;p5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1" i="0" lang="en-US">
                <a:solidFill>
                  <a:srgbClr val="222222"/>
                </a:solidFill>
                <a:latin typeface="Source Sans Pro"/>
                <a:ea typeface="Source Sans Pro"/>
                <a:cs typeface="Source Sans Pro"/>
                <a:sym typeface="Source Sans Pro"/>
              </a:rPr>
              <a:t>Natural Join</a:t>
            </a:r>
            <a:r>
              <a:rPr b="0" i="0" lang="en-US">
                <a:solidFill>
                  <a:srgbClr val="222222"/>
                </a:solidFill>
                <a:latin typeface="Source Sans Pro"/>
                <a:ea typeface="Source Sans Pro"/>
                <a:cs typeface="Source Sans Pro"/>
                <a:sym typeface="Source Sans Pro"/>
              </a:rPr>
              <a:t> does not utilize any of the comparison operators. In this type of join, the attributes should have the same name and domain.</a:t>
            </a:r>
            <a:endParaRPr b="0" i="0">
              <a:solidFill>
                <a:srgbClr val="222222"/>
              </a:solidFill>
              <a:latin typeface="Source Sans Pro"/>
              <a:ea typeface="Source Sans Pro"/>
              <a:cs typeface="Source Sans Pro"/>
              <a:sym typeface="Source Sans Pro"/>
            </a:endParaRPr>
          </a:p>
          <a:p>
            <a:pPr indent="-342900" lvl="0" marL="342900" rtl="0" algn="l">
              <a:spcBef>
                <a:spcPts val="0"/>
              </a:spcBef>
              <a:spcAft>
                <a:spcPts val="0"/>
              </a:spcAft>
              <a:buSzPts val="1800"/>
              <a:buChar char="🠶"/>
            </a:pPr>
            <a:r>
              <a:rPr b="0" i="0" lang="en-US">
                <a:solidFill>
                  <a:srgbClr val="222222"/>
                </a:solidFill>
                <a:latin typeface="Source Sans Pro"/>
                <a:ea typeface="Source Sans Pro"/>
                <a:cs typeface="Source Sans Pro"/>
                <a:sym typeface="Source Sans Pro"/>
              </a:rPr>
              <a:t> In Natural Join, there should be at least one common attribute between two relations.</a:t>
            </a:r>
            <a:endParaRPr/>
          </a:p>
          <a:p>
            <a:pPr indent="-342900" lvl="0" marL="342900" rtl="0" algn="l">
              <a:spcBef>
                <a:spcPts val="1000"/>
              </a:spcBef>
              <a:spcAft>
                <a:spcPts val="0"/>
              </a:spcAft>
              <a:buSzPts val="1800"/>
              <a:buChar char="🠶"/>
            </a:pPr>
            <a:r>
              <a:rPr b="0" i="0" lang="en-US">
                <a:solidFill>
                  <a:srgbClr val="222222"/>
                </a:solidFill>
                <a:latin typeface="Source Sans Pro"/>
                <a:ea typeface="Source Sans Pro"/>
                <a:cs typeface="Source Sans Pro"/>
                <a:sym typeface="Source Sans Pro"/>
              </a:rPr>
              <a:t>It performs selection forming equality on those attributes which appear in both relations and eliminates the duplicate attributes.</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Example</a:t>
            </a:r>
            <a:endParaRPr/>
          </a:p>
        </p:txBody>
      </p:sp>
      <p:pic>
        <p:nvPicPr>
          <p:cNvPr id="536" name="Google Shape;536;p60"/>
          <p:cNvPicPr preferRelativeResize="0"/>
          <p:nvPr>
            <p:ph idx="1" type="body"/>
          </p:nvPr>
        </p:nvPicPr>
        <p:blipFill rotWithShape="1">
          <a:blip r:embed="rId3">
            <a:alphaModFix/>
          </a:blip>
          <a:srcRect b="0" l="0" r="0" t="0"/>
          <a:stretch/>
        </p:blipFill>
        <p:spPr>
          <a:xfrm>
            <a:off x="2915478" y="2133600"/>
            <a:ext cx="6399887" cy="37782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Example</a:t>
            </a:r>
            <a:endParaRPr/>
          </a:p>
        </p:txBody>
      </p:sp>
      <p:pic>
        <p:nvPicPr>
          <p:cNvPr id="542" name="Google Shape;542;p61"/>
          <p:cNvPicPr preferRelativeResize="0"/>
          <p:nvPr>
            <p:ph idx="1" type="body"/>
          </p:nvPr>
        </p:nvPicPr>
        <p:blipFill rotWithShape="1">
          <a:blip r:embed="rId3">
            <a:alphaModFix/>
          </a:blip>
          <a:srcRect b="0" l="0" r="0" t="0"/>
          <a:stretch/>
        </p:blipFill>
        <p:spPr>
          <a:xfrm>
            <a:off x="2782957" y="2517913"/>
            <a:ext cx="7541013" cy="251936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2222"/>
              </a:buClr>
              <a:buSzPts val="3600"/>
              <a:buFont typeface="Source Sans Pro"/>
              <a:buNone/>
            </a:pPr>
            <a:r>
              <a:rPr b="1" i="0" lang="en-US">
                <a:solidFill>
                  <a:srgbClr val="222222"/>
                </a:solidFill>
                <a:latin typeface="Source Sans Pro"/>
                <a:ea typeface="Source Sans Pro"/>
                <a:cs typeface="Source Sans Pro"/>
                <a:sym typeface="Source Sans Pro"/>
              </a:rPr>
              <a:t>Outer Join</a:t>
            </a:r>
            <a:br>
              <a:rPr b="1" i="0" lang="en-US">
                <a:solidFill>
                  <a:srgbClr val="222222"/>
                </a:solidFill>
                <a:latin typeface="Source Sans Pro"/>
                <a:ea typeface="Source Sans Pro"/>
                <a:cs typeface="Source Sans Pro"/>
                <a:sym typeface="Source Sans Pro"/>
              </a:rPr>
            </a:br>
            <a:endParaRPr/>
          </a:p>
        </p:txBody>
      </p:sp>
      <p:sp>
        <p:nvSpPr>
          <p:cNvPr id="548" name="Google Shape;548;p6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0" i="0" lang="en-US">
                <a:solidFill>
                  <a:srgbClr val="222222"/>
                </a:solidFill>
                <a:latin typeface="Source Sans Pro"/>
                <a:ea typeface="Source Sans Pro"/>
                <a:cs typeface="Source Sans Pro"/>
                <a:sym typeface="Source Sans Pro"/>
              </a:rPr>
              <a:t>An </a:t>
            </a:r>
            <a:r>
              <a:rPr b="1" i="0" lang="en-US">
                <a:solidFill>
                  <a:srgbClr val="222222"/>
                </a:solidFill>
                <a:latin typeface="Source Sans Pro"/>
                <a:ea typeface="Source Sans Pro"/>
                <a:cs typeface="Source Sans Pro"/>
                <a:sym typeface="Source Sans Pro"/>
              </a:rPr>
              <a:t>Outer Join</a:t>
            </a:r>
            <a:r>
              <a:rPr b="0" i="0" lang="en-US">
                <a:solidFill>
                  <a:srgbClr val="222222"/>
                </a:solidFill>
                <a:latin typeface="Source Sans Pro"/>
                <a:ea typeface="Source Sans Pro"/>
                <a:cs typeface="Source Sans Pro"/>
                <a:sym typeface="Source Sans Pro"/>
              </a:rPr>
              <a:t> doesn’t require each record in the two join tables to have a matching record. In this type of join, the table retains each record even if no other matching record exists.</a:t>
            </a:r>
            <a:endParaRPr/>
          </a:p>
          <a:p>
            <a:pPr indent="-342900" lvl="0" marL="342900" rtl="0" algn="l">
              <a:spcBef>
                <a:spcPts val="1000"/>
              </a:spcBef>
              <a:spcAft>
                <a:spcPts val="0"/>
              </a:spcAft>
              <a:buSzPts val="1800"/>
              <a:buChar char="🠶"/>
            </a:pPr>
            <a:r>
              <a:rPr b="0" i="0" lang="en-US">
                <a:solidFill>
                  <a:srgbClr val="222222"/>
                </a:solidFill>
                <a:latin typeface="Source Sans Pro"/>
                <a:ea typeface="Source Sans Pro"/>
                <a:cs typeface="Source Sans Pro"/>
                <a:sym typeface="Source Sans Pro"/>
              </a:rPr>
              <a:t>Three types of Outer Joins are:</a:t>
            </a:r>
            <a:endParaRPr/>
          </a:p>
          <a:p>
            <a:pPr indent="-342900" lvl="0" marL="342900" rtl="0" algn="l">
              <a:spcBef>
                <a:spcPts val="1000"/>
              </a:spcBef>
              <a:spcAft>
                <a:spcPts val="0"/>
              </a:spcAft>
              <a:buSzPts val="1800"/>
              <a:buFont typeface="Arial"/>
              <a:buChar char="•"/>
            </a:pPr>
            <a:r>
              <a:rPr b="0" i="0" lang="en-US">
                <a:solidFill>
                  <a:srgbClr val="222222"/>
                </a:solidFill>
                <a:latin typeface="Source Sans Pro"/>
                <a:ea typeface="Source Sans Pro"/>
                <a:cs typeface="Source Sans Pro"/>
                <a:sym typeface="Source Sans Pro"/>
              </a:rPr>
              <a:t>Left Outer Join</a:t>
            </a:r>
            <a:endParaRPr/>
          </a:p>
          <a:p>
            <a:pPr indent="-342900" lvl="0" marL="342900" rtl="0" algn="l">
              <a:spcBef>
                <a:spcPts val="1000"/>
              </a:spcBef>
              <a:spcAft>
                <a:spcPts val="0"/>
              </a:spcAft>
              <a:buSzPts val="1800"/>
              <a:buFont typeface="Arial"/>
              <a:buChar char="•"/>
            </a:pPr>
            <a:r>
              <a:rPr b="0" i="0" lang="en-US">
                <a:solidFill>
                  <a:srgbClr val="222222"/>
                </a:solidFill>
                <a:latin typeface="Source Sans Pro"/>
                <a:ea typeface="Source Sans Pro"/>
                <a:cs typeface="Source Sans Pro"/>
                <a:sym typeface="Source Sans Pro"/>
              </a:rPr>
              <a:t>Right Outer Join</a:t>
            </a:r>
            <a:endParaRPr/>
          </a:p>
          <a:p>
            <a:pPr indent="-342900" lvl="0" marL="342900" rtl="0" algn="l">
              <a:spcBef>
                <a:spcPts val="1000"/>
              </a:spcBef>
              <a:spcAft>
                <a:spcPts val="0"/>
              </a:spcAft>
              <a:buSzPts val="1800"/>
              <a:buFont typeface="Arial"/>
              <a:buChar char="•"/>
            </a:pPr>
            <a:r>
              <a:rPr b="0" i="0" lang="en-US">
                <a:solidFill>
                  <a:srgbClr val="222222"/>
                </a:solidFill>
                <a:latin typeface="Source Sans Pro"/>
                <a:ea typeface="Source Sans Pro"/>
                <a:cs typeface="Source Sans Pro"/>
                <a:sym typeface="Source Sans Pro"/>
              </a:rPr>
              <a:t>Full Outer Join</a:t>
            </a:r>
            <a:endParaRPr/>
          </a:p>
          <a:p>
            <a:pPr indent="0" lvl="0" marL="0" rtl="0" algn="l">
              <a:spcBef>
                <a:spcPts val="1000"/>
              </a:spcBef>
              <a:spcAft>
                <a:spcPts val="0"/>
              </a:spcAft>
              <a:buSzPts val="1800"/>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2222"/>
              </a:buClr>
              <a:buSzPts val="3600"/>
              <a:buFont typeface="Source Sans Pro"/>
              <a:buNone/>
            </a:pPr>
            <a:r>
              <a:rPr b="1" i="0" lang="en-US">
                <a:solidFill>
                  <a:srgbClr val="222222"/>
                </a:solidFill>
                <a:latin typeface="Source Sans Pro"/>
                <a:ea typeface="Source Sans Pro"/>
                <a:cs typeface="Source Sans Pro"/>
                <a:sym typeface="Source Sans Pro"/>
              </a:rPr>
              <a:t>Left Outer Join</a:t>
            </a:r>
            <a:br>
              <a:rPr b="1" i="0" lang="en-US">
                <a:solidFill>
                  <a:srgbClr val="222222"/>
                </a:solidFill>
                <a:latin typeface="Source Sans Pro"/>
                <a:ea typeface="Source Sans Pro"/>
                <a:cs typeface="Source Sans Pro"/>
                <a:sym typeface="Source Sans Pro"/>
              </a:rPr>
            </a:br>
            <a:endParaRPr/>
          </a:p>
        </p:txBody>
      </p:sp>
      <p:sp>
        <p:nvSpPr>
          <p:cNvPr id="554" name="Google Shape;554;p6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1" i="0" lang="en-US">
                <a:solidFill>
                  <a:srgbClr val="222222"/>
                </a:solidFill>
                <a:latin typeface="Source Sans Pro"/>
                <a:ea typeface="Source Sans Pro"/>
                <a:cs typeface="Source Sans Pro"/>
                <a:sym typeface="Source Sans Pro"/>
              </a:rPr>
              <a:t>Left Outer Join</a:t>
            </a:r>
            <a:r>
              <a:rPr b="0" i="0" lang="en-US">
                <a:solidFill>
                  <a:srgbClr val="222222"/>
                </a:solidFill>
                <a:latin typeface="Source Sans Pro"/>
                <a:ea typeface="Source Sans Pro"/>
                <a:cs typeface="Source Sans Pro"/>
                <a:sym typeface="Source Sans Pro"/>
              </a:rPr>
              <a:t> returns all the rows from the table on the left even if no matching rows have been found in the table on the right. When no matching record is found in the table on the right, NULL is returned.</a:t>
            </a:r>
            <a:endParaRPr/>
          </a:p>
        </p:txBody>
      </p:sp>
      <p:pic>
        <p:nvPicPr>
          <p:cNvPr id="555" name="Google Shape;555;p63"/>
          <p:cNvPicPr preferRelativeResize="0"/>
          <p:nvPr/>
        </p:nvPicPr>
        <p:blipFill rotWithShape="1">
          <a:blip r:embed="rId3">
            <a:alphaModFix/>
          </a:blip>
          <a:srcRect b="0" l="0" r="0" t="0"/>
          <a:stretch/>
        </p:blipFill>
        <p:spPr>
          <a:xfrm>
            <a:off x="3270595" y="3313043"/>
            <a:ext cx="7185370" cy="2012373"/>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Example</a:t>
            </a:r>
            <a:endParaRPr/>
          </a:p>
        </p:txBody>
      </p:sp>
      <p:pic>
        <p:nvPicPr>
          <p:cNvPr id="561" name="Google Shape;561;p64"/>
          <p:cNvPicPr preferRelativeResize="0"/>
          <p:nvPr>
            <p:ph idx="1" type="body"/>
          </p:nvPr>
        </p:nvPicPr>
        <p:blipFill rotWithShape="1">
          <a:blip r:embed="rId3">
            <a:alphaModFix/>
          </a:blip>
          <a:srcRect b="0" l="0" r="0" t="0"/>
          <a:stretch/>
        </p:blipFill>
        <p:spPr>
          <a:xfrm>
            <a:off x="2782957" y="2133600"/>
            <a:ext cx="6411918" cy="37782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pic>
        <p:nvPicPr>
          <p:cNvPr id="567" name="Google Shape;567;p65"/>
          <p:cNvPicPr preferRelativeResize="0"/>
          <p:nvPr>
            <p:ph idx="1" type="body"/>
          </p:nvPr>
        </p:nvPicPr>
        <p:blipFill rotWithShape="1">
          <a:blip r:embed="rId3">
            <a:alphaModFix/>
          </a:blip>
          <a:srcRect b="0" l="0" r="0" t="0"/>
          <a:stretch/>
        </p:blipFill>
        <p:spPr>
          <a:xfrm>
            <a:off x="2902227" y="2341328"/>
            <a:ext cx="7478902" cy="3362794"/>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2222"/>
              </a:buClr>
              <a:buSzPts val="3600"/>
              <a:buFont typeface="Source Sans Pro"/>
              <a:buNone/>
            </a:pPr>
            <a:r>
              <a:rPr b="1" i="0" lang="en-US">
                <a:solidFill>
                  <a:srgbClr val="222222"/>
                </a:solidFill>
                <a:latin typeface="Source Sans Pro"/>
                <a:ea typeface="Source Sans Pro"/>
                <a:cs typeface="Source Sans Pro"/>
                <a:sym typeface="Source Sans Pro"/>
              </a:rPr>
              <a:t>Right Outer Join</a:t>
            </a:r>
            <a:br>
              <a:rPr b="1" i="0" lang="en-US">
                <a:solidFill>
                  <a:srgbClr val="222222"/>
                </a:solidFill>
                <a:latin typeface="Source Sans Pro"/>
                <a:ea typeface="Source Sans Pro"/>
                <a:cs typeface="Source Sans Pro"/>
                <a:sym typeface="Source Sans Pro"/>
              </a:rPr>
            </a:br>
            <a:endParaRPr/>
          </a:p>
        </p:txBody>
      </p:sp>
      <p:sp>
        <p:nvSpPr>
          <p:cNvPr id="573" name="Google Shape;573;p6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1" i="0" lang="en-US">
                <a:solidFill>
                  <a:srgbClr val="222222"/>
                </a:solidFill>
                <a:latin typeface="Source Sans Pro"/>
                <a:ea typeface="Source Sans Pro"/>
                <a:cs typeface="Source Sans Pro"/>
                <a:sym typeface="Source Sans Pro"/>
              </a:rPr>
              <a:t>Right Outer Join</a:t>
            </a:r>
            <a:r>
              <a:rPr b="0" i="0" lang="en-US">
                <a:solidFill>
                  <a:srgbClr val="222222"/>
                </a:solidFill>
                <a:latin typeface="Source Sans Pro"/>
                <a:ea typeface="Source Sans Pro"/>
                <a:cs typeface="Source Sans Pro"/>
                <a:sym typeface="Source Sans Pro"/>
              </a:rPr>
              <a:t> returns all the columns from the table on the right even if no matching rows have been found in the table on the left. Where no matches have been found in the table on the left, NULL is returned. RIGHT outer JOIN is the opposite of LEFT JOIN</a:t>
            </a:r>
            <a:endParaRPr/>
          </a:p>
          <a:p>
            <a:pPr indent="-342900" lvl="0" marL="342900" rtl="0" algn="l">
              <a:spcBef>
                <a:spcPts val="1000"/>
              </a:spcBef>
              <a:spcAft>
                <a:spcPts val="0"/>
              </a:spcAft>
              <a:buSzPts val="1800"/>
              <a:buChar char="🠶"/>
            </a:pPr>
            <a:r>
              <a:rPr b="0" i="0" lang="en-US">
                <a:solidFill>
                  <a:srgbClr val="222222"/>
                </a:solidFill>
                <a:latin typeface="Source Sans Pro"/>
                <a:ea typeface="Source Sans Pro"/>
                <a:cs typeface="Source Sans Pro"/>
                <a:sym typeface="Source Sans Pro"/>
              </a:rPr>
              <a:t>In our example, let’s assume that you need to get the names of members and movies rented by them. Now we have a new member who has not rented any movie yet.</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pic>
        <p:nvPicPr>
          <p:cNvPr id="579" name="Google Shape;579;p67"/>
          <p:cNvPicPr preferRelativeResize="0"/>
          <p:nvPr>
            <p:ph idx="1" type="body"/>
          </p:nvPr>
        </p:nvPicPr>
        <p:blipFill rotWithShape="1">
          <a:blip r:embed="rId3">
            <a:alphaModFix/>
          </a:blip>
          <a:srcRect b="0" l="0" r="0" t="0"/>
          <a:stretch/>
        </p:blipFill>
        <p:spPr>
          <a:xfrm>
            <a:off x="2592925" y="2793828"/>
            <a:ext cx="7516703" cy="2457793"/>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2222"/>
              </a:buClr>
              <a:buSzPts val="3600"/>
              <a:buFont typeface="Source Sans Pro"/>
              <a:buNone/>
            </a:pPr>
            <a:r>
              <a:rPr b="1" i="0" lang="en-US">
                <a:solidFill>
                  <a:srgbClr val="222222"/>
                </a:solidFill>
                <a:latin typeface="Source Sans Pro"/>
                <a:ea typeface="Source Sans Pro"/>
                <a:cs typeface="Source Sans Pro"/>
                <a:sym typeface="Source Sans Pro"/>
              </a:rPr>
              <a:t>Full Outer Join</a:t>
            </a:r>
            <a:br>
              <a:rPr b="1" i="0" lang="en-US">
                <a:solidFill>
                  <a:srgbClr val="222222"/>
                </a:solidFill>
                <a:latin typeface="Source Sans Pro"/>
                <a:ea typeface="Source Sans Pro"/>
                <a:cs typeface="Source Sans Pro"/>
                <a:sym typeface="Source Sans Pro"/>
              </a:rPr>
            </a:br>
            <a:endParaRPr/>
          </a:p>
        </p:txBody>
      </p:sp>
      <p:sp>
        <p:nvSpPr>
          <p:cNvPr id="585" name="Google Shape;585;p6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0" i="0" lang="en-US">
                <a:solidFill>
                  <a:srgbClr val="222222"/>
                </a:solidFill>
                <a:latin typeface="Source Sans Pro"/>
                <a:ea typeface="Source Sans Pro"/>
                <a:cs typeface="Source Sans Pro"/>
                <a:sym typeface="Source Sans Pro"/>
              </a:rPr>
              <a:t>In a </a:t>
            </a:r>
            <a:r>
              <a:rPr b="1" i="0" lang="en-US">
                <a:solidFill>
                  <a:srgbClr val="222222"/>
                </a:solidFill>
                <a:latin typeface="Source Sans Pro"/>
                <a:ea typeface="Source Sans Pro"/>
                <a:cs typeface="Source Sans Pro"/>
                <a:sym typeface="Source Sans Pro"/>
              </a:rPr>
              <a:t>Full Outer Join</a:t>
            </a:r>
            <a:r>
              <a:rPr b="0" i="0" lang="en-US">
                <a:solidFill>
                  <a:srgbClr val="222222"/>
                </a:solidFill>
                <a:latin typeface="Source Sans Pro"/>
                <a:ea typeface="Source Sans Pro"/>
                <a:cs typeface="Source Sans Pro"/>
                <a:sym typeface="Source Sans Pro"/>
              </a:rPr>
              <a:t> , all tuples from both relations are included in the result, irrespective of the matching condition.</a:t>
            </a:r>
            <a:endParaRPr/>
          </a:p>
        </p:txBody>
      </p:sp>
      <p:pic>
        <p:nvPicPr>
          <p:cNvPr id="586" name="Google Shape;586;p68"/>
          <p:cNvPicPr preferRelativeResize="0"/>
          <p:nvPr/>
        </p:nvPicPr>
        <p:blipFill rotWithShape="1">
          <a:blip r:embed="rId3">
            <a:alphaModFix/>
          </a:blip>
          <a:srcRect b="0" l="0" r="0" t="0"/>
          <a:stretch/>
        </p:blipFill>
        <p:spPr>
          <a:xfrm>
            <a:off x="2837995" y="2981739"/>
            <a:ext cx="6516009" cy="35000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7"/>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4000"/>
              <a:buFont typeface="Century Gothic"/>
              <a:buNone/>
            </a:pPr>
            <a:r>
              <a:rPr lang="en-US"/>
              <a:t>Basic Operations</a:t>
            </a:r>
            <a:endParaRPr/>
          </a:p>
        </p:txBody>
      </p:sp>
      <p:sp>
        <p:nvSpPr>
          <p:cNvPr id="200" name="Google Shape;200;p7"/>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592" name="Google Shape;592;p6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598" name="Google Shape;598;p7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444542"/>
              </a:buClr>
              <a:buSzPts val="3600"/>
              <a:buFont typeface="TrebuchetMS"/>
              <a:buNone/>
            </a:pPr>
            <a:r>
              <a:rPr b="0" i="0" lang="en-US" u="none" strike="noStrike">
                <a:solidFill>
                  <a:srgbClr val="444542"/>
                </a:solidFill>
                <a:latin typeface="TrebuchetMS"/>
                <a:ea typeface="TrebuchetMS"/>
                <a:cs typeface="TrebuchetMS"/>
                <a:sym typeface="TrebuchetMS"/>
              </a:rPr>
              <a:t>Select Operator (σ)</a:t>
            </a:r>
            <a:endParaRPr sz="6000"/>
          </a:p>
        </p:txBody>
      </p:sp>
      <p:sp>
        <p:nvSpPr>
          <p:cNvPr id="206" name="Google Shape;206;p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0" i="0" lang="en-US" sz="2400" u="none" strike="noStrike">
                <a:solidFill>
                  <a:srgbClr val="222426"/>
                </a:solidFill>
                <a:latin typeface="Arial"/>
                <a:ea typeface="Arial"/>
                <a:cs typeface="Arial"/>
                <a:sym typeface="Arial"/>
              </a:rPr>
              <a:t>Select Operator is denoted by sigma (σ) and it is used to find the tuples (or rows) in a relation (or table) which satisfy the given condition.</a:t>
            </a:r>
            <a:endParaRPr/>
          </a:p>
          <a:p>
            <a:pPr indent="0" lvl="0" marL="0" rtl="0" algn="l">
              <a:spcBef>
                <a:spcPts val="1000"/>
              </a:spcBef>
              <a:spcAft>
                <a:spcPts val="0"/>
              </a:spcAft>
              <a:buSzPts val="2400"/>
              <a:buNone/>
            </a:pPr>
            <a:r>
              <a:t/>
            </a:r>
            <a:endParaRPr b="0" i="0" sz="2400" u="none" strike="noStrike">
              <a:solidFill>
                <a:srgbClr val="222426"/>
              </a:solidFill>
              <a:latin typeface="Arial"/>
              <a:ea typeface="Arial"/>
              <a:cs typeface="Arial"/>
              <a:sym typeface="Arial"/>
            </a:endParaRPr>
          </a:p>
          <a:p>
            <a:pPr indent="-342900" lvl="0" marL="342900" rtl="0" algn="l">
              <a:spcBef>
                <a:spcPts val="1000"/>
              </a:spcBef>
              <a:spcAft>
                <a:spcPts val="0"/>
              </a:spcAft>
              <a:buSzPts val="2400"/>
              <a:buChar char="🠶"/>
            </a:pPr>
            <a:r>
              <a:rPr b="1" i="0" lang="en-US" sz="2400" u="none" strike="noStrike">
                <a:solidFill>
                  <a:srgbClr val="222426"/>
                </a:solidFill>
                <a:latin typeface="Arial"/>
                <a:ea typeface="Arial"/>
                <a:cs typeface="Arial"/>
                <a:sym typeface="Arial"/>
              </a:rPr>
              <a:t>Syntax of Select Operator (σ)</a:t>
            </a:r>
            <a:endParaRPr/>
          </a:p>
          <a:p>
            <a:pPr indent="0" lvl="0" marL="0" rtl="0" algn="l">
              <a:spcBef>
                <a:spcPts val="1000"/>
              </a:spcBef>
              <a:spcAft>
                <a:spcPts val="0"/>
              </a:spcAft>
              <a:buSzPts val="2400"/>
              <a:buNone/>
            </a:pPr>
            <a:r>
              <a:t/>
            </a:r>
            <a:endParaRPr b="1" i="0" sz="2400" u="none" strike="noStrike">
              <a:solidFill>
                <a:srgbClr val="222426"/>
              </a:solidFill>
              <a:latin typeface="Arial"/>
              <a:ea typeface="Arial"/>
              <a:cs typeface="Arial"/>
              <a:sym typeface="Arial"/>
            </a:endParaRPr>
          </a:p>
          <a:p>
            <a:pPr indent="0" lvl="2" marL="800100" rtl="0" algn="l">
              <a:spcBef>
                <a:spcPts val="1000"/>
              </a:spcBef>
              <a:spcAft>
                <a:spcPts val="0"/>
              </a:spcAft>
              <a:buSzPts val="2400"/>
              <a:buNone/>
            </a:pPr>
            <a:r>
              <a:rPr b="0" i="0" lang="en-US" sz="2400" u="none" strike="noStrike">
                <a:solidFill>
                  <a:srgbClr val="000000"/>
                </a:solidFill>
                <a:latin typeface="Consolas"/>
                <a:ea typeface="Consolas"/>
                <a:cs typeface="Consolas"/>
                <a:sym typeface="Consolas"/>
              </a:rPr>
              <a:t>σ Condition/Predicate(Relation/Table name)</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000A"/>
              </a:buClr>
              <a:buSzPts val="3600"/>
              <a:buFont typeface="TrebuchetMS"/>
              <a:buNone/>
            </a:pPr>
            <a:r>
              <a:rPr b="0" i="0" lang="en-US" u="none" strike="noStrike">
                <a:solidFill>
                  <a:srgbClr val="00000A"/>
                </a:solidFill>
                <a:latin typeface="TrebuchetMS"/>
                <a:ea typeface="TrebuchetMS"/>
                <a:cs typeface="TrebuchetMS"/>
                <a:sym typeface="TrebuchetMS"/>
              </a:rPr>
              <a:t>Select Operator (σ) Example</a:t>
            </a:r>
            <a:endParaRPr sz="6000"/>
          </a:p>
        </p:txBody>
      </p:sp>
      <p:pic>
        <p:nvPicPr>
          <p:cNvPr id="212" name="Google Shape;212;p9"/>
          <p:cNvPicPr preferRelativeResize="0"/>
          <p:nvPr>
            <p:ph idx="1" type="body"/>
          </p:nvPr>
        </p:nvPicPr>
        <p:blipFill rotWithShape="1">
          <a:blip r:embed="rId3">
            <a:alphaModFix/>
          </a:blip>
          <a:srcRect b="0" l="0" r="0" t="0"/>
          <a:stretch/>
        </p:blipFill>
        <p:spPr>
          <a:xfrm>
            <a:off x="3233530" y="1905000"/>
            <a:ext cx="6639340" cy="34488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2023-01-22T08:23:29Z</dcterms:created>
  <dc:creator>Dell</dc:creator>
</cp:coreProperties>
</file>