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41"/>
  </p:notesMasterIdLst>
  <p:handoutMasterIdLst>
    <p:handoutMasterId r:id="rId42"/>
  </p:handoutMasterIdLst>
  <p:sldIdLst>
    <p:sldId id="389" r:id="rId2"/>
    <p:sldId id="284" r:id="rId3"/>
    <p:sldId id="286" r:id="rId4"/>
    <p:sldId id="287" r:id="rId5"/>
    <p:sldId id="370" r:id="rId6"/>
    <p:sldId id="373" r:id="rId7"/>
    <p:sldId id="371" r:id="rId8"/>
    <p:sldId id="285" r:id="rId9"/>
    <p:sldId id="292" r:id="rId10"/>
    <p:sldId id="293" r:id="rId11"/>
    <p:sldId id="294" r:id="rId12"/>
    <p:sldId id="408" r:id="rId13"/>
    <p:sldId id="409" r:id="rId14"/>
    <p:sldId id="295" r:id="rId15"/>
    <p:sldId id="296" r:id="rId16"/>
    <p:sldId id="297" r:id="rId17"/>
    <p:sldId id="415" r:id="rId18"/>
    <p:sldId id="416" r:id="rId19"/>
    <p:sldId id="298" r:id="rId20"/>
    <p:sldId id="299" r:id="rId21"/>
    <p:sldId id="410" r:id="rId22"/>
    <p:sldId id="301" r:id="rId23"/>
    <p:sldId id="375" r:id="rId24"/>
    <p:sldId id="376" r:id="rId25"/>
    <p:sldId id="302" r:id="rId26"/>
    <p:sldId id="377" r:id="rId27"/>
    <p:sldId id="420" r:id="rId28"/>
    <p:sldId id="305" r:id="rId29"/>
    <p:sldId id="378" r:id="rId30"/>
    <p:sldId id="381" r:id="rId31"/>
    <p:sldId id="306" r:id="rId32"/>
    <p:sldId id="308" r:id="rId33"/>
    <p:sldId id="310" r:id="rId34"/>
    <p:sldId id="311" r:id="rId35"/>
    <p:sldId id="314" r:id="rId36"/>
    <p:sldId id="385" r:id="rId37"/>
    <p:sldId id="315" r:id="rId38"/>
    <p:sldId id="414" r:id="rId39"/>
    <p:sldId id="387" r:id="rId4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8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FED5B-0865-4CA9-B33B-DA2D31C89BBA}" v="21" dt="2023-04-12T14:37:45.110"/>
    <p1510:client id="{FC74262E-87C8-430C-B9BA-57267CBDDE1D}" v="1" dt="2023-03-26T09:37:22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0" y="67"/>
      </p:cViewPr>
      <p:guideLst>
        <p:guide orient="horz" pos="868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43BAB01F-B665-BC76-A7C6-BB6E8995D2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4C27C9D5-7169-5A12-9D86-D7CBC6EBD7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084" name="Rectangle 4">
            <a:extLst>
              <a:ext uri="{FF2B5EF4-FFF2-40B4-BE49-F238E27FC236}">
                <a16:creationId xmlns:a16="http://schemas.microsoft.com/office/drawing/2014/main" id="{0AB892ED-58A5-9874-BD7A-057AEF69D6D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085" name="Rectangle 5">
            <a:extLst>
              <a:ext uri="{FF2B5EF4-FFF2-40B4-BE49-F238E27FC236}">
                <a16:creationId xmlns:a16="http://schemas.microsoft.com/office/drawing/2014/main" id="{5CB14B48-6585-69BC-C729-D383A339F3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BA2B45C-E0FA-4636-9FA5-EBBAE93C51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FB5C63D-EBB6-CAEA-B95D-4741EA37E7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DB1C2539-C013-1CD2-5C49-59E919B660F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CFB249D-4AF7-1365-1A4D-5B75907A754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F44C943E-3AE7-76AF-7FC5-5308607013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26FFA04B-F9D6-1325-F2E3-964802BC23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48A1172B-0DFC-EE71-AF3B-84802B7CE5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AD63ADC6-EBD8-44EA-809A-4E6CCB39E1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6">
            <a:extLst>
              <a:ext uri="{FF2B5EF4-FFF2-40B4-BE49-F238E27FC236}">
                <a16:creationId xmlns:a16="http://schemas.microsoft.com/office/drawing/2014/main" id="{9BF7168A-ECB5-F2C8-6FC0-17A4F4EDD266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2" name="Rectangle 6">
                        <a:extLst>
                          <a:ext uri="{FF2B5EF4-FFF2-40B4-BE49-F238E27FC236}">
                            <a16:creationId xmlns:a16="http://schemas.microsoft.com/office/drawing/2014/main" id="{9BF7168A-ECB5-F2C8-6FC0-17A4F4EDD26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7">
            <a:extLst>
              <a:ext uri="{FF2B5EF4-FFF2-40B4-BE49-F238E27FC236}">
                <a16:creationId xmlns:a16="http://schemas.microsoft.com/office/drawing/2014/main" id="{FE32B627-4439-3FED-0904-206177A2E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52FA9C8-2AD1-B4CA-2202-19C8E53E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3EF92-7651-EEE0-D0B5-EE1FB9EAF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26F5C-1572-33E4-C60D-9DFF1A69B0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9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8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4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474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7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00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1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28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58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25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9C4AD34-6854-33EE-C197-A3F95BE26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C7122388-7868-2D98-0834-2E1C91735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993300"/>
                </a:solidFill>
              </a:rPr>
              <a:t>8.</a:t>
            </a:r>
            <a:fld id="{7490D694-192B-4155-9981-0F7FD3DC9FC3}" type="slidenum">
              <a:rPr lang="en-US" altLang="en-US" sz="1000" b="1" smtClean="0">
                <a:solidFill>
                  <a:srgbClr val="99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993300"/>
              </a:solidFill>
            </a:endParaRP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773102B5-1A4F-121E-FDC9-20EE06143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2391C6EB-08EC-C0ED-17F4-58688C684FA5}"/>
              </a:ext>
            </a:extLst>
          </p:cNvPr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C250AD22-3C61-66C0-AE7A-6AC97430EA89}"/>
              </a:ext>
            </a:extLst>
          </p:cNvPr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1AB6D54C-3614-853B-DF55-2AB1E091C559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CC22C86A-7FDA-90E2-BEE7-E9970E664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993300"/>
                </a:solidFill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CF383136-7097-6444-E68C-5D8A98BC5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1876425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993300"/>
                </a:solidFill>
              </a:rPr>
              <a:t>Operating System Concepts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7F14D70F-C777-5D64-0B7F-9F2444D26CC9}"/>
              </a:ext>
            </a:extLst>
          </p:cNvPr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91EF3BC2-EDC0-3C7A-E1AB-FD577E4A794E}"/>
              </a:ext>
            </a:extLst>
          </p:cNvPr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2479147E-DCF3-D4C4-53CB-05D70A143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endParaRPr lang="en-IN" altLang="en-US"/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22F3AB81-0C1E-72C7-601F-1BC5DFD241B8}"/>
              </a:ext>
            </a:extLst>
          </p:cNvPr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C09F4D03-7AB1-C580-B9ED-9FE5B9905788}"/>
              </a:ext>
            </a:extLst>
          </p:cNvPr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222EAFE7-5160-4234-D6BC-7DB64B6E371A}"/>
              </a:ext>
            </a:extLst>
          </p:cNvPr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2E07F570-715A-8761-46AA-60C3BF271ED5}"/>
              </a:ext>
            </a:extLst>
          </p:cNvPr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E4E05813-78C4-60E0-83AC-796BB5CA5DF6}"/>
              </a:ext>
            </a:extLst>
          </p:cNvPr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CA2BFA7B-2EC3-7885-63D7-89125B6FD112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1043" name="Picture 19">
            <a:extLst>
              <a:ext uri="{FF2B5EF4-FFF2-40B4-BE49-F238E27FC236}">
                <a16:creationId xmlns:a16="http://schemas.microsoft.com/office/drawing/2014/main" id="{77DAFD3B-82EB-1EA2-4939-7A95015C7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E09AF9E-3E6A-3112-21AF-10737A17C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FB214467-E015-34DA-72B3-7F7D7EA703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Unit – 5</a:t>
            </a:r>
            <a:br>
              <a:rPr lang="en-US" altLang="en-US" dirty="0"/>
            </a:br>
            <a:r>
              <a:rPr lang="en-US" altLang="en-US" dirty="0"/>
              <a:t>  Memory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F9068B1-8BE7-19D1-BA49-4A3C9A639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Schematic View of Swapping</a:t>
            </a:r>
            <a:endParaRPr lang="en-US" altLang="en-US" sz="2400"/>
          </a:p>
        </p:txBody>
      </p:sp>
      <p:pic>
        <p:nvPicPr>
          <p:cNvPr id="28675" name="Picture 6">
            <a:extLst>
              <a:ext uri="{FF2B5EF4-FFF2-40B4-BE49-F238E27FC236}">
                <a16:creationId xmlns:a16="http://schemas.microsoft.com/office/drawing/2014/main" id="{81EAE36D-B394-B9EF-710C-F780DC82C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42" r="487" b="1299"/>
          <a:stretch>
            <a:fillRect/>
          </a:stretch>
        </p:blipFill>
        <p:spPr bwMode="auto">
          <a:xfrm>
            <a:off x="1722438" y="1692275"/>
            <a:ext cx="5578475" cy="4165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>
            <a:extLst>
              <a:ext uri="{FF2B5EF4-FFF2-40B4-BE49-F238E27FC236}">
                <a16:creationId xmlns:a16="http://schemas.microsoft.com/office/drawing/2014/main" id="{5401A0DB-440D-FA78-7E99-9C621BEAF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Contiguous Allocation</a:t>
            </a:r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3321492C-9A83-83C9-4C3D-8F4DFCA1B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2125" y="1006475"/>
            <a:ext cx="8159750" cy="5213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/>
              <a:t>Main memory usually divided into two partitions: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Resident operating system, usually held in low memory with interrupt vector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User processes then held in high memory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53F50BD3-E736-0634-1530-A3AE04F09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463" y="42863"/>
            <a:ext cx="8959850" cy="684212"/>
          </a:xfrm>
        </p:spPr>
        <p:txBody>
          <a:bodyPr/>
          <a:lstStyle/>
          <a:p>
            <a:pPr>
              <a:defRPr/>
            </a:pPr>
            <a:r>
              <a:rPr lang="en-US" altLang="en-US" sz="2400"/>
              <a:t>A base and a limit register define a logical address space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BAE4E8CA-97FA-A6BB-5735-3A8AB15E0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6" t="906" r="18016" b="1501"/>
          <a:stretch>
            <a:fillRect/>
          </a:stretch>
        </p:blipFill>
        <p:spPr bwMode="auto">
          <a:xfrm>
            <a:off x="2541588" y="1437204"/>
            <a:ext cx="3930650" cy="44973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E5472AEA-DF80-7334-16CE-7BED4EAF5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228600"/>
            <a:ext cx="9018588" cy="595313"/>
          </a:xfrm>
        </p:spPr>
        <p:txBody>
          <a:bodyPr/>
          <a:lstStyle/>
          <a:p>
            <a:pPr>
              <a:defRPr/>
            </a:pPr>
            <a:r>
              <a:rPr lang="en-US" altLang="en-US" sz="2400"/>
              <a:t>HW address protection with base and limit registers</a:t>
            </a: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7AF074C3-8012-7004-D163-90BBD52AD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" t="20837" r="443" b="21426"/>
          <a:stretch>
            <a:fillRect/>
          </a:stretch>
        </p:blipFill>
        <p:spPr bwMode="auto">
          <a:xfrm>
            <a:off x="1049338" y="2141538"/>
            <a:ext cx="6915150" cy="3022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43BE99E-95F2-1ED0-55B6-079CF4221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Contiguous Allocation (Cont.)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C24FA9B-DE36-E745-9CFD-A2D087009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1173163"/>
            <a:ext cx="8077200" cy="2724150"/>
          </a:xfrm>
        </p:spPr>
        <p:txBody>
          <a:bodyPr/>
          <a:lstStyle/>
          <a:p>
            <a:r>
              <a:rPr lang="en-US" altLang="en-US" sz="2000"/>
              <a:t>Multiple-partition allocation</a:t>
            </a:r>
          </a:p>
          <a:p>
            <a:pPr lvl="1"/>
            <a:r>
              <a:rPr lang="en-US" altLang="en-US" sz="2000" i="1"/>
              <a:t>Hole</a:t>
            </a:r>
            <a:r>
              <a:rPr lang="en-US" altLang="en-US" sz="2000"/>
              <a:t> – block of available memory; holes of various size are scattered throughout memory</a:t>
            </a:r>
          </a:p>
          <a:p>
            <a:pPr lvl="1"/>
            <a:r>
              <a:rPr lang="en-US" altLang="en-US" sz="2000"/>
              <a:t>When a process arrives, it is allocated memory from a hole large enough to accommodate it</a:t>
            </a:r>
          </a:p>
          <a:p>
            <a:pPr lvl="1"/>
            <a:r>
              <a:rPr lang="en-US" altLang="en-US" sz="2000"/>
              <a:t>Operating system maintains information about:</a:t>
            </a:r>
            <a:br>
              <a:rPr lang="en-US" altLang="en-US" sz="2000"/>
            </a:br>
            <a:r>
              <a:rPr lang="en-US" altLang="en-US" sz="2000"/>
              <a:t>a) allocated partitions    b) free partitions (hole)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2CAAEA92-ED3F-5B46-7C97-1C4A7CC3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06717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392D5F9E-F680-17A4-38DE-09E356013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44307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BECEB856-E30F-ACF4-AEFC-03E83252B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48418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323B44E3-A503-F43C-B3AA-5363554C4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57737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C186E179-36E1-D940-1F4C-43CF7D6E6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4067175"/>
            <a:ext cx="441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OS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34A9F72B-FF17-BC3B-AC29-0727A1C3B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4511675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process 5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1F0444DA-F179-7DFB-E07B-DFBCE75E9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51943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process 8</a:t>
            </a: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D2A81399-72C9-A86D-6621-BF729946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5791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process 2</a:t>
            </a:r>
          </a:p>
        </p:txBody>
      </p:sp>
      <p:sp>
        <p:nvSpPr>
          <p:cNvPr id="32780" name="Rectangle 14">
            <a:extLst>
              <a:ext uri="{FF2B5EF4-FFF2-40B4-BE49-F238E27FC236}">
                <a16:creationId xmlns:a16="http://schemas.microsoft.com/office/drawing/2014/main" id="{81378410-752F-7DE5-BD01-E808248F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406717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sp>
        <p:nvSpPr>
          <p:cNvPr id="32781" name="Line 15">
            <a:extLst>
              <a:ext uri="{FF2B5EF4-FFF2-40B4-BE49-F238E27FC236}">
                <a16:creationId xmlns:a16="http://schemas.microsoft.com/office/drawing/2014/main" id="{B11C51C5-0605-003C-9F2A-85B5AA5AC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700" y="44307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82" name="Line 16">
            <a:extLst>
              <a:ext uri="{FF2B5EF4-FFF2-40B4-BE49-F238E27FC236}">
                <a16:creationId xmlns:a16="http://schemas.microsoft.com/office/drawing/2014/main" id="{D295150C-C211-1690-CF21-921271005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700" y="48418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83" name="Line 17">
            <a:extLst>
              <a:ext uri="{FF2B5EF4-FFF2-40B4-BE49-F238E27FC236}">
                <a16:creationId xmlns:a16="http://schemas.microsoft.com/office/drawing/2014/main" id="{0D9AB4ED-6B22-6884-1845-CA9942952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700" y="57737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84" name="Text Box 18">
            <a:extLst>
              <a:ext uri="{FF2B5EF4-FFF2-40B4-BE49-F238E27FC236}">
                <a16:creationId xmlns:a16="http://schemas.microsoft.com/office/drawing/2014/main" id="{DACF70AC-FC32-1E2F-692C-DC3839323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4067175"/>
            <a:ext cx="441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OS</a:t>
            </a:r>
          </a:p>
        </p:txBody>
      </p:sp>
      <p:sp>
        <p:nvSpPr>
          <p:cNvPr id="32785" name="Text Box 19">
            <a:extLst>
              <a:ext uri="{FF2B5EF4-FFF2-40B4-BE49-F238E27FC236}">
                <a16:creationId xmlns:a16="http://schemas.microsoft.com/office/drawing/2014/main" id="{08EF506B-A562-0E7D-FEA8-87BB39A45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4511675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process 5</a:t>
            </a:r>
          </a:p>
        </p:txBody>
      </p:sp>
      <p:sp>
        <p:nvSpPr>
          <p:cNvPr id="32786" name="Text Box 21">
            <a:extLst>
              <a:ext uri="{FF2B5EF4-FFF2-40B4-BE49-F238E27FC236}">
                <a16:creationId xmlns:a16="http://schemas.microsoft.com/office/drawing/2014/main" id="{1A794D5B-A4DF-2E7B-8F39-A147C9552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5791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process 2</a:t>
            </a:r>
          </a:p>
        </p:txBody>
      </p:sp>
      <p:sp>
        <p:nvSpPr>
          <p:cNvPr id="32787" name="Rectangle 23">
            <a:extLst>
              <a:ext uri="{FF2B5EF4-FFF2-40B4-BE49-F238E27FC236}">
                <a16:creationId xmlns:a16="http://schemas.microsoft.com/office/drawing/2014/main" id="{B0B73030-09E8-CAE6-E48F-E49CDBD70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406717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sp>
        <p:nvSpPr>
          <p:cNvPr id="32788" name="Line 24">
            <a:extLst>
              <a:ext uri="{FF2B5EF4-FFF2-40B4-BE49-F238E27FC236}">
                <a16:creationId xmlns:a16="http://schemas.microsoft.com/office/drawing/2014/main" id="{52E17489-79BC-9079-1B8B-49AE05B27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4307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89" name="Line 25">
            <a:extLst>
              <a:ext uri="{FF2B5EF4-FFF2-40B4-BE49-F238E27FC236}">
                <a16:creationId xmlns:a16="http://schemas.microsoft.com/office/drawing/2014/main" id="{4A4DCE2D-55DC-7A58-8B92-34FC90272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8418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90" name="Line 26">
            <a:extLst>
              <a:ext uri="{FF2B5EF4-FFF2-40B4-BE49-F238E27FC236}">
                <a16:creationId xmlns:a16="http://schemas.microsoft.com/office/drawing/2014/main" id="{4A5ED986-29D6-3674-3167-9114CA519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57737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91" name="Text Box 27">
            <a:extLst>
              <a:ext uri="{FF2B5EF4-FFF2-40B4-BE49-F238E27FC236}">
                <a16:creationId xmlns:a16="http://schemas.microsoft.com/office/drawing/2014/main" id="{E66B3AD8-1245-C375-99F7-271903A80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4067175"/>
            <a:ext cx="441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OS</a:t>
            </a:r>
          </a:p>
        </p:txBody>
      </p:sp>
      <p:sp>
        <p:nvSpPr>
          <p:cNvPr id="32792" name="Text Box 28">
            <a:extLst>
              <a:ext uri="{FF2B5EF4-FFF2-40B4-BE49-F238E27FC236}">
                <a16:creationId xmlns:a16="http://schemas.microsoft.com/office/drawing/2014/main" id="{659426DF-60A6-5B4C-6E63-22F6F9475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4511675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process 5</a:t>
            </a:r>
          </a:p>
        </p:txBody>
      </p:sp>
      <p:sp>
        <p:nvSpPr>
          <p:cNvPr id="32793" name="Text Box 30">
            <a:extLst>
              <a:ext uri="{FF2B5EF4-FFF2-40B4-BE49-F238E27FC236}">
                <a16:creationId xmlns:a16="http://schemas.microsoft.com/office/drawing/2014/main" id="{87832873-5D8E-2B59-8C8A-123CD9EE9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5791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process 2</a:t>
            </a:r>
          </a:p>
        </p:txBody>
      </p:sp>
      <p:sp>
        <p:nvSpPr>
          <p:cNvPr id="32794" name="Rectangle 32">
            <a:extLst>
              <a:ext uri="{FF2B5EF4-FFF2-40B4-BE49-F238E27FC236}">
                <a16:creationId xmlns:a16="http://schemas.microsoft.com/office/drawing/2014/main" id="{4E4547B9-CEC4-31B8-FFF9-289B4993D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406717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sp>
        <p:nvSpPr>
          <p:cNvPr id="32795" name="Line 33">
            <a:extLst>
              <a:ext uri="{FF2B5EF4-FFF2-40B4-BE49-F238E27FC236}">
                <a16:creationId xmlns:a16="http://schemas.microsoft.com/office/drawing/2014/main" id="{5C2F7640-2095-6A15-6706-0E28EED32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44307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96" name="Line 34">
            <a:extLst>
              <a:ext uri="{FF2B5EF4-FFF2-40B4-BE49-F238E27FC236}">
                <a16:creationId xmlns:a16="http://schemas.microsoft.com/office/drawing/2014/main" id="{8ADE3B29-E948-75C1-C687-59D4CF88A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48418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97" name="Line 35">
            <a:extLst>
              <a:ext uri="{FF2B5EF4-FFF2-40B4-BE49-F238E27FC236}">
                <a16:creationId xmlns:a16="http://schemas.microsoft.com/office/drawing/2014/main" id="{902DED4A-7FB1-BA9C-4A66-8518FE950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57737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98" name="Text Box 36">
            <a:extLst>
              <a:ext uri="{FF2B5EF4-FFF2-40B4-BE49-F238E27FC236}">
                <a16:creationId xmlns:a16="http://schemas.microsoft.com/office/drawing/2014/main" id="{A1BFE64E-1319-124B-A395-EFCA194E5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4067175"/>
            <a:ext cx="441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OS</a:t>
            </a:r>
          </a:p>
        </p:txBody>
      </p:sp>
      <p:sp>
        <p:nvSpPr>
          <p:cNvPr id="32799" name="Text Box 37">
            <a:extLst>
              <a:ext uri="{FF2B5EF4-FFF2-40B4-BE49-F238E27FC236}">
                <a16:creationId xmlns:a16="http://schemas.microsoft.com/office/drawing/2014/main" id="{D2D9E6C8-6F52-98BB-55D5-CAC182B38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4511675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process 5</a:t>
            </a:r>
          </a:p>
        </p:txBody>
      </p:sp>
      <p:sp>
        <p:nvSpPr>
          <p:cNvPr id="32800" name="Text Box 38">
            <a:extLst>
              <a:ext uri="{FF2B5EF4-FFF2-40B4-BE49-F238E27FC236}">
                <a16:creationId xmlns:a16="http://schemas.microsoft.com/office/drawing/2014/main" id="{D5674394-194F-343C-ED4E-598148794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4829175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process 9</a:t>
            </a:r>
          </a:p>
        </p:txBody>
      </p:sp>
      <p:sp>
        <p:nvSpPr>
          <p:cNvPr id="32801" name="Text Box 39">
            <a:extLst>
              <a:ext uri="{FF2B5EF4-FFF2-40B4-BE49-F238E27FC236}">
                <a16:creationId xmlns:a16="http://schemas.microsoft.com/office/drawing/2014/main" id="{BCABDB3D-DDE9-3BE4-8F8A-96352FB4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5791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process 2</a:t>
            </a:r>
          </a:p>
        </p:txBody>
      </p:sp>
      <p:sp>
        <p:nvSpPr>
          <p:cNvPr id="32802" name="Rectangle 41">
            <a:extLst>
              <a:ext uri="{FF2B5EF4-FFF2-40B4-BE49-F238E27FC236}">
                <a16:creationId xmlns:a16="http://schemas.microsoft.com/office/drawing/2014/main" id="{BEADF318-1FBC-FCC7-89B8-D4BACA3D4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4829175"/>
            <a:ext cx="1143000" cy="990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sp>
        <p:nvSpPr>
          <p:cNvPr id="32803" name="Rectangle 42">
            <a:extLst>
              <a:ext uri="{FF2B5EF4-FFF2-40B4-BE49-F238E27FC236}">
                <a16:creationId xmlns:a16="http://schemas.microsoft.com/office/drawing/2014/main" id="{C9802B02-6A28-A841-9803-34F6490A4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5210175"/>
            <a:ext cx="1143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sp>
        <p:nvSpPr>
          <p:cNvPr id="32804" name="Text Box 43">
            <a:extLst>
              <a:ext uri="{FF2B5EF4-FFF2-40B4-BE49-F238E27FC236}">
                <a16:creationId xmlns:a16="http://schemas.microsoft.com/office/drawing/2014/main" id="{19C4F206-AE08-7448-450D-7310F61B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4829175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process 9</a:t>
            </a:r>
          </a:p>
        </p:txBody>
      </p:sp>
      <p:sp>
        <p:nvSpPr>
          <p:cNvPr id="32805" name="Rectangle 44">
            <a:extLst>
              <a:ext uri="{FF2B5EF4-FFF2-40B4-BE49-F238E27FC236}">
                <a16:creationId xmlns:a16="http://schemas.microsoft.com/office/drawing/2014/main" id="{287BA210-A12D-0189-F905-577BF8673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5514975"/>
            <a:ext cx="11430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sp>
        <p:nvSpPr>
          <p:cNvPr id="32806" name="Line 45">
            <a:extLst>
              <a:ext uri="{FF2B5EF4-FFF2-40B4-BE49-F238E27FC236}">
                <a16:creationId xmlns:a16="http://schemas.microsoft.com/office/drawing/2014/main" id="{19D9F254-E982-76D6-9C79-B16ACFEAE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51657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807" name="Text Box 46">
            <a:extLst>
              <a:ext uri="{FF2B5EF4-FFF2-40B4-BE49-F238E27FC236}">
                <a16:creationId xmlns:a16="http://schemas.microsoft.com/office/drawing/2014/main" id="{A93545AA-2C36-B7EC-F116-C38298D44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5210175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400"/>
              <a:t>process 10</a:t>
            </a:r>
          </a:p>
        </p:txBody>
      </p:sp>
      <p:sp>
        <p:nvSpPr>
          <p:cNvPr id="32808" name="AutoShape 47">
            <a:extLst>
              <a:ext uri="{FF2B5EF4-FFF2-40B4-BE49-F238E27FC236}">
                <a16:creationId xmlns:a16="http://schemas.microsoft.com/office/drawing/2014/main" id="{95947498-14A1-9316-4DF8-56303AEA4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52101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sp>
        <p:nvSpPr>
          <p:cNvPr id="32809" name="AutoShape 48">
            <a:extLst>
              <a:ext uri="{FF2B5EF4-FFF2-40B4-BE49-F238E27FC236}">
                <a16:creationId xmlns:a16="http://schemas.microsoft.com/office/drawing/2014/main" id="{14416A63-A226-CFFF-CE6C-48CACD51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2101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sp>
        <p:nvSpPr>
          <p:cNvPr id="32810" name="AutoShape 49">
            <a:extLst>
              <a:ext uri="{FF2B5EF4-FFF2-40B4-BE49-F238E27FC236}">
                <a16:creationId xmlns:a16="http://schemas.microsoft.com/office/drawing/2014/main" id="{4F2D4010-A319-44B9-CD92-15E253D56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52101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8F11848-A6E0-FACE-056A-3A9FEBC09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Dynamic Storage-Allocation Problem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5EA30C2-5158-CDD4-17CE-74A629DF6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638" y="2009775"/>
            <a:ext cx="8077200" cy="2982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b="1">
                <a:solidFill>
                  <a:srgbClr val="A50021"/>
                </a:solidFill>
              </a:rPr>
              <a:t>First-fit</a:t>
            </a:r>
            <a:r>
              <a:rPr lang="en-US" altLang="en-US" sz="2000"/>
              <a:t>:  Allocate the </a:t>
            </a:r>
            <a:r>
              <a:rPr lang="en-US" altLang="en-US" sz="2000" i="1"/>
              <a:t>first</a:t>
            </a:r>
            <a:r>
              <a:rPr lang="en-US" altLang="en-US" sz="2000"/>
              <a:t> hole that is big enough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solidFill>
                  <a:srgbClr val="A50021"/>
                </a:solidFill>
              </a:rPr>
              <a:t>Best-fit</a:t>
            </a:r>
            <a:r>
              <a:rPr lang="en-US" altLang="en-US" sz="2000"/>
              <a:t>:  Allocate the </a:t>
            </a:r>
            <a:r>
              <a:rPr lang="en-US" altLang="en-US" sz="2000" i="1"/>
              <a:t>smallest</a:t>
            </a:r>
            <a:r>
              <a:rPr lang="en-US" altLang="en-US" sz="2000"/>
              <a:t> hole that is big enough; must search entire list, unless ordered by size.  Produces the smallest leftover hole.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solidFill>
                  <a:srgbClr val="A50021"/>
                </a:solidFill>
              </a:rPr>
              <a:t>Worst-fit</a:t>
            </a:r>
            <a:r>
              <a:rPr lang="en-US" altLang="en-US" sz="2000"/>
              <a:t>:  Allocate the </a:t>
            </a:r>
            <a:r>
              <a:rPr lang="en-US" altLang="en-US" sz="2000" i="1"/>
              <a:t>largest</a:t>
            </a:r>
            <a:r>
              <a:rPr lang="en-US" altLang="en-US" sz="2000"/>
              <a:t> hole; must also search entire list.  Produces the largest leftover hole.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0F691B78-EAE7-12B6-5744-E73722FF3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7950"/>
            <a:ext cx="653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How to satisfy a request of size </a:t>
            </a:r>
            <a:r>
              <a:rPr kumimoji="0" lang="en-US" altLang="en-US" sz="2000" i="1"/>
              <a:t>n</a:t>
            </a:r>
            <a:r>
              <a:rPr kumimoji="0" lang="en-US" altLang="en-US" sz="2000"/>
              <a:t> from a list of free holes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84CD25A6-0450-2DF2-26A9-095E8BD3A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465763"/>
            <a:ext cx="6530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First-fit and best-fit better than worst-fit in terms of speed and storage utilization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>
            <a:extLst>
              <a:ext uri="{FF2B5EF4-FFF2-40B4-BE49-F238E27FC236}">
                <a16:creationId xmlns:a16="http://schemas.microsoft.com/office/drawing/2014/main" id="{C6875AC1-FB68-A2F6-0DBD-AC1E69F57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Fragmentation</a:t>
            </a:r>
          </a:p>
        </p:txBody>
      </p:sp>
      <p:sp>
        <p:nvSpPr>
          <p:cNvPr id="34819" name="Rectangle 1027">
            <a:extLst>
              <a:ext uri="{FF2B5EF4-FFF2-40B4-BE49-F238E27FC236}">
                <a16:creationId xmlns:a16="http://schemas.microsoft.com/office/drawing/2014/main" id="{6116EB54-6D6C-6D62-13D7-A00C164B9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1058863"/>
            <a:ext cx="8647112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>
                <a:solidFill>
                  <a:srgbClr val="A50021"/>
                </a:solidFill>
              </a:rPr>
              <a:t>External Fragmentation</a:t>
            </a:r>
            <a:r>
              <a:rPr lang="en-US" altLang="en-US" sz="2400"/>
              <a:t> – total memory space exists to satisfy a request, but it is not contiguous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b="1">
                <a:solidFill>
                  <a:srgbClr val="A50021"/>
                </a:solidFill>
              </a:rPr>
              <a:t>Internal Fragmentation</a:t>
            </a:r>
            <a:r>
              <a:rPr lang="en-US" altLang="en-US" sz="2400"/>
              <a:t> – allocated memory may be slightly larger than requested memory; this size difference is memory internal to a partition, but not being used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Reduce external fragmentation by </a:t>
            </a:r>
            <a:r>
              <a:rPr lang="en-US" altLang="en-US" sz="2400" b="1">
                <a:solidFill>
                  <a:srgbClr val="A50021"/>
                </a:solidFill>
              </a:rPr>
              <a:t>compaction</a:t>
            </a:r>
          </a:p>
          <a:p>
            <a:pPr lvl="1">
              <a:lnSpc>
                <a:spcPct val="150000"/>
              </a:lnSpc>
            </a:pPr>
            <a:r>
              <a:rPr lang="en-US" altLang="en-US" sz="2400"/>
              <a:t>Shuffle memory contents to place all free memory together in one large block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E463-AED3-CD54-7798-BB8CB1DC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A50021"/>
                </a:solidFill>
              </a:rPr>
              <a:t>External Fragmentation</a:t>
            </a:r>
            <a:endParaRPr lang="en-IN" dirty="0"/>
          </a:p>
        </p:txBody>
      </p:sp>
      <p:pic>
        <p:nvPicPr>
          <p:cNvPr id="35843" name="Picture 2" descr="External Fragmentation">
            <a:extLst>
              <a:ext uri="{FF2B5EF4-FFF2-40B4-BE49-F238E27FC236}">
                <a16:creationId xmlns:a16="http://schemas.microsoft.com/office/drawing/2014/main" id="{2174C32F-BFC7-5ABA-7ECA-2AB41E28A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441450"/>
            <a:ext cx="6791325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F20C-0306-4775-FE7E-470546B4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A50021"/>
                </a:solidFill>
              </a:rPr>
              <a:t>Internal Fragmentation</a:t>
            </a:r>
            <a:endParaRPr lang="en-IN" dirty="0"/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6D7019BC-C58A-C05A-BAFD-73B91E0C4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322388"/>
            <a:ext cx="4305300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>
            <a:extLst>
              <a:ext uri="{FF2B5EF4-FFF2-40B4-BE49-F238E27FC236}">
                <a16:creationId xmlns:a16="http://schemas.microsoft.com/office/drawing/2014/main" id="{CE435604-14E8-2FA6-0651-4DD93401D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Paging</a:t>
            </a:r>
          </a:p>
        </p:txBody>
      </p:sp>
      <p:sp>
        <p:nvSpPr>
          <p:cNvPr id="37891" name="Rectangle 1027">
            <a:extLst>
              <a:ext uri="{FF2B5EF4-FFF2-40B4-BE49-F238E27FC236}">
                <a16:creationId xmlns:a16="http://schemas.microsoft.com/office/drawing/2014/main" id="{75FB6382-0397-6C50-8326-32CB71AD3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143000"/>
            <a:ext cx="8408987" cy="53101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/>
              <a:t>Logical address space of a process can be noncontiguous; process is allocated physical memory whenever the latter is available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Divide physical memory into fixed-sized blocks called </a:t>
            </a:r>
            <a:r>
              <a:rPr lang="en-US" altLang="en-US" sz="2000" b="1"/>
              <a:t>frames</a:t>
            </a:r>
            <a:r>
              <a:rPr lang="en-US" altLang="en-US" sz="2000"/>
              <a:t> (size is power of 2, between 512 bytes and 8192 bytes)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Divide logical memory into blocks of </a:t>
            </a:r>
            <a:r>
              <a:rPr lang="en-US" altLang="en-US" sz="2000" i="1"/>
              <a:t>same size </a:t>
            </a:r>
            <a:r>
              <a:rPr lang="en-US" altLang="en-US" sz="2000"/>
              <a:t>called </a:t>
            </a:r>
            <a:r>
              <a:rPr lang="en-US" altLang="en-US" sz="2000" b="1"/>
              <a:t>pages</a:t>
            </a:r>
            <a:r>
              <a:rPr lang="en-US" altLang="en-US" sz="200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Keep track of all </a:t>
            </a:r>
            <a:r>
              <a:rPr lang="en-US" altLang="en-US" sz="2000" b="1"/>
              <a:t>free frames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To run a program of size </a:t>
            </a:r>
            <a:r>
              <a:rPr lang="en-US" altLang="en-US" sz="2000" i="1"/>
              <a:t>n</a:t>
            </a:r>
            <a:r>
              <a:rPr lang="en-US" altLang="en-US" sz="2000"/>
              <a:t> pages, need to find </a:t>
            </a:r>
            <a:r>
              <a:rPr lang="en-US" altLang="en-US" sz="2000" i="1"/>
              <a:t>n</a:t>
            </a:r>
            <a:r>
              <a:rPr lang="en-US" altLang="en-US" sz="2000"/>
              <a:t> free frames and load program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Set up a </a:t>
            </a:r>
            <a:r>
              <a:rPr lang="en-US" altLang="en-US" sz="2000" b="1"/>
              <a:t>page table</a:t>
            </a:r>
            <a:r>
              <a:rPr lang="en-US" altLang="en-US" sz="2000"/>
              <a:t> to translate logical to physical addresses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Internal fragmentation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248C17D-AF93-D54A-8B2B-7B9713ABC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Memory Management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9C3FEB0-E3A7-332D-9F70-35C3EA948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/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Swapping 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Contiguous Allocation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Paging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Segmentation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Segmentation with Paging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>
            <a:extLst>
              <a:ext uri="{FF2B5EF4-FFF2-40B4-BE49-F238E27FC236}">
                <a16:creationId xmlns:a16="http://schemas.microsoft.com/office/drawing/2014/main" id="{8DCC60B4-EAA3-5A6F-39DD-F1D3DAC33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Address Translation Scheme</a:t>
            </a:r>
          </a:p>
        </p:txBody>
      </p:sp>
      <p:sp>
        <p:nvSpPr>
          <p:cNvPr id="38915" name="Rectangle 1027">
            <a:extLst>
              <a:ext uri="{FF2B5EF4-FFF2-40B4-BE49-F238E27FC236}">
                <a16:creationId xmlns:a16="http://schemas.microsoft.com/office/drawing/2014/main" id="{2612CB3A-6BED-1AD0-F33F-3C737721B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638" y="1189038"/>
            <a:ext cx="8564562" cy="4937125"/>
          </a:xfrm>
        </p:spPr>
        <p:txBody>
          <a:bodyPr/>
          <a:lstStyle/>
          <a:p>
            <a:r>
              <a:rPr lang="en-US" altLang="en-US" sz="2400"/>
              <a:t>Address generated by CPU is divided into: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 i="1"/>
              <a:t>Page number</a:t>
            </a:r>
            <a:r>
              <a:rPr lang="en-US" altLang="en-US" sz="2400"/>
              <a:t> </a:t>
            </a:r>
            <a:r>
              <a:rPr lang="en-US" altLang="en-US" sz="2400" i="1"/>
              <a:t>(p)</a:t>
            </a:r>
            <a:r>
              <a:rPr lang="en-US" altLang="en-US" sz="2400"/>
              <a:t> – used as an index into a </a:t>
            </a:r>
            <a:r>
              <a:rPr lang="en-US" altLang="en-US" sz="2400" i="1"/>
              <a:t>page</a:t>
            </a:r>
            <a:r>
              <a:rPr lang="en-US" altLang="en-US" sz="2400"/>
              <a:t> </a:t>
            </a:r>
            <a:r>
              <a:rPr lang="en-US" altLang="en-US" sz="2400" i="1"/>
              <a:t>table</a:t>
            </a:r>
            <a:r>
              <a:rPr lang="en-US" altLang="en-US" sz="2400"/>
              <a:t> which contains base address of each page in physical memory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 i="1"/>
              <a:t>Page offset</a:t>
            </a:r>
            <a:r>
              <a:rPr lang="en-US" altLang="en-US" sz="2400"/>
              <a:t> </a:t>
            </a:r>
            <a:r>
              <a:rPr lang="en-US" altLang="en-US" sz="2400" i="1"/>
              <a:t>(d)</a:t>
            </a:r>
            <a:r>
              <a:rPr lang="en-US" altLang="en-US" sz="2400"/>
              <a:t> – combined with base address to define the physical memory address that is sent to the memory unit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E3191B00-3288-07D7-F76F-D01C29630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Address Translation Architecture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464C723E-059D-1EA2-E3E4-2EE0550B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1534" r="455" b="1854"/>
          <a:stretch>
            <a:fillRect/>
          </a:stretch>
        </p:blipFill>
        <p:spPr bwMode="auto">
          <a:xfrm>
            <a:off x="1303338" y="1384300"/>
            <a:ext cx="6537325" cy="4781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>
            <a:extLst>
              <a:ext uri="{FF2B5EF4-FFF2-40B4-BE49-F238E27FC236}">
                <a16:creationId xmlns:a16="http://schemas.microsoft.com/office/drawing/2014/main" id="{9EAF9E38-CFAF-D6D9-C70B-2C53F91BA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Paging Example </a:t>
            </a:r>
            <a:endParaRPr lang="en-US" altLang="en-US" sz="2400"/>
          </a:p>
        </p:txBody>
      </p:sp>
      <p:pic>
        <p:nvPicPr>
          <p:cNvPr id="40963" name="Picture 1029">
            <a:extLst>
              <a:ext uri="{FF2B5EF4-FFF2-40B4-BE49-F238E27FC236}">
                <a16:creationId xmlns:a16="http://schemas.microsoft.com/office/drawing/2014/main" id="{C213549A-02B7-7323-CB0D-FB752046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1" t="623" r="10611" b="951"/>
          <a:stretch>
            <a:fillRect/>
          </a:stretch>
        </p:blipFill>
        <p:spPr bwMode="auto">
          <a:xfrm>
            <a:off x="1736725" y="1165225"/>
            <a:ext cx="5670550" cy="52990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ABBD8824-29C2-E023-6F35-462DF502F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775" y="228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Paging Example</a:t>
            </a:r>
          </a:p>
        </p:txBody>
      </p:sp>
      <p:pic>
        <p:nvPicPr>
          <p:cNvPr id="41987" name="Picture 4">
            <a:extLst>
              <a:ext uri="{FF2B5EF4-FFF2-40B4-BE49-F238E27FC236}">
                <a16:creationId xmlns:a16="http://schemas.microsoft.com/office/drawing/2014/main" id="{53C3767B-708D-3759-4F0E-56C31E062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8" t="639" r="20580" b="639"/>
          <a:stretch>
            <a:fillRect/>
          </a:stretch>
        </p:blipFill>
        <p:spPr bwMode="auto">
          <a:xfrm>
            <a:off x="2249488" y="1022350"/>
            <a:ext cx="4645025" cy="5454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CC74C662-3266-6087-B36C-CC592718E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Free Frames</a:t>
            </a:r>
          </a:p>
        </p:txBody>
      </p:sp>
      <p:sp>
        <p:nvSpPr>
          <p:cNvPr id="43011" name="Text Box 4">
            <a:extLst>
              <a:ext uri="{FF2B5EF4-FFF2-40B4-BE49-F238E27FC236}">
                <a16:creationId xmlns:a16="http://schemas.microsoft.com/office/drawing/2014/main" id="{0BDE8531-EA17-1739-E5AC-0B6F4EE9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5865813"/>
            <a:ext cx="188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Before allocation</a:t>
            </a:r>
          </a:p>
        </p:txBody>
      </p:sp>
      <p:sp>
        <p:nvSpPr>
          <p:cNvPr id="43012" name="Text Box 5">
            <a:extLst>
              <a:ext uri="{FF2B5EF4-FFF2-40B4-BE49-F238E27FC236}">
                <a16:creationId xmlns:a16="http://schemas.microsoft.com/office/drawing/2014/main" id="{E43436A7-D4C1-55D9-526C-D35DCBA21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5865813"/>
            <a:ext cx="169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After allocation</a:t>
            </a:r>
          </a:p>
        </p:txBody>
      </p:sp>
      <p:pic>
        <p:nvPicPr>
          <p:cNvPr id="43013" name="Picture 6">
            <a:extLst>
              <a:ext uri="{FF2B5EF4-FFF2-40B4-BE49-F238E27FC236}">
                <a16:creationId xmlns:a16="http://schemas.microsoft.com/office/drawing/2014/main" id="{2582D766-968F-AECA-FB23-A330D704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" t="2477" r="699" b="3087"/>
          <a:stretch>
            <a:fillRect/>
          </a:stretch>
        </p:blipFill>
        <p:spPr bwMode="auto">
          <a:xfrm>
            <a:off x="1463675" y="1055688"/>
            <a:ext cx="6216650" cy="44656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4F976A8-2EE4-9A26-9EE0-BFA5AF34F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Implementation of Page Table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0510774-C2F1-DE35-F5DC-656C9CFBC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01738"/>
            <a:ext cx="7943850" cy="5176837"/>
          </a:xfrm>
        </p:spPr>
        <p:txBody>
          <a:bodyPr/>
          <a:lstStyle/>
          <a:p>
            <a:pPr algn="just"/>
            <a:r>
              <a:rPr lang="en-US" altLang="en-US" sz="2400"/>
              <a:t>Page table is kept in main memory</a:t>
            </a:r>
          </a:p>
          <a:p>
            <a:pPr algn="just"/>
            <a:r>
              <a:rPr lang="en-US" altLang="en-US" sz="2400" i="1"/>
              <a:t>Page-table</a:t>
            </a:r>
            <a:r>
              <a:rPr lang="en-US" altLang="en-US" sz="2400"/>
              <a:t> </a:t>
            </a:r>
            <a:r>
              <a:rPr lang="en-US" altLang="en-US" sz="2400" i="1"/>
              <a:t>base register (</a:t>
            </a:r>
            <a:r>
              <a:rPr lang="en-US" altLang="en-US" sz="2400"/>
              <a:t>PTBR) points to the page table</a:t>
            </a:r>
          </a:p>
          <a:p>
            <a:pPr algn="just"/>
            <a:r>
              <a:rPr lang="en-US" altLang="en-US" sz="2400" i="1"/>
              <a:t>Page-table length register</a:t>
            </a:r>
            <a:r>
              <a:rPr lang="en-US" altLang="en-US" sz="2400"/>
              <a:t>  indicates size of the page table</a:t>
            </a:r>
          </a:p>
          <a:p>
            <a:pPr algn="just"/>
            <a:r>
              <a:rPr lang="en-US" altLang="en-US" sz="2400"/>
              <a:t>In this scheme every data/instruction access requires two memory accesses.  </a:t>
            </a:r>
            <a:r>
              <a:rPr lang="en-US" altLang="en-US" sz="2400" b="1"/>
              <a:t>One</a:t>
            </a:r>
            <a:r>
              <a:rPr lang="en-US" altLang="en-US" sz="2400"/>
              <a:t> for the page table and </a:t>
            </a:r>
            <a:r>
              <a:rPr lang="en-US" altLang="en-US" sz="2400" b="1"/>
              <a:t>one</a:t>
            </a:r>
            <a:r>
              <a:rPr lang="en-US" altLang="en-US" sz="2400"/>
              <a:t> for the data/instruction.</a:t>
            </a:r>
          </a:p>
          <a:p>
            <a:pPr algn="just"/>
            <a:r>
              <a:rPr lang="en-US" altLang="en-US" sz="2400"/>
              <a:t>The two memory access problem can be solved by the use of a special fast-lookup hardware cache called </a:t>
            </a:r>
            <a:r>
              <a:rPr lang="en-US" altLang="en-US" sz="2400" b="1">
                <a:solidFill>
                  <a:srgbClr val="A50021"/>
                </a:solidFill>
              </a:rPr>
              <a:t>associative memory </a:t>
            </a:r>
            <a:r>
              <a:rPr lang="en-US" altLang="en-US" sz="2400"/>
              <a:t>or </a:t>
            </a:r>
            <a:r>
              <a:rPr lang="en-US" altLang="en-US" sz="2400" b="1">
                <a:solidFill>
                  <a:srgbClr val="A50021"/>
                </a:solidFill>
              </a:rPr>
              <a:t>translation look-aside buffers (TLBs)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FC265BE7-AB12-C567-527D-0FE537629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Paging Hardware With TLB</a:t>
            </a:r>
            <a:endParaRPr lang="en-US" altLang="en-US" sz="2400"/>
          </a:p>
        </p:txBody>
      </p:sp>
      <p:pic>
        <p:nvPicPr>
          <p:cNvPr id="45059" name="Picture 4">
            <a:extLst>
              <a:ext uri="{FF2B5EF4-FFF2-40B4-BE49-F238E27FC236}">
                <a16:creationId xmlns:a16="http://schemas.microsoft.com/office/drawing/2014/main" id="{36C7B952-6502-3D9E-1C5D-8553CF10D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041" r="1292" b="682"/>
          <a:stretch>
            <a:fillRect/>
          </a:stretch>
        </p:blipFill>
        <p:spPr bwMode="auto">
          <a:xfrm>
            <a:off x="1050925" y="1317625"/>
            <a:ext cx="6686550" cy="50593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D2BE-D680-66E5-02DC-43F2A6CB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1EF6F830-5ACC-BDBF-7B77-5E684CCA1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303338"/>
            <a:ext cx="81597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050">
            <a:extLst>
              <a:ext uri="{FF2B5EF4-FFF2-40B4-BE49-F238E27FC236}">
                <a16:creationId xmlns:a16="http://schemas.microsoft.com/office/drawing/2014/main" id="{276203F0-30D1-F6FE-1A6E-EB49D3350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Memory Protection</a:t>
            </a:r>
          </a:p>
        </p:txBody>
      </p:sp>
      <p:sp>
        <p:nvSpPr>
          <p:cNvPr id="48131" name="Rectangle 2051">
            <a:extLst>
              <a:ext uri="{FF2B5EF4-FFF2-40B4-BE49-F238E27FC236}">
                <a16:creationId xmlns:a16="http://schemas.microsoft.com/office/drawing/2014/main" id="{709E4A68-9E85-5299-D6DF-C4F0B5F32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4188" y="1241425"/>
            <a:ext cx="8175625" cy="4965700"/>
          </a:xfrm>
        </p:spPr>
        <p:txBody>
          <a:bodyPr/>
          <a:lstStyle/>
          <a:p>
            <a:r>
              <a:rPr lang="en-US" altLang="en-US" sz="2400"/>
              <a:t>Memory protection implemented by associating protection bit with each frame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 b="1">
                <a:solidFill>
                  <a:srgbClr val="A50021"/>
                </a:solidFill>
              </a:rPr>
              <a:t>Valid-invalid</a:t>
            </a:r>
            <a:r>
              <a:rPr lang="en-US" altLang="en-US" sz="2400"/>
              <a:t> bit attached to each entry in the page table:</a:t>
            </a:r>
          </a:p>
          <a:p>
            <a:pPr lvl="1"/>
            <a:r>
              <a:rPr lang="en-US" altLang="en-US" sz="2400"/>
              <a:t>“valid” indicates that the associated page is in the process’ logical address space, and is thus a legal page</a:t>
            </a:r>
          </a:p>
          <a:p>
            <a:pPr lvl="1"/>
            <a:r>
              <a:rPr lang="en-US" altLang="en-US" sz="2400"/>
              <a:t>“invalid” indicates that the page is not in the process’ logical address space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05610959-6103-7EC5-6994-14626652E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2338" y="0"/>
            <a:ext cx="8161337" cy="84455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Valid (v) or Invalid (i) Bit In A Page Table</a:t>
            </a:r>
          </a:p>
        </p:txBody>
      </p:sp>
      <p:pic>
        <p:nvPicPr>
          <p:cNvPr id="49155" name="Picture 4">
            <a:extLst>
              <a:ext uri="{FF2B5EF4-FFF2-40B4-BE49-F238E27FC236}">
                <a16:creationId xmlns:a16="http://schemas.microsoft.com/office/drawing/2014/main" id="{0482F5A6-47C1-F0AE-3448-F6F8E5C4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1" t="603" r="7301" b="603"/>
          <a:stretch>
            <a:fillRect/>
          </a:stretch>
        </p:blipFill>
        <p:spPr bwMode="auto">
          <a:xfrm>
            <a:off x="1281113" y="1279525"/>
            <a:ext cx="6216650" cy="5394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8A35739-AA74-3CD3-6CF6-F07E25A97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231063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Background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24132F8-683D-2DF6-03F2-5592A57A6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238" y="1106488"/>
            <a:ext cx="8645525" cy="4879975"/>
          </a:xfrm>
        </p:spPr>
        <p:txBody>
          <a:bodyPr/>
          <a:lstStyle/>
          <a:p>
            <a:r>
              <a:rPr lang="en-US" altLang="en-US" sz="2400"/>
              <a:t>Program must be brought into memory and placed within a process for it to be run</a:t>
            </a:r>
          </a:p>
          <a:p>
            <a:r>
              <a:rPr lang="en-US" altLang="en-US" sz="2400" b="1">
                <a:solidFill>
                  <a:srgbClr val="A50021"/>
                </a:solidFill>
              </a:rPr>
              <a:t>Input queue</a:t>
            </a:r>
            <a:r>
              <a:rPr lang="en-US" altLang="en-US" sz="2400"/>
              <a:t> – collection of processes on the disk that are waiting to be brought into memory to run the program</a:t>
            </a:r>
          </a:p>
          <a:p>
            <a:r>
              <a:rPr lang="en-US" altLang="en-US" sz="2400"/>
              <a:t>User programs go through several steps before being run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4F674098-E4FF-4A65-2339-FCA5C33AE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Two-Level Paging Example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1363B99-CC93-011D-0DD2-A6A304AE8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1235075"/>
            <a:ext cx="8077200" cy="5200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/>
              <a:t>A logical address (on 32-bit machine with 4K page size) is divided into:</a:t>
            </a:r>
          </a:p>
          <a:p>
            <a:pPr marL="628650" lvl="1">
              <a:lnSpc>
                <a:spcPct val="90000"/>
              </a:lnSpc>
            </a:pPr>
            <a:r>
              <a:rPr lang="en-US" altLang="en-US" sz="1600"/>
              <a:t>a page number consisting of 20 bits</a:t>
            </a:r>
          </a:p>
          <a:p>
            <a:pPr marL="628650" lvl="1">
              <a:lnSpc>
                <a:spcPct val="90000"/>
              </a:lnSpc>
            </a:pPr>
            <a:r>
              <a:rPr lang="en-US" altLang="en-US" sz="1600"/>
              <a:t>a page offset consisting of 12 bits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Since the page table is paged, the page number is further divided into:</a:t>
            </a:r>
          </a:p>
          <a:p>
            <a:pPr marL="628650" lvl="1">
              <a:lnSpc>
                <a:spcPct val="90000"/>
              </a:lnSpc>
            </a:pPr>
            <a:r>
              <a:rPr lang="en-US" altLang="en-US" sz="1600"/>
              <a:t>a 10-bit page number </a:t>
            </a:r>
          </a:p>
          <a:p>
            <a:pPr marL="628650" lvl="1">
              <a:lnSpc>
                <a:spcPct val="90000"/>
              </a:lnSpc>
            </a:pPr>
            <a:r>
              <a:rPr lang="en-US" altLang="en-US" sz="1600"/>
              <a:t>a 10-bit page offset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Thus, a logical address is as follows:</a:t>
            </a: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endParaRPr lang="en-US" altLang="en-US" sz="1600"/>
          </a:p>
          <a:p>
            <a:pPr>
              <a:lnSpc>
                <a:spcPct val="90000"/>
              </a:lnSpc>
            </a:pPr>
            <a:r>
              <a:rPr lang="en-US" altLang="en-US" sz="1600"/>
              <a:t>where</a:t>
            </a:r>
            <a:r>
              <a:rPr lang="en-US" altLang="en-US" sz="1600" i="1"/>
              <a:t> p</a:t>
            </a:r>
            <a:r>
              <a:rPr lang="en-US" altLang="en-US" sz="1600" i="1" baseline="-25000"/>
              <a:t>i</a:t>
            </a:r>
            <a:r>
              <a:rPr lang="en-US" altLang="en-US" sz="1600"/>
              <a:t> is an index into the outer page table, and </a:t>
            </a:r>
            <a:r>
              <a:rPr lang="en-US" altLang="en-US" sz="1600" i="1"/>
              <a:t>p</a:t>
            </a:r>
            <a:r>
              <a:rPr lang="en-US" altLang="en-US" sz="1600" i="1" baseline="-25000"/>
              <a:t>2</a:t>
            </a:r>
            <a:r>
              <a:rPr lang="en-US" altLang="en-US" sz="1600"/>
              <a:t> is the displacement within the page of the outer page table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2FD5865F-8BDA-77D8-37CD-C1304C580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4387850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8AD8BC90-3C99-4D84-82B5-05147EE28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5250" y="4425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7ECBEB17-507D-BB6A-24DA-10C09965B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40449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2231" name="Text Box 7">
            <a:extLst>
              <a:ext uri="{FF2B5EF4-FFF2-40B4-BE49-F238E27FC236}">
                <a16:creationId xmlns:a16="http://schemas.microsoft.com/office/drawing/2014/main" id="{5994293A-0168-821C-21B2-44884780F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956050"/>
            <a:ext cx="153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page number</a:t>
            </a: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D083DB27-7219-C914-5035-10803DEA1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025" y="396875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page offset</a:t>
            </a:r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2044B90D-C52A-2309-02D2-397C93F59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4414838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i="1"/>
              <a:t>p</a:t>
            </a:r>
            <a:r>
              <a:rPr kumimoji="0" lang="en-US" altLang="en-US" baseline="-25000"/>
              <a:t>i</a:t>
            </a:r>
            <a:endParaRPr kumimoji="0" lang="en-US" altLang="en-US"/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1A8D2B47-EECE-6041-2EEB-28B068A3D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4406900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i="1"/>
              <a:t>p</a:t>
            </a:r>
            <a:r>
              <a:rPr kumimoji="0" lang="en-US" altLang="en-US" baseline="-25000"/>
              <a:t>2</a:t>
            </a:r>
            <a:endParaRPr kumimoji="0" lang="en-US" altLang="en-US"/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A9F0DEC6-E015-698C-05B7-DC59D5E9D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445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i="1"/>
              <a:t>d</a:t>
            </a:r>
            <a:endParaRPr kumimoji="0" lang="en-US" altLang="en-US"/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4FE88F58-72C9-114F-E6C0-DBEB4EB63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50641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10</a:t>
            </a: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B0AF9FF0-35CF-8B29-C57E-6B0B0F859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0355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10</a:t>
            </a: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E5B705FF-D2D9-6E5F-DE51-0FA190354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355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12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8D8CFCD-5798-1F3F-2FFC-F927E16AE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Two-Level Page-Table Scheme</a:t>
            </a:r>
            <a:endParaRPr lang="en-US" altLang="en-US" sz="2400"/>
          </a:p>
        </p:txBody>
      </p:sp>
      <p:pic>
        <p:nvPicPr>
          <p:cNvPr id="53251" name="Picture 5">
            <a:extLst>
              <a:ext uri="{FF2B5EF4-FFF2-40B4-BE49-F238E27FC236}">
                <a16:creationId xmlns:a16="http://schemas.microsoft.com/office/drawing/2014/main" id="{D01A1442-4787-DD5C-6970-B8DF8906A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2" t="847" r="15005" b="1042"/>
          <a:stretch>
            <a:fillRect/>
          </a:stretch>
        </p:blipFill>
        <p:spPr bwMode="auto">
          <a:xfrm>
            <a:off x="2382838" y="1598613"/>
            <a:ext cx="4213225" cy="44291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>
            <a:extLst>
              <a:ext uri="{FF2B5EF4-FFF2-40B4-BE49-F238E27FC236}">
                <a16:creationId xmlns:a16="http://schemas.microsoft.com/office/drawing/2014/main" id="{BAE5CBBE-AA28-8810-216A-148FFE3D7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2428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Address-Translation Scheme</a:t>
            </a:r>
            <a:endParaRPr lang="en-US" altLang="en-US" sz="2400"/>
          </a:p>
        </p:txBody>
      </p:sp>
      <p:sp>
        <p:nvSpPr>
          <p:cNvPr id="54275" name="Rectangle 1027">
            <a:extLst>
              <a:ext uri="{FF2B5EF4-FFF2-40B4-BE49-F238E27FC236}">
                <a16:creationId xmlns:a16="http://schemas.microsoft.com/office/drawing/2014/main" id="{7F555724-C680-2C90-B230-7A05537E8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7950"/>
            <a:ext cx="7351713" cy="944563"/>
          </a:xfrm>
        </p:spPr>
        <p:txBody>
          <a:bodyPr/>
          <a:lstStyle/>
          <a:p>
            <a:r>
              <a:rPr lang="en-US" altLang="en-US"/>
              <a:t>Address-translation scheme for a two-level 32-bit paging architecture</a:t>
            </a:r>
          </a:p>
        </p:txBody>
      </p:sp>
      <p:pic>
        <p:nvPicPr>
          <p:cNvPr id="54276" name="Picture 1033">
            <a:extLst>
              <a:ext uri="{FF2B5EF4-FFF2-40B4-BE49-F238E27FC236}">
                <a16:creationId xmlns:a16="http://schemas.microsoft.com/office/drawing/2014/main" id="{0DF0DD18-8C3E-1A51-DBD4-3E0E9783E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t="22414" r="511" b="22414"/>
          <a:stretch>
            <a:fillRect/>
          </a:stretch>
        </p:blipFill>
        <p:spPr bwMode="auto">
          <a:xfrm>
            <a:off x="1476375" y="2459038"/>
            <a:ext cx="6265863" cy="2619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A67C129-01C1-834D-D907-0FAEA507A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Inverted Page Table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CFF04E0-8443-DD4C-4D3F-612875C1D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2275" y="1177925"/>
            <a:ext cx="8340725" cy="5130800"/>
          </a:xfrm>
        </p:spPr>
        <p:txBody>
          <a:bodyPr/>
          <a:lstStyle/>
          <a:p>
            <a:pPr algn="just"/>
            <a:r>
              <a:rPr lang="en-US" altLang="en-US" sz="2400"/>
              <a:t>One entry for each real page of memory</a:t>
            </a:r>
          </a:p>
          <a:p>
            <a:pPr algn="just"/>
            <a:r>
              <a:rPr lang="en-US" altLang="en-US" sz="2400"/>
              <a:t>Entry consists of the virtual address of the page stored in that real memory location, with information about the process that owns that page</a:t>
            </a:r>
          </a:p>
          <a:p>
            <a:pPr algn="just"/>
            <a:r>
              <a:rPr lang="en-US" altLang="en-US" sz="2400"/>
              <a:t>Decreases memory needed to store each page table, but increases time needed to search the table when a page reference occurs</a:t>
            </a:r>
          </a:p>
          <a:p>
            <a:pPr algn="just"/>
            <a:r>
              <a:rPr lang="en-US" altLang="en-US" sz="2400"/>
              <a:t>Use hash table to limit the search to one — or at most a few — page-table entries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5322FCB-339C-B6A5-E5D8-D02BA4000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Inverted Page Table Architecture</a:t>
            </a:r>
            <a:endParaRPr lang="en-US" altLang="en-US" sz="2400"/>
          </a:p>
        </p:txBody>
      </p:sp>
      <p:pic>
        <p:nvPicPr>
          <p:cNvPr id="59395" name="Picture 5">
            <a:extLst>
              <a:ext uri="{FF2B5EF4-FFF2-40B4-BE49-F238E27FC236}">
                <a16:creationId xmlns:a16="http://schemas.microsoft.com/office/drawing/2014/main" id="{2A859016-BDA3-750F-061C-B6B2B01A5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4347" r="706" b="4672"/>
          <a:stretch>
            <a:fillRect/>
          </a:stretch>
        </p:blipFill>
        <p:spPr bwMode="auto">
          <a:xfrm>
            <a:off x="942975" y="1271588"/>
            <a:ext cx="7258050" cy="5022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2EA8E78-2D35-EDD9-ECFD-8D722C3E6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Segmentation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261EE28-60F1-60AA-32AC-EB359BB94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063" y="1187450"/>
            <a:ext cx="8221662" cy="514508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</a:tabLst>
            </a:pPr>
            <a:r>
              <a:rPr lang="en-US" altLang="en-US" sz="2000"/>
              <a:t>Memory-management scheme that supports user view of memory </a:t>
            </a:r>
          </a:p>
          <a:p>
            <a:pPr>
              <a:lnSpc>
                <a:spcPct val="90000"/>
              </a:lnSpc>
              <a:tabLst>
                <a:tab pos="1833563" algn="l"/>
              </a:tabLst>
            </a:pPr>
            <a:r>
              <a:rPr lang="en-US" altLang="en-US" sz="2000"/>
              <a:t>A program is a collection of segments.  A segment is a logical unit such as: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en-US" sz="2000"/>
              <a:t>		main program,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en-US" sz="2000"/>
              <a:t>		procedure,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en-US" sz="2000"/>
              <a:t>		function,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en-US" sz="2000"/>
              <a:t>		method,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en-US" sz="2000"/>
              <a:t>		object,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en-US" sz="2000"/>
              <a:t>		local variables, global variables,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en-US" sz="2000"/>
              <a:t>		common block,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en-US" sz="2000"/>
              <a:t>		stack,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en-US" sz="2000"/>
              <a:t>		symbol table, arrays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80A56185-B513-FCB3-2D31-E78A51C1A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User’s View of a Program</a:t>
            </a:r>
            <a:endParaRPr lang="en-US" altLang="en-US" sz="2400"/>
          </a:p>
        </p:txBody>
      </p:sp>
      <p:pic>
        <p:nvPicPr>
          <p:cNvPr id="63491" name="Picture 4">
            <a:extLst>
              <a:ext uri="{FF2B5EF4-FFF2-40B4-BE49-F238E27FC236}">
                <a16:creationId xmlns:a16="http://schemas.microsoft.com/office/drawing/2014/main" id="{CB76AEE5-6D8F-60D2-7EF3-69B34E33C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2836863" y="1784350"/>
            <a:ext cx="3232150" cy="42306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8014F72-F9C0-8E40-7048-9A4FE278F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Logical View of Segmentation</a:t>
            </a:r>
          </a:p>
        </p:txBody>
      </p:sp>
      <p:sp>
        <p:nvSpPr>
          <p:cNvPr id="64515" name="Oval 3">
            <a:extLst>
              <a:ext uri="{FF2B5EF4-FFF2-40B4-BE49-F238E27FC236}">
                <a16:creationId xmlns:a16="http://schemas.microsoft.com/office/drawing/2014/main" id="{D07AC6F0-C90E-F491-3BD5-D20288EE4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171575"/>
            <a:ext cx="2895600" cy="396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C789D1F6-F7D3-B932-0B73-FB1BE4C83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57375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4911886E-26F0-808F-AEA7-8ED65709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003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3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FA2FAA54-6B77-A9AB-9FEC-5A918F95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466975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2</a:t>
            </a: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5E422DF1-16A9-1A92-3415-4F90BC7B7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457575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4</a:t>
            </a:r>
          </a:p>
        </p:txBody>
      </p:sp>
      <p:grpSp>
        <p:nvGrpSpPr>
          <p:cNvPr id="64520" name="Group 24">
            <a:extLst>
              <a:ext uri="{FF2B5EF4-FFF2-40B4-BE49-F238E27FC236}">
                <a16:creationId xmlns:a16="http://schemas.microsoft.com/office/drawing/2014/main" id="{F3212A9D-A6AD-3396-96C7-92DA965B907B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171575"/>
            <a:ext cx="1143000" cy="3962400"/>
            <a:chOff x="3888" y="1056"/>
            <a:chExt cx="720" cy="2496"/>
          </a:xfrm>
        </p:grpSpPr>
        <p:grpSp>
          <p:nvGrpSpPr>
            <p:cNvPr id="64523" name="Group 11">
              <a:extLst>
                <a:ext uri="{FF2B5EF4-FFF2-40B4-BE49-F238E27FC236}">
                  <a16:creationId xmlns:a16="http://schemas.microsoft.com/office/drawing/2014/main" id="{1426F7E9-84D5-9BDF-3500-12242ECD20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64534" name="Rectangle 8">
                <a:extLst>
                  <a:ext uri="{FF2B5EF4-FFF2-40B4-BE49-F238E27FC236}">
                    <a16:creationId xmlns:a16="http://schemas.microsoft.com/office/drawing/2014/main" id="{F2F438E3-7DFD-D304-2610-27061C5B8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IN" altLang="en-US"/>
              </a:p>
            </p:txBody>
          </p:sp>
          <p:sp>
            <p:nvSpPr>
              <p:cNvPr id="64535" name="Line 9">
                <a:extLst>
                  <a:ext uri="{FF2B5EF4-FFF2-40B4-BE49-F238E27FC236}">
                    <a16:creationId xmlns:a16="http://schemas.microsoft.com/office/drawing/2014/main" id="{5617C41F-694B-2D94-2190-73A63B9EA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64524" name="Group 12">
              <a:extLst>
                <a:ext uri="{FF2B5EF4-FFF2-40B4-BE49-F238E27FC236}">
                  <a16:creationId xmlns:a16="http://schemas.microsoft.com/office/drawing/2014/main" id="{33F1D05B-C4EE-BF96-52CD-9A383A63B5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64532" name="Rectangle 13">
                <a:extLst>
                  <a:ext uri="{FF2B5EF4-FFF2-40B4-BE49-F238E27FC236}">
                    <a16:creationId xmlns:a16="http://schemas.microsoft.com/office/drawing/2014/main" id="{4EFB5997-CE7E-15F1-15C2-1C6FCAE49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IN" altLang="en-US"/>
              </a:p>
            </p:txBody>
          </p:sp>
          <p:sp>
            <p:nvSpPr>
              <p:cNvPr id="64533" name="Line 14">
                <a:extLst>
                  <a:ext uri="{FF2B5EF4-FFF2-40B4-BE49-F238E27FC236}">
                    <a16:creationId xmlns:a16="http://schemas.microsoft.com/office/drawing/2014/main" id="{AF478EC9-3A38-17D7-7176-7F8358576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64525" name="Text Box 15">
              <a:extLst>
                <a:ext uri="{FF2B5EF4-FFF2-40B4-BE49-F238E27FC236}">
                  <a16:creationId xmlns:a16="http://schemas.microsoft.com/office/drawing/2014/main" id="{D019B2B5-8D48-31C5-07C9-2E5F6DC6D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113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1</a:t>
              </a:r>
            </a:p>
          </p:txBody>
        </p:sp>
        <p:sp>
          <p:nvSpPr>
            <p:cNvPr id="64526" name="Text Box 16">
              <a:extLst>
                <a:ext uri="{FF2B5EF4-FFF2-40B4-BE49-F238E27FC236}">
                  <a16:creationId xmlns:a16="http://schemas.microsoft.com/office/drawing/2014/main" id="{D4956A7B-4689-2D1D-FD03-27F0DEC69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44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4</a:t>
              </a:r>
            </a:p>
          </p:txBody>
        </p:sp>
        <p:sp>
          <p:nvSpPr>
            <p:cNvPr id="64527" name="Rectangle 17">
              <a:extLst>
                <a:ext uri="{FF2B5EF4-FFF2-40B4-BE49-F238E27FC236}">
                  <a16:creationId xmlns:a16="http://schemas.microsoft.com/office/drawing/2014/main" id="{9128ADE2-26E4-DC7B-5493-F4F98CFE6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IN" altLang="en-US"/>
            </a:p>
          </p:txBody>
        </p:sp>
        <p:sp>
          <p:nvSpPr>
            <p:cNvPr id="64528" name="Rectangle 18">
              <a:extLst>
                <a:ext uri="{FF2B5EF4-FFF2-40B4-BE49-F238E27FC236}">
                  <a16:creationId xmlns:a16="http://schemas.microsoft.com/office/drawing/2014/main" id="{27FB0F8D-2199-03FE-80A8-2EC30F5CE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IN" altLang="en-US"/>
            </a:p>
          </p:txBody>
        </p:sp>
        <p:sp>
          <p:nvSpPr>
            <p:cNvPr id="64529" name="Line 19">
              <a:extLst>
                <a:ext uri="{FF2B5EF4-FFF2-40B4-BE49-F238E27FC236}">
                  <a16:creationId xmlns:a16="http://schemas.microsoft.com/office/drawing/2014/main" id="{46939D53-323B-9C3D-7F5F-F1010181C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4530" name="Text Box 20">
              <a:extLst>
                <a:ext uri="{FF2B5EF4-FFF2-40B4-BE49-F238E27FC236}">
                  <a16:creationId xmlns:a16="http://schemas.microsoft.com/office/drawing/2014/main" id="{F2174764-B854-21CA-AE1B-2D6064EAE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2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2</a:t>
              </a:r>
            </a:p>
          </p:txBody>
        </p:sp>
        <p:sp>
          <p:nvSpPr>
            <p:cNvPr id="64531" name="Text Box 21">
              <a:extLst>
                <a:ext uri="{FF2B5EF4-FFF2-40B4-BE49-F238E27FC236}">
                  <a16:creationId xmlns:a16="http://schemas.microsoft.com/office/drawing/2014/main" id="{ACAF2FD3-31C2-94D8-54F3-7AA5BCA15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88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3</a:t>
              </a:r>
            </a:p>
          </p:txBody>
        </p:sp>
      </p:grpSp>
      <p:sp>
        <p:nvSpPr>
          <p:cNvPr id="64521" name="Text Box 22">
            <a:extLst>
              <a:ext uri="{FF2B5EF4-FFF2-40B4-BE49-F238E27FC236}">
                <a16:creationId xmlns:a16="http://schemas.microsoft.com/office/drawing/2014/main" id="{7E5AC2FB-2270-0371-C3B3-6CB8DE4AD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5256213"/>
            <a:ext cx="1365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user space </a:t>
            </a:r>
          </a:p>
        </p:txBody>
      </p:sp>
      <p:sp>
        <p:nvSpPr>
          <p:cNvPr id="64522" name="Text Box 23">
            <a:extLst>
              <a:ext uri="{FF2B5EF4-FFF2-40B4-BE49-F238E27FC236}">
                <a16:creationId xmlns:a16="http://schemas.microsoft.com/office/drawing/2014/main" id="{0AF454AC-4C39-9C21-BFFD-BC8BAE506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5256213"/>
            <a:ext cx="257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physical memory space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20A15D34-BE7A-32F9-86FE-D5BEE5083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Address Translation Architecture </a:t>
            </a:r>
            <a:endParaRPr lang="en-US" altLang="en-US" sz="2400"/>
          </a:p>
        </p:txBody>
      </p:sp>
      <p:pic>
        <p:nvPicPr>
          <p:cNvPr id="68611" name="Picture 3">
            <a:extLst>
              <a:ext uri="{FF2B5EF4-FFF2-40B4-BE49-F238E27FC236}">
                <a16:creationId xmlns:a16="http://schemas.microsoft.com/office/drawing/2014/main" id="{3AE0EF7A-FADA-D3B4-16C7-E2FFEB696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3697" r="241" b="3697"/>
          <a:stretch>
            <a:fillRect/>
          </a:stretch>
        </p:blipFill>
        <p:spPr bwMode="auto">
          <a:xfrm>
            <a:off x="900113" y="1247775"/>
            <a:ext cx="7237412" cy="50609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99525AB7-D59B-D8ED-990E-DA0C6874C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 of Segmentation</a:t>
            </a:r>
            <a:endParaRPr lang="en-US" altLang="en-US" sz="2400"/>
          </a:p>
        </p:txBody>
      </p:sp>
      <p:pic>
        <p:nvPicPr>
          <p:cNvPr id="69635" name="Picture 4">
            <a:extLst>
              <a:ext uri="{FF2B5EF4-FFF2-40B4-BE49-F238E27FC236}">
                <a16:creationId xmlns:a16="http://schemas.microsoft.com/office/drawing/2014/main" id="{41BE463B-4B0D-19DB-8781-85B97B931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" t="926" r="7814" b="1534"/>
          <a:stretch>
            <a:fillRect/>
          </a:stretch>
        </p:blipFill>
        <p:spPr bwMode="auto">
          <a:xfrm>
            <a:off x="1573213" y="1227138"/>
            <a:ext cx="5997575" cy="51990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BF537DC-7406-A3B0-B253-4FA7C6742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9650" y="307975"/>
            <a:ext cx="813435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Binding of Instructions and Data to Memory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C5C45D5-BD8F-8FD2-FB63-3FB273C5D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7688" y="2692400"/>
            <a:ext cx="8134350" cy="3857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b="1">
                <a:solidFill>
                  <a:srgbClr val="A50021"/>
                </a:solidFill>
              </a:rPr>
              <a:t>Compile time</a:t>
            </a:r>
            <a:endParaRPr lang="en-US" altLang="en-US" sz="2000"/>
          </a:p>
          <a:p>
            <a:pPr>
              <a:lnSpc>
                <a:spcPct val="150000"/>
              </a:lnSpc>
            </a:pPr>
            <a:r>
              <a:rPr lang="en-US" altLang="en-US" sz="2000" b="1">
                <a:solidFill>
                  <a:srgbClr val="A50021"/>
                </a:solidFill>
              </a:rPr>
              <a:t>Load time</a:t>
            </a:r>
            <a:endParaRPr lang="en-US" altLang="en-US" sz="2000"/>
          </a:p>
          <a:p>
            <a:pPr>
              <a:lnSpc>
                <a:spcPct val="150000"/>
              </a:lnSpc>
            </a:pPr>
            <a:r>
              <a:rPr lang="en-US" altLang="en-US" sz="2000" b="1">
                <a:solidFill>
                  <a:srgbClr val="A50021"/>
                </a:solidFill>
              </a:rPr>
              <a:t>Execution time</a:t>
            </a:r>
            <a:endParaRPr lang="en-US" altLang="en-US" sz="2000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033D2F10-E08F-ECEE-E0EA-1F86CE17C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49363"/>
            <a:ext cx="7759700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Address binding of instructions and data to memory addresses can</a:t>
            </a:r>
            <a:br>
              <a:rPr kumimoji="0" lang="en-US" altLang="en-US" sz="2000"/>
            </a:br>
            <a:r>
              <a:rPr kumimoji="0" lang="en-US" altLang="en-US" sz="2000"/>
              <a:t>happen at three different stages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EC90D2ED-8EC3-E3D4-7F83-CCFCD02A7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Logical vs. Physical Address Space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EBA8382-FCEB-8C2C-B378-BD47AB2C5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7950"/>
            <a:ext cx="7926388" cy="48101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000"/>
              <a:t>The concept of a logical </a:t>
            </a:r>
            <a:r>
              <a:rPr lang="en-US" altLang="en-US" sz="2000" i="1"/>
              <a:t>address space</a:t>
            </a:r>
            <a:r>
              <a:rPr lang="en-US" altLang="en-US" sz="2000"/>
              <a:t> that is bound to a separate </a:t>
            </a:r>
            <a:r>
              <a:rPr lang="en-US" altLang="en-US" sz="2000" i="1"/>
              <a:t>physical</a:t>
            </a:r>
            <a:r>
              <a:rPr lang="en-US" altLang="en-US" sz="2000"/>
              <a:t> </a:t>
            </a:r>
            <a:r>
              <a:rPr lang="en-US" altLang="en-US" sz="2000" i="1"/>
              <a:t>address space</a:t>
            </a:r>
            <a:r>
              <a:rPr lang="en-US" altLang="en-US" sz="2000"/>
              <a:t> is central to proper memory management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>
                <a:solidFill>
                  <a:srgbClr val="A50021"/>
                </a:solidFill>
              </a:rPr>
              <a:t>Logical address</a:t>
            </a:r>
            <a:r>
              <a:rPr lang="en-US" altLang="en-US" sz="2000"/>
              <a:t> – generated by the CPU; also referred to as </a:t>
            </a:r>
            <a:r>
              <a:rPr lang="en-US" altLang="en-US" sz="2000" i="1"/>
              <a:t>virtual address</a:t>
            </a:r>
            <a:endParaRPr lang="en-US" altLang="en-US" sz="2000"/>
          </a:p>
          <a:p>
            <a:pPr lvl="1">
              <a:lnSpc>
                <a:spcPct val="150000"/>
              </a:lnSpc>
            </a:pPr>
            <a:r>
              <a:rPr lang="en-US" altLang="en-US" sz="2000" b="1">
                <a:solidFill>
                  <a:srgbClr val="A50021"/>
                </a:solidFill>
              </a:rPr>
              <a:t>Physical address</a:t>
            </a:r>
            <a:r>
              <a:rPr lang="en-US" altLang="en-US" sz="2000"/>
              <a:t> – address seen by the memory unit</a:t>
            </a:r>
          </a:p>
          <a:p>
            <a:pPr algn="just">
              <a:lnSpc>
                <a:spcPct val="150000"/>
              </a:lnSpc>
            </a:pPr>
            <a:r>
              <a:rPr lang="en-US" altLang="en-US" sz="2000"/>
              <a:t>Logical and physical addresses are the same in compile-time and load-time address-binding schemes; logical (virtual) and physical addresses differ in execution-time address-binding scheme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00AD8EB5-AF40-C858-5E89-7B4F64A13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Memory-Management Unit (</a:t>
            </a:r>
            <a:r>
              <a:rPr lang="en-US" altLang="en-US" sz="2400"/>
              <a:t>MMU</a:t>
            </a:r>
            <a:r>
              <a:rPr lang="en-US" altLang="en-US"/>
              <a:t>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9AF589C-FB8D-0508-6837-9CF857752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7663" y="1314450"/>
            <a:ext cx="8415337" cy="4884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/>
              <a:t>Hardware device that maps virtual to physical address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150000"/>
              </a:lnSpc>
            </a:pPr>
            <a:r>
              <a:rPr lang="en-US" altLang="en-US" sz="2400"/>
              <a:t>In MMU scheme, the value in the relocation register is added to every address generated by a user process at the time it is sent to memory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150000"/>
              </a:lnSpc>
            </a:pPr>
            <a:r>
              <a:rPr lang="en-US" altLang="en-US" sz="2400"/>
              <a:t>The user program deals with </a:t>
            </a:r>
            <a:r>
              <a:rPr lang="en-US" altLang="en-US" sz="2400" i="1"/>
              <a:t>logical</a:t>
            </a:r>
            <a:r>
              <a:rPr lang="en-US" altLang="en-US" sz="2400"/>
              <a:t> addresses; it never sees the </a:t>
            </a:r>
            <a:r>
              <a:rPr lang="en-US" altLang="en-US" sz="2400" i="1"/>
              <a:t>real</a:t>
            </a:r>
            <a:r>
              <a:rPr lang="en-US" altLang="en-US" sz="2400"/>
              <a:t> physical addresses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91E2E54-F18A-6289-4AFA-39E0D72CE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0" y="0"/>
            <a:ext cx="8054975" cy="844550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Dynamic relocation using a relocation register</a:t>
            </a: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6EDE91FF-8CD5-8B6E-8D64-574BA372B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3482" r="1089" b="3784"/>
          <a:stretch>
            <a:fillRect/>
          </a:stretch>
        </p:blipFill>
        <p:spPr bwMode="auto">
          <a:xfrm>
            <a:off x="1819275" y="1941513"/>
            <a:ext cx="5384800" cy="3959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A2F8E28-97D5-9893-DF0E-949DDD174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Dynamic Loading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B2F0A9A-213E-8456-86E1-413337946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1292225"/>
            <a:ext cx="8285162" cy="4843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/>
              <a:t>Routine is not loaded until it is called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Better memory-space utilization; unused routine is never loaded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Useful when large amounts of code are needed to handle infrequently occurring cases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No special support from the operating system is required implemented through program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BF3AA5B-5C13-34E3-7934-F5B2F30AC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Swapping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2A1E116-CC86-471D-F75E-049682650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4663" y="1187450"/>
            <a:ext cx="8288337" cy="5127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 process can be swapped temporarily out of memory to a backing store, and then brought back into memory for continued execution</a:t>
            </a:r>
            <a:br>
              <a:rPr lang="en-US" altLang="en-US" sz="2000"/>
            </a:b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A50021"/>
                </a:solidFill>
              </a:rPr>
              <a:t>Backing store</a:t>
            </a:r>
            <a:r>
              <a:rPr lang="en-US" altLang="en-US" sz="2000"/>
              <a:t> – fast disk large enough to accommodate copies of all memory images for all users; must provide direct access to these memory images</a:t>
            </a:r>
            <a:br>
              <a:rPr lang="en-US" altLang="en-US" sz="2000"/>
            </a:br>
            <a:endParaRPr lang="en-US" altLang="en-US" sz="2000"/>
          </a:p>
          <a:p>
            <a:pPr algn="just">
              <a:lnSpc>
                <a:spcPct val="90000"/>
              </a:lnSpc>
            </a:pPr>
            <a:r>
              <a:rPr lang="en-US" altLang="en-US" sz="2000" b="1">
                <a:solidFill>
                  <a:srgbClr val="A50021"/>
                </a:solidFill>
              </a:rPr>
              <a:t>Roll out, roll in</a:t>
            </a:r>
            <a:r>
              <a:rPr lang="en-US" altLang="en-US" sz="2000"/>
              <a:t> – swapping variant used for priority-based scheduling algorithms; lower-priority process is swapped out so higher-priority process can be loaded and executed</a:t>
            </a:r>
            <a:br>
              <a:rPr lang="en-US" altLang="en-US" sz="2000"/>
            </a:b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Major part of swap time is transfer time; total transfer time is directly proportional to the amount of memory swapped</a:t>
            </a:r>
            <a:br>
              <a:rPr lang="en-US" altLang="en-US" sz="2000"/>
            </a:b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Modified versions of swapping are found on many systems (i.e., UNIX, Linux, and Windows)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3969</TotalTime>
  <Words>2149</Words>
  <Application>Microsoft Office PowerPoint</Application>
  <PresentationFormat>On-screen Show (4:3)</PresentationFormat>
  <Paragraphs>261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os-w-java</vt:lpstr>
      <vt:lpstr>Unit – 5   Memory Management</vt:lpstr>
      <vt:lpstr>Memory Management</vt:lpstr>
      <vt:lpstr>Background</vt:lpstr>
      <vt:lpstr>Binding of Instructions and Data to Memory</vt:lpstr>
      <vt:lpstr>Logical vs. Physical Address Space</vt:lpstr>
      <vt:lpstr>Memory-Management Unit (MMU)</vt:lpstr>
      <vt:lpstr>Dynamic relocation using a relocation register</vt:lpstr>
      <vt:lpstr>Dynamic Loading</vt:lpstr>
      <vt:lpstr>Swapping</vt:lpstr>
      <vt:lpstr>Schematic View of Swapping</vt:lpstr>
      <vt:lpstr>Contiguous Allocation</vt:lpstr>
      <vt:lpstr>A base and a limit register define a logical address space</vt:lpstr>
      <vt:lpstr>HW address protection with base and limit registers</vt:lpstr>
      <vt:lpstr>Contiguous Allocation (Cont.)</vt:lpstr>
      <vt:lpstr>Dynamic Storage-Allocation Problem</vt:lpstr>
      <vt:lpstr>Fragmentation</vt:lpstr>
      <vt:lpstr>External Fragmentation</vt:lpstr>
      <vt:lpstr>Internal Fragmentation</vt:lpstr>
      <vt:lpstr>Paging</vt:lpstr>
      <vt:lpstr>Address Translation Scheme</vt:lpstr>
      <vt:lpstr>Address Translation Architecture</vt:lpstr>
      <vt:lpstr>Paging Example </vt:lpstr>
      <vt:lpstr>Paging Example</vt:lpstr>
      <vt:lpstr>Free Frames</vt:lpstr>
      <vt:lpstr>Implementation of Page Table</vt:lpstr>
      <vt:lpstr>Paging Hardware With TLB</vt:lpstr>
      <vt:lpstr>PowerPoint Presentation</vt:lpstr>
      <vt:lpstr>Memory Protection</vt:lpstr>
      <vt:lpstr>Valid (v) or Invalid (i) Bit In A Page Table</vt:lpstr>
      <vt:lpstr>Two-Level Paging Example</vt:lpstr>
      <vt:lpstr>Two-Level Page-Table Scheme</vt:lpstr>
      <vt:lpstr>Address-Translation Scheme</vt:lpstr>
      <vt:lpstr>Inverted Page Table</vt:lpstr>
      <vt:lpstr>Inverted Page Table Architecture</vt:lpstr>
      <vt:lpstr>Segmentation</vt:lpstr>
      <vt:lpstr>User’s View of a Program</vt:lpstr>
      <vt:lpstr>Logical View of Segmentation</vt:lpstr>
      <vt:lpstr>Address Translation Architecture </vt:lpstr>
      <vt:lpstr>Example of Segmentation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9.01</dc:title>
  <dc:creator>Marilyn Turnamian</dc:creator>
  <cp:lastModifiedBy>MOHAN ALLAM</cp:lastModifiedBy>
  <cp:revision>174</cp:revision>
  <cp:lastPrinted>2001-06-14T19:17:20Z</cp:lastPrinted>
  <dcterms:created xsi:type="dcterms:W3CDTF">1999-08-02T20:13:57Z</dcterms:created>
  <dcterms:modified xsi:type="dcterms:W3CDTF">2023-04-12T14:38:05Z</dcterms:modified>
</cp:coreProperties>
</file>