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0"/>
  </p:notesMasterIdLst>
  <p:sldIdLst>
    <p:sldId id="256" r:id="rId2"/>
    <p:sldId id="269" r:id="rId3"/>
    <p:sldId id="270" r:id="rId4"/>
    <p:sldId id="257" r:id="rId5"/>
    <p:sldId id="289" r:id="rId6"/>
    <p:sldId id="290" r:id="rId7"/>
    <p:sldId id="291" r:id="rId8"/>
    <p:sldId id="293" r:id="rId9"/>
    <p:sldId id="297" r:id="rId10"/>
    <p:sldId id="274" r:id="rId11"/>
    <p:sldId id="275" r:id="rId12"/>
    <p:sldId id="277" r:id="rId13"/>
    <p:sldId id="276" r:id="rId14"/>
    <p:sldId id="279" r:id="rId15"/>
    <p:sldId id="326" r:id="rId16"/>
    <p:sldId id="327" r:id="rId17"/>
    <p:sldId id="287" r:id="rId18"/>
    <p:sldId id="288" r:id="rId19"/>
    <p:sldId id="283" r:id="rId20"/>
    <p:sldId id="284" r:id="rId21"/>
    <p:sldId id="285" r:id="rId22"/>
    <p:sldId id="286" r:id="rId23"/>
    <p:sldId id="328" r:id="rId24"/>
    <p:sldId id="317" r:id="rId25"/>
    <p:sldId id="318" r:id="rId26"/>
    <p:sldId id="302" r:id="rId27"/>
    <p:sldId id="262" r:id="rId28"/>
    <p:sldId id="263" r:id="rId29"/>
    <p:sldId id="267" r:id="rId30"/>
    <p:sldId id="264" r:id="rId31"/>
    <p:sldId id="320" r:id="rId32"/>
    <p:sldId id="268" r:id="rId33"/>
    <p:sldId id="265" r:id="rId34"/>
    <p:sldId id="321" r:id="rId35"/>
    <p:sldId id="322" r:id="rId36"/>
    <p:sldId id="323" r:id="rId37"/>
    <p:sldId id="324" r:id="rId38"/>
    <p:sldId id="32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403EF8A-4911-4AFB-88D8-267328ABA74E}">
          <p14:sldIdLst>
            <p14:sldId id="256"/>
            <p14:sldId id="269"/>
            <p14:sldId id="270"/>
            <p14:sldId id="257"/>
            <p14:sldId id="289"/>
            <p14:sldId id="290"/>
            <p14:sldId id="291"/>
            <p14:sldId id="293"/>
            <p14:sldId id="297"/>
            <p14:sldId id="274"/>
            <p14:sldId id="275"/>
            <p14:sldId id="277"/>
            <p14:sldId id="276"/>
            <p14:sldId id="298"/>
            <p14:sldId id="279"/>
            <p14:sldId id="326"/>
            <p14:sldId id="327"/>
            <p14:sldId id="287"/>
            <p14:sldId id="288"/>
            <p14:sldId id="283"/>
            <p14:sldId id="284"/>
            <p14:sldId id="285"/>
            <p14:sldId id="286"/>
            <p14:sldId id="328"/>
            <p14:sldId id="272"/>
            <p14:sldId id="299"/>
            <p14:sldId id="294"/>
            <p14:sldId id="295"/>
            <p14:sldId id="317"/>
            <p14:sldId id="318"/>
            <p14:sldId id="302"/>
            <p14:sldId id="262"/>
            <p14:sldId id="263"/>
            <p14:sldId id="267"/>
            <p14:sldId id="264"/>
            <p14:sldId id="320"/>
            <p14:sldId id="268"/>
            <p14:sldId id="265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CF76-A2CA-485C-A253-4A6D9C3874EB}" type="datetimeFigureOut">
              <a:rPr lang="en-GB" smtClean="0"/>
              <a:pPr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3831-6821-44C7-A9E6-3891654B4E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9883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03831-6821-44C7-A9E6-3891654B4ED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15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FAE2FEE-076A-4602-96AF-27434A055940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4280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8760A3-D0F0-4074-98D5-64D315F7FD80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28378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9D45845-EAF5-4CC7-B7AF-3F1A83D8B097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1223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41D5DFF-8EB0-4028-9298-7677E3DF266F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8186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782100B-BA6D-45D6-A425-B4D4CD1A276E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9815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8E6C85-9B6C-4608-B3D9-6F26770EA351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4662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10590AB-B0BF-4BB1-A0F3-9561A2AC562A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1926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0A630ED-0D1A-4F35-8B5E-942AF40120E9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828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3CF4D-1601-4ECB-9BD3-1657EB284EA6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95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73E059-1376-432D-9704-1E6F9E0AE686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782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B4A68-3F84-4794-97FB-AE5328EE649D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45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fld id="{52620418-6994-404E-ACA7-CD3DCC35FE87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kumimoji="0" sz="1400" b="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2A0FD-DDA1-467B-9EB1-BBECFA009668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8A859-C841-4D52-ABDC-8AF1EC794517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64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9295E9-F1AF-4A81-9E91-0FA980546B40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1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51EEA-FFEE-4CD3-A3A6-7BF038DE5B77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314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E14D5B-A9A5-49B5-96D5-F065B0E935DA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81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B3C6E5-29B2-4D59-9684-48A94AD03627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4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897F90-D5FB-4BB9-BCAC-340C04730EE3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52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FAE5A-13AA-4DF7-8189-E3CC96090A08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4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8D51-8814-44F6-9168-1A8CD2D492D0}" type="datetime1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290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File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Savleen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34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IN" dirty="0" smtClean="0"/>
              <a:t>Sequential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Information is processed on one order, one record after the other.</a:t>
            </a:r>
          </a:p>
          <a:p>
            <a:r>
              <a:rPr lang="en-IN" sz="2000" dirty="0" smtClean="0"/>
              <a:t>A read operation—</a:t>
            </a:r>
            <a:r>
              <a:rPr lang="en-IN" sz="2000" i="1" dirty="0" smtClean="0"/>
              <a:t>read </a:t>
            </a:r>
            <a:r>
              <a:rPr lang="en-IN" sz="2000" i="1" dirty="0"/>
              <a:t>next</a:t>
            </a:r>
            <a:r>
              <a:rPr lang="en-IN" sz="2000" dirty="0"/>
              <a:t>—reads the next portion of the file and automatically</a:t>
            </a:r>
            <a:br>
              <a:rPr lang="en-IN" sz="2000" dirty="0"/>
            </a:br>
            <a:r>
              <a:rPr lang="en-IN" sz="2000" dirty="0"/>
              <a:t>advances a file pointer, which tracks the I/O location. Similarly, the write</a:t>
            </a:r>
            <a:br>
              <a:rPr lang="en-IN" sz="2000" dirty="0"/>
            </a:br>
            <a:r>
              <a:rPr lang="en-IN" sz="2000" dirty="0"/>
              <a:t>operation—</a:t>
            </a:r>
            <a:r>
              <a:rPr lang="en-IN" sz="2000" i="1" dirty="0"/>
              <a:t>write next</a:t>
            </a:r>
            <a:r>
              <a:rPr lang="en-IN" sz="2000" dirty="0"/>
              <a:t>—appends to the end of the file and advances to the</a:t>
            </a:r>
            <a:br>
              <a:rPr lang="en-IN" sz="2000" dirty="0"/>
            </a:br>
            <a:r>
              <a:rPr lang="en-IN" sz="2000" dirty="0"/>
              <a:t>end of the newly written material (the new end of file). 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0687" y="4260850"/>
            <a:ext cx="5762625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21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IN" dirty="0" smtClean="0"/>
              <a:t>Direct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r>
              <a:rPr lang="en-IN" sz="2800" dirty="0" smtClean="0"/>
              <a:t>In direct access file is seen as a numbered sequence of blocks or records. </a:t>
            </a:r>
          </a:p>
          <a:p>
            <a:r>
              <a:rPr lang="en-IN" sz="2800" dirty="0" smtClean="0"/>
              <a:t>Immediate access to large amount of information. </a:t>
            </a:r>
          </a:p>
          <a:p>
            <a:r>
              <a:rPr lang="en-IN" sz="2800" dirty="0" smtClean="0"/>
              <a:t>The operations include:</a:t>
            </a:r>
          </a:p>
          <a:p>
            <a:pPr lvl="1"/>
            <a:r>
              <a:rPr lang="en-IN" sz="2400" i="1" dirty="0" smtClean="0"/>
              <a:t>read n, </a:t>
            </a:r>
            <a:r>
              <a:rPr lang="en-IN" sz="2400" dirty="0" smtClean="0"/>
              <a:t>where </a:t>
            </a:r>
            <a:r>
              <a:rPr lang="en-IN" sz="2400" i="1" dirty="0" smtClean="0"/>
              <a:t>n </a:t>
            </a:r>
            <a:r>
              <a:rPr lang="en-IN" sz="2400" dirty="0"/>
              <a:t> </a:t>
            </a:r>
            <a:r>
              <a:rPr lang="en-IN" sz="2400" dirty="0" smtClean="0"/>
              <a:t>is the block number, rather than </a:t>
            </a:r>
            <a:r>
              <a:rPr lang="en-IN" sz="2400" i="1" dirty="0" smtClean="0"/>
              <a:t> read next.</a:t>
            </a:r>
          </a:p>
          <a:p>
            <a:pPr lvl="1"/>
            <a:r>
              <a:rPr lang="en-IN" sz="2400" i="1" dirty="0" smtClean="0"/>
              <a:t>write n, </a:t>
            </a:r>
            <a:r>
              <a:rPr lang="en-IN" sz="2400" dirty="0" smtClean="0"/>
              <a:t>where </a:t>
            </a:r>
            <a:r>
              <a:rPr lang="en-IN" sz="2400" i="1" dirty="0" smtClean="0"/>
              <a:t>n </a:t>
            </a:r>
            <a:r>
              <a:rPr lang="en-IN" sz="2400" dirty="0"/>
              <a:t> </a:t>
            </a:r>
            <a:r>
              <a:rPr lang="en-IN" sz="2400" dirty="0" smtClean="0"/>
              <a:t>is the block number, rather than </a:t>
            </a:r>
            <a:r>
              <a:rPr lang="en-IN" sz="2400" i="1" dirty="0" smtClean="0"/>
              <a:t>write next.</a:t>
            </a:r>
          </a:p>
          <a:p>
            <a:pPr lvl="1"/>
            <a:r>
              <a:rPr lang="en-IN" sz="2400" i="1" dirty="0" smtClean="0"/>
              <a:t>position to n, </a:t>
            </a:r>
            <a:r>
              <a:rPr lang="en-IN" sz="2400" dirty="0" smtClean="0"/>
              <a:t>where </a:t>
            </a:r>
            <a:r>
              <a:rPr lang="en-IN" sz="2400" i="1" dirty="0" smtClean="0"/>
              <a:t>n </a:t>
            </a:r>
            <a:r>
              <a:rPr lang="en-IN" sz="2400" dirty="0" smtClean="0"/>
              <a:t>is the block number.</a:t>
            </a:r>
            <a:endParaRPr lang="en-IN" sz="2400" i="1" dirty="0" smtClean="0"/>
          </a:p>
          <a:p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483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relative block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581400" cy="4525963"/>
          </a:xfrm>
        </p:spPr>
        <p:txBody>
          <a:bodyPr/>
          <a:lstStyle/>
          <a:p>
            <a:r>
              <a:rPr lang="en-IN" dirty="0" smtClean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endParaRPr lang="en-US" dirty="0" smtClean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	read </a:t>
            </a:r>
            <a:r>
              <a:rPr lang="en-US" dirty="0">
                <a:solidFill>
                  <a:srgbClr val="0033CC"/>
                </a:solidFill>
              </a:rPr>
              <a:t>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	write </a:t>
            </a:r>
            <a:r>
              <a:rPr lang="en-US" dirty="0">
                <a:solidFill>
                  <a:srgbClr val="0033CC"/>
                </a:solidFill>
              </a:rPr>
              <a:t>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	reset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0107" y="1633065"/>
            <a:ext cx="358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endParaRPr lang="en-US" dirty="0" smtClean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dirty="0">
                <a:solidFill>
                  <a:srgbClr val="0033CC"/>
                </a:solidFill>
              </a:rPr>
              <a:t>read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	write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smtClean="0">
                <a:solidFill>
                  <a:srgbClr val="0033CC"/>
                </a:solidFill>
              </a:rPr>
              <a:t>position </a:t>
            </a:r>
            <a:r>
              <a:rPr lang="en-US" dirty="0">
                <a:solidFill>
                  <a:srgbClr val="0033CC"/>
                </a:solidFill>
              </a:rPr>
              <a:t>to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>
                <a:solidFill>
                  <a:srgbClr val="0033CC"/>
                </a:solidFill>
              </a:rPr>
              <a:t>	 </a:t>
            </a:r>
            <a:r>
              <a:rPr lang="en-US" dirty="0" smtClean="0">
                <a:solidFill>
                  <a:srgbClr val="0033CC"/>
                </a:solidFill>
              </a:rPr>
              <a:t>   read </a:t>
            </a:r>
            <a:r>
              <a:rPr lang="en-US" dirty="0">
                <a:solidFill>
                  <a:srgbClr val="0033CC"/>
                </a:solidFill>
              </a:rPr>
              <a:t>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smtClean="0">
                <a:solidFill>
                  <a:srgbClr val="0033CC"/>
                </a:solidFill>
              </a:rPr>
              <a:t>    write </a:t>
            </a:r>
            <a:r>
              <a:rPr lang="en-US" dirty="0">
                <a:solidFill>
                  <a:srgbClr val="0033CC"/>
                </a:solidFill>
              </a:rPr>
              <a:t>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485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Indexed Access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An </a:t>
            </a:r>
            <a:r>
              <a:rPr lang="en-IN" sz="2400" i="1" dirty="0" smtClean="0"/>
              <a:t>index </a:t>
            </a:r>
            <a:r>
              <a:rPr lang="en-IN" sz="2400" dirty="0" smtClean="0"/>
              <a:t>is associated with the file containing pointers to the blocks.</a:t>
            </a:r>
          </a:p>
          <a:p>
            <a:r>
              <a:rPr lang="en-US" sz="2400" dirty="0"/>
              <a:t>To find the record in the file, we search the index and then use the pointer to access the file directly and to find the desired record</a:t>
            </a:r>
            <a:r>
              <a:rPr lang="en-US" sz="2400" dirty="0" smtClean="0"/>
              <a:t>.</a:t>
            </a:r>
            <a:endParaRPr lang="en-IN" sz="2400" dirty="0"/>
          </a:p>
          <a:p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01742"/>
            <a:ext cx="4357688" cy="293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679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Structure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dirty="0" smtClean="0"/>
              <a:t>As the number of files increase the issue of managing the files becomes an issue.</a:t>
            </a:r>
          </a:p>
          <a:p>
            <a:r>
              <a:rPr lang="en-US" sz="2400" dirty="0" smtClean="0"/>
              <a:t>The organization is done in two parts, Firstly:</a:t>
            </a:r>
          </a:p>
          <a:p>
            <a:pPr lvl="1"/>
            <a:r>
              <a:rPr lang="en-US" sz="2400" dirty="0" smtClean="0"/>
              <a:t>Disk can be subdivided into </a:t>
            </a:r>
            <a:r>
              <a:rPr lang="en-US" sz="2400" dirty="0" smtClean="0">
                <a:solidFill>
                  <a:srgbClr val="3366FF"/>
                </a:solidFill>
              </a:rPr>
              <a:t>partitions</a:t>
            </a:r>
          </a:p>
          <a:p>
            <a:pPr lvl="1"/>
            <a:r>
              <a:rPr lang="en-US" sz="2400" dirty="0" smtClean="0"/>
              <a:t>Disks or partitions can be </a:t>
            </a:r>
            <a:r>
              <a:rPr lang="en-US" sz="2400" dirty="0" smtClean="0">
                <a:solidFill>
                  <a:srgbClr val="3366FF"/>
                </a:solidFill>
              </a:rPr>
              <a:t>RAID </a:t>
            </a:r>
            <a:r>
              <a:rPr lang="en-US" sz="2400" dirty="0" smtClean="0"/>
              <a:t>protected against failure</a:t>
            </a:r>
          </a:p>
          <a:p>
            <a:pPr lvl="1"/>
            <a:r>
              <a:rPr lang="en-US" sz="2400" dirty="0" smtClean="0"/>
              <a:t>Disk or partition can be </a:t>
            </a:r>
            <a:r>
              <a:rPr lang="en-US" sz="2400" dirty="0" smtClean="0">
                <a:solidFill>
                  <a:srgbClr val="3366FF"/>
                </a:solidFill>
              </a:rPr>
              <a:t>formatted </a:t>
            </a:r>
            <a:r>
              <a:rPr lang="en-US" sz="2400" dirty="0" smtClean="0"/>
              <a:t>with a file system</a:t>
            </a:r>
          </a:p>
          <a:p>
            <a:pPr lvl="1"/>
            <a:r>
              <a:rPr lang="en-US" sz="2400" dirty="0" smtClean="0"/>
              <a:t>Partitions also known as </a:t>
            </a:r>
            <a:r>
              <a:rPr lang="en-US" sz="2400" dirty="0" smtClean="0">
                <a:solidFill>
                  <a:srgbClr val="3399FF"/>
                </a:solidFill>
              </a:rPr>
              <a:t>minidisks, slices or volume</a:t>
            </a:r>
          </a:p>
          <a:p>
            <a:r>
              <a:rPr lang="en-US" sz="2400" dirty="0" smtClean="0"/>
              <a:t>Secondly, Each volume containing file system also tracks that file system’s info in </a:t>
            </a:r>
            <a:r>
              <a:rPr lang="en-US" sz="2400" dirty="0" smtClean="0">
                <a:solidFill>
                  <a:srgbClr val="3366FF"/>
                </a:solidFill>
              </a:rPr>
              <a:t>device directory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3366FF"/>
                </a:solidFill>
              </a:rPr>
              <a:t>volume table of contents.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638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A Typical File-system Organization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5214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31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Operations Performed on Directory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Search for a file</a:t>
            </a:r>
          </a:p>
          <a:p>
            <a:r>
              <a:rPr lang="en-US" sz="2800" dirty="0" smtClean="0"/>
              <a:t>Create a file</a:t>
            </a:r>
          </a:p>
          <a:p>
            <a:r>
              <a:rPr lang="en-US" sz="2800" dirty="0" smtClean="0"/>
              <a:t>Delete a file</a:t>
            </a:r>
          </a:p>
          <a:p>
            <a:r>
              <a:rPr lang="en-US" sz="2800" dirty="0" smtClean="0"/>
              <a:t>List a directory</a:t>
            </a:r>
          </a:p>
          <a:p>
            <a:r>
              <a:rPr lang="en-US" sz="2800" dirty="0" smtClean="0"/>
              <a:t>Rename a file</a:t>
            </a:r>
          </a:p>
          <a:p>
            <a:r>
              <a:rPr lang="en-US" sz="2800" dirty="0" smtClean="0"/>
              <a:t>Traverse the file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7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directory contains information for all files.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US" sz="2400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4791075" cy="3091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548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A single directory for all </a:t>
            </a:r>
            <a:r>
              <a:rPr lang="en-US" sz="2000" dirty="0" smtClean="0">
                <a:latin typeface="+mj-lt"/>
              </a:rPr>
              <a:t>users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Easy </a:t>
            </a:r>
            <a:r>
              <a:rPr lang="en-US" sz="2000" dirty="0">
                <a:latin typeface="+mj-lt"/>
              </a:rPr>
              <a:t>to support and understand.</a:t>
            </a:r>
          </a:p>
          <a:p>
            <a:r>
              <a:rPr lang="en-US" sz="2000" dirty="0">
                <a:latin typeface="+mj-lt"/>
              </a:rPr>
              <a:t>Limitation:</a:t>
            </a:r>
          </a:p>
          <a:p>
            <a:r>
              <a:rPr lang="en-US" sz="2000" smtClean="0">
                <a:latin typeface="+mj-lt"/>
              </a:rPr>
              <a:t>When </a:t>
            </a:r>
            <a:r>
              <a:rPr lang="en-US" sz="2000" dirty="0">
                <a:latin typeface="+mj-lt"/>
              </a:rPr>
              <a:t>number of files increases or when the system has more than one user,  then Naming problem occurs. All files should have unique names.</a:t>
            </a: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64132"/>
            <a:ext cx="70770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815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Directory</a:t>
            </a:r>
            <a:endParaRPr lang="en-US" sz="2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188866"/>
            <a:ext cx="7869238" cy="831850"/>
          </a:xfrm>
        </p:spPr>
        <p:txBody>
          <a:bodyPr/>
          <a:lstStyle/>
          <a:p>
            <a:r>
              <a:rPr lang="en-US" sz="2000" dirty="0" smtClean="0"/>
              <a:t>In two level directory, each user has his own user file directory(UFD). UFDs have the similar structure, but each lists only the files of a single user.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816620" y="4769130"/>
            <a:ext cx="70024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dirty="0">
              <a:latin typeface="Helvetica" panose="020B0604020202020204" pitchFamily="34" charset="0"/>
            </a:endParaRP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2" y="2178301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77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Field</a:t>
            </a:r>
          </a:p>
          <a:p>
            <a:r>
              <a:rPr lang="en-IN" dirty="0" smtClean="0"/>
              <a:t>Records</a:t>
            </a:r>
          </a:p>
          <a:p>
            <a:r>
              <a:rPr lang="en-IN" dirty="0" smtClean="0"/>
              <a:t>Files</a:t>
            </a:r>
          </a:p>
          <a:p>
            <a:r>
              <a:rPr lang="en-IN" dirty="0" smtClean="0"/>
              <a:t>Database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412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Tree-Structured Directories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3056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1357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Tree-Structured Directories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1800" b="1" dirty="0" smtClean="0"/>
              <a:t>Absolute</a:t>
            </a:r>
            <a:r>
              <a:rPr lang="en-US" sz="1800" dirty="0" smtClean="0"/>
              <a:t> or </a:t>
            </a:r>
            <a:r>
              <a:rPr lang="en-US" sz="1800" b="1" dirty="0" smtClean="0"/>
              <a:t>relative</a:t>
            </a:r>
            <a:r>
              <a:rPr lang="en-US" sz="1800" dirty="0" smtClean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1800" dirty="0" smtClean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1800" dirty="0" smtClean="0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33CC"/>
                </a:solidFill>
              </a:rPr>
              <a:t>rm</a:t>
            </a:r>
            <a:r>
              <a:rPr lang="en-US" sz="1800" dirty="0" smtClean="0">
                <a:solidFill>
                  <a:srgbClr val="0033CC"/>
                </a:solidFill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1800" dirty="0" smtClean="0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33CC"/>
                </a:solidFill>
              </a:rPr>
              <a:t>mkdir</a:t>
            </a:r>
            <a:r>
              <a:rPr lang="en-US" sz="1800" dirty="0" smtClean="0">
                <a:solidFill>
                  <a:srgbClr val="0033CC"/>
                </a:solidFill>
              </a:rPr>
              <a:t> &lt;</a:t>
            </a:r>
            <a:r>
              <a:rPr lang="en-US" sz="1800" dirty="0" err="1" smtClean="0">
                <a:solidFill>
                  <a:srgbClr val="0033CC"/>
                </a:solidFill>
              </a:rPr>
              <a:t>dir</a:t>
            </a:r>
            <a:r>
              <a:rPr lang="en-US" sz="1800" dirty="0" smtClean="0">
                <a:solidFill>
                  <a:srgbClr val="0033CC"/>
                </a:solidFill>
              </a:rPr>
              <a:t>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1800" dirty="0" smtClean="0"/>
              <a:t>	Example:  if in current directory   </a:t>
            </a:r>
            <a:r>
              <a:rPr lang="en-US" sz="1800" dirty="0" smtClean="0">
                <a:solidFill>
                  <a:srgbClr val="0033CC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1800" dirty="0" smtClean="0"/>
              <a:t>	                                </a:t>
            </a:r>
            <a:r>
              <a:rPr lang="en-US" sz="1800" dirty="0" err="1" smtClean="0">
                <a:solidFill>
                  <a:srgbClr val="0033CC"/>
                </a:solidFill>
              </a:rPr>
              <a:t>mkdir</a:t>
            </a:r>
            <a:r>
              <a:rPr lang="en-US" sz="1800" dirty="0" smtClean="0">
                <a:solidFill>
                  <a:srgbClr val="0033CC"/>
                </a:solidFill>
              </a:rPr>
              <a:t> count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>
                <a:latin typeface="Helvetica" panose="020B0604020202020204" pitchFamily="34" charset="0"/>
              </a:rPr>
              <a:t>mail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>
                <a:latin typeface="Helvetica" panose="020B0604020202020204" pitchFamily="34" charset="0"/>
              </a:rPr>
              <a:t>prog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</a:rPr>
              <a:t>copy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>
                <a:latin typeface="Helvetica" panose="020B0604020202020204" pitchFamily="34" charset="0"/>
              </a:rPr>
              <a:t>prt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>
                <a:latin typeface="Helvetica" panose="020B0604020202020204" pitchFamily="34" charset="0"/>
              </a:rPr>
              <a:t>exp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>
                <a:latin typeface="Helvetica" panose="020B0604020202020204" pitchFamily="34" charset="0"/>
              </a:rPr>
              <a:t>count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</a:rPr>
              <a:t>Deleting “mail” </a:t>
            </a:r>
            <a:r>
              <a:rPr lang="en-US" sz="20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</a:t>
            </a:r>
            <a:r>
              <a:rPr lang="en-US" sz="2000" dirty="0" err="1">
                <a:latin typeface="Helvetica" panose="020B0604020202020204" pitchFamily="34" charset="0"/>
                <a:sym typeface="Symbol" panose="05050102010706020507" pitchFamily="18" charset="2"/>
              </a:rPr>
              <a:t>subtree</a:t>
            </a:r>
            <a:r>
              <a:rPr lang="en-US" sz="2000" dirty="0">
                <a:latin typeface="Helvetica" panose="020B0604020202020204" pitchFamily="34" charset="0"/>
                <a:sym typeface="Symbol" panose="05050102010706020507" pitchFamily="18" charset="2"/>
              </a:rPr>
              <a:t> rooted by “mail”</a:t>
            </a:r>
            <a:endParaRPr lang="en-US" sz="2000" dirty="0">
              <a:latin typeface="Helvetica" panose="020B0604020202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88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Acyclic-Graph Directories</a:t>
            </a:r>
            <a:endParaRPr lang="en-US" sz="2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 sz="2400" dirty="0" smtClean="0"/>
              <a:t>Have shared subdirectories and files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881188"/>
            <a:ext cx="49657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4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Graph Directory</a:t>
            </a:r>
            <a:endParaRPr lang="en-US" sz="2400" smtClean="0"/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247775"/>
            <a:ext cx="66214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2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Directory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Linear List</a:t>
            </a:r>
          </a:p>
          <a:p>
            <a:pPr lvl="1"/>
            <a:r>
              <a:rPr lang="en-GB" dirty="0" smtClean="0"/>
              <a:t>Simple to program</a:t>
            </a:r>
          </a:p>
          <a:p>
            <a:pPr lvl="1"/>
            <a:r>
              <a:rPr lang="en-GB" dirty="0" smtClean="0"/>
              <a:t>Time consuming to execute</a:t>
            </a:r>
          </a:p>
          <a:p>
            <a:pPr lvl="1"/>
            <a:r>
              <a:rPr lang="en-GB" dirty="0" smtClean="0"/>
              <a:t>Create new file</a:t>
            </a:r>
          </a:p>
          <a:p>
            <a:pPr lvl="2"/>
            <a:r>
              <a:rPr lang="en-GB" dirty="0" smtClean="0"/>
              <a:t>Make sure it’s a unique file name</a:t>
            </a:r>
          </a:p>
          <a:p>
            <a:pPr lvl="2"/>
            <a:r>
              <a:rPr lang="en-GB" dirty="0" smtClean="0"/>
              <a:t> Add entry at end of directory</a:t>
            </a:r>
          </a:p>
          <a:p>
            <a:pPr lvl="1"/>
            <a:r>
              <a:rPr lang="en-GB" dirty="0" smtClean="0"/>
              <a:t>Delete a file</a:t>
            </a:r>
          </a:p>
          <a:p>
            <a:pPr lvl="2"/>
            <a:r>
              <a:rPr lang="en-GB" dirty="0" smtClean="0"/>
              <a:t>Search for the file</a:t>
            </a:r>
          </a:p>
          <a:p>
            <a:pPr lvl="2"/>
            <a:r>
              <a:rPr lang="en-GB" dirty="0" smtClean="0"/>
              <a:t>Release the space allocated to it</a:t>
            </a:r>
          </a:p>
          <a:p>
            <a:pPr lvl="2"/>
            <a:r>
              <a:rPr lang="en-GB" dirty="0" smtClean="0"/>
              <a:t>Mark the space as unused or attach it to list of free directory entries or copy the last directory entry here.</a:t>
            </a:r>
          </a:p>
        </p:txBody>
      </p:sp>
    </p:spTree>
    <p:extLst>
      <p:ext uri="{BB962C8B-B14F-4D97-AF65-F5344CB8AC3E}">
        <p14:creationId xmlns="" xmlns:p14="http://schemas.microsoft.com/office/powerpoint/2010/main" val="1156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2. Hash Table</a:t>
            </a:r>
          </a:p>
          <a:p>
            <a:pPr lvl="1"/>
            <a:r>
              <a:rPr lang="en-GB" dirty="0" smtClean="0"/>
              <a:t>Linear list + hash structure</a:t>
            </a:r>
          </a:p>
          <a:p>
            <a:pPr lvl="1"/>
            <a:r>
              <a:rPr lang="en-GB" dirty="0" smtClean="0"/>
              <a:t>Compute hash value of file names and returns pointer to file in the linear list</a:t>
            </a:r>
          </a:p>
          <a:p>
            <a:pPr lvl="1"/>
            <a:r>
              <a:rPr lang="en-GB" dirty="0" smtClean="0"/>
              <a:t>Decreases search time</a:t>
            </a:r>
          </a:p>
          <a:p>
            <a:pPr lvl="1"/>
            <a:r>
              <a:rPr lang="en-GB" dirty="0" smtClean="0"/>
              <a:t>Collisions are to be avoided in case two file names hash to same location</a:t>
            </a:r>
          </a:p>
          <a:p>
            <a:pPr lvl="1"/>
            <a:r>
              <a:rPr lang="en-GB" dirty="0" smtClean="0"/>
              <a:t>Disadvantage – hash functions are of fixed size (0-64 or 0-128 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Solution: a chained overflow hash table can be </a:t>
            </a:r>
            <a:r>
              <a:rPr lang="en-GB" dirty="0" err="1" smtClean="0"/>
              <a:t>used.Each</a:t>
            </a:r>
            <a:r>
              <a:rPr lang="en-GB" dirty="0" smtClean="0"/>
              <a:t> hash entry can be linked instead of an individual value and we can resolve collisions by adding the new entry to link list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465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allocation method refers to how disk blocks are allocated for files </a:t>
            </a:r>
            <a:r>
              <a:rPr lang="en-IN" dirty="0"/>
              <a:t>so that disk space is </a:t>
            </a:r>
            <a:r>
              <a:rPr lang="en-IN" dirty="0" smtClean="0"/>
              <a:t>utilized effectively </a:t>
            </a:r>
            <a:r>
              <a:rPr lang="en-IN" dirty="0"/>
              <a:t>and files can be accessed quickly</a:t>
            </a:r>
            <a:r>
              <a:rPr lang="en-IN" dirty="0" smtClean="0"/>
              <a:t>.</a:t>
            </a:r>
          </a:p>
          <a:p>
            <a:r>
              <a:rPr lang="en-US" b="1" dirty="0" smtClean="0"/>
              <a:t>Contiguous allocation</a:t>
            </a:r>
          </a:p>
          <a:p>
            <a:r>
              <a:rPr lang="en-US" b="1" dirty="0" smtClean="0"/>
              <a:t>Linked allocation</a:t>
            </a:r>
          </a:p>
          <a:p>
            <a:r>
              <a:rPr lang="en-US" b="1" dirty="0" smtClean="0"/>
              <a:t>Indexed allocation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7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5181600" cy="493871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Contiguous Allocation</a:t>
            </a:r>
          </a:p>
          <a:p>
            <a:pPr lvl="1"/>
            <a:r>
              <a:rPr lang="en-GB" dirty="0" smtClean="0"/>
              <a:t>File occupy contiguous blocks</a:t>
            </a:r>
          </a:p>
          <a:p>
            <a:pPr lvl="1"/>
            <a:r>
              <a:rPr lang="en-GB" dirty="0"/>
              <a:t>Directory entry contains</a:t>
            </a:r>
          </a:p>
          <a:p>
            <a:pPr lvl="2"/>
            <a:r>
              <a:rPr lang="en-GB" dirty="0"/>
              <a:t>File name</a:t>
            </a:r>
          </a:p>
          <a:p>
            <a:pPr lvl="2"/>
            <a:r>
              <a:rPr lang="en-GB" dirty="0"/>
              <a:t>Starting block</a:t>
            </a:r>
          </a:p>
          <a:p>
            <a:pPr lvl="2"/>
            <a:r>
              <a:rPr lang="en-GB" dirty="0"/>
              <a:t>Length (total blocks)</a:t>
            </a:r>
          </a:p>
          <a:p>
            <a:pPr lvl="1"/>
            <a:r>
              <a:rPr lang="en-GB" dirty="0"/>
              <a:t>Access possible</a:t>
            </a:r>
          </a:p>
          <a:p>
            <a:pPr lvl="2"/>
            <a:r>
              <a:rPr lang="en-GB" dirty="0"/>
              <a:t>Sequential </a:t>
            </a:r>
          </a:p>
          <a:p>
            <a:pPr lvl="2"/>
            <a:r>
              <a:rPr lang="en-GB" dirty="0"/>
              <a:t>Direct</a:t>
            </a:r>
          </a:p>
          <a:p>
            <a:pPr lvl="1"/>
            <a:r>
              <a:rPr lang="en-GB" dirty="0" smtClean="0"/>
              <a:t>Problems</a:t>
            </a:r>
          </a:p>
          <a:p>
            <a:pPr lvl="2"/>
            <a:r>
              <a:rPr lang="en-GB" dirty="0" smtClean="0"/>
              <a:t>Finding space for new file</a:t>
            </a:r>
          </a:p>
          <a:p>
            <a:pPr lvl="2"/>
            <a:r>
              <a:rPr lang="en-GB" dirty="0" smtClean="0"/>
              <a:t>External fragmentation</a:t>
            </a:r>
          </a:p>
          <a:p>
            <a:pPr lvl="2"/>
            <a:r>
              <a:rPr lang="en-GB" dirty="0" smtClean="0"/>
              <a:t>Determining space requirement of a file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749" b="104"/>
          <a:stretch/>
        </p:blipFill>
        <p:spPr bwMode="auto">
          <a:xfrm>
            <a:off x="5257800" y="1219200"/>
            <a:ext cx="2286000" cy="447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2934494"/>
            <a:ext cx="1868436" cy="1637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1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572000" cy="5181600"/>
          </a:xfrm>
        </p:spPr>
        <p:txBody>
          <a:bodyPr>
            <a:normAutofit lnSpcReduction="10000"/>
          </a:bodyPr>
          <a:lstStyle/>
          <a:p>
            <a:r>
              <a:rPr lang="en-GB" sz="2200" dirty="0" smtClean="0"/>
              <a:t>Directory structure contains</a:t>
            </a:r>
          </a:p>
          <a:p>
            <a:pPr lvl="1"/>
            <a:r>
              <a:rPr lang="en-GB" sz="2200" dirty="0" smtClean="0"/>
              <a:t>Pointer to first and last block of file</a:t>
            </a:r>
          </a:p>
          <a:p>
            <a:r>
              <a:rPr lang="en-GB" sz="2200" dirty="0" smtClean="0"/>
              <a:t>Advantages</a:t>
            </a:r>
          </a:p>
          <a:p>
            <a:pPr lvl="1"/>
            <a:r>
              <a:rPr lang="en-GB" sz="2200" dirty="0" smtClean="0"/>
              <a:t>No external fragmentation</a:t>
            </a:r>
          </a:p>
          <a:p>
            <a:pPr lvl="1"/>
            <a:r>
              <a:rPr lang="en-GB" sz="2200" dirty="0" smtClean="0"/>
              <a:t>No issue with increase in file size</a:t>
            </a:r>
          </a:p>
          <a:p>
            <a:r>
              <a:rPr lang="en-GB" sz="2200" dirty="0" smtClean="0"/>
              <a:t>Disadvantages</a:t>
            </a:r>
          </a:p>
          <a:p>
            <a:pPr lvl="1"/>
            <a:r>
              <a:rPr lang="en-GB" sz="2200" dirty="0" smtClean="0"/>
              <a:t>Only sequential access</a:t>
            </a:r>
          </a:p>
          <a:p>
            <a:pPr lvl="1"/>
            <a:r>
              <a:rPr lang="en-GB" sz="2200" dirty="0" smtClean="0"/>
              <a:t>Reliability – loss of a pointer</a:t>
            </a:r>
          </a:p>
          <a:p>
            <a:pPr lvl="1"/>
            <a:r>
              <a:rPr lang="en-GB" sz="2200" dirty="0" smtClean="0"/>
              <a:t>Space required for pointers</a:t>
            </a:r>
          </a:p>
          <a:p>
            <a:pPr lvl="1"/>
            <a:r>
              <a:rPr lang="en-GB" sz="2200" dirty="0" smtClean="0"/>
              <a:t>Solution: make </a:t>
            </a:r>
            <a:r>
              <a:rPr lang="en-GB" sz="2200" i="1" dirty="0" smtClean="0"/>
              <a:t>cluster </a:t>
            </a:r>
            <a:r>
              <a:rPr lang="en-GB" sz="2200" dirty="0" smtClean="0"/>
              <a:t>of blocks</a:t>
            </a:r>
          </a:p>
          <a:p>
            <a:pPr lvl="2"/>
            <a:r>
              <a:rPr lang="en-GB" sz="2200" dirty="0" smtClean="0"/>
              <a:t>Problem: internal fragmentation</a:t>
            </a:r>
            <a:endParaRPr lang="en-GB" sz="2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07" y="1447062"/>
            <a:ext cx="4358386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26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FAT</a:t>
            </a: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207214"/>
            <a:ext cx="6067425" cy="49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4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2543746"/>
              </p:ext>
            </p:extLst>
          </p:nvPr>
        </p:nvGraphicFramePr>
        <p:xfrm>
          <a:off x="876300" y="3124200"/>
          <a:ext cx="7810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  <a:gridCol w="1562100"/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Telephone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865472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Jhony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North</a:t>
                      </a:r>
                      <a:r>
                        <a:rPr lang="en-IN" baseline="0" dirty="0" smtClean="0"/>
                        <a:t> East 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985647234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464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Field 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066800" y="2289310"/>
            <a:ext cx="1600200" cy="83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3048000" y="2473976"/>
            <a:ext cx="342900" cy="65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90900" y="2473976"/>
            <a:ext cx="1104900" cy="65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80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Record  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" y="3581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7200" y="37338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" y="41148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" y="44958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8839200" y="3132217"/>
            <a:ext cx="228600" cy="14397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696200" y="51685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584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Indexed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4012"/>
            <a:ext cx="3886200" cy="4525963"/>
          </a:xfrm>
        </p:spPr>
        <p:txBody>
          <a:bodyPr/>
          <a:lstStyle/>
          <a:p>
            <a:r>
              <a:rPr lang="en-GB" sz="2200" dirty="0" smtClean="0"/>
              <a:t>Clubs all the pointers into one block – index block</a:t>
            </a:r>
          </a:p>
          <a:p>
            <a:r>
              <a:rPr lang="en-GB" sz="2200" dirty="0" smtClean="0"/>
              <a:t>Directory entry contains</a:t>
            </a:r>
          </a:p>
          <a:p>
            <a:pPr lvl="1"/>
            <a:r>
              <a:rPr lang="en-GB" sz="2200" dirty="0" smtClean="0"/>
              <a:t>File name</a:t>
            </a:r>
          </a:p>
          <a:p>
            <a:pPr lvl="1"/>
            <a:r>
              <a:rPr lang="en-GB" sz="2200" dirty="0" smtClean="0"/>
              <a:t>Index block number</a:t>
            </a:r>
          </a:p>
          <a:p>
            <a:r>
              <a:rPr lang="en-GB" sz="2200" dirty="0" smtClean="0"/>
              <a:t>Access</a:t>
            </a:r>
          </a:p>
          <a:p>
            <a:pPr lvl="1"/>
            <a:r>
              <a:rPr lang="en-GB" sz="2200" dirty="0" smtClean="0"/>
              <a:t>Direct </a:t>
            </a:r>
          </a:p>
          <a:p>
            <a:r>
              <a:rPr lang="en-GB" sz="2200" dirty="0" smtClean="0"/>
              <a:t>Issue</a:t>
            </a:r>
          </a:p>
          <a:p>
            <a:pPr lvl="1"/>
            <a:r>
              <a:rPr lang="en-GB" sz="2200" dirty="0" smtClean="0"/>
              <a:t>Size of index block</a:t>
            </a:r>
          </a:p>
          <a:p>
            <a:pPr lvl="1"/>
            <a:r>
              <a:rPr lang="en-GB" sz="2200" dirty="0" smtClean="0"/>
              <a:t>Sol: multilevel indexing</a:t>
            </a:r>
            <a:endParaRPr lang="en-GB" sz="22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4231"/>
            <a:ext cx="4797235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145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396"/>
            <a:ext cx="8229600" cy="1143000"/>
          </a:xfrm>
        </p:spPr>
        <p:txBody>
          <a:bodyPr/>
          <a:lstStyle/>
          <a:p>
            <a:r>
              <a:rPr lang="en-US" dirty="0"/>
              <a:t>Indexed Allocation – Mapping (Cont.)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331" y="1830387"/>
            <a:ext cx="7733338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3942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Contiguous</a:t>
            </a:r>
          </a:p>
          <a:p>
            <a:pPr lvl="1"/>
            <a:r>
              <a:rPr lang="en-GB" dirty="0" smtClean="0"/>
              <a:t>Requires only 1 access to get a disk block</a:t>
            </a:r>
          </a:p>
          <a:p>
            <a:r>
              <a:rPr lang="en-GB" dirty="0" smtClean="0"/>
              <a:t>Linked</a:t>
            </a:r>
          </a:p>
          <a:p>
            <a:pPr lvl="1"/>
            <a:r>
              <a:rPr lang="en-GB" dirty="0" smtClean="0"/>
              <a:t>Requires </a:t>
            </a:r>
            <a:r>
              <a:rPr lang="en-GB" i="1" dirty="0" err="1" smtClean="0"/>
              <a:t>i</a:t>
            </a:r>
            <a:r>
              <a:rPr lang="en-GB" dirty="0" smtClean="0"/>
              <a:t> disk reads to read </a:t>
            </a:r>
            <a:r>
              <a:rPr lang="en-GB" dirty="0" err="1" smtClean="0"/>
              <a:t>i</a:t>
            </a:r>
            <a:r>
              <a:rPr lang="en-GB" baseline="30000" dirty="0" err="1" smtClean="0"/>
              <a:t>th</a:t>
            </a:r>
            <a:r>
              <a:rPr lang="en-GB" dirty="0" smtClean="0"/>
              <a:t> block</a:t>
            </a:r>
          </a:p>
          <a:p>
            <a:r>
              <a:rPr lang="en-GB" dirty="0" smtClean="0"/>
              <a:t>Indexed</a:t>
            </a:r>
          </a:p>
          <a:p>
            <a:pPr lvl="1"/>
            <a:r>
              <a:rPr lang="en-GB" dirty="0" smtClean="0"/>
              <a:t>Depends on </a:t>
            </a:r>
          </a:p>
          <a:p>
            <a:pPr lvl="2"/>
            <a:r>
              <a:rPr lang="en-GB" dirty="0" smtClean="0"/>
              <a:t>level of indexing</a:t>
            </a:r>
          </a:p>
          <a:p>
            <a:pPr lvl="2"/>
            <a:r>
              <a:rPr lang="en-GB" dirty="0" smtClean="0"/>
              <a:t>Size of file</a:t>
            </a:r>
          </a:p>
          <a:p>
            <a:pPr lvl="2"/>
            <a:r>
              <a:rPr lang="en-GB" dirty="0" smtClean="0"/>
              <a:t>Position of desired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73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Space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Disk </a:t>
            </a:r>
            <a:r>
              <a:rPr lang="en-IN" dirty="0"/>
              <a:t>space is limited, </a:t>
            </a:r>
            <a:r>
              <a:rPr lang="en-IN" dirty="0" smtClean="0"/>
              <a:t>the </a:t>
            </a:r>
            <a:r>
              <a:rPr lang="en-IN" dirty="0"/>
              <a:t>space from deleted files </a:t>
            </a:r>
            <a:r>
              <a:rPr lang="en-IN" dirty="0" smtClean="0"/>
              <a:t>is reused for new files</a:t>
            </a:r>
            <a:r>
              <a:rPr lang="en-IN" dirty="0"/>
              <a:t>, if possible. </a:t>
            </a:r>
            <a:r>
              <a:rPr lang="en-IN" dirty="0" smtClean="0"/>
              <a:t>To </a:t>
            </a:r>
            <a:r>
              <a:rPr lang="en-IN" dirty="0"/>
              <a:t>keep track of free </a:t>
            </a:r>
            <a:r>
              <a:rPr lang="en-IN" dirty="0" smtClean="0"/>
              <a:t>disk space</a:t>
            </a:r>
            <a:r>
              <a:rPr lang="en-IN" dirty="0"/>
              <a:t>, the system maintains a </a:t>
            </a:r>
            <a:r>
              <a:rPr lang="en-IN" b="1" dirty="0"/>
              <a:t>free-space list.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Bit vector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Grouping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Counting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720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 Vector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</a:t>
            </a:r>
            <a:r>
              <a:rPr lang="en-IN" sz="2800" dirty="0"/>
              <a:t>free-space list is implemented as a bit </a:t>
            </a:r>
            <a:r>
              <a:rPr lang="en-IN" sz="2800" b="1" dirty="0"/>
              <a:t>map </a:t>
            </a:r>
            <a:r>
              <a:rPr lang="en-IN" sz="2800" dirty="0"/>
              <a:t>or bit vector. </a:t>
            </a:r>
            <a:r>
              <a:rPr lang="en-IN" sz="2800" dirty="0" smtClean="0"/>
              <a:t>Each block </a:t>
            </a:r>
            <a:r>
              <a:rPr lang="en-IN" sz="2800" dirty="0"/>
              <a:t>is represented by 1 bit. If the block is free, the bit is 1; if the block </a:t>
            </a:r>
            <a:r>
              <a:rPr lang="en-IN" sz="2800" dirty="0" smtClean="0"/>
              <a:t>is allocated</a:t>
            </a:r>
            <a:r>
              <a:rPr lang="en-IN" sz="2800" dirty="0"/>
              <a:t>, the bit is 0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46801"/>
          <a:stretch/>
        </p:blipFill>
        <p:spPr>
          <a:xfrm>
            <a:off x="1295400" y="3962400"/>
            <a:ext cx="5521457" cy="1768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348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IN" dirty="0"/>
              <a:t>L</a:t>
            </a:r>
            <a:r>
              <a:rPr lang="en-IN" dirty="0" smtClean="0"/>
              <a:t>ink </a:t>
            </a:r>
            <a:r>
              <a:rPr lang="en-IN" dirty="0"/>
              <a:t>together all the free </a:t>
            </a:r>
            <a:r>
              <a:rPr lang="en-IN" dirty="0" smtClean="0"/>
              <a:t>disk blocks</a:t>
            </a:r>
            <a:r>
              <a:rPr lang="en-IN" dirty="0"/>
              <a:t>, keeping a pointer to the first free block in a special location on the disk</a:t>
            </a:r>
            <a:br>
              <a:rPr lang="en-IN" dirty="0"/>
            </a:br>
            <a:r>
              <a:rPr lang="en-IN" dirty="0"/>
              <a:t>and caching it in memory.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47825"/>
            <a:ext cx="3884612" cy="415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9988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</a:t>
            </a:r>
            <a:r>
              <a:rPr lang="en-IN" dirty="0"/>
              <a:t>the addresses of </a:t>
            </a:r>
            <a:r>
              <a:rPr lang="en-IN" i="1" dirty="0"/>
              <a:t>n </a:t>
            </a:r>
            <a:r>
              <a:rPr lang="en-IN" dirty="0"/>
              <a:t>free </a:t>
            </a:r>
            <a:r>
              <a:rPr lang="en-IN" dirty="0" smtClean="0"/>
              <a:t>blocks in </a:t>
            </a:r>
            <a:r>
              <a:rPr lang="en-IN" dirty="0"/>
              <a:t>the first free block.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n—1 of these blocks are actually free. </a:t>
            </a:r>
            <a:endParaRPr lang="en-IN" dirty="0" smtClean="0"/>
          </a:p>
          <a:p>
            <a:r>
              <a:rPr lang="en-IN" dirty="0" smtClean="0"/>
              <a:t>The last block </a:t>
            </a:r>
            <a:r>
              <a:rPr lang="en-IN" dirty="0"/>
              <a:t>contains the addresses of another </a:t>
            </a:r>
            <a:r>
              <a:rPr lang="en-IN" i="1" dirty="0"/>
              <a:t>n </a:t>
            </a:r>
            <a:r>
              <a:rPr lang="en-IN" dirty="0"/>
              <a:t>free blocks, and so on.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58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 </a:t>
            </a:r>
            <a:r>
              <a:rPr lang="en-IN" dirty="0"/>
              <a:t>the address of the first free block and the number </a:t>
            </a:r>
            <a:r>
              <a:rPr lang="en-IN" i="1" dirty="0"/>
              <a:t>n </a:t>
            </a:r>
            <a:r>
              <a:rPr lang="en-IN" dirty="0"/>
              <a:t>of free </a:t>
            </a:r>
            <a:r>
              <a:rPr lang="en-IN" dirty="0" smtClean="0"/>
              <a:t>contiguous blocks </a:t>
            </a:r>
            <a:r>
              <a:rPr lang="en-IN" dirty="0"/>
              <a:t>that follow the first block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</a:t>
            </a:r>
            <a:r>
              <a:rPr lang="en-IN" dirty="0"/>
              <a:t>entry in the free-space list then consists</a:t>
            </a:r>
            <a:br>
              <a:rPr lang="en-IN" dirty="0"/>
            </a:br>
            <a:r>
              <a:rPr lang="en-IN" dirty="0"/>
              <a:t>of a disk address and a count. </a:t>
            </a:r>
            <a:endParaRPr lang="en-IN" dirty="0" smtClean="0"/>
          </a:p>
          <a:p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entry requires more space </a:t>
            </a:r>
            <a:r>
              <a:rPr lang="en-IN" dirty="0" smtClean="0"/>
              <a:t>than would </a:t>
            </a:r>
            <a:r>
              <a:rPr lang="en-IN" dirty="0"/>
              <a:t>a simple disk address, </a:t>
            </a:r>
            <a:r>
              <a:rPr lang="en-IN" dirty="0" smtClean="0"/>
              <a:t>overall </a:t>
            </a:r>
            <a:r>
              <a:rPr lang="en-IN" dirty="0"/>
              <a:t>list will be shorter, as long as the </a:t>
            </a:r>
            <a:r>
              <a:rPr lang="en-IN" dirty="0" smtClean="0"/>
              <a:t>count is </a:t>
            </a:r>
            <a:r>
              <a:rPr lang="en-IN" dirty="0"/>
              <a:t>generally greater than 1.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487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Files</a:t>
            </a:r>
          </a:p>
          <a:p>
            <a:r>
              <a:rPr lang="en-IN" dirty="0" smtClean="0"/>
              <a:t>File Structure</a:t>
            </a:r>
          </a:p>
          <a:p>
            <a:r>
              <a:rPr lang="en-IN" dirty="0"/>
              <a:t>Access Methods</a:t>
            </a:r>
          </a:p>
          <a:p>
            <a:r>
              <a:rPr lang="en-IN" dirty="0" smtClean="0"/>
              <a:t>Directory Structure</a:t>
            </a:r>
          </a:p>
          <a:p>
            <a:r>
              <a:rPr lang="en-IN" dirty="0" smtClean="0"/>
              <a:t>Directory Implementation </a:t>
            </a:r>
          </a:p>
          <a:p>
            <a:r>
              <a:rPr lang="en-IN" dirty="0" smtClean="0"/>
              <a:t>Allocation Methods</a:t>
            </a:r>
          </a:p>
          <a:p>
            <a:r>
              <a:rPr lang="en-IN" dirty="0" smtClean="0"/>
              <a:t>Free Space Management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8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is a named collection of related information that is recorded on a secondary storage.</a:t>
            </a:r>
          </a:p>
          <a:p>
            <a:r>
              <a:rPr lang="en-GB" dirty="0" smtClean="0"/>
              <a:t>It made of fixed length logical records that allow programs to read and write records rapidly in no particular order.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6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system is the most visible aspect of an operating system.</a:t>
            </a:r>
          </a:p>
          <a:p>
            <a:r>
              <a:rPr lang="en-US" sz="2400" dirty="0"/>
              <a:t>It consists of 2 parts: collection of files(each storing related data) and a directory structure which organizes and provides all the information about all the files in your system.</a:t>
            </a:r>
          </a:p>
          <a:p>
            <a:r>
              <a:rPr lang="en-US" sz="2400" dirty="0"/>
              <a:t>File is the named collection of related information.</a:t>
            </a:r>
          </a:p>
          <a:p>
            <a:r>
              <a:rPr lang="en-US" sz="2400" dirty="0"/>
              <a:t>File is a sequence of bits, bytes, lines, or records, the meaning of which is defined by the file’s creator and user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Commonly files represent programs(both source and object forms) and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71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Name</a:t>
            </a:r>
            <a:r>
              <a:rPr lang="en-US" sz="2000" dirty="0"/>
              <a:t> – only information kept in human-readable form. Name is usually a string of characters such as </a:t>
            </a:r>
            <a:r>
              <a:rPr lang="en-US" sz="2000" dirty="0" err="1"/>
              <a:t>example.c</a:t>
            </a:r>
            <a:r>
              <a:rPr lang="en-US" sz="2000" dirty="0"/>
              <a:t>. some systems differentiate between upper case and lower case and some don’t.</a:t>
            </a:r>
          </a:p>
          <a:p>
            <a:r>
              <a:rPr lang="en-US" sz="2000" b="1" dirty="0"/>
              <a:t>Identifier</a:t>
            </a:r>
            <a:r>
              <a:rPr lang="en-US" sz="2000" dirty="0"/>
              <a:t> – unique tag (number) identifies file within file system</a:t>
            </a:r>
          </a:p>
          <a:p>
            <a:r>
              <a:rPr lang="en-US" sz="2000" b="1" dirty="0"/>
              <a:t>Type</a:t>
            </a:r>
            <a:r>
              <a:rPr lang="en-US" sz="2000" dirty="0"/>
              <a:t> – needed for systems that support different types</a:t>
            </a:r>
          </a:p>
          <a:p>
            <a:r>
              <a:rPr lang="en-US" sz="2000" b="1" dirty="0"/>
              <a:t>Location</a:t>
            </a:r>
            <a:r>
              <a:rPr lang="en-US" sz="2000" dirty="0"/>
              <a:t> – pointer to file location on device</a:t>
            </a:r>
          </a:p>
          <a:p>
            <a:r>
              <a:rPr lang="en-US" sz="2000" b="1" dirty="0"/>
              <a:t>Size</a:t>
            </a:r>
            <a:r>
              <a:rPr lang="en-US" sz="2000" dirty="0"/>
              <a:t> – current file size</a:t>
            </a:r>
          </a:p>
          <a:p>
            <a:r>
              <a:rPr lang="en-US" sz="2000" b="1" dirty="0"/>
              <a:t>Protection</a:t>
            </a:r>
            <a:r>
              <a:rPr lang="en-US" sz="2000" dirty="0"/>
              <a:t> – controls who can do reading, writing, executing</a:t>
            </a:r>
          </a:p>
          <a:p>
            <a:r>
              <a:rPr lang="en-US" sz="2000" b="1" dirty="0"/>
              <a:t>Time, date, and user identification</a:t>
            </a:r>
            <a:r>
              <a:rPr lang="en-US" sz="2000" dirty="0"/>
              <a:t> – data for protection, security, and usage monitoring</a:t>
            </a:r>
          </a:p>
          <a:p>
            <a:r>
              <a:rPr lang="en-US" sz="2000" dirty="0"/>
              <a:t>Information about files are kept in the directory structure, which is maintained on the disk</a:t>
            </a:r>
          </a:p>
          <a:p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4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4038600"/>
          </a:xfrm>
        </p:spPr>
        <p:txBody>
          <a:bodyPr/>
          <a:lstStyle/>
          <a:p>
            <a:r>
              <a:rPr lang="en-US" sz="2400" dirty="0"/>
              <a:t>File is an </a:t>
            </a:r>
            <a:r>
              <a:rPr lang="en-US" sz="2400" b="1" dirty="0"/>
              <a:t>abstract data type. To define a file properly, we need to consider some operations which can be performed on files</a:t>
            </a:r>
          </a:p>
          <a:p>
            <a:pPr lvl="1"/>
            <a:r>
              <a:rPr lang="en-US" sz="2000" b="1" dirty="0"/>
              <a:t>Create</a:t>
            </a:r>
          </a:p>
          <a:p>
            <a:pPr lvl="1"/>
            <a:r>
              <a:rPr lang="en-US" sz="2000" b="1" dirty="0"/>
              <a:t>Write</a:t>
            </a:r>
          </a:p>
          <a:p>
            <a:pPr lvl="1"/>
            <a:r>
              <a:rPr lang="en-US" sz="2000" b="1" dirty="0"/>
              <a:t>Read</a:t>
            </a:r>
          </a:p>
          <a:p>
            <a:pPr lvl="1"/>
            <a:r>
              <a:rPr lang="en-US" sz="2000" b="1" dirty="0"/>
              <a:t>Reposition within file</a:t>
            </a:r>
          </a:p>
          <a:p>
            <a:pPr lvl="1"/>
            <a:r>
              <a:rPr lang="en-US" sz="2000" b="1" dirty="0"/>
              <a:t>Delete</a:t>
            </a:r>
          </a:p>
          <a:p>
            <a:pPr lvl="1"/>
            <a:r>
              <a:rPr lang="en-US" sz="2000" b="1" dirty="0"/>
              <a:t>Truncate</a:t>
            </a:r>
          </a:p>
          <a:p>
            <a:r>
              <a:rPr lang="en-US" sz="2400" i="1" dirty="0"/>
              <a:t>Open(F</a:t>
            </a:r>
            <a:r>
              <a:rPr lang="en-US" sz="2400" i="1" baseline="-25000" dirty="0"/>
              <a:t>i</a:t>
            </a:r>
            <a:r>
              <a:rPr lang="en-US" sz="2400" i="1" dirty="0"/>
              <a:t>)</a:t>
            </a:r>
            <a:r>
              <a:rPr lang="en-US" sz="2400" dirty="0"/>
              <a:t> – search the directory structure on disk for entry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, and move the content of entry to memory</a:t>
            </a:r>
          </a:p>
          <a:p>
            <a:r>
              <a:rPr lang="en-US" sz="2400" i="1" dirty="0"/>
              <a:t>Close (F</a:t>
            </a:r>
            <a:r>
              <a:rPr lang="en-US" sz="2400" i="1" baseline="-25000" dirty="0"/>
              <a:t>i</a:t>
            </a:r>
            <a:r>
              <a:rPr lang="en-US" sz="2400" i="1" dirty="0"/>
              <a:t>)</a:t>
            </a:r>
            <a:r>
              <a:rPr lang="en-US" sz="2400" dirty="0"/>
              <a:t> – move the content of entry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 in memory to directory structure on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31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Internal File Structure</a:t>
            </a:r>
          </a:p>
          <a:p>
            <a:r>
              <a:rPr lang="en-IN" dirty="0" smtClean="0"/>
              <a:t>External File structure</a:t>
            </a:r>
          </a:p>
          <a:p>
            <a:pPr lvl="1"/>
            <a:r>
              <a:rPr lang="en-IN" dirty="0" smtClean="0"/>
              <a:t>Operating system provides various file structures for managing files. </a:t>
            </a:r>
          </a:p>
          <a:p>
            <a:pPr lvl="1"/>
            <a:r>
              <a:rPr lang="en-IN" dirty="0" smtClean="0"/>
              <a:t>Also provides set of special operations for manipulating files with these file structures.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Files store </a:t>
            </a:r>
            <a:r>
              <a:rPr lang="en-IN" dirty="0" smtClean="0"/>
              <a:t>information and this </a:t>
            </a:r>
            <a:r>
              <a:rPr lang="en-IN" dirty="0"/>
              <a:t>information must be accessed </a:t>
            </a:r>
            <a:r>
              <a:rPr lang="en-IN" dirty="0" smtClean="0"/>
              <a:t>and read </a:t>
            </a:r>
            <a:r>
              <a:rPr lang="en-IN" dirty="0"/>
              <a:t>into computer memory.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information in the file can be accessed </a:t>
            </a:r>
            <a:r>
              <a:rPr lang="en-IN" dirty="0" smtClean="0"/>
              <a:t>in several </a:t>
            </a:r>
            <a:r>
              <a:rPr lang="en-IN" dirty="0"/>
              <a:t>ways.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Savleen kaur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31365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2" id="{63E5B351-6059-4484-9CA1-55C8555AC458}" vid="{F73EE3CC-AD2C-470E-BFE6-0F07698DE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769</TotalTime>
  <Words>1450</Words>
  <Application>Microsoft Office PowerPoint</Application>
  <PresentationFormat>On-screen Show (4:3)</PresentationFormat>
  <Paragraphs>290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Theme2</vt:lpstr>
      <vt:lpstr>File Management</vt:lpstr>
      <vt:lpstr>File System Architecture</vt:lpstr>
      <vt:lpstr>Slide 3</vt:lpstr>
      <vt:lpstr>File</vt:lpstr>
      <vt:lpstr>File Concept</vt:lpstr>
      <vt:lpstr>File Attributes</vt:lpstr>
      <vt:lpstr>File Operations</vt:lpstr>
      <vt:lpstr>File Structure</vt:lpstr>
      <vt:lpstr>Access Methods</vt:lpstr>
      <vt:lpstr>Sequential Access</vt:lpstr>
      <vt:lpstr>Direct Access</vt:lpstr>
      <vt:lpstr>n = relative block number</vt:lpstr>
      <vt:lpstr>Indexed Access Method</vt:lpstr>
      <vt:lpstr>Disk Structure</vt:lpstr>
      <vt:lpstr>A Typical File-system Organization</vt:lpstr>
      <vt:lpstr>Operations Performed on Directory</vt:lpstr>
      <vt:lpstr>Directory Structure</vt:lpstr>
      <vt:lpstr>Single-Level Directory</vt:lpstr>
      <vt:lpstr>Two-Level Directory</vt:lpstr>
      <vt:lpstr>Tree-Structured Directories</vt:lpstr>
      <vt:lpstr>Tree-Structured Directories (Cont)</vt:lpstr>
      <vt:lpstr>Acyclic-Graph Directories</vt:lpstr>
      <vt:lpstr>General Graph Directory</vt:lpstr>
      <vt:lpstr>Directory Implementation</vt:lpstr>
      <vt:lpstr>Slide 25</vt:lpstr>
      <vt:lpstr>Allocation Methods</vt:lpstr>
      <vt:lpstr>Allocation Methods</vt:lpstr>
      <vt:lpstr>Linked Allocation</vt:lpstr>
      <vt:lpstr>Example - FAT</vt:lpstr>
      <vt:lpstr>Indexed Allocation</vt:lpstr>
      <vt:lpstr>Indexed Allocation – Mapping (Cont.)</vt:lpstr>
      <vt:lpstr>Performance </vt:lpstr>
      <vt:lpstr>Free Space management</vt:lpstr>
      <vt:lpstr>Bit Vector </vt:lpstr>
      <vt:lpstr>Linked List</vt:lpstr>
      <vt:lpstr>Grouping</vt:lpstr>
      <vt:lpstr>Counting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Baljit Singh</dc:creator>
  <cp:lastModifiedBy>dell</cp:lastModifiedBy>
  <cp:revision>70</cp:revision>
  <dcterms:created xsi:type="dcterms:W3CDTF">2006-08-16T00:00:00Z</dcterms:created>
  <dcterms:modified xsi:type="dcterms:W3CDTF">2019-03-27T11:24:36Z</dcterms:modified>
</cp:coreProperties>
</file>