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529" r:id="rId14"/>
    <p:sldId id="271" r:id="rId15"/>
    <p:sldId id="535" r:id="rId16"/>
    <p:sldId id="256" r:id="rId17"/>
    <p:sldId id="272" r:id="rId18"/>
    <p:sldId id="273" r:id="rId19"/>
    <p:sldId id="274" r:id="rId20"/>
    <p:sldId id="257" r:id="rId21"/>
    <p:sldId id="258" r:id="rId22"/>
    <p:sldId id="275" r:id="rId23"/>
    <p:sldId id="276" r:id="rId24"/>
    <p:sldId id="278" r:id="rId25"/>
    <p:sldId id="279" r:id="rId26"/>
    <p:sldId id="530" r:id="rId27"/>
    <p:sldId id="281" r:id="rId28"/>
    <p:sldId id="284" r:id="rId29"/>
    <p:sldId id="285" r:id="rId30"/>
    <p:sldId id="287" r:id="rId31"/>
    <p:sldId id="288" r:id="rId32"/>
    <p:sldId id="289" r:id="rId33"/>
    <p:sldId id="290" r:id="rId34"/>
    <p:sldId id="528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54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BFE6-B538-44DF-8AD7-EA0CA13B8BEC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B3743-0F0D-4378-9CCC-0792CFC2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4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C8095-3F4F-481D-939D-8A771837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E59C82-EF35-476E-A5CF-38DBC14B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708BF4-F6C5-4902-ABC5-660A7CCC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DF4397-E266-4D14-AD0E-E46F4AA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DD86A0-4371-47B4-8CF6-8CC8706A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14D6C-0BEE-437D-82F0-EE93153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22B493-C87A-4A08-8412-024BB516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25E41-6835-438B-9C47-5EEC1280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BC588-FDFB-44DF-A534-1184D0C9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A8667-ECC2-4E6D-B6FF-DC5253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7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1CAB48-5A85-4A31-8DEB-956A9F35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EEB8FF-E0D5-42EA-A024-391B0947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F1698E-6D61-4C65-A5A6-ED9C4E4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8B4124-6270-4D3E-91F0-6FC838F8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1335B-C3F2-4DB7-8F1C-E612002B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B96DB-CA44-4161-8D5E-688A613D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E6166-C497-4CC7-9C43-1B6B00B6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70B191-C2FC-4008-96E7-EEBFF613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3C8910-0BAE-4571-94A1-CE17F462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7DCA5B-1ED1-468E-88CB-9DC7C6DB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71867-CE04-458B-904F-0446073A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DFB7C3-8693-4A5B-93BB-2561F9C2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D3097D-63AE-436B-8822-41CE6DD8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E843F5-AD3F-4B9E-A12A-3BDFE6DC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A5F9AD-2039-47C5-964F-8E59957C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181A3-A810-4184-9B55-DB828DC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A0A0EB-4F4E-42C0-B400-7798BA10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BC043-87A5-4863-B75A-51AC52C2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56C8E-E947-4BA9-BC48-F20CE3CC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FB83F8-5D56-4135-AF2F-5217F6D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50772F-D4BD-49FC-887A-B644709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4DECB-A398-47E0-89AE-EFB0C6E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65A384-D666-4ECF-84E0-635F300B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CD8891-728A-417F-B324-7D67B830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AA7C25-A931-4815-92E3-1ADA303B6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2128D9-3B3F-4573-877C-EA73C9EB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148CEA-CBF8-43F5-9FC5-A0157BC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7B70C0-C7C4-474F-BA7A-CAB42F47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D0A8A7-F55B-48AD-B05B-B75464B4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5F489-8F6C-41E9-8822-64D70174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12A85C-51DA-43FD-B2E4-001F87B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3B52FE-332A-44A5-98BF-496DFB6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07A197-EF32-4CE0-ACFF-5550E7FF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5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B1B966-7688-4BCB-AE03-FAFD693C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839D17-17FA-42C0-B291-FB2A8A47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522ED5-DDD1-42F4-A79C-B5D9CB8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0607F-907B-4A8D-A2CB-4F45D4A4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1C8B3B-2303-4FB5-B80B-C9781276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795BB9-4FAF-4A17-AB8B-5C2730FC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DD7052-FC78-4240-8E48-9460900F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593E27-D040-4C34-9E8A-09451CF1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5B0CE7-BBAD-445F-9908-3F1C6AB0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10D69-29F8-4536-A3AE-2DCDCEF8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A8125B-1892-4D3F-95A1-C3477FF2D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DD3508-F98C-42EF-8B26-BDE90C71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812227-DC73-41A8-9707-E8183EDF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5F816C-7D15-4D63-ABC3-9602FA2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613950-76A4-47AC-B458-4676D4F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49BEEE-37FE-43D2-B7F0-C23F32A3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35B9EC-CAFB-4667-9552-3252A9B3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3657DD-7CC5-467D-8C7E-2FA03CB0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2D3B-3DDB-4028-A928-E5D22826FAD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E0F82F-3779-4D7E-AB36-3C475E65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652F6C-9BA0-4B2B-97CB-8CF058AF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879D3-97F3-4114-8A2D-584810A4E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"/>
            <a:ext cx="9144000" cy="17272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shell?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is a program that takes commands typed by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and calls the operating system to run those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81929B-CDF3-4691-9277-481D6A3A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5" y="3429000"/>
            <a:ext cx="7195127" cy="28609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937145-5460-48ED-96BB-C6E10CC55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2764"/>
            <a:ext cx="9144000" cy="46043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Shell accepts your instruction or commands in English and translate it into computers native </a:t>
            </a:r>
            <a:r>
              <a:rPr lang="en-IN" sz="2000" dirty="0"/>
              <a:t>binary language.</a:t>
            </a:r>
          </a:p>
        </p:txBody>
      </p:sp>
    </p:spTree>
    <p:extLst>
      <p:ext uri="{BB962C8B-B14F-4D97-AF65-F5344CB8AC3E}">
        <p14:creationId xmlns:p14="http://schemas.microsoft.com/office/powerpoint/2010/main" val="365357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E113D-A65B-42CC-B22E-C693A093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2001"/>
          </a:xfrm>
        </p:spPr>
        <p:txBody>
          <a:bodyPr/>
          <a:lstStyle/>
          <a:p>
            <a:r>
              <a:rPr lang="en-US" b="1" dirty="0"/>
              <a:t>Run a script (execute a script)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96550E-BEED-4039-AA22-CD88778F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2909"/>
            <a:ext cx="9144000" cy="4267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Now your script is ready with proper executable permission on it. Next, test </a:t>
            </a:r>
            <a:r>
              <a:rPr lang="en-IN" dirty="0"/>
              <a:t>script by running it.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bash your-script-name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</a:t>
            </a:r>
            <a:r>
              <a:rPr lang="en-IN" i="1" dirty="0" err="1">
                <a:solidFill>
                  <a:srgbClr val="FF0000"/>
                </a:solidFill>
              </a:rPr>
              <a:t>sh</a:t>
            </a:r>
            <a:r>
              <a:rPr lang="en-IN" i="1" dirty="0">
                <a:solidFill>
                  <a:srgbClr val="FF0000"/>
                </a:solidFill>
              </a:rPr>
              <a:t> your-script-name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./your-script-name</a:t>
            </a:r>
          </a:p>
          <a:p>
            <a:pPr algn="l"/>
            <a:r>
              <a:rPr lang="en-IN" dirty="0"/>
              <a:t> Examples</a:t>
            </a:r>
          </a:p>
          <a:p>
            <a:pPr algn="l"/>
            <a:r>
              <a:rPr lang="en-IN" dirty="0"/>
              <a:t>◦ $ bash bar</a:t>
            </a:r>
          </a:p>
          <a:p>
            <a:pPr algn="l"/>
            <a:r>
              <a:rPr lang="en-IN" dirty="0"/>
              <a:t>◦ $ </a:t>
            </a:r>
            <a:r>
              <a:rPr lang="en-IN" dirty="0" err="1"/>
              <a:t>sh</a:t>
            </a:r>
            <a:r>
              <a:rPr lang="en-IN" dirty="0"/>
              <a:t> bar</a:t>
            </a:r>
          </a:p>
          <a:p>
            <a:pPr algn="l"/>
            <a:r>
              <a:rPr lang="en-IN" dirty="0"/>
              <a:t>◦ $ ./bar</a:t>
            </a:r>
          </a:p>
        </p:txBody>
      </p:sp>
    </p:spTree>
    <p:extLst>
      <p:ext uri="{BB962C8B-B14F-4D97-AF65-F5344CB8AC3E}">
        <p14:creationId xmlns:p14="http://schemas.microsoft.com/office/powerpoint/2010/main" val="3544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9BCF22-70FB-4CE7-8B34-02F66337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76200"/>
            <a:ext cx="65627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8ECACFA-DD08-4822-93D9-79301925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600200"/>
            <a:ext cx="5476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2F4B5-443B-4306-B971-76CF93BC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493"/>
            <a:ext cx="9144000" cy="842962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Exit code($?)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E91B9C-B961-48B1-80FB-0DBAE4B4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5455"/>
            <a:ext cx="9144000" cy="481214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Every Linux or Unix command executed by the shell script or user has an exit status.</a:t>
            </a:r>
          </a:p>
          <a:p>
            <a:pPr algn="l"/>
            <a:r>
              <a:rPr lang="en-US" sz="2800" dirty="0"/>
              <a:t>Exit status is an integer number. 0 exit status means the command was successful without any errors.</a:t>
            </a:r>
          </a:p>
          <a:p>
            <a:pPr algn="l"/>
            <a:r>
              <a:rPr lang="en-US" sz="2800" dirty="0"/>
              <a:t>A non-zero (1-255 values) exit status means command was a failure.</a:t>
            </a:r>
          </a:p>
          <a:p>
            <a:pPr algn="l"/>
            <a:r>
              <a:rPr lang="en-US" sz="2800" dirty="0"/>
              <a:t>Example</a:t>
            </a:r>
          </a:p>
          <a:p>
            <a:pPr algn="l"/>
            <a:endParaRPr lang="en-US" sz="2800" dirty="0"/>
          </a:p>
          <a:p>
            <a:pPr lvl="1" algn="l"/>
            <a:r>
              <a:rPr lang="en-IN" sz="2800" dirty="0"/>
              <a:t>date			test 1 –</a:t>
            </a:r>
            <a:r>
              <a:rPr lang="en-IN" sz="2800" dirty="0" err="1"/>
              <a:t>gt</a:t>
            </a:r>
            <a:r>
              <a:rPr lang="en-IN" sz="2800" dirty="0"/>
              <a:t> 0 ;</a:t>
            </a:r>
            <a:br>
              <a:rPr lang="en-IN" sz="2800" dirty="0"/>
            </a:br>
            <a:r>
              <a:rPr lang="en-IN" sz="2800" dirty="0"/>
              <a:t>echo $?			echo $?</a:t>
            </a:r>
          </a:p>
        </p:txBody>
      </p:sp>
    </p:spTree>
    <p:extLst>
      <p:ext uri="{BB962C8B-B14F-4D97-AF65-F5344CB8AC3E}">
        <p14:creationId xmlns:p14="http://schemas.microsoft.com/office/powerpoint/2010/main" val="7768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DDEED0-77E0-4FA3-A89F-37B818F3FEF5}"/>
              </a:ext>
            </a:extLst>
          </p:cNvPr>
          <p:cNvSpPr/>
          <p:nvPr/>
        </p:nvSpPr>
        <p:spPr>
          <a:xfrm>
            <a:off x="2290618" y="0"/>
            <a:ext cx="83866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0000"/>
                </a:solidFill>
                <a:latin typeface="GillSansMT-Bold"/>
              </a:rPr>
              <a:t>Variables in Shell</a:t>
            </a:r>
          </a:p>
          <a:p>
            <a:pPr algn="just"/>
            <a:r>
              <a:rPr lang="en-US" sz="4000" dirty="0">
                <a:solidFill>
                  <a:srgbClr val="000000"/>
                </a:solidFill>
                <a:latin typeface="GillSansMT"/>
              </a:rPr>
              <a:t>In Linux (Shell), there are two types of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variable:</a:t>
            </a:r>
          </a:p>
          <a:p>
            <a:pPr algn="just"/>
            <a:r>
              <a:rPr lang="en-US" sz="4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4000" b="1" dirty="0">
                <a:solidFill>
                  <a:srgbClr val="000000"/>
                </a:solidFill>
                <a:latin typeface="GillSansMT-Bold"/>
              </a:rPr>
              <a:t>System variables </a:t>
            </a:r>
            <a:r>
              <a:rPr lang="en-US" sz="4000" dirty="0">
                <a:solidFill>
                  <a:srgbClr val="000000"/>
                </a:solidFill>
                <a:latin typeface="GillSansMT"/>
              </a:rPr>
              <a:t>- Created and maintained by Linux itself. This type of variable defined in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CAPITAL LETTERS.</a:t>
            </a:r>
          </a:p>
          <a:p>
            <a:pPr algn="just"/>
            <a:r>
              <a:rPr lang="en-IN" sz="4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IN" sz="4000" b="1" dirty="0">
                <a:solidFill>
                  <a:srgbClr val="000000"/>
                </a:solidFill>
                <a:latin typeface="GillSansMT-Bold"/>
              </a:rPr>
              <a:t>User defined variables (UDV)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– Created </a:t>
            </a:r>
            <a:r>
              <a:rPr lang="en-US" sz="4000" dirty="0">
                <a:solidFill>
                  <a:srgbClr val="000000"/>
                </a:solidFill>
                <a:latin typeface="GillSansMT"/>
              </a:rPr>
              <a:t>and maintained by user. This type of variable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defined in lower letters.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9661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678A5-5EBB-497D-BFB4-AD5FC2F5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Variables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DE6CE9FA-DEA1-4D9C-901B-60C19F62A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30790"/>
              </p:ext>
            </p:extLst>
          </p:nvPr>
        </p:nvGraphicFramePr>
        <p:xfrm>
          <a:off x="2883408" y="2299856"/>
          <a:ext cx="6425184" cy="1219200"/>
        </p:xfrm>
        <a:graphic>
          <a:graphicData uri="http://schemas.openxmlformats.org/drawingml/2006/table">
            <a:tbl>
              <a:tblPr/>
              <a:tblGrid>
                <a:gridCol w="3212592">
                  <a:extLst>
                    <a:ext uri="{9D8B030D-6E8A-4147-A177-3AD203B41FA5}">
                      <a16:colId xmlns:a16="http://schemas.microsoft.com/office/drawing/2014/main" xmlns="" val="2923656004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xmlns="" val="2402026692"/>
                    </a:ext>
                  </a:extLst>
                </a:gridCol>
              </a:tblGrid>
              <a:tr h="65578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PATH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63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6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This variable contains a colon (:)-separated list of directories in which your system looks for executable files. The search path.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6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6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6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20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273CD2E-32F7-459B-9CDE-8CA54949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54913"/>
              </p:ext>
            </p:extLst>
          </p:nvPr>
        </p:nvGraphicFramePr>
        <p:xfrm>
          <a:off x="2883408" y="1824038"/>
          <a:ext cx="6425184" cy="475818"/>
        </p:xfrm>
        <a:graphic>
          <a:graphicData uri="http://schemas.openxmlformats.org/drawingml/2006/table">
            <a:tbl>
              <a:tblPr/>
              <a:tblGrid>
                <a:gridCol w="3212592">
                  <a:extLst>
                    <a:ext uri="{9D8B030D-6E8A-4147-A177-3AD203B41FA5}">
                      <a16:colId xmlns:a16="http://schemas.microsoft.com/office/drawing/2014/main" xmlns="" val="550723147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xmlns="" val="2131641466"/>
                    </a:ext>
                  </a:extLst>
                </a:gridCol>
              </a:tblGrid>
              <a:tr h="475818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Variable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18F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F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D0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18F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67863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B7F5565-614E-49C6-9E03-665460813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80336"/>
              </p:ext>
            </p:extLst>
          </p:nvPr>
        </p:nvGraphicFramePr>
        <p:xfrm>
          <a:off x="2883408" y="3583710"/>
          <a:ext cx="6425184" cy="3302436"/>
        </p:xfrm>
        <a:graphic>
          <a:graphicData uri="http://schemas.openxmlformats.org/drawingml/2006/table">
            <a:tbl>
              <a:tblPr/>
              <a:tblGrid>
                <a:gridCol w="3212592">
                  <a:extLst>
                    <a:ext uri="{9D8B030D-6E8A-4147-A177-3AD203B41FA5}">
                      <a16:colId xmlns:a16="http://schemas.microsoft.com/office/drawing/2014/main" xmlns="" val="1040774824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xmlns="" val="2243869130"/>
                    </a:ext>
                  </a:extLst>
                </a:gridCol>
              </a:tblGrid>
              <a:tr h="2962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USER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The username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3256196"/>
                  </a:ext>
                </a:extLst>
              </a:tr>
              <a:tr h="65311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HOME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path to the user's home directory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2378152"/>
                  </a:ext>
                </a:extLst>
              </a:tr>
              <a:tr h="8930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EDITOR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92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Path to the program which edits the content of files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892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9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1439606"/>
                  </a:ext>
                </a:extLst>
              </a:tr>
              <a:tr h="2962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UID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94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F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User's unique ID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9F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9A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7686980"/>
                  </a:ext>
                </a:extLst>
              </a:tr>
              <a:tr h="4131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TERM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89D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A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Default terminal emulator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8A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9D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7776970"/>
                  </a:ext>
                </a:extLst>
              </a:tr>
              <a:tr h="53315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SHELL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8A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Shell being used by the user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0A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B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B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14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3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E1B1F-A6BD-407E-9002-E08DBE23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6655"/>
          </a:xfrm>
        </p:spPr>
        <p:txBody>
          <a:bodyPr/>
          <a:lstStyle/>
          <a:p>
            <a:r>
              <a:rPr lang="en-IN" b="1" dirty="0"/>
              <a:t>User defined variables (UDV)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8694E-BB85-426A-8EBF-CD3DBA1B9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2145"/>
            <a:ext cx="9144000" cy="4267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define UDV use following syntax: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◦ </a:t>
            </a:r>
            <a:r>
              <a:rPr lang="en-IN" i="1" dirty="0">
                <a:solidFill>
                  <a:srgbClr val="FF0000"/>
                </a:solidFill>
              </a:rPr>
              <a:t>variable name=value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$ no=10</a:t>
            </a:r>
          </a:p>
          <a:p>
            <a:pPr algn="l"/>
            <a:r>
              <a:rPr lang="en-US" b="1" dirty="0"/>
              <a:t>Rules for Naming variable name</a:t>
            </a:r>
            <a:endParaRPr lang="en-IN" i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Variables must begin with a letter.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Spaces are not allowed.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Underscore can be allowed.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No special character in variable name.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Variables are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594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FAC7C-6F05-4314-B26C-D769D36C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201"/>
            <a:ext cx="9144000" cy="15147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Print or access value of</a:t>
            </a:r>
            <a:br>
              <a:rPr lang="en-US" b="1" dirty="0"/>
            </a:br>
            <a:r>
              <a:rPr lang="en-IN" b="1" dirty="0"/>
              <a:t>UDV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6FAE01-744D-487A-A84F-50D9351F8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2763"/>
            <a:ext cx="9144000" cy="44057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print or access UDV use following</a:t>
            </a:r>
          </a:p>
          <a:p>
            <a:pPr algn="l"/>
            <a:r>
              <a:rPr lang="en-IN" dirty="0"/>
              <a:t>syntax :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$</a:t>
            </a:r>
            <a:r>
              <a:rPr lang="en-IN" i="1" dirty="0" err="1">
                <a:solidFill>
                  <a:srgbClr val="FF0000"/>
                </a:solidFill>
              </a:rPr>
              <a:t>variablename</a:t>
            </a:r>
            <a:r>
              <a:rPr lang="en-IN" i="1" dirty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IN" dirty="0"/>
              <a:t> Examples:</a:t>
            </a:r>
          </a:p>
          <a:p>
            <a:pPr algn="l"/>
            <a:r>
              <a:rPr lang="en-IN" dirty="0"/>
              <a:t>◦ $</a:t>
            </a:r>
            <a:r>
              <a:rPr lang="en-IN" dirty="0" err="1"/>
              <a:t>vech</a:t>
            </a:r>
            <a:r>
              <a:rPr lang="en-IN" dirty="0"/>
              <a:t>=Bus</a:t>
            </a:r>
          </a:p>
          <a:p>
            <a:pPr algn="l"/>
            <a:r>
              <a:rPr lang="en-IN" dirty="0"/>
              <a:t>◦ $ n=10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◦ $ echo $</a:t>
            </a:r>
            <a:r>
              <a:rPr lang="en-IN" dirty="0" err="1"/>
              <a:t>vech</a:t>
            </a:r>
            <a:endParaRPr lang="en-IN" dirty="0"/>
          </a:p>
          <a:p>
            <a:pPr algn="l"/>
            <a:r>
              <a:rPr lang="en-IN" dirty="0"/>
              <a:t>◦ $ echo $n</a:t>
            </a:r>
          </a:p>
        </p:txBody>
      </p:sp>
    </p:spTree>
    <p:extLst>
      <p:ext uri="{BB962C8B-B14F-4D97-AF65-F5344CB8AC3E}">
        <p14:creationId xmlns:p14="http://schemas.microsoft.com/office/powerpoint/2010/main" val="317839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07F54-539A-4332-8322-46497FD0C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4EA84C-2C7C-4BE3-B603-D1037A6C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9782"/>
            <a:ext cx="9144000" cy="4424218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Don’t try</a:t>
            </a:r>
          </a:p>
          <a:p>
            <a:pPr algn="l"/>
            <a:r>
              <a:rPr lang="en-IN" sz="3600" dirty="0">
                <a:solidFill>
                  <a:srgbClr val="FF0000"/>
                </a:solidFill>
              </a:rPr>
              <a:t>◦ </a:t>
            </a:r>
            <a:r>
              <a:rPr lang="en-IN" sz="3600" b="1" i="1" dirty="0">
                <a:solidFill>
                  <a:srgbClr val="FF0000"/>
                </a:solidFill>
              </a:rPr>
              <a:t>$ echo </a:t>
            </a:r>
            <a:r>
              <a:rPr lang="en-IN" sz="3600" b="1" i="1" dirty="0" err="1">
                <a:solidFill>
                  <a:srgbClr val="FF0000"/>
                </a:solidFill>
              </a:rPr>
              <a:t>vech</a:t>
            </a:r>
            <a:endParaRPr lang="en-IN" sz="3600" b="1" i="1" dirty="0">
              <a:solidFill>
                <a:srgbClr val="FF0000"/>
              </a:solidFill>
            </a:endParaRPr>
          </a:p>
          <a:p>
            <a:pPr algn="l"/>
            <a:r>
              <a:rPr lang="en-US" sz="3600" dirty="0"/>
              <a:t>◦ it will print </a:t>
            </a:r>
            <a:r>
              <a:rPr lang="en-US" sz="3600" dirty="0" err="1"/>
              <a:t>vech</a:t>
            </a:r>
            <a:r>
              <a:rPr lang="en-US" sz="3600" dirty="0"/>
              <a:t> instead its value 'Bus‘.</a:t>
            </a:r>
          </a:p>
          <a:p>
            <a:pPr algn="l"/>
            <a:r>
              <a:rPr lang="en-IN" sz="3600" i="1" dirty="0">
                <a:solidFill>
                  <a:srgbClr val="FF0000"/>
                </a:solidFill>
              </a:rPr>
              <a:t>◦ </a:t>
            </a:r>
            <a:r>
              <a:rPr lang="en-IN" sz="3600" b="1" i="1" dirty="0">
                <a:solidFill>
                  <a:srgbClr val="FF0000"/>
                </a:solidFill>
              </a:rPr>
              <a:t>$ echo n</a:t>
            </a:r>
          </a:p>
          <a:p>
            <a:pPr algn="l"/>
            <a:r>
              <a:rPr lang="en-US" sz="3600" dirty="0"/>
              <a:t>◦ it will print n instead its value '10‘.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“You must </a:t>
            </a:r>
            <a:r>
              <a:rPr lang="en-US" sz="3600" i="1" dirty="0">
                <a:solidFill>
                  <a:schemeClr val="accent1"/>
                </a:solidFill>
              </a:rPr>
              <a:t>use $ followed by variable name</a:t>
            </a:r>
            <a:r>
              <a:rPr lang="en-US" sz="3600" dirty="0">
                <a:solidFill>
                  <a:schemeClr val="accent1"/>
                </a:solidFill>
              </a:rPr>
              <a:t>.”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0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20048-F002-472E-9895-B11D7667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8946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Class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791956-D6BC-4140-8F8F-889762ED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309"/>
            <a:ext cx="9144000" cy="4294909"/>
          </a:xfrm>
        </p:spPr>
        <p:txBody>
          <a:bodyPr>
            <a:normAutofit/>
          </a:bodyPr>
          <a:lstStyle/>
          <a:p>
            <a:pPr marL="442913" indent="-442913" algn="l"/>
            <a:r>
              <a:rPr lang="en-US" sz="3200" dirty="0"/>
              <a:t>1. Define variable x with value 10 and print </a:t>
            </a:r>
            <a:r>
              <a:rPr lang="en-IN" sz="3200" dirty="0"/>
              <a:t>it on screen.</a:t>
            </a:r>
          </a:p>
          <a:p>
            <a:pPr marL="514350" indent="-514350" algn="l">
              <a:buAutoNum type="arabicPeriod"/>
            </a:pPr>
            <a:endParaRPr lang="en-IN" sz="3200" dirty="0"/>
          </a:p>
          <a:p>
            <a:pPr marL="442913" indent="-442913" algn="l"/>
            <a:r>
              <a:rPr lang="en-US" sz="3200" dirty="0"/>
              <a:t>2. Define variable </a:t>
            </a:r>
            <a:r>
              <a:rPr lang="en-US" sz="3200" dirty="0" err="1"/>
              <a:t>xn</a:t>
            </a:r>
            <a:r>
              <a:rPr lang="en-US" sz="3200" dirty="0"/>
              <a:t> with value SUST and </a:t>
            </a:r>
            <a:r>
              <a:rPr lang="en-IN" sz="3200" dirty="0"/>
              <a:t>print it on      screen.</a:t>
            </a:r>
          </a:p>
          <a:p>
            <a:pPr algn="l"/>
            <a:endParaRPr lang="en-IN" sz="3200" dirty="0"/>
          </a:p>
          <a:p>
            <a:pPr algn="l"/>
            <a:r>
              <a:rPr lang="en-US" sz="3200" dirty="0"/>
              <a:t>3. print sum of two numbers, let's say 6 </a:t>
            </a:r>
            <a:r>
              <a:rPr lang="en-IN" sz="3200" dirty="0"/>
              <a:t>and 3 .</a:t>
            </a:r>
          </a:p>
        </p:txBody>
      </p:sp>
    </p:spTree>
    <p:extLst>
      <p:ext uri="{BB962C8B-B14F-4D97-AF65-F5344CB8AC3E}">
        <p14:creationId xmlns:p14="http://schemas.microsoft.com/office/powerpoint/2010/main" val="34939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7C98BE4-1B01-4931-BAFC-E56826E2BC77}"/>
              </a:ext>
            </a:extLst>
          </p:cNvPr>
          <p:cNvSpPr/>
          <p:nvPr/>
        </p:nvSpPr>
        <p:spPr>
          <a:xfrm>
            <a:off x="1496291" y="748145"/>
            <a:ext cx="76477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572314"/>
                </a:solidFill>
                <a:latin typeface="GillSansMT"/>
              </a:rPr>
              <a:t>Kind of Shells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Bourne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i="1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C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Korn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Bash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 err="1">
                <a:solidFill>
                  <a:srgbClr val="000000"/>
                </a:solidFill>
                <a:latin typeface="GillSansMT-Italic"/>
              </a:rPr>
              <a:t>Tcsh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 Shell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5069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C585F-974D-4CE3-833D-C6691F91A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201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of UDV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AF78DD-6272-4CEA-84FD-6D2464582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9709"/>
            <a:ext cx="9144000" cy="4221018"/>
          </a:xfrm>
        </p:spPr>
        <p:txBody>
          <a:bodyPr/>
          <a:lstStyle/>
          <a:p>
            <a:pPr algn="l"/>
            <a:r>
              <a:rPr lang="en-IN" dirty="0"/>
              <a:t>A=10</a:t>
            </a:r>
          </a:p>
          <a:p>
            <a:pPr algn="l"/>
            <a:r>
              <a:rPr lang="en-IN" dirty="0"/>
              <a:t>Ba=20</a:t>
            </a:r>
          </a:p>
          <a:p>
            <a:pPr algn="l"/>
            <a:r>
              <a:rPr lang="en-IN" dirty="0"/>
              <a:t>BA=30</a:t>
            </a:r>
          </a:p>
          <a:p>
            <a:pPr algn="l"/>
            <a:r>
              <a:rPr lang="en-IN" dirty="0"/>
              <a:t>HOSTNAME=$ (hostname)</a:t>
            </a:r>
          </a:p>
          <a:p>
            <a:pPr algn="l"/>
            <a:r>
              <a:rPr lang="en-IN" dirty="0"/>
              <a:t>DATE=`date`</a:t>
            </a:r>
          </a:p>
          <a:p>
            <a:pPr algn="l"/>
            <a:r>
              <a:rPr lang="en-IN" dirty="0"/>
              <a:t>123var=333</a:t>
            </a:r>
          </a:p>
          <a:p>
            <a:pPr algn="l"/>
            <a:r>
              <a:rPr lang="en-IN" dirty="0" err="1"/>
              <a:t>wrong@var</a:t>
            </a:r>
            <a:r>
              <a:rPr lang="en-IN" dirty="0"/>
              <a:t>=False</a:t>
            </a:r>
          </a:p>
          <a:p>
            <a:pPr algn="l"/>
            <a:r>
              <a:rPr lang="en-IN" dirty="0"/>
              <a:t>Hyphen-var=</a:t>
            </a:r>
            <a:r>
              <a:rPr lang="en-IN" dirty="0" err="1"/>
              <a:t>Falsehyphen</a:t>
            </a:r>
            <a:r>
              <a:rPr lang="en-IN" dirty="0"/>
              <a:t> value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70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B8B741C-A0BE-4B05-87C4-56F244BC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5" y="1130710"/>
            <a:ext cx="8541848" cy="49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8C44B-D898-4433-945D-2E4A9C77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26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Shell Arithmetic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9DB191-B9E0-4C78-BC51-7BF1EBAC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073"/>
            <a:ext cx="9144000" cy="4359563"/>
          </a:xfrm>
        </p:spPr>
        <p:txBody>
          <a:bodyPr>
            <a:normAutofit/>
          </a:bodyPr>
          <a:lstStyle/>
          <a:p>
            <a:pPr algn="l"/>
            <a:r>
              <a:rPr lang="en-IN" i="1" dirty="0"/>
              <a:t>Syntax: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expr op1 math-operator op2</a:t>
            </a:r>
          </a:p>
          <a:p>
            <a:pPr algn="l"/>
            <a:r>
              <a:rPr lang="en-IN" dirty="0"/>
              <a:t> </a:t>
            </a:r>
            <a:r>
              <a:rPr lang="en-IN" i="1" dirty="0"/>
              <a:t>Examples:</a:t>
            </a:r>
          </a:p>
          <a:p>
            <a:pPr algn="l"/>
            <a:r>
              <a:rPr lang="en-IN" dirty="0"/>
              <a:t>◦ $ expr 1 + 3</a:t>
            </a:r>
          </a:p>
          <a:p>
            <a:pPr algn="l"/>
            <a:r>
              <a:rPr lang="en-IN" dirty="0"/>
              <a:t>◦ $ expr 2 – 1</a:t>
            </a:r>
          </a:p>
          <a:p>
            <a:pPr algn="l"/>
            <a:r>
              <a:rPr lang="en-IN" dirty="0"/>
              <a:t>◦ $ expr 10 / 2</a:t>
            </a:r>
          </a:p>
          <a:p>
            <a:pPr algn="l"/>
            <a:r>
              <a:rPr lang="en-IN" dirty="0"/>
              <a:t>◦ $ expr 20 % 3</a:t>
            </a:r>
          </a:p>
          <a:p>
            <a:pPr algn="l"/>
            <a:r>
              <a:rPr lang="en-IN" dirty="0"/>
              <a:t>◦ $ expr 10 \* 3</a:t>
            </a:r>
          </a:p>
          <a:p>
            <a:pPr algn="l"/>
            <a:r>
              <a:rPr lang="en-IN" dirty="0"/>
              <a:t>◦ $ echo `expr 6 + 3`</a:t>
            </a:r>
          </a:p>
        </p:txBody>
      </p:sp>
    </p:spTree>
    <p:extLst>
      <p:ext uri="{BB962C8B-B14F-4D97-AF65-F5344CB8AC3E}">
        <p14:creationId xmlns:p14="http://schemas.microsoft.com/office/powerpoint/2010/main" val="282241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ACB8128-1F57-44C1-9F34-D012353A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03" y="0"/>
            <a:ext cx="862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E42B2-A946-485B-9228-F4CFB6A4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Shell Relational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D66261B-19FA-47DF-9BC0-E6958201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902691"/>
            <a:ext cx="8058150" cy="45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DD1C7-B2BB-46D8-98DD-B3F9D80F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1528"/>
          </a:xfrm>
        </p:spPr>
        <p:txBody>
          <a:bodyPr/>
          <a:lstStyle/>
          <a:p>
            <a:r>
              <a:rPr lang="en-IN" dirty="0"/>
              <a:t>Test command or [expr]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B5C453-0AF1-4ECC-A5D0-799C57DE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3891"/>
            <a:ext cx="9144000" cy="2643909"/>
          </a:xfrm>
        </p:spPr>
        <p:txBody>
          <a:bodyPr>
            <a:normAutofit/>
          </a:bodyPr>
          <a:lstStyle/>
          <a:p>
            <a:pPr algn="just"/>
            <a:r>
              <a:rPr lang="en-US" sz="3200" i="1" dirty="0">
                <a:solidFill>
                  <a:schemeClr val="accent1"/>
                </a:solidFill>
              </a:rPr>
              <a:t>test command or [ expr 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is used to see if an expression is true, and if it is true it return zero(0), otherwise returns nonzero(&gt;0) for false.</a:t>
            </a:r>
          </a:p>
          <a:p>
            <a:pPr algn="l"/>
            <a:r>
              <a:rPr lang="en-US" sz="3200" dirty="0"/>
              <a:t> </a:t>
            </a:r>
            <a:r>
              <a:rPr lang="en-US" sz="3200" i="1" dirty="0">
                <a:solidFill>
                  <a:srgbClr val="FF0000"/>
                </a:solidFill>
              </a:rPr>
              <a:t>Syntax: test expression OR [ expression ]</a:t>
            </a:r>
            <a:endParaRPr lang="en-IN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1005676-1CC1-4C6C-A0B1-A9210630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581025"/>
            <a:ext cx="11877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2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C17087-751E-4AE1-988B-6FEC16CB646B}"/>
              </a:ext>
            </a:extLst>
          </p:cNvPr>
          <p:cNvSpPr/>
          <p:nvPr/>
        </p:nvSpPr>
        <p:spPr>
          <a:xfrm>
            <a:off x="2262909" y="267855"/>
            <a:ext cx="688109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Example: Using the ! Operator</a:t>
            </a:r>
            <a:endParaRPr lang="en-US" altLang="en-US" sz="3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-p "Enter years of work: "Years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[ ! "$Years" -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20 ]; then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can retire now.“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need 20+ years to retire“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88964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A8AF60-31E2-4B08-BAB8-E7FA9D2DA86A}"/>
              </a:ext>
            </a:extLst>
          </p:cNvPr>
          <p:cNvSpPr/>
          <p:nvPr/>
        </p:nvSpPr>
        <p:spPr>
          <a:xfrm>
            <a:off x="2216727" y="203201"/>
            <a:ext cx="69272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dirty="0">
              <a:solidFill>
                <a:srgbClr val="000000"/>
              </a:solidFill>
              <a:latin typeface="GillSansMT"/>
            </a:endParaRPr>
          </a:p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GillSansMT"/>
              </a:rPr>
              <a:t>if condition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Syntax:</a:t>
            </a:r>
          </a:p>
          <a:p>
            <a:r>
              <a:rPr lang="en-IN" sz="3600" i="1" dirty="0">
                <a:solidFill>
                  <a:srgbClr val="FF0000"/>
                </a:solidFill>
                <a:latin typeface="GillSansMT-Italic"/>
              </a:rPr>
              <a:t>if </a:t>
            </a:r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condition</a:t>
            </a:r>
          </a:p>
          <a:p>
            <a:r>
              <a:rPr lang="en-IN" sz="3600" i="1" dirty="0">
                <a:solidFill>
                  <a:srgbClr val="FF0000"/>
                </a:solidFill>
                <a:latin typeface="GillSansMT-Italic"/>
              </a:rPr>
              <a:t>then</a:t>
            </a:r>
          </a:p>
          <a:p>
            <a:r>
              <a:rPr lang="en-US" sz="3600" i="1" dirty="0">
                <a:solidFill>
                  <a:srgbClr val="000000"/>
                </a:solidFill>
                <a:latin typeface="GillSansMT-Italic"/>
              </a:rPr>
              <a:t>command1 if condition is true or if exit status</a:t>
            </a:r>
          </a:p>
          <a:p>
            <a:r>
              <a:rPr lang="en-US" sz="3600" i="1" dirty="0">
                <a:solidFill>
                  <a:srgbClr val="000000"/>
                </a:solidFill>
                <a:latin typeface="GillSansMT-Italic"/>
              </a:rPr>
              <a:t>of condition is 0 (zero)</a:t>
            </a:r>
          </a:p>
          <a:p>
            <a:r>
              <a:rPr lang="en-IN" sz="3600" i="1" dirty="0">
                <a:solidFill>
                  <a:srgbClr val="FF0000"/>
                </a:solidFill>
                <a:latin typeface="GillSansMT-Italic"/>
              </a:rPr>
              <a:t>fi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3790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5FB46F-90B5-49B7-AF02-C11C25F012E6}"/>
              </a:ext>
            </a:extLst>
          </p:cNvPr>
          <p:cNvSpPr/>
          <p:nvPr/>
        </p:nvSpPr>
        <p:spPr>
          <a:xfrm>
            <a:off x="1801091" y="517237"/>
            <a:ext cx="73429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GillSansMT"/>
              </a:rPr>
              <a:t>Example</a:t>
            </a:r>
          </a:p>
          <a:p>
            <a:r>
              <a:rPr lang="en-IN" sz="16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$ vim myscript.sh</a:t>
            </a:r>
          </a:p>
          <a:p>
            <a:endParaRPr lang="en-IN" sz="3600" dirty="0">
              <a:solidFill>
                <a:srgbClr val="000000"/>
              </a:solidFill>
              <a:latin typeface="GillSansMT"/>
            </a:endParaRP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read choice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if [ $choice -</a:t>
            </a:r>
            <a:r>
              <a:rPr lang="en-US" sz="3600" dirty="0" err="1">
                <a:solidFill>
                  <a:srgbClr val="000000"/>
                </a:solidFill>
                <a:latin typeface="GillSansMT"/>
              </a:rPr>
              <a:t>gt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 0 ]; then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echo "$choice number is positive"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else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echo "$ choice number is negative"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fi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648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6D269-00FA-498E-B0ED-BB361CF28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7"/>
            <a:ext cx="9144000" cy="1264800"/>
          </a:xfrm>
        </p:spPr>
        <p:txBody>
          <a:bodyPr/>
          <a:lstStyle/>
          <a:p>
            <a:r>
              <a:rPr lang="en-US" dirty="0"/>
              <a:t>This is what Shell Does for US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85574F-B251-4DA0-9A71-DFCAAB27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49235"/>
            <a:ext cx="9505950" cy="361343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D712CA-FBC8-4610-9E7D-54B23E65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0127"/>
            <a:ext cx="9144000" cy="47916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599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DA8D609-F1F1-4037-AF66-4E5F01675B55}"/>
              </a:ext>
            </a:extLst>
          </p:cNvPr>
          <p:cNvSpPr/>
          <p:nvPr/>
        </p:nvSpPr>
        <p:spPr>
          <a:xfrm>
            <a:off x="1403927" y="166256"/>
            <a:ext cx="77400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Nested if-else-fi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$ vi nestedif.sh</a:t>
            </a:r>
          </a:p>
          <a:p>
            <a:endParaRPr lang="en-IN" sz="2400" dirty="0">
              <a:solidFill>
                <a:srgbClr val="000000"/>
              </a:solidFill>
              <a:latin typeface="GillSansMT"/>
            </a:endParaRPr>
          </a:p>
          <a:p>
            <a:r>
              <a:rPr lang="es-ES" sz="2400" dirty="0">
                <a:solidFill>
                  <a:srgbClr val="000000"/>
                </a:solidFill>
                <a:latin typeface="GillSansMT"/>
              </a:rPr>
              <a:t>echo "1. Unix (</a:t>
            </a:r>
            <a:r>
              <a:rPr lang="es-ES" sz="2400" dirty="0" err="1">
                <a:solidFill>
                  <a:srgbClr val="000000"/>
                </a:solidFill>
                <a:latin typeface="GillSansMT"/>
              </a:rPr>
              <a:t>Sun</a:t>
            </a:r>
            <a:r>
              <a:rPr lang="es-ES" sz="2400" dirty="0">
                <a:solidFill>
                  <a:srgbClr val="000000"/>
                </a:solidFill>
                <a:latin typeface="GillSansMT"/>
              </a:rPr>
              <a:t> Os)"</a:t>
            </a:r>
          </a:p>
          <a:p>
            <a:r>
              <a:rPr lang="es-ES" sz="2400" dirty="0">
                <a:solidFill>
                  <a:srgbClr val="000000"/>
                </a:solidFill>
                <a:latin typeface="GillSansMT"/>
              </a:rPr>
              <a:t>echo "2. Linux (Red </a:t>
            </a:r>
            <a:r>
              <a:rPr lang="es-ES" sz="2400" dirty="0" err="1">
                <a:solidFill>
                  <a:srgbClr val="000000"/>
                </a:solidFill>
                <a:latin typeface="GillSansMT"/>
              </a:rPr>
              <a:t>Hat</a:t>
            </a:r>
            <a:r>
              <a:rPr lang="es-ES" sz="2400" dirty="0">
                <a:solidFill>
                  <a:srgbClr val="000000"/>
                </a:solidFill>
                <a:latin typeface="GillSansMT"/>
              </a:rPr>
              <a:t>)"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echo -n "Select your 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 choice [1 or 2]? 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read </a:t>
            </a:r>
            <a:r>
              <a:rPr lang="en-IN" sz="2400" dirty="0" err="1">
                <a:solidFill>
                  <a:srgbClr val="000000"/>
                </a:solidFill>
                <a:latin typeface="GillSansMT"/>
              </a:rPr>
              <a:t>osch</a:t>
            </a:r>
            <a:endParaRPr lang="en-IN" sz="2400" dirty="0">
              <a:solidFill>
                <a:srgbClr val="000000"/>
              </a:solidFill>
              <a:latin typeface="GillSans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if [ $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osch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 -eq 1 ] ; then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echo "You Pick up Unix (Sun 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)"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else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if [ $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osch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 -eq 2 ] ; then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	echo "You Pick up Linux (Red Hat)"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	else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	echo "What you don't like Unix/Linux OS."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	fi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fi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929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05C2F76-6AAD-4CCE-B839-B2B7732AD70A}"/>
              </a:ext>
            </a:extLst>
          </p:cNvPr>
          <p:cNvSpPr/>
          <p:nvPr/>
        </p:nvSpPr>
        <p:spPr>
          <a:xfrm>
            <a:off x="1745673" y="323273"/>
            <a:ext cx="968894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Loops in Shell Scripts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Bash supports:</a:t>
            </a:r>
          </a:p>
          <a:p>
            <a:r>
              <a:rPr lang="en-IN" sz="3600" dirty="0">
                <a:solidFill>
                  <a:srgbClr val="3892A8"/>
                </a:solidFill>
                <a:latin typeface="GillSansMT"/>
              </a:rPr>
              <a:t>1. 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for loop.</a:t>
            </a:r>
          </a:p>
          <a:p>
            <a:r>
              <a:rPr lang="en-IN" sz="3600" dirty="0">
                <a:solidFill>
                  <a:srgbClr val="3892A8"/>
                </a:solidFill>
                <a:latin typeface="GillSansMT"/>
              </a:rPr>
              <a:t>2.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while loop.</a:t>
            </a:r>
          </a:p>
          <a:p>
            <a:r>
              <a:rPr lang="en-US" sz="3600" b="1" dirty="0">
                <a:solidFill>
                  <a:srgbClr val="000000"/>
                </a:solidFill>
                <a:latin typeface="GillSansMT-Bold"/>
              </a:rPr>
              <a:t>Note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that in each and every loop:</a:t>
            </a:r>
          </a:p>
          <a:p>
            <a:pPr algn="just"/>
            <a:r>
              <a:rPr lang="en-US" sz="36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First, the variable used in loop condition must be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GillSansMT"/>
              </a:rPr>
              <a:t>initialized, then execution of the loop begins.</a:t>
            </a:r>
          </a:p>
          <a:p>
            <a:pPr algn="just"/>
            <a:r>
              <a:rPr lang="en-US" sz="36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A test (condition) is made at the beginning of each 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iteration.</a:t>
            </a:r>
          </a:p>
          <a:p>
            <a:pPr algn="just"/>
            <a:r>
              <a:rPr lang="en-US" sz="36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The body of loop ends with a statement that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GillSansMT"/>
              </a:rPr>
              <a:t>modifies the value of the test (condition) variable.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952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B6CAAF9-375E-4497-994A-F76DE0995AEC}"/>
              </a:ext>
            </a:extLst>
          </p:cNvPr>
          <p:cNvSpPr/>
          <p:nvPr/>
        </p:nvSpPr>
        <p:spPr>
          <a:xfrm>
            <a:off x="2595418" y="868219"/>
            <a:ext cx="65485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for Loop</a:t>
            </a:r>
          </a:p>
          <a:p>
            <a:r>
              <a:rPr lang="en-IN" sz="2800" i="1" dirty="0">
                <a:latin typeface="GillSansMT-Italic"/>
              </a:rPr>
              <a:t>Syntax:</a:t>
            </a:r>
          </a:p>
          <a:p>
            <a:endParaRPr lang="en-US" sz="2800" i="1" dirty="0">
              <a:latin typeface="GillSansMT-Italic"/>
            </a:endParaRPr>
          </a:p>
          <a:p>
            <a:r>
              <a:rPr lang="en-US" sz="2800" i="1" dirty="0">
                <a:latin typeface="GillSansMT-Italic"/>
              </a:rPr>
              <a:t>for { variable name } in { list }</a:t>
            </a:r>
          </a:p>
          <a:p>
            <a:r>
              <a:rPr lang="en-IN" sz="2800" i="1" dirty="0">
                <a:latin typeface="GillSansMT-Italic"/>
              </a:rPr>
              <a:t>do</a:t>
            </a:r>
          </a:p>
          <a:p>
            <a:pPr marL="268288" indent="-268288"/>
            <a:r>
              <a:rPr lang="en-US" sz="2800" i="1" dirty="0">
                <a:latin typeface="GillSansMT-Italic"/>
              </a:rPr>
              <a:t>   execute one for each item in the list until    the list is not finished and repeat all statement between do and done</a:t>
            </a:r>
          </a:p>
          <a:p>
            <a:r>
              <a:rPr lang="en-IN" sz="2800" i="1" dirty="0">
                <a:latin typeface="GillSansMT-Italic"/>
              </a:rPr>
              <a:t>done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988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9D06B8-6FC4-4C78-9067-1E05F8271614}"/>
              </a:ext>
            </a:extLst>
          </p:cNvPr>
          <p:cNvSpPr/>
          <p:nvPr/>
        </p:nvSpPr>
        <p:spPr>
          <a:xfrm>
            <a:off x="2466109" y="979055"/>
            <a:ext cx="6677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Example</a:t>
            </a:r>
          </a:p>
          <a:p>
            <a:r>
              <a:rPr lang="nn-NO" sz="3600" dirty="0">
                <a:solidFill>
                  <a:srgbClr val="000000"/>
                </a:solidFill>
                <a:latin typeface="GillSansMT"/>
              </a:rPr>
              <a:t>for i in 1 2 3 4 5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	echo "Welcome $</a:t>
            </a:r>
            <a:r>
              <a:rPr lang="en-IN" sz="3600" dirty="0" err="1">
                <a:solidFill>
                  <a:srgbClr val="000000"/>
                </a:solidFill>
                <a:latin typeface="GillSansMT"/>
              </a:rPr>
              <a:t>i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 times"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067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8CAB7A-8195-4651-A5DD-42470715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8" y="1128712"/>
            <a:ext cx="8405090" cy="53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7ABB13-F443-49E7-9073-6CF75BB01ABD}"/>
              </a:ext>
            </a:extLst>
          </p:cNvPr>
          <p:cNvSpPr/>
          <p:nvPr/>
        </p:nvSpPr>
        <p:spPr>
          <a:xfrm>
            <a:off x="2244436" y="1136073"/>
            <a:ext cx="741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for Loop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Syntax: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for (( expr1; expr2; expr3 ))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	repeat all statements between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	do and done until expr2 is TRUE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18207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7CE51C-706B-4BF4-AEDB-697EFD3B8E84}"/>
              </a:ext>
            </a:extLst>
          </p:cNvPr>
          <p:cNvSpPr/>
          <p:nvPr/>
        </p:nvSpPr>
        <p:spPr>
          <a:xfrm>
            <a:off x="1893455" y="1320800"/>
            <a:ext cx="7250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illSansMT"/>
              </a:rPr>
              <a:t>Example</a:t>
            </a:r>
          </a:p>
          <a:p>
            <a:r>
              <a:rPr lang="nn-NO" sz="3600" dirty="0">
                <a:latin typeface="GillSansMT"/>
              </a:rPr>
              <a:t>for (( i = 0 ; i &lt;= 5; i++ ))</a:t>
            </a:r>
          </a:p>
          <a:p>
            <a:r>
              <a:rPr lang="en-IN" sz="3600" dirty="0">
                <a:latin typeface="GillSansMT"/>
              </a:rPr>
              <a:t>do</a:t>
            </a:r>
          </a:p>
          <a:p>
            <a:r>
              <a:rPr lang="en-IN" sz="3600" dirty="0">
                <a:latin typeface="GillSansMT"/>
              </a:rPr>
              <a:t>	echo "Welcome $</a:t>
            </a:r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 times"</a:t>
            </a:r>
          </a:p>
          <a:p>
            <a:r>
              <a:rPr lang="en-IN" sz="3600" dirty="0"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90813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20C37F-5E63-49A3-9171-456E7F117154}"/>
              </a:ext>
            </a:extLst>
          </p:cNvPr>
          <p:cNvSpPr/>
          <p:nvPr/>
        </p:nvSpPr>
        <p:spPr>
          <a:xfrm>
            <a:off x="2530764" y="1080655"/>
            <a:ext cx="66132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GillSansMT-Bold"/>
              </a:rPr>
              <a:t>Nesting of for Loop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$ vi nestedfor.sh</a:t>
            </a:r>
          </a:p>
          <a:p>
            <a:endParaRPr lang="en-IN" sz="3600" dirty="0">
              <a:solidFill>
                <a:srgbClr val="000000"/>
              </a:solidFill>
              <a:latin typeface="GillSansMT"/>
            </a:endParaRPr>
          </a:p>
          <a:p>
            <a:r>
              <a:rPr lang="nn-NO" sz="3600" dirty="0">
                <a:solidFill>
                  <a:srgbClr val="000000"/>
                </a:solidFill>
                <a:latin typeface="GillSansMT"/>
              </a:rPr>
              <a:t>for (( i = 1; i &lt;= 5; i++ ))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	for (( j = 1 ; j &lt;= 5; </a:t>
            </a:r>
            <a:r>
              <a:rPr lang="en-IN" sz="3600" dirty="0" err="1">
                <a:solidFill>
                  <a:srgbClr val="000000"/>
                </a:solidFill>
                <a:latin typeface="GillSansMT"/>
              </a:rPr>
              <a:t>j++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 ))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echo -n "$</a:t>
            </a:r>
            <a:r>
              <a:rPr lang="en-IN" sz="3600" dirty="0" err="1">
                <a:solidFill>
                  <a:srgbClr val="000000"/>
                </a:solidFill>
                <a:latin typeface="GillSansMT"/>
              </a:rPr>
              <a:t>i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 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143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DA6AEEF-4956-42C7-8782-A4643C030102}"/>
              </a:ext>
            </a:extLst>
          </p:cNvPr>
          <p:cNvSpPr/>
          <p:nvPr/>
        </p:nvSpPr>
        <p:spPr>
          <a:xfrm>
            <a:off x="2096655" y="794327"/>
            <a:ext cx="70473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while loop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Syntax: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while [ condition ]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do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command1 command2 	command3 .. ....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3469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E18050B-D6A9-488D-AA8F-76ACB18B62AF}"/>
              </a:ext>
            </a:extLst>
          </p:cNvPr>
          <p:cNvSpPr/>
          <p:nvPr/>
        </p:nvSpPr>
        <p:spPr>
          <a:xfrm>
            <a:off x="2105891" y="1108364"/>
            <a:ext cx="70381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illSansMT"/>
              </a:rPr>
              <a:t>Example</a:t>
            </a:r>
          </a:p>
          <a:p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=1</a:t>
            </a:r>
          </a:p>
          <a:p>
            <a:r>
              <a:rPr lang="en-IN" sz="3600" dirty="0">
                <a:latin typeface="GillSansMT"/>
              </a:rPr>
              <a:t>while [ $</a:t>
            </a:r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 -le 10 ]</a:t>
            </a:r>
          </a:p>
          <a:p>
            <a:r>
              <a:rPr lang="en-IN" sz="3600" dirty="0">
                <a:latin typeface="GillSansMT"/>
              </a:rPr>
              <a:t>do</a:t>
            </a:r>
          </a:p>
          <a:p>
            <a:r>
              <a:rPr lang="pt-BR" sz="3600" dirty="0">
                <a:latin typeface="GillSansMT"/>
              </a:rPr>
              <a:t>echo "$n * $i = `expr $i \* $n`"</a:t>
            </a:r>
          </a:p>
          <a:p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=`expr $</a:t>
            </a:r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 + 1`</a:t>
            </a:r>
          </a:p>
          <a:p>
            <a:r>
              <a:rPr lang="en-IN" sz="3600" dirty="0"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459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25A242-28F8-4F4E-9B10-D9DE2EC7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72" y="0"/>
            <a:ext cx="9010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2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E26D0C8-EBAA-4E40-9E95-7C55F9E0168A}"/>
              </a:ext>
            </a:extLst>
          </p:cNvPr>
          <p:cNvSpPr/>
          <p:nvPr/>
        </p:nvSpPr>
        <p:spPr>
          <a:xfrm>
            <a:off x="2475345" y="729674"/>
            <a:ext cx="66686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The case Statement</a:t>
            </a:r>
          </a:p>
          <a:p>
            <a:r>
              <a:rPr lang="en-IN" sz="36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Syntax: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case $variable-name in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pattern1) command…..;;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pattern2) command…..;;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pattern N) command….;;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.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*) command ;;</a:t>
            </a:r>
          </a:p>
          <a:p>
            <a:r>
              <a:rPr lang="en-IN" sz="3600" i="1" dirty="0" err="1">
                <a:solidFill>
                  <a:srgbClr val="000000"/>
                </a:solidFill>
                <a:latin typeface="GillSansMT-Italic"/>
              </a:rPr>
              <a:t>esac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4061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E410891-D94A-4790-B841-C21DE6EDD839}"/>
              </a:ext>
            </a:extLst>
          </p:cNvPr>
          <p:cNvSpPr/>
          <p:nvPr/>
        </p:nvSpPr>
        <p:spPr>
          <a:xfrm>
            <a:off x="2124364" y="563419"/>
            <a:ext cx="7019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illSansMT"/>
              </a:rPr>
              <a:t>Example</a:t>
            </a:r>
          </a:p>
          <a:p>
            <a:r>
              <a:rPr lang="en-IN" sz="3600" dirty="0">
                <a:latin typeface="GillSansMT"/>
              </a:rPr>
              <a:t>read var</a:t>
            </a:r>
          </a:p>
          <a:p>
            <a:r>
              <a:rPr lang="en-IN" sz="3600" dirty="0">
                <a:latin typeface="GillSansMT"/>
              </a:rPr>
              <a:t>case $var in</a:t>
            </a:r>
          </a:p>
          <a:p>
            <a:r>
              <a:rPr lang="en-IN" sz="3600" dirty="0">
                <a:latin typeface="GillSansMT"/>
              </a:rPr>
              <a:t>1) echo “One”;;</a:t>
            </a:r>
          </a:p>
          <a:p>
            <a:r>
              <a:rPr lang="en-IN" sz="3600" dirty="0">
                <a:latin typeface="GillSansMT"/>
              </a:rPr>
              <a:t>2) echo “Two”;;</a:t>
            </a:r>
          </a:p>
          <a:p>
            <a:r>
              <a:rPr lang="en-IN" sz="3600" dirty="0">
                <a:latin typeface="GillSansMT"/>
              </a:rPr>
              <a:t>3) echo “Three”;;</a:t>
            </a:r>
          </a:p>
          <a:p>
            <a:r>
              <a:rPr lang="en-IN" sz="3600" dirty="0">
                <a:latin typeface="GillSansMT"/>
              </a:rPr>
              <a:t>4) echo “Four”;;</a:t>
            </a:r>
          </a:p>
          <a:p>
            <a:r>
              <a:rPr lang="en-US" sz="3600" dirty="0">
                <a:latin typeface="GillSansMT"/>
              </a:rPr>
              <a:t>*) echo "Sorry, it is bigger than Four";;</a:t>
            </a:r>
          </a:p>
          <a:p>
            <a:r>
              <a:rPr lang="en-IN" sz="3600" dirty="0" err="1">
                <a:latin typeface="GillSansMT"/>
              </a:rPr>
              <a:t>esac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287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C30A4CC-4151-4B81-9E6C-65487943405A}"/>
              </a:ext>
            </a:extLst>
          </p:cNvPr>
          <p:cNvSpPr/>
          <p:nvPr/>
        </p:nvSpPr>
        <p:spPr>
          <a:xfrm>
            <a:off x="1524000" y="683491"/>
            <a:ext cx="89962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>
                <a:solidFill>
                  <a:srgbClr val="572314"/>
                </a:solidFill>
                <a:latin typeface="GillSansMT-Italic"/>
              </a:rPr>
              <a:t>Changing Your Default Shell</a:t>
            </a:r>
          </a:p>
          <a:p>
            <a:r>
              <a:rPr lang="en-US" sz="4000" dirty="0">
                <a:solidFill>
                  <a:srgbClr val="3892A8"/>
                </a:solidFill>
                <a:latin typeface="Wingdings2"/>
              </a:rPr>
              <a:t> </a:t>
            </a:r>
            <a:r>
              <a:rPr lang="en-US" sz="4000" dirty="0">
                <a:solidFill>
                  <a:srgbClr val="000000"/>
                </a:solidFill>
                <a:latin typeface="GillSansMT"/>
              </a:rPr>
              <a:t>Tip: To find all available shells in your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system type following command:</a:t>
            </a:r>
          </a:p>
          <a:p>
            <a:r>
              <a:rPr lang="en-IN" sz="4000" i="1" dirty="0">
                <a:solidFill>
                  <a:srgbClr val="000000"/>
                </a:solidFill>
                <a:latin typeface="GillSansMT"/>
              </a:rPr>
              <a:t>$ cat /etc/shells</a:t>
            </a:r>
          </a:p>
          <a:p>
            <a:r>
              <a:rPr lang="en-IN" sz="4000" dirty="0">
                <a:solidFill>
                  <a:srgbClr val="3892A8"/>
                </a:solidFill>
                <a:latin typeface="Wingdings2"/>
              </a:rPr>
              <a:t>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The basic Syntax :</a:t>
            </a:r>
          </a:p>
          <a:p>
            <a:r>
              <a:rPr lang="en-US" sz="4000" i="1" dirty="0" err="1">
                <a:solidFill>
                  <a:srgbClr val="000000"/>
                </a:solidFill>
                <a:latin typeface="GillSansMT"/>
              </a:rPr>
              <a:t>chsh</a:t>
            </a:r>
            <a:r>
              <a:rPr lang="en-US" sz="4000" i="1" dirty="0">
                <a:solidFill>
                  <a:srgbClr val="000000"/>
                </a:solidFill>
                <a:latin typeface="GillSansMT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GillSansMT-Italic"/>
              </a:rPr>
              <a:t>username </a:t>
            </a:r>
            <a:r>
              <a:rPr lang="en-US" sz="4000" i="1" dirty="0" err="1">
                <a:solidFill>
                  <a:srgbClr val="000000"/>
                </a:solidFill>
                <a:latin typeface="GillSansMT-Italic"/>
              </a:rPr>
              <a:t>new_default_shell</a:t>
            </a:r>
            <a:endParaRPr lang="en-US" sz="4000" i="1" dirty="0">
              <a:solidFill>
                <a:srgbClr val="000000"/>
              </a:solidFill>
              <a:latin typeface="GillSansMT-Italic"/>
            </a:endParaRPr>
          </a:p>
          <a:p>
            <a:r>
              <a:rPr lang="en-US" sz="4000" dirty="0">
                <a:solidFill>
                  <a:srgbClr val="3892A8"/>
                </a:solidFill>
                <a:latin typeface="Wingdings2"/>
              </a:rPr>
              <a:t> </a:t>
            </a:r>
            <a:r>
              <a:rPr lang="en-US" sz="4000" dirty="0">
                <a:solidFill>
                  <a:srgbClr val="FF0000"/>
                </a:solidFill>
                <a:latin typeface="GillSansMT"/>
              </a:rPr>
              <a:t>The administrator can change your</a:t>
            </a:r>
          </a:p>
          <a:p>
            <a:r>
              <a:rPr lang="en-IN" sz="4000" dirty="0">
                <a:solidFill>
                  <a:srgbClr val="FF0000"/>
                </a:solidFill>
                <a:latin typeface="GillSansMT"/>
              </a:rPr>
              <a:t>default shell.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1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4E090-7BF3-4FC7-A3CC-5F67A4EC8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BC77C5-BAAB-4FE6-A581-B44B521A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6873"/>
            <a:ext cx="9144000" cy="2800927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/>
              <a:t>Shell script is a series of command(s) stored</a:t>
            </a:r>
          </a:p>
          <a:p>
            <a:pPr algn="l"/>
            <a:r>
              <a:rPr lang="en-US" sz="3200" i="1" dirty="0"/>
              <a:t>in a plain text file.</a:t>
            </a:r>
          </a:p>
          <a:p>
            <a:pPr algn="l"/>
            <a:endParaRPr lang="en-US" sz="3200" i="1" dirty="0"/>
          </a:p>
          <a:p>
            <a:pPr algn="l"/>
            <a:r>
              <a:rPr lang="en-US" sz="3200" i="1" dirty="0"/>
              <a:t>A shell script is similar to a batch file in MSDOS,</a:t>
            </a:r>
          </a:p>
          <a:p>
            <a:pPr algn="l"/>
            <a:r>
              <a:rPr lang="en-US" sz="3200" i="1" dirty="0"/>
              <a:t>but is much more powerful.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167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ADACF-52DB-474C-A499-0F9361ED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4945"/>
            <a:ext cx="9144000" cy="1459346"/>
          </a:xfrm>
        </p:spPr>
        <p:txBody>
          <a:bodyPr>
            <a:normAutofit fontScale="90000"/>
          </a:bodyPr>
          <a:lstStyle/>
          <a:p>
            <a:r>
              <a:rPr lang="en-IN" dirty="0"/>
              <a:t>Practical examples where shell</a:t>
            </a:r>
            <a:br>
              <a:rPr lang="en-IN" dirty="0"/>
            </a:br>
            <a:r>
              <a:rPr lang="en-IN" dirty="0"/>
              <a:t>scripting actively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1209AA-B3D3-4BB5-8C30-8457BBAD8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8255"/>
            <a:ext cx="9144000" cy="44149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Monitoring your Linux system.</a:t>
            </a:r>
          </a:p>
          <a:p>
            <a:pPr algn="l"/>
            <a:r>
              <a:rPr lang="en-US" dirty="0"/>
              <a:t>2. Data backup and creating snapshots.</a:t>
            </a:r>
          </a:p>
          <a:p>
            <a:pPr algn="l"/>
            <a:r>
              <a:rPr lang="en-US" dirty="0"/>
              <a:t>3. Find out what processes are eating up </a:t>
            </a:r>
            <a:r>
              <a:rPr lang="en-IN" dirty="0"/>
              <a:t>your system resources.</a:t>
            </a:r>
          </a:p>
          <a:p>
            <a:pPr algn="l"/>
            <a:r>
              <a:rPr lang="en-US" dirty="0"/>
              <a:t>4. Find out available and free memory.</a:t>
            </a:r>
          </a:p>
          <a:p>
            <a:pPr algn="l"/>
            <a:r>
              <a:rPr lang="en-US" dirty="0"/>
              <a:t>5. Find out all logged in users and what </a:t>
            </a:r>
            <a:r>
              <a:rPr lang="en-IN" dirty="0"/>
              <a:t>they are doing.</a:t>
            </a:r>
          </a:p>
          <a:p>
            <a:pPr algn="l"/>
            <a:r>
              <a:rPr lang="en-US" dirty="0"/>
              <a:t>6. Find out if all necessary network services are running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09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B687E-CCF5-4C97-B7D4-AD2096C34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18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Create 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C46F49-1DC7-4388-B0AC-472C77F3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309"/>
            <a:ext cx="9144000" cy="3096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 discussed earlier shell scripts stored in plain text file, generally one command per </a:t>
            </a:r>
            <a:r>
              <a:rPr lang="en-IN" dirty="0"/>
              <a:t>line.</a:t>
            </a:r>
          </a:p>
          <a:p>
            <a:pPr algn="l"/>
            <a:endParaRPr lang="en-IN" dirty="0"/>
          </a:p>
          <a:p>
            <a:pPr algn="l"/>
            <a:r>
              <a:rPr lang="en-IN" sz="2800" i="1" dirty="0">
                <a:solidFill>
                  <a:srgbClr val="FF0000"/>
                </a:solidFill>
              </a:rPr>
              <a:t>◦ vi myscript.sh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Make sure you use .bash or .</a:t>
            </a:r>
            <a:r>
              <a:rPr lang="en-US" dirty="0" err="1"/>
              <a:t>sh</a:t>
            </a:r>
            <a:r>
              <a:rPr lang="en-US" dirty="0"/>
              <a:t> file extension for each script. This ensures easy identification of shell 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7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C9615-A2B3-43CE-ADA6-B1A4F6E0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Setup executable permission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7E5F3-5DA9-45CB-9055-95B1ECD0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script is created, you need to setup executable permission on a script. Why?</a:t>
            </a:r>
          </a:p>
          <a:p>
            <a:r>
              <a:rPr lang="en-US" dirty="0"/>
              <a:t> Without executable permission, running a </a:t>
            </a:r>
            <a:r>
              <a:rPr lang="en-IN" dirty="0"/>
              <a:t>script is almost impossible.</a:t>
            </a:r>
          </a:p>
          <a:p>
            <a:r>
              <a:rPr lang="en-IN" dirty="0"/>
              <a:t> Besides executable permission, script must have a read permission.</a:t>
            </a:r>
          </a:p>
          <a:p>
            <a:r>
              <a:rPr lang="en-US" dirty="0"/>
              <a:t>Syntax to setup executable permission: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◦ </a:t>
            </a:r>
            <a:r>
              <a:rPr lang="en-IN" i="1" dirty="0">
                <a:solidFill>
                  <a:srgbClr val="FF0000"/>
                </a:solidFill>
              </a:rPr>
              <a:t>$ </a:t>
            </a:r>
            <a:r>
              <a:rPr lang="en-IN" i="1" dirty="0" err="1">
                <a:solidFill>
                  <a:srgbClr val="FF0000"/>
                </a:solidFill>
              </a:rPr>
              <a:t>chmod</a:t>
            </a:r>
            <a:r>
              <a:rPr lang="en-IN" i="1" dirty="0">
                <a:solidFill>
                  <a:srgbClr val="FF0000"/>
                </a:solidFill>
              </a:rPr>
              <a:t> +x your-script-name.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◦ $ </a:t>
            </a:r>
            <a:r>
              <a:rPr lang="en-IN" i="1" dirty="0" err="1">
                <a:solidFill>
                  <a:srgbClr val="FF0000"/>
                </a:solidFill>
              </a:rPr>
              <a:t>chmod</a:t>
            </a:r>
            <a:r>
              <a:rPr lang="en-IN" i="1" dirty="0">
                <a:solidFill>
                  <a:srgbClr val="FF0000"/>
                </a:solidFill>
              </a:rPr>
              <a:t> 755 your-script-name.</a:t>
            </a:r>
          </a:p>
        </p:txBody>
      </p:sp>
    </p:spTree>
    <p:extLst>
      <p:ext uri="{BB962C8B-B14F-4D97-AF65-F5344CB8AC3E}">
        <p14:creationId xmlns:p14="http://schemas.microsoft.com/office/powerpoint/2010/main" val="141883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1253</Words>
  <Application>Microsoft Office PowerPoint</Application>
  <PresentationFormat>Custom</PresentationFormat>
  <Paragraphs>256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What is shell? A shell is a program that takes commands typed by the user and calls the operating system to run those commands.</vt:lpstr>
      <vt:lpstr>PowerPoint Presentation</vt:lpstr>
      <vt:lpstr>This is what Shell Does for US</vt:lpstr>
      <vt:lpstr>PowerPoint Presentation</vt:lpstr>
      <vt:lpstr>PowerPoint Presentation</vt:lpstr>
      <vt:lpstr>Shell Scripting</vt:lpstr>
      <vt:lpstr>Practical examples where shell scripting actively used:</vt:lpstr>
      <vt:lpstr>Create a script</vt:lpstr>
      <vt:lpstr>Setup executable permission</vt:lpstr>
      <vt:lpstr>Run a script (execute a script)</vt:lpstr>
      <vt:lpstr>PowerPoint Presentation</vt:lpstr>
      <vt:lpstr>PowerPoint Presentation</vt:lpstr>
      <vt:lpstr>Using Exit code($?)</vt:lpstr>
      <vt:lpstr>PowerPoint Presentation</vt:lpstr>
      <vt:lpstr>System Variables</vt:lpstr>
      <vt:lpstr>User defined variables (UDV)</vt:lpstr>
      <vt:lpstr>Print or access value of UDV</vt:lpstr>
      <vt:lpstr>PowerPoint Presentation</vt:lpstr>
      <vt:lpstr>Class work</vt:lpstr>
      <vt:lpstr>Example of UDV</vt:lpstr>
      <vt:lpstr>PowerPoint Presentation</vt:lpstr>
      <vt:lpstr>Shell Arithmetic</vt:lpstr>
      <vt:lpstr>PowerPoint Presentation</vt:lpstr>
      <vt:lpstr>Shell Relational </vt:lpstr>
      <vt:lpstr>Test command or [expr]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Shaifalika</dc:creator>
  <cp:lastModifiedBy>Manpreet</cp:lastModifiedBy>
  <cp:revision>63</cp:revision>
  <dcterms:created xsi:type="dcterms:W3CDTF">2019-05-20T08:35:02Z</dcterms:created>
  <dcterms:modified xsi:type="dcterms:W3CDTF">2023-08-21T09:42:41Z</dcterms:modified>
</cp:coreProperties>
</file>