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5"/>
  </p:notesMasterIdLst>
  <p:sldIdLst>
    <p:sldId id="301" r:id="rId2"/>
    <p:sldId id="294" r:id="rId3"/>
    <p:sldId id="277" r:id="rId4"/>
    <p:sldId id="296" r:id="rId5"/>
    <p:sldId id="278" r:id="rId6"/>
    <p:sldId id="297" r:id="rId7"/>
    <p:sldId id="279" r:id="rId8"/>
    <p:sldId id="280" r:id="rId9"/>
    <p:sldId id="281" r:id="rId10"/>
    <p:sldId id="287" r:id="rId11"/>
    <p:sldId id="285" r:id="rId12"/>
    <p:sldId id="290" r:id="rId13"/>
    <p:sldId id="286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E1E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16" autoAdjust="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1CF2D-6B3C-4084-B04B-62FC9AAC1AD3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F2FB-2B98-4350-A258-A93E20F10E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9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1FBA3A-A8E0-4739-8DDE-3A5B0E8B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D427F046-8F2A-4269-9ADC-3F889F667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76400"/>
            <a:ext cx="6553200" cy="2924175"/>
          </a:xfrm>
        </p:spPr>
      </p:pic>
    </p:spTree>
    <p:extLst>
      <p:ext uri="{BB962C8B-B14F-4D97-AF65-F5344CB8AC3E}">
        <p14:creationId xmlns:p14="http://schemas.microsoft.com/office/powerpoint/2010/main" val="4210277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goto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Unconditionally transfer control.</a:t>
            </a:r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/>
              <a:t> may be used for transferring control from one place to another. </a:t>
            </a:r>
          </a:p>
          <a:p>
            <a:r>
              <a:rPr lang="en-US" dirty="0"/>
              <a:t>The syntax is: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/>
              <a:t>identifier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Control is unconditionally transferred to the location of a local label specified by </a:t>
            </a:r>
            <a:r>
              <a:rPr lang="en-US" i="1" dirty="0"/>
              <a:t>identifier</a:t>
            </a:r>
            <a:r>
              <a:rPr lang="en-US" dirty="0"/>
              <a:t>. For example,</a:t>
            </a:r>
          </a:p>
          <a:p>
            <a:pPr marL="0" indent="0">
              <a:buNone/>
            </a:pPr>
            <a:r>
              <a:rPr lang="en-US" dirty="0"/>
              <a:t>	Again: </a:t>
            </a:r>
          </a:p>
          <a:p>
            <a:pPr marL="0" indent="0">
              <a:buNone/>
            </a:pPr>
            <a:r>
              <a:rPr lang="en-US" dirty="0"/>
              <a:t>	...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Again;</a:t>
            </a:r>
          </a:p>
        </p:txBody>
      </p:sp>
    </p:spTree>
    <p:extLst>
      <p:ext uri="{BB962C8B-B14F-4D97-AF65-F5344CB8AC3E}">
        <p14:creationId xmlns:p14="http://schemas.microsoft.com/office/powerpoint/2010/main" val="1867374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3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urier New" pitchFamily="1" charset="0"/>
              </a:rPr>
              <a:t>goto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rebuchet MS" pitchFamily="34" charset="0"/>
              </a:rPr>
              <a:t> statement</a:t>
            </a:r>
          </a:p>
        </p:txBody>
      </p:sp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4800600" y="1828800"/>
            <a:ext cx="4191000" cy="24068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en-US" sz="1600" b="1" dirty="0">
                <a:latin typeface="Courier New" pitchFamily="1" charset="0"/>
              </a:rPr>
              <a:t> n=10;</a:t>
            </a:r>
          </a:p>
          <a:p>
            <a:pPr algn="l" eaLnBrk="0" hangingPunct="0">
              <a:spcBef>
                <a:spcPct val="20000"/>
              </a:spcBef>
            </a:pPr>
            <a:endParaRPr lang="en-US" sz="1600" b="1" dirty="0">
              <a:solidFill>
                <a:srgbClr val="FF0000"/>
              </a:solidFill>
              <a:latin typeface="Courier New" pitchFamily="1" charset="0"/>
            </a:endParaRPr>
          </a:p>
          <a:p>
            <a:pPr algn="l" eaLnBrk="0" hangingPunct="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itchFamily="1" charset="0"/>
              </a:rPr>
              <a:t>A: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1600" b="1" dirty="0">
                <a:latin typeface="Courier New" pitchFamily="1" charset="0"/>
              </a:rPr>
              <a:t>   </a:t>
            </a:r>
            <a:r>
              <a:rPr lang="en-US" sz="1600" b="1" dirty="0" err="1">
                <a:latin typeface="Courier New" pitchFamily="1" charset="0"/>
              </a:rPr>
              <a:t>printf</a:t>
            </a:r>
            <a:r>
              <a:rPr lang="en-US" sz="1600" b="1" dirty="0">
                <a:latin typeface="Courier New" pitchFamily="1" charset="0"/>
              </a:rPr>
              <a:t>(“%d “, n);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1600" b="1" dirty="0">
                <a:latin typeface="Courier New" pitchFamily="1" charset="0"/>
              </a:rPr>
              <a:t>   n = n -1;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1600" b="1" dirty="0">
                <a:latin typeface="Courier New" pitchFamily="1" charset="0"/>
              </a:rPr>
              <a:t> 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1600" b="1" dirty="0">
                <a:latin typeface="Courier New" pitchFamily="1" charset="0"/>
              </a:rPr>
              <a:t>   if (n&gt;0)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1600" b="1" dirty="0">
                <a:latin typeface="Courier New" pitchFamily="1" charset="0"/>
              </a:rPr>
              <a:t>	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1" charset="0"/>
              </a:rPr>
              <a:t>goto</a:t>
            </a:r>
            <a:r>
              <a:rPr lang="en-US" sz="1600" b="1" dirty="0">
                <a:solidFill>
                  <a:srgbClr val="FF0000"/>
                </a:solidFill>
                <a:latin typeface="Courier New" pitchFamily="1" charset="0"/>
              </a:rPr>
              <a:t> A;</a:t>
            </a:r>
          </a:p>
        </p:txBody>
      </p:sp>
      <p:sp>
        <p:nvSpPr>
          <p:cNvPr id="191493" name="Text Box 5"/>
          <p:cNvSpPr txBox="1">
            <a:spLocks noChangeArrowheads="1"/>
          </p:cNvSpPr>
          <p:nvPr/>
        </p:nvSpPr>
        <p:spPr bwMode="auto">
          <a:xfrm>
            <a:off x="4953000" y="4648200"/>
            <a:ext cx="4038600" cy="11366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Output:</a:t>
            </a:r>
          </a:p>
          <a:p>
            <a:pPr algn="l" eaLnBrk="0" hangingPunct="0">
              <a:spcBef>
                <a:spcPct val="20000"/>
              </a:spcBef>
            </a:pPr>
            <a:endParaRPr lang="en-US" sz="2000" b="1" dirty="0">
              <a:latin typeface="Courier New" pitchFamily="1" charset="0"/>
            </a:endParaRP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10 9 8 7 6 5 4 3 2 1</a:t>
            </a:r>
          </a:p>
        </p:txBody>
      </p:sp>
      <p:sp>
        <p:nvSpPr>
          <p:cNvPr id="191503" name="Rectangle 15"/>
          <p:cNvSpPr>
            <a:spLocks noChangeArrowheads="1"/>
          </p:cNvSpPr>
          <p:nvPr/>
        </p:nvSpPr>
        <p:spPr bwMode="auto">
          <a:xfrm>
            <a:off x="533400" y="2057400"/>
            <a:ext cx="3962400" cy="441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IN"/>
          </a:p>
        </p:txBody>
      </p:sp>
      <p:graphicFrame>
        <p:nvGraphicFramePr>
          <p:cNvPr id="191505" name="Object 17"/>
          <p:cNvGraphicFramePr>
            <a:graphicFrameLocks noChangeAspect="1"/>
          </p:cNvGraphicFramePr>
          <p:nvPr/>
        </p:nvGraphicFramePr>
        <p:xfrm>
          <a:off x="990600" y="1752600"/>
          <a:ext cx="3375025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8" name="VISIO" r:id="rId3" imgW="2442450" imgH="3839872" progId="">
                  <p:embed/>
                </p:oleObj>
              </mc:Choice>
              <mc:Fallback>
                <p:oleObj name="VISIO" r:id="rId3" imgW="2442450" imgH="3839872" progId="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52600"/>
                        <a:ext cx="3375025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06" name="Freeform 18"/>
          <p:cNvSpPr>
            <a:spLocks/>
          </p:cNvSpPr>
          <p:nvPr/>
        </p:nvSpPr>
        <p:spPr bwMode="auto">
          <a:xfrm>
            <a:off x="4038600" y="4114800"/>
            <a:ext cx="2209800" cy="1066800"/>
          </a:xfrm>
          <a:custGeom>
            <a:avLst/>
            <a:gdLst/>
            <a:ahLst/>
            <a:cxnLst>
              <a:cxn ang="0">
                <a:pos x="0" y="816"/>
              </a:cxn>
              <a:cxn ang="0">
                <a:pos x="192" y="480"/>
              </a:cxn>
              <a:cxn ang="0">
                <a:pos x="672" y="336"/>
              </a:cxn>
              <a:cxn ang="0">
                <a:pos x="1440" y="288"/>
              </a:cxn>
              <a:cxn ang="0">
                <a:pos x="1680" y="0"/>
              </a:cxn>
            </a:cxnLst>
            <a:rect l="0" t="0" r="r" b="b"/>
            <a:pathLst>
              <a:path w="1680" h="816">
                <a:moveTo>
                  <a:pt x="0" y="816"/>
                </a:moveTo>
                <a:cubicBezTo>
                  <a:pt x="40" y="688"/>
                  <a:pt x="80" y="560"/>
                  <a:pt x="192" y="480"/>
                </a:cubicBezTo>
                <a:cubicBezTo>
                  <a:pt x="304" y="400"/>
                  <a:pt x="464" y="368"/>
                  <a:pt x="672" y="336"/>
                </a:cubicBezTo>
                <a:cubicBezTo>
                  <a:pt x="880" y="304"/>
                  <a:pt x="1272" y="344"/>
                  <a:pt x="1440" y="288"/>
                </a:cubicBezTo>
                <a:cubicBezTo>
                  <a:pt x="1608" y="232"/>
                  <a:pt x="1644" y="116"/>
                  <a:pt x="1680" y="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1507" name="Freeform 19"/>
          <p:cNvSpPr>
            <a:spLocks/>
          </p:cNvSpPr>
          <p:nvPr/>
        </p:nvSpPr>
        <p:spPr bwMode="auto">
          <a:xfrm>
            <a:off x="965200" y="2082800"/>
            <a:ext cx="3835400" cy="1041400"/>
          </a:xfrm>
          <a:custGeom>
            <a:avLst/>
            <a:gdLst/>
            <a:ahLst/>
            <a:cxnLst>
              <a:cxn ang="0">
                <a:pos x="112" y="656"/>
              </a:cxn>
              <a:cxn ang="0">
                <a:pos x="208" y="128"/>
              </a:cxn>
              <a:cxn ang="0">
                <a:pos x="1360" y="32"/>
              </a:cxn>
              <a:cxn ang="0">
                <a:pos x="2416" y="320"/>
              </a:cxn>
            </a:cxnLst>
            <a:rect l="0" t="0" r="r" b="b"/>
            <a:pathLst>
              <a:path w="2416" h="656">
                <a:moveTo>
                  <a:pt x="112" y="656"/>
                </a:moveTo>
                <a:cubicBezTo>
                  <a:pt x="56" y="444"/>
                  <a:pt x="0" y="232"/>
                  <a:pt x="208" y="128"/>
                </a:cubicBezTo>
                <a:cubicBezTo>
                  <a:pt x="416" y="24"/>
                  <a:pt x="992" y="0"/>
                  <a:pt x="1360" y="32"/>
                </a:cubicBezTo>
                <a:cubicBezTo>
                  <a:pt x="1728" y="64"/>
                  <a:pt x="2072" y="192"/>
                  <a:pt x="2416" y="32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90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3" grpId="0" animBg="1"/>
      <p:bldP spid="191506" grpId="0" animBg="1"/>
      <p:bldP spid="19150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685800"/>
            <a:ext cx="2310594" cy="4495800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chemeClr val="accent1"/>
                </a:solidFill>
                <a:latin typeface="+mn-lt"/>
              </a:rPr>
              <a:t>Program to show </a:t>
            </a:r>
            <a:r>
              <a:rPr lang="en-US" sz="3200" dirty="0" err="1">
                <a:solidFill>
                  <a:schemeClr val="accent1"/>
                </a:solidFill>
                <a:latin typeface="+mn-lt"/>
              </a:rPr>
              <a:t>goto</a:t>
            </a:r>
            <a:r>
              <a:rPr lang="en-US" sz="3200" dirty="0">
                <a:solidFill>
                  <a:schemeClr val="accent1"/>
                </a:solidFill>
                <a:latin typeface="+mn-lt"/>
              </a:rPr>
              <a:t> statement.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6400800" cy="4495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int x;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printf(“enter a number: ”);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scanf(“%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d”,&amp;x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if(x%2==0)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even;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else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odd;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even: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printf(“ %d is even”, x);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return;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odd: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printf(“%d is odd”, x);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562600"/>
            <a:ext cx="6400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a number: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18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18 is even</a:t>
            </a:r>
          </a:p>
        </p:txBody>
      </p:sp>
    </p:spTree>
    <p:extLst>
      <p:ext uri="{BB962C8B-B14F-4D97-AF65-F5344CB8AC3E}">
        <p14:creationId xmlns:p14="http://schemas.microsoft.com/office/powerpoint/2010/main" val="194747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Exits the function.</a:t>
            </a:r>
            <a:endParaRPr lang="en-US" dirty="0"/>
          </a:p>
          <a:p>
            <a:pPr algn="just"/>
            <a:r>
              <a:rPr lang="en-US" dirty="0"/>
              <a:t>return exits immediately from the currently executing function to the calling routine, optionally returning a value. The syntax is:</a:t>
            </a:r>
          </a:p>
          <a:p>
            <a:pPr algn="just"/>
            <a:r>
              <a:rPr lang="en-US" dirty="0"/>
              <a:t>return [</a:t>
            </a:r>
            <a:r>
              <a:rPr lang="en-US" i="1" dirty="0"/>
              <a:t>expression</a:t>
            </a:r>
            <a:r>
              <a:rPr lang="en-US" dirty="0"/>
              <a:t>]; </a:t>
            </a:r>
          </a:p>
          <a:p>
            <a:pPr algn="just"/>
            <a:r>
              <a:rPr lang="en-US" dirty="0"/>
              <a:t>For example,</a:t>
            </a:r>
          </a:p>
          <a:p>
            <a:pPr marL="0" indent="0" algn="just">
              <a:buNone/>
            </a:pPr>
            <a:r>
              <a:rPr lang="en-US" dirty="0"/>
              <a:t>    	int </a:t>
            </a:r>
            <a:r>
              <a:rPr lang="en-US" dirty="0" err="1"/>
              <a:t>sqr</a:t>
            </a:r>
            <a:r>
              <a:rPr lang="en-US" dirty="0"/>
              <a:t> (int x){</a:t>
            </a:r>
          </a:p>
          <a:p>
            <a:pPr marL="0" indent="0" algn="just">
              <a:buNone/>
            </a:pPr>
            <a:r>
              <a:rPr lang="en-US" dirty="0"/>
              <a:t>	      return (x*x);</a:t>
            </a:r>
          </a:p>
          <a:p>
            <a:pPr marL="0" indent="0" algn="just">
              <a:buNone/>
            </a:pPr>
            <a:r>
              <a:rPr lang="en-US" dirty="0"/>
              <a:t>	 }</a:t>
            </a:r>
          </a:p>
        </p:txBody>
      </p:sp>
    </p:spTree>
    <p:extLst>
      <p:ext uri="{BB962C8B-B14F-4D97-AF65-F5344CB8AC3E}">
        <p14:creationId xmlns:p14="http://schemas.microsoft.com/office/powerpoint/2010/main" val="4287508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continue </a:t>
            </a:r>
            <a:r>
              <a:rPr lang="en-US" dirty="0" smtClean="0"/>
              <a:t>statement </a:t>
            </a:r>
            <a:r>
              <a:rPr lang="en-US" dirty="0"/>
              <a:t>cannot be used with</a:t>
            </a:r>
            <a:br>
              <a:rPr lang="en-US" dirty="0"/>
            </a:br>
            <a:r>
              <a:rPr lang="en-US" dirty="0" smtClean="0"/>
              <a:t>A</a:t>
            </a:r>
            <a:r>
              <a:rPr lang="en-US" dirty="0"/>
              <a:t>. for</a:t>
            </a:r>
            <a:br>
              <a:rPr lang="en-US" dirty="0"/>
            </a:br>
            <a:r>
              <a:rPr lang="en-US" dirty="0"/>
              <a:t>B. while</a:t>
            </a:r>
            <a:br>
              <a:rPr lang="en-US" dirty="0"/>
            </a:br>
            <a:r>
              <a:rPr lang="en-US" dirty="0"/>
              <a:t>C. do while</a:t>
            </a:r>
            <a:br>
              <a:rPr lang="en-US" dirty="0"/>
            </a:br>
            <a:r>
              <a:rPr lang="en-US" dirty="0"/>
              <a:t>D. switch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986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continue </a:t>
            </a:r>
            <a:r>
              <a:rPr lang="en-US" dirty="0" smtClean="0"/>
              <a:t>statement </a:t>
            </a:r>
            <a:r>
              <a:rPr lang="en-US" dirty="0"/>
              <a:t>cannot be used with</a:t>
            </a:r>
            <a:br>
              <a:rPr lang="en-US" dirty="0"/>
            </a:br>
            <a:r>
              <a:rPr lang="en-US" dirty="0" smtClean="0"/>
              <a:t>A</a:t>
            </a:r>
            <a:r>
              <a:rPr lang="en-US" dirty="0"/>
              <a:t>. for</a:t>
            </a:r>
            <a:br>
              <a:rPr lang="en-US" dirty="0"/>
            </a:br>
            <a:r>
              <a:rPr lang="en-US" dirty="0"/>
              <a:t>B. while</a:t>
            </a:r>
            <a:br>
              <a:rPr lang="en-US" dirty="0"/>
            </a:br>
            <a:r>
              <a:rPr lang="en-US" dirty="0"/>
              <a:t>C. do while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D. switch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24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keyword can be used for coming out of recursion?</a:t>
            </a:r>
            <a:br>
              <a:rPr lang="en-US" dirty="0"/>
            </a:br>
            <a:r>
              <a:rPr lang="en-US" dirty="0" smtClean="0"/>
              <a:t>A</a:t>
            </a:r>
            <a:r>
              <a:rPr lang="en-US" dirty="0"/>
              <a:t>. return</a:t>
            </a:r>
            <a:br>
              <a:rPr lang="en-US" dirty="0"/>
            </a:br>
            <a:r>
              <a:rPr lang="en-US" dirty="0"/>
              <a:t>B. break</a:t>
            </a:r>
            <a:br>
              <a:rPr lang="en-US" dirty="0"/>
            </a:br>
            <a:r>
              <a:rPr lang="en-US" dirty="0"/>
              <a:t>C. exit</a:t>
            </a:r>
            <a:br>
              <a:rPr lang="en-US" dirty="0"/>
            </a:br>
            <a:r>
              <a:rPr lang="en-US" dirty="0"/>
              <a:t>D. both A and 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84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keyword can be used for coming out of recursion?</a:t>
            </a:r>
            <a:br>
              <a:rPr lang="en-US" dirty="0"/>
            </a:b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</a:rPr>
              <a:t>. return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dirty="0"/>
              <a:t>B. break</a:t>
            </a:r>
            <a:br>
              <a:rPr lang="en-US" dirty="0"/>
            </a:br>
            <a:r>
              <a:rPr lang="en-US" dirty="0"/>
              <a:t>C. exit</a:t>
            </a:r>
            <a:br>
              <a:rPr lang="en-US" dirty="0"/>
            </a:br>
            <a:r>
              <a:rPr lang="en-US" dirty="0"/>
              <a:t>D. both A and 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85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Switch statement accepts.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A. </a:t>
            </a:r>
            <a:r>
              <a:rPr lang="en-US" dirty="0" err="1"/>
              <a:t>int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B. char</a:t>
            </a:r>
            <a:br>
              <a:rPr lang="en-US" dirty="0"/>
            </a:br>
            <a:r>
              <a:rPr lang="en-US" dirty="0"/>
              <a:t>C. long</a:t>
            </a:r>
            <a:br>
              <a:rPr lang="en-US" dirty="0"/>
            </a:br>
            <a:r>
              <a:rPr lang="en-US" dirty="0"/>
              <a:t>D. All of the above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003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Switch statement accepts.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A. </a:t>
            </a:r>
            <a:r>
              <a:rPr lang="en-US" dirty="0" err="1"/>
              <a:t>int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B. char</a:t>
            </a:r>
            <a:br>
              <a:rPr lang="en-US" dirty="0"/>
            </a:br>
            <a:r>
              <a:rPr lang="en-US" dirty="0"/>
              <a:t>C. long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D. All of the above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3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Jump </a:t>
            </a:r>
            <a:r>
              <a:rPr lang="en-US" dirty="0"/>
              <a:t>Statements</a:t>
            </a:r>
          </a:p>
          <a:p>
            <a:pPr lvl="1"/>
            <a:r>
              <a:rPr lang="en-US" dirty="0"/>
              <a:t>break</a:t>
            </a:r>
          </a:p>
          <a:p>
            <a:pPr lvl="1"/>
            <a:r>
              <a:rPr lang="en-US" dirty="0"/>
              <a:t>continue</a:t>
            </a:r>
          </a:p>
          <a:p>
            <a:pPr lvl="1"/>
            <a:r>
              <a:rPr lang="en-US" dirty="0" err="1"/>
              <a:t>goto</a:t>
            </a:r>
            <a:endParaRPr lang="en-US" dirty="0"/>
          </a:p>
          <a:p>
            <a:pPr lvl="1"/>
            <a:r>
              <a:rPr lang="en-US" dirty="0"/>
              <a:t>return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loop is guaranteed to execute at least one time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A. for</a:t>
            </a:r>
            <a:br>
              <a:rPr lang="en-US" dirty="0"/>
            </a:br>
            <a:r>
              <a:rPr lang="en-US" dirty="0"/>
              <a:t>B. while</a:t>
            </a:r>
            <a:br>
              <a:rPr lang="en-US" dirty="0"/>
            </a:br>
            <a:r>
              <a:rPr lang="en-US" dirty="0"/>
              <a:t>C. do while</a:t>
            </a:r>
            <a:br>
              <a:rPr lang="en-US" dirty="0"/>
            </a:br>
            <a:r>
              <a:rPr lang="en-US" dirty="0"/>
              <a:t>D. None of the above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11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loop is guaranteed to execute at least one time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A. for</a:t>
            </a:r>
            <a:br>
              <a:rPr lang="en-US" dirty="0"/>
            </a:br>
            <a:r>
              <a:rPr lang="en-US" dirty="0"/>
              <a:t>B. while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C. do while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dirty="0"/>
              <a:t>D. None of the above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77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labeled statement consist of an identifier followed by</a:t>
            </a:r>
            <a:br>
              <a:rPr lang="en-US" dirty="0"/>
            </a:br>
            <a:r>
              <a:rPr lang="en-US" dirty="0" smtClean="0"/>
              <a:t>A</a:t>
            </a:r>
            <a:r>
              <a:rPr lang="en-US" dirty="0"/>
              <a:t>. ;</a:t>
            </a:r>
            <a:br>
              <a:rPr lang="en-US" dirty="0"/>
            </a:br>
            <a:r>
              <a:rPr lang="en-US" dirty="0"/>
              <a:t>B. :</a:t>
            </a:r>
            <a:br>
              <a:rPr lang="en-US" dirty="0"/>
            </a:br>
            <a:r>
              <a:rPr lang="en-US" dirty="0"/>
              <a:t>C. ,</a:t>
            </a:r>
            <a:br>
              <a:rPr lang="en-US" dirty="0"/>
            </a:br>
            <a:r>
              <a:rPr lang="en-US" dirty="0"/>
              <a:t>D. =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618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labeled statement consist of an identifier followed by</a:t>
            </a:r>
            <a:br>
              <a:rPr lang="en-US" dirty="0"/>
            </a:br>
            <a:r>
              <a:rPr lang="en-US" dirty="0" smtClean="0"/>
              <a:t>A</a:t>
            </a:r>
            <a:r>
              <a:rPr lang="en-US" dirty="0"/>
              <a:t>. ;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B. :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dirty="0"/>
              <a:t>C. ,</a:t>
            </a:r>
            <a:br>
              <a:rPr lang="en-US" dirty="0"/>
            </a:br>
            <a:r>
              <a:rPr lang="en-US" dirty="0"/>
              <a:t>D. =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9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statements</a:t>
            </a:r>
          </a:p>
        </p:txBody>
      </p:sp>
      <p:sp>
        <p:nvSpPr>
          <p:cNvPr id="183298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You have learn that, the repetition of a loop is controlled by the loop condition.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 provides another way to control the loop, by using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jump statements.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There are four jump statements: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  <p:pic>
        <p:nvPicPr>
          <p:cNvPr id="1833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399" y="3962400"/>
            <a:ext cx="8291513" cy="223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0437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/>
              <a:t> is a keyword.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/>
              <a:t> allows the programmer to </a:t>
            </a:r>
            <a:r>
              <a:rPr lang="en-US" b="1" dirty="0"/>
              <a:t>terminate</a:t>
            </a:r>
            <a:r>
              <a:rPr lang="en-US" dirty="0"/>
              <a:t> the loop.</a:t>
            </a:r>
          </a:p>
          <a:p>
            <a:r>
              <a:rPr lang="en-US" dirty="0"/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/>
              <a:t> statement causes control to transfer to the first statement after the loop or block.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break </a:t>
            </a:r>
            <a:r>
              <a:rPr lang="en-US" dirty="0">
                <a:cs typeface="Courier New" pitchFamily="49" charset="0"/>
              </a:rPr>
              <a:t>statement can be used in nested loops. If we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/>
              <a:t> in the innermost loop then the control of the program is terminated only from the innermost loop.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9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1" charset="0"/>
              </a:rPr>
              <a:t>break</a:t>
            </a:r>
            <a:r>
              <a:rPr lang="en-US" dirty="0">
                <a:latin typeface="Trebuchet MS" pitchFamily="34" charset="0"/>
              </a:rPr>
              <a:t> </a:t>
            </a:r>
            <a:r>
              <a:rPr lang="en-US" dirty="0">
                <a:latin typeface="+mn-lt"/>
              </a:rPr>
              <a:t>statement</a:t>
            </a:r>
          </a:p>
        </p:txBody>
      </p:sp>
      <p:sp>
        <p:nvSpPr>
          <p:cNvPr id="18534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400800" y="1600200"/>
            <a:ext cx="2286000" cy="46482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Program to show use of break statement.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FontTx/>
              <a:buNone/>
            </a:pPr>
            <a:endParaRPr lang="en-US" i="1" dirty="0"/>
          </a:p>
        </p:txBody>
      </p:sp>
      <p:sp>
        <p:nvSpPr>
          <p:cNvPr id="185351" name="Text Box 7"/>
          <p:cNvSpPr txBox="1">
            <a:spLocks noChangeArrowheads="1"/>
          </p:cNvSpPr>
          <p:nvPr/>
        </p:nvSpPr>
        <p:spPr bwMode="auto">
          <a:xfrm>
            <a:off x="0" y="1609904"/>
            <a:ext cx="5943600" cy="37240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##include&lt;stdio.h&gt;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int main()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{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int n;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for (n=10; n&gt;0; n=n-1){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if (n&lt;8) 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   </a:t>
            </a:r>
            <a:r>
              <a:rPr lang="en-US" sz="2000" b="1" dirty="0">
                <a:solidFill>
                  <a:schemeClr val="tx1"/>
                </a:solidFill>
                <a:effectLst>
                  <a:glow rad="101600">
                    <a:srgbClr val="FFFF00"/>
                  </a:glow>
                </a:effectLst>
                <a:latin typeface="Courier New" pitchFamily="1" charset="0"/>
              </a:rPr>
              <a:t>break</a:t>
            </a: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 printf(“%d ”, n);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} //end for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}</a:t>
            </a:r>
          </a:p>
        </p:txBody>
      </p:sp>
      <p:sp>
        <p:nvSpPr>
          <p:cNvPr id="185352" name="Text Box 8"/>
          <p:cNvSpPr txBox="1">
            <a:spLocks noChangeArrowheads="1"/>
          </p:cNvSpPr>
          <p:nvPr/>
        </p:nvSpPr>
        <p:spPr bwMode="auto">
          <a:xfrm>
            <a:off x="0" y="5555159"/>
            <a:ext cx="594360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10 9 8 </a:t>
            </a:r>
          </a:p>
        </p:txBody>
      </p:sp>
    </p:spTree>
    <p:extLst>
      <p:ext uri="{BB962C8B-B14F-4D97-AF65-F5344CB8AC3E}">
        <p14:creationId xmlns:p14="http://schemas.microsoft.com/office/powerpoint/2010/main" val="35859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524000"/>
            <a:ext cx="8229600" cy="4525963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/>
              <a:t> statement is exactly opposite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break.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/>
              <a:t> statement is used for continuing the next iteration of the loop statements</a:t>
            </a:r>
          </a:p>
          <a:p>
            <a:r>
              <a:rPr lang="en-US" dirty="0"/>
              <a:t>When it occurs in the loop, it does not terminate, but skips the statements after this statement</a:t>
            </a:r>
          </a:p>
        </p:txBody>
      </p:sp>
    </p:spTree>
    <p:extLst>
      <p:ext uri="{BB962C8B-B14F-4D97-AF65-F5344CB8AC3E}">
        <p14:creationId xmlns:p14="http://schemas.microsoft.com/office/powerpoint/2010/main" val="174289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1" charset="0"/>
              </a:rPr>
              <a:t>continue</a:t>
            </a:r>
            <a:r>
              <a:rPr lang="en-US" dirty="0">
                <a:latin typeface="Trebuchet MS" pitchFamily="34" charset="0"/>
              </a:rPr>
              <a:t> </a:t>
            </a:r>
            <a:r>
              <a:rPr lang="en-US" dirty="0">
                <a:latin typeface="+mn-lt"/>
              </a:rPr>
              <a:t>statement</a:t>
            </a:r>
          </a:p>
        </p:txBody>
      </p:sp>
      <p:sp>
        <p:nvSpPr>
          <p:cNvPr id="186370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In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800" dirty="0"/>
              <a:t> and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sz="2800" dirty="0"/>
              <a:t> loops, the continue statement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transfers the control to the loop condition.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800" dirty="0"/>
              <a:t> loop, the continue statement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transfers the control to the updating part.</a:t>
            </a: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  <p:pic>
        <p:nvPicPr>
          <p:cNvPr id="1863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" y="3398837"/>
            <a:ext cx="7696200" cy="323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7106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>
                <a:latin typeface="Courier New" pitchFamily="1" charset="0"/>
              </a:rPr>
              <a:t>continue</a:t>
            </a:r>
            <a:r>
              <a:rPr lang="en-US" dirty="0">
                <a:latin typeface="Trebuchet MS" pitchFamily="34" charset="0"/>
              </a:rPr>
              <a:t> </a:t>
            </a:r>
            <a:r>
              <a:rPr lang="en-US" dirty="0"/>
              <a:t>statement</a:t>
            </a:r>
          </a:p>
        </p:txBody>
      </p:sp>
      <p:sp>
        <p:nvSpPr>
          <p:cNvPr id="18841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400800" y="1600200"/>
            <a:ext cx="2286000" cy="4525963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2800" dirty="0"/>
              <a:t>Program to show the use of continue statement in for loop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2800" dirty="0"/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0" y="1562100"/>
            <a:ext cx="6400800" cy="44627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#include&lt;stdio.h&gt;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int main()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{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int n;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for (n=10; n&gt;0; n=n-1){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if (n%2==1) 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     </a:t>
            </a:r>
            <a:r>
              <a:rPr lang="en-US" sz="2000" b="1" dirty="0">
                <a:solidFill>
                  <a:schemeClr val="tx1"/>
                </a:solidFill>
                <a:effectLst>
                  <a:glow rad="228600">
                    <a:srgbClr val="FFFF00"/>
                  </a:glow>
                </a:effectLst>
                <a:latin typeface="Courier New" pitchFamily="1" charset="0"/>
              </a:rPr>
              <a:t>continue</a:t>
            </a: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   printf(“%d ”, n);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}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}</a:t>
            </a:r>
          </a:p>
          <a:p>
            <a:pPr algn="l" eaLnBrk="0" hangingPunct="0">
              <a:spcBef>
                <a:spcPct val="20000"/>
              </a:spcBef>
            </a:pPr>
            <a:endParaRPr lang="en-US" sz="2000" b="1" dirty="0">
              <a:latin typeface="Courier New" pitchFamily="1" charset="0"/>
            </a:endParaRPr>
          </a:p>
          <a:p>
            <a:pPr algn="l" eaLnBrk="0" hangingPunct="0">
              <a:spcBef>
                <a:spcPct val="20000"/>
              </a:spcBef>
            </a:pPr>
            <a:endParaRPr lang="en-US" sz="2000" b="1" dirty="0">
              <a:latin typeface="Courier New" pitchFamily="1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5859959"/>
            <a:ext cx="640080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10 8 6 4 2 </a:t>
            </a:r>
          </a:p>
        </p:txBody>
      </p:sp>
    </p:spTree>
    <p:extLst>
      <p:ext uri="{BB962C8B-B14F-4D97-AF65-F5344CB8AC3E}">
        <p14:creationId xmlns:p14="http://schemas.microsoft.com/office/powerpoint/2010/main" val="306652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0" y="1598235"/>
            <a:ext cx="6400800" cy="40934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#include&lt;stdio.h&gt;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int main()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{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int n = 10; 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while(n&gt;0){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printf(“%d”, n);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  if (n%2==1) 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    continue;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  n = n –1;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}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}</a:t>
            </a:r>
          </a:p>
        </p:txBody>
      </p:sp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0" y="5859959"/>
            <a:ext cx="640080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10 9 9 9 9 9 …………</a:t>
            </a:r>
          </a:p>
        </p:txBody>
      </p:sp>
      <p:sp>
        <p:nvSpPr>
          <p:cNvPr id="189446" name="Rectangle 6"/>
          <p:cNvSpPr>
            <a:spLocks noChangeArrowheads="1"/>
          </p:cNvSpPr>
          <p:nvPr/>
        </p:nvSpPr>
        <p:spPr bwMode="auto">
          <a:xfrm>
            <a:off x="6858000" y="5715000"/>
            <a:ext cx="2133600" cy="9906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sz="1500" b="1" dirty="0">
                <a:solidFill>
                  <a:srgbClr val="FF0000"/>
                </a:solidFill>
              </a:rPr>
              <a:t>The loop then prints number 9 over and over again. It never stops.</a:t>
            </a:r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1" charset="0"/>
                <a:ea typeface="+mj-ea"/>
                <a:cs typeface="+mj-cs"/>
              </a:rPr>
              <a:t>continue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statement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00800" y="1600200"/>
            <a:ext cx="2362200" cy="4525963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0F6FC6"/>
                </a:solidFill>
              </a:rPr>
              <a:t>Program to show the use of continue statement in for loop</a:t>
            </a:r>
          </a:p>
        </p:txBody>
      </p:sp>
      <p:cxnSp>
        <p:nvCxnSpPr>
          <p:cNvPr id="10" name="Straight Arrow Connector 9"/>
          <p:cNvCxnSpPr>
            <a:stCxn id="189446" idx="1"/>
            <a:endCxn id="189445" idx="3"/>
          </p:cNvCxnSpPr>
          <p:nvPr/>
        </p:nvCxnSpPr>
        <p:spPr>
          <a:xfrm rot="10800000">
            <a:off x="6400800" y="6060014"/>
            <a:ext cx="457200" cy="150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676400" y="3200400"/>
            <a:ext cx="1638300" cy="1143000"/>
            <a:chOff x="1676400" y="3200400"/>
            <a:chExt cx="1638300" cy="1143000"/>
          </a:xfrm>
        </p:grpSpPr>
        <p:cxnSp>
          <p:nvCxnSpPr>
            <p:cNvPr id="3" name="Elbow Connector 2"/>
            <p:cNvCxnSpPr/>
            <p:nvPr/>
          </p:nvCxnSpPr>
          <p:spPr>
            <a:xfrm rot="5400000" flipH="1" flipV="1">
              <a:off x="2228850" y="3257550"/>
              <a:ext cx="1143000" cy="1028700"/>
            </a:xfrm>
            <a:prstGeom prst="bentConnector3">
              <a:avLst>
                <a:gd name="adj1" fmla="val 1045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1676400" y="3200400"/>
              <a:ext cx="16383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429000" y="3644949"/>
            <a:ext cx="2876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n=9, loop goes to infinite</a:t>
            </a:r>
          </a:p>
          <a:p>
            <a:r>
              <a:rPr lang="en-US" dirty="0">
                <a:solidFill>
                  <a:srgbClr val="FF0000"/>
                </a:solidFill>
              </a:rPr>
              <a:t>execution </a:t>
            </a:r>
          </a:p>
        </p:txBody>
      </p:sp>
    </p:spTree>
    <p:extLst>
      <p:ext uri="{BB962C8B-B14F-4D97-AF65-F5344CB8AC3E}">
        <p14:creationId xmlns:p14="http://schemas.microsoft.com/office/powerpoint/2010/main" val="173852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5" grpId="0" animBg="1"/>
      <p:bldP spid="189446" grpId="0" animBg="1"/>
    </p:bld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2887</TotalTime>
  <Words>593</Words>
  <Application>Microsoft Office PowerPoint</Application>
  <PresentationFormat>On-screen Show (4:3)</PresentationFormat>
  <Paragraphs>138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Arial Black</vt:lpstr>
      <vt:lpstr>Arial Rounded MT Bold</vt:lpstr>
      <vt:lpstr>AvantGarde</vt:lpstr>
      <vt:lpstr>Calibri</vt:lpstr>
      <vt:lpstr>Courier New</vt:lpstr>
      <vt:lpstr>Trebuchet MS</vt:lpstr>
      <vt:lpstr>Lpu theme final with copyright</vt:lpstr>
      <vt:lpstr>VISIO</vt:lpstr>
      <vt:lpstr>PowerPoint Presentation</vt:lpstr>
      <vt:lpstr>Outline</vt:lpstr>
      <vt:lpstr>Jump statements</vt:lpstr>
      <vt:lpstr>break statement</vt:lpstr>
      <vt:lpstr>break statement</vt:lpstr>
      <vt:lpstr>continue statement</vt:lpstr>
      <vt:lpstr>continue statement</vt:lpstr>
      <vt:lpstr>continue statement</vt:lpstr>
      <vt:lpstr>PowerPoint Presentation</vt:lpstr>
      <vt:lpstr>goto</vt:lpstr>
      <vt:lpstr>goto statement</vt:lpstr>
      <vt:lpstr>Program to show goto statement.</vt:lpstr>
      <vt:lpstr>return statement</vt:lpstr>
      <vt:lpstr>Question 1</vt:lpstr>
      <vt:lpstr>Answer 1</vt:lpstr>
      <vt:lpstr>Question 2</vt:lpstr>
      <vt:lpstr>Answer 2</vt:lpstr>
      <vt:lpstr>Question 3</vt:lpstr>
      <vt:lpstr>Answer 3</vt:lpstr>
      <vt:lpstr>Question 4</vt:lpstr>
      <vt:lpstr>Answer 4</vt:lpstr>
      <vt:lpstr>Question 5</vt:lpstr>
      <vt:lpstr>Question 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Shilpa</dc:creator>
  <cp:lastModifiedBy>admin</cp:lastModifiedBy>
  <cp:revision>141</cp:revision>
  <dcterms:created xsi:type="dcterms:W3CDTF">2013-08-21T06:36:47Z</dcterms:created>
  <dcterms:modified xsi:type="dcterms:W3CDTF">2021-09-15T05:57:45Z</dcterms:modified>
</cp:coreProperties>
</file>