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5"/>
  </p:notesMasterIdLst>
  <p:sldIdLst>
    <p:sldId id="257" r:id="rId3"/>
    <p:sldId id="260" r:id="rId4"/>
    <p:sldId id="261" r:id="rId5"/>
    <p:sldId id="262" r:id="rId6"/>
    <p:sldId id="263" r:id="rId7"/>
    <p:sldId id="264" r:id="rId8"/>
    <p:sldId id="277" r:id="rId9"/>
    <p:sldId id="265" r:id="rId10"/>
    <p:sldId id="266" r:id="rId11"/>
    <p:sldId id="267" r:id="rId12"/>
    <p:sldId id="278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47"/>
    <a:srgbClr val="FFE5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F263-492F-474B-ACE6-33F95C59A02B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9FE8-D543-4204-8CF9-9C1F34AED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7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7D5B-F7C7-40C7-B80B-C5C4F0293FFB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CSE101-Lec#21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Dynamic memory management</a:t>
            </a:r>
            <a:endParaRPr lang="en-US" sz="4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438400" cy="284956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Program to show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calloc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5410200"/>
          </a:xfrm>
          <a:solidFill>
            <a:srgbClr val="FFE593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float *x;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printf("how many elements do u want?");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scanf("%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x=(float*)</a:t>
            </a:r>
            <a:r>
              <a:rPr lang="en-US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n,sizeof</a:t>
            </a:r>
            <a:r>
              <a:rPr lang="en-US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(float));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if(x!=NULL)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printf("data is=\n");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printf("\n x[%d]=%d ",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,*(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x+i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printf("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failed");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35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59436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how many elements do u want 3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Difference between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200" dirty="0"/>
              <a:t>and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67699"/>
              </p:ext>
            </p:extLst>
          </p:nvPr>
        </p:nvGraphicFramePr>
        <p:xfrm>
          <a:off x="457200" y="1191396"/>
          <a:ext cx="8153400" cy="5243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654">
                <a:tc>
                  <a:txBody>
                    <a:bodyPr/>
                    <a:lstStyle/>
                    <a:p>
                      <a:endParaRPr lang="en-US" sz="1500" b="1" spc="0" dirty="0"/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2400" spc="0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2400" spc="0" dirty="0"/>
                        <a:t>()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750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Function: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Allocates a region of memory large enough to hold "n elements" of "size" bytes each. 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Allocates "size" bytes of memory.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472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Syntax: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number_of_blocks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No.</a:t>
                      </a:r>
                      <a:r>
                        <a:rPr lang="en-US" sz="1700" b="1" spc="0" baseline="0" dirty="0"/>
                        <a:t> </a:t>
                      </a:r>
                      <a:r>
                        <a:rPr lang="en-US" sz="1700" b="1" spc="0" dirty="0"/>
                        <a:t>of arguments: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2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1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628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Contents of allocated memory: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allocated region is initialized to zero.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contents of allocated memory are not changed. i.e., the memory contains garbage values. 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7163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Return value: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50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IN" dirty="0"/>
              <a:t>Now suppose you've allocated a certain number of bytes for an array but later find that you want to add values to it. You could copy everything into a larger array, which is inefficient, or you can allocate more bytes using 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, without losing your data.</a:t>
            </a:r>
          </a:p>
          <a:p>
            <a:pPr>
              <a:lnSpc>
                <a:spcPct val="90000"/>
              </a:lnSpc>
              <a:defRPr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 takes </a:t>
            </a:r>
            <a:r>
              <a:rPr lang="en-IN" b="1" dirty="0"/>
              <a:t>two</a:t>
            </a:r>
            <a:r>
              <a:rPr lang="en-IN" dirty="0"/>
              <a:t> arguments.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/>
              <a:t>The </a:t>
            </a:r>
            <a:r>
              <a:rPr lang="en-IN" b="1" dirty="0"/>
              <a:t>first</a:t>
            </a:r>
            <a:r>
              <a:rPr lang="en-IN" dirty="0"/>
              <a:t> is the pointer referencing the memory.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/>
              <a:t>The </a:t>
            </a:r>
            <a:r>
              <a:rPr lang="en-IN" b="1" dirty="0"/>
              <a:t>second</a:t>
            </a:r>
            <a:r>
              <a:rPr lang="en-IN" dirty="0"/>
              <a:t> is the total number of bytes you want to reallocate.</a:t>
            </a:r>
          </a:p>
          <a:p>
            <a:pPr>
              <a:lnSpc>
                <a:spcPct val="90000"/>
              </a:lnSpc>
              <a:defRPr/>
            </a:pPr>
            <a:r>
              <a:rPr lang="en-IN" dirty="0"/>
              <a:t>Passing zero as the second argument is the equivalent of calling free.</a:t>
            </a:r>
          </a:p>
          <a:p>
            <a:r>
              <a:rPr lang="en-IN" dirty="0"/>
              <a:t>Syntax: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pointerToObject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845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memory is allocated successfully, function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returns a pointer to the first location of newly allocated block of memory which may be at same site or at new site and copy the contents from previous location to a new location if required , otherwise returns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514600" cy="5715000"/>
          </a:xfrm>
        </p:spPr>
        <p:txBody>
          <a:bodyPr anchor="t">
            <a:normAutofit/>
          </a:bodyPr>
          <a:lstStyle/>
          <a:p>
            <a:pPr algn="l"/>
            <a:r>
              <a:rPr lang="en-IN" sz="3200" dirty="0">
                <a:solidFill>
                  <a:schemeClr val="accent1"/>
                </a:solidFill>
                <a:latin typeface="+mn-lt"/>
              </a:rPr>
              <a:t>This example uses </a:t>
            </a:r>
            <a:r>
              <a:rPr lang="en-IN" sz="3200" dirty="0" err="1">
                <a:solidFill>
                  <a:schemeClr val="accent1"/>
                </a:solidFill>
                <a:latin typeface="+mn-lt"/>
              </a:rPr>
              <a:t>calloc</a:t>
            </a:r>
            <a:r>
              <a:rPr lang="en-IN" sz="3200" dirty="0">
                <a:solidFill>
                  <a:schemeClr val="accent1"/>
                </a:solidFill>
                <a:latin typeface="+mn-lt"/>
              </a:rPr>
              <a:t> to allocate memory then </a:t>
            </a:r>
            <a:r>
              <a:rPr lang="en-IN" sz="3200" dirty="0" err="1">
                <a:solidFill>
                  <a:schemeClr val="accent1"/>
                </a:solidFill>
                <a:latin typeface="+mn-lt"/>
              </a:rPr>
              <a:t>realloc</a:t>
            </a:r>
            <a:r>
              <a:rPr lang="en-IN" sz="3200" dirty="0">
                <a:solidFill>
                  <a:schemeClr val="accent1"/>
                </a:solidFill>
                <a:latin typeface="+mn-lt"/>
              </a:rPr>
              <a:t> </a:t>
            </a:r>
            <a:endParaRPr lang="en-US" sz="3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5410200"/>
          </a:xfrm>
          <a:solidFill>
            <a:srgbClr val="FFE593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*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 = (int *)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(5, 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(int));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*(ptr+1) = 2;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 = 4;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[3] = 8;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[4] = 16;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 = (int *)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, 7*</a:t>
            </a:r>
            <a:r>
              <a:rPr lang="en-IN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(int));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printf("Now allocating more memory... \n");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[5] = 32; </a:t>
            </a:r>
            <a:r>
              <a:rPr lang="en-IN" sz="18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 now it's legal! */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[6] = 64;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 ;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&lt;7 ;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printf("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[%d] holds %d\n",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8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59436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Now allocating more memory...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 holds 1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holds 2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 holds 4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[3] holds 8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[4] holds 16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[5] holds 32 </a:t>
            </a:r>
            <a:b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[6] holds 64</a:t>
            </a:r>
            <a:endParaRPr lang="en-IN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3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Deallocates</a:t>
            </a:r>
            <a:r>
              <a:rPr lang="en-IN" dirty="0"/>
              <a:t> a memory block allocated by previous call to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or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/>
              <a:t>and return it to memory to be used for other purposes. </a:t>
            </a:r>
          </a:p>
          <a:p>
            <a:r>
              <a:rPr lang="en-IN" dirty="0"/>
              <a:t>Syntax: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*free(void *block);</a:t>
            </a:r>
          </a:p>
          <a:p>
            <a:r>
              <a:rPr lang="en-IN" dirty="0"/>
              <a:t>The argument of function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IN" dirty="0"/>
              <a:t> is the pointer to block of memory which is to be freed.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0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can behave the same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dirty="0"/>
              <a:t> function provided the second argument passed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 0.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/>
              <a:t>	which is equivalent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(ptr,0);  </a:t>
            </a:r>
          </a:p>
        </p:txBody>
      </p:sp>
    </p:spTree>
    <p:extLst>
      <p:ext uri="{BB962C8B-B14F-4D97-AF65-F5344CB8AC3E}">
        <p14:creationId xmlns:p14="http://schemas.microsoft.com/office/powerpoint/2010/main" val="245635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condition caused by a program that does not free up the extra memory it allocates.</a:t>
            </a:r>
          </a:p>
          <a:p>
            <a:r>
              <a:rPr lang="en-US" dirty="0"/>
              <a:t>It occurs when the dynamically allocated memory is no longer needed but it is not freed.</a:t>
            </a:r>
          </a:p>
          <a:p>
            <a:r>
              <a:rPr lang="en-US" dirty="0"/>
              <a:t>If we continuously keep on allocating the memory without freeing it for reuse, the entire heap storage will be exhausted.</a:t>
            </a:r>
          </a:p>
          <a:p>
            <a:r>
              <a:rPr lang="en-US" dirty="0"/>
              <a:t>In such circumstances, the memory allocation functions will start failing and program will start behaving unexpectedly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statement:</a:t>
            </a:r>
          </a:p>
          <a:p>
            <a:pPr>
              <a:buNone/>
            </a:pPr>
            <a:r>
              <a:rPr lang="en-IN" dirty="0"/>
              <a:t>			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int marks[100];</a:t>
            </a:r>
          </a:p>
          <a:p>
            <a:pPr>
              <a:buNone/>
            </a:pPr>
            <a:r>
              <a:rPr lang="en-IN" dirty="0"/>
              <a:t>    allocates block of memory to 100 elements of type int and memory is also contiguous. If one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/>
              <a:t> requires 4 bytes of memory , a total of 400 bytes are allocated.</a:t>
            </a:r>
          </a:p>
          <a:p>
            <a:pPr>
              <a:buNone/>
            </a:pPr>
            <a:r>
              <a:rPr lang="en-IN" dirty="0"/>
              <a:t>Why this approach of declaring array is not useful?</a:t>
            </a:r>
          </a:p>
          <a:p>
            <a:r>
              <a:rPr lang="en-IN" dirty="0"/>
              <a:t>This may lead to wastage of memory if all allocated memory is not utilized. 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92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1707-CA2B-47A1-8C8A-A082D052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8721-D54B-4296-B340-538CFFBE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What is the return type of malloc() or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calloc</a:t>
            </a:r>
            <a:r>
              <a:rPr lang="en-IN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()?</a:t>
            </a:r>
            <a:br>
              <a:rPr lang="en-IN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IN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  <a:t>A. int *</a:t>
            </a:r>
            <a:b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  <a:t>B. int **</a:t>
            </a:r>
            <a:b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  <a:t>C. void *</a:t>
            </a:r>
            <a:b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Josefin Sans" panose="020B0604020202020204" pitchFamily="2" charset="0"/>
              </a:rPr>
              <a:t>D. void **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13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C4F0-0A9B-4855-823F-82865A66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9561-9A1C-4FF1-9B11-5007704C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Which of the following statement is correct prototype of the malloc() function in c ?</a:t>
            </a:r>
            <a:br>
              <a:rPr lang="en-IN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IN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A. int* malloc(int);</a:t>
            </a:r>
            <a:br>
              <a:rPr lang="en-IN" b="0" i="0" dirty="0">
                <a:solidFill>
                  <a:srgbClr val="333333"/>
                </a:solidFill>
                <a:effectLst/>
                <a:latin typeface="Josefin Sans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B. char* malloc(char);</a:t>
            </a:r>
            <a:br>
              <a:rPr lang="en-IN" b="0" i="0" dirty="0">
                <a:solidFill>
                  <a:srgbClr val="333333"/>
                </a:solidFill>
                <a:effectLst/>
                <a:latin typeface="Josefin Sans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C. unsigned int* malloc(unsigned int);</a:t>
            </a:r>
            <a:br>
              <a:rPr lang="en-IN" b="0" i="0" dirty="0">
                <a:solidFill>
                  <a:srgbClr val="333333"/>
                </a:solidFill>
                <a:effectLst/>
                <a:latin typeface="Josefin Sans" pitchFamily="2" charset="0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D. void* malloc(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Josefin Sans" pitchFamily="2" charset="0"/>
              </a:rPr>
              <a:t>size_t</a:t>
            </a:r>
            <a:r>
              <a:rPr lang="en-IN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53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3684-2308-4330-AD9F-00F0A726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435A-2B93-48A9-889C-F1504A8A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What is the output of this program?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#include &lt;</a:t>
            </a:r>
            <a:r>
              <a:rPr lang="en-IN" sz="1600" dirty="0" err="1">
                <a:solidFill>
                  <a:schemeClr val="tx1"/>
                </a:solidFill>
              </a:rPr>
              <a:t>stdio.h</a:t>
            </a:r>
            <a:r>
              <a:rPr lang="en-IN" sz="16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#include  &lt;</a:t>
            </a:r>
            <a:r>
              <a:rPr lang="en-IN" sz="1600" dirty="0" err="1">
                <a:solidFill>
                  <a:schemeClr val="tx1"/>
                </a:solidFill>
              </a:rPr>
              <a:t>stdlib.h</a:t>
            </a:r>
            <a:r>
              <a:rPr lang="en-IN" sz="16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int *j = (int*)malloc(4 * </a:t>
            </a:r>
            <a:r>
              <a:rPr lang="en-IN" sz="1600" dirty="0" err="1">
                <a:solidFill>
                  <a:schemeClr val="tx1"/>
                </a:solidFill>
              </a:rPr>
              <a:t>sizeof</a:t>
            </a:r>
            <a:r>
              <a:rPr lang="en-IN" sz="1600" dirty="0">
                <a:solidFill>
                  <a:schemeClr val="tx1"/>
                </a:solidFill>
              </a:rPr>
              <a:t>(int));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*j = 15;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free(j);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</a:t>
            </a:r>
            <a:r>
              <a:rPr lang="en-IN" sz="1600" dirty="0" err="1">
                <a:solidFill>
                  <a:schemeClr val="tx1"/>
                </a:solidFill>
              </a:rPr>
              <a:t>printf</a:t>
            </a:r>
            <a:r>
              <a:rPr lang="en-IN" sz="1600" dirty="0">
                <a:solidFill>
                  <a:schemeClr val="tx1"/>
                </a:solidFill>
              </a:rPr>
              <a:t>("%d", *j);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A. Compilation error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B. Some Garbage value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C. 0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D. Nothing prints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7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78362"/>
          </a:xfrm>
        </p:spPr>
        <p:txBody>
          <a:bodyPr/>
          <a:lstStyle/>
          <a:p>
            <a:pPr eaLnBrk="1" hangingPunct="1"/>
            <a:r>
              <a:rPr lang="en-IN" sz="2400" dirty="0"/>
              <a:t>Dynamic memory allocation allows a program to obtain more memory space, while running or to release space when no space is required.</a:t>
            </a:r>
          </a:p>
          <a:p>
            <a:pPr eaLnBrk="1" hangingPunct="1"/>
            <a:r>
              <a:rPr lang="en-IN" sz="2400" dirty="0"/>
              <a:t>There are 4 library functions under "</a:t>
            </a:r>
            <a:r>
              <a:rPr lang="en-IN" sz="2400" b="1" dirty="0" err="1"/>
              <a:t>stdlib.h</a:t>
            </a:r>
            <a:r>
              <a:rPr lang="en-IN" sz="2400" dirty="0"/>
              <a:t>" for dynamic memory allocation.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26297"/>
              </p:ext>
            </p:extLst>
          </p:nvPr>
        </p:nvGraphicFramePr>
        <p:xfrm>
          <a:off x="914400" y="3352800"/>
          <a:ext cx="7929562" cy="26519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17">
                <a:tc>
                  <a:txBody>
                    <a:bodyPr/>
                    <a:lstStyle/>
                    <a:p>
                      <a:r>
                        <a:rPr lang="en-IN" sz="2400" dirty="0"/>
                        <a:t>Function</a:t>
                      </a:r>
                      <a:endParaRPr lang="en-IN" sz="2400" b="1" dirty="0"/>
                    </a:p>
                  </a:txBody>
                  <a:tcPr marL="91439" marR="91439" marT="45732" marB="45732"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Use of Function </a:t>
                      </a:r>
                      <a:endParaRPr lang="en-IN" sz="2400" b="1" dirty="0"/>
                    </a:p>
                  </a:txBody>
                  <a:tcPr marL="91439" marR="91439" marT="45732" marB="4573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44">
                <a:tc>
                  <a:txBody>
                    <a:bodyPr/>
                    <a:lstStyle/>
                    <a:p>
                      <a:r>
                        <a:rPr lang="en-IN" sz="2000" dirty="0" err="1"/>
                        <a:t>malloc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Allocates requested size of bytes and returns a pointer first byte of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44">
                <a:tc>
                  <a:txBody>
                    <a:bodyPr/>
                    <a:lstStyle/>
                    <a:p>
                      <a:r>
                        <a:rPr lang="en-IN" sz="2000" dirty="0" err="1"/>
                        <a:t>calloc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Allocates space for an array elements, initializes to zero and then returns a pointer to memory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r>
                        <a:rPr lang="en-IN" sz="2000" dirty="0"/>
                        <a:t>free()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deallocate</a:t>
                      </a:r>
                      <a:r>
                        <a:rPr lang="en-IN" sz="2000" dirty="0"/>
                        <a:t> the previously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r>
                        <a:rPr lang="en-IN" sz="2000" dirty="0" err="1"/>
                        <a:t>realloc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Change the size of previously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60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IN" sz="2400" dirty="0"/>
              <a:t>The name </a:t>
            </a:r>
            <a:r>
              <a:rPr lang="en-IN" sz="2400" dirty="0" err="1"/>
              <a:t>malloc</a:t>
            </a:r>
            <a:r>
              <a:rPr lang="en-IN" sz="2400" dirty="0"/>
              <a:t> stands for "memory allocation".</a:t>
            </a:r>
          </a:p>
          <a:p>
            <a:r>
              <a:rPr lang="en-IN" sz="2400" dirty="0"/>
              <a:t>The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/>
              <a:t> function allocates a block of memory of specified size from the memory heap.</a:t>
            </a:r>
          </a:p>
          <a:p>
            <a:r>
              <a:rPr lang="en-IN" sz="2400" dirty="0"/>
              <a:t>Syntax: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* 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(size);</a:t>
            </a:r>
          </a:p>
          <a:p>
            <a:r>
              <a:rPr lang="en-US" sz="2400" dirty="0"/>
              <a:t>Here size is the number of bytes of storage to be allocated.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allocated successfully , it returns a </a:t>
            </a:r>
            <a:r>
              <a:rPr lang="en-IN" sz="2400" b="1" dirty="0"/>
              <a:t>pointer to first location</a:t>
            </a:r>
            <a:r>
              <a:rPr lang="en-IN" sz="2400" dirty="0"/>
              <a:t> of newly allocated block of memory. 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not allocated i.e. no enough space exists for new block or some other reason, returns </a:t>
            </a:r>
            <a:r>
              <a:rPr lang="en-IN" sz="2400" b="1" dirty="0"/>
              <a:t>NULL</a:t>
            </a:r>
            <a:r>
              <a:rPr lang="en-I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49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Return type of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is void pointer , it has to be </a:t>
            </a:r>
            <a:r>
              <a:rPr lang="en-IN" b="1" dirty="0"/>
              <a:t>cast</a:t>
            </a:r>
            <a:r>
              <a:rPr lang="en-IN" dirty="0"/>
              <a:t> to the type of data being dealt with.</a:t>
            </a:r>
          </a:p>
          <a:p>
            <a:r>
              <a:rPr lang="en-IN" dirty="0"/>
              <a:t>memory allocated by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by default contain the garbage values.</a:t>
            </a:r>
            <a:endParaRPr lang="en-US" dirty="0"/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(n*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/>
              <a:t>In the above example, p is </a:t>
            </a:r>
            <a:r>
              <a:rPr lang="en-US" b="1" dirty="0"/>
              <a:t>pointer</a:t>
            </a:r>
            <a:r>
              <a:rPr lang="en-US" dirty="0"/>
              <a:t> of type integer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int*</a:t>
            </a:r>
            <a:r>
              <a:rPr lang="en-US" dirty="0"/>
              <a:t> tells to what type it will be pointing.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tells that the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is type casted to return the address of integer variable.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the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37543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62200" cy="5059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+mn-lt"/>
              </a:rPr>
              <a:t>Program to allocate memory to integers.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6324600" cy="5715000"/>
          </a:xfrm>
          <a:solidFill>
            <a:srgbClr val="FFE593"/>
          </a:solidFill>
          <a:ln>
            <a:solidFill>
              <a:srgbClr val="FFE593"/>
            </a:solidFill>
          </a:ln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/*required for dynamic memory*/</a:t>
            </a:r>
          </a:p>
          <a:p>
            <a:pPr>
              <a:buNone/>
              <a:defRPr/>
            </a:pPr>
            <a:r>
              <a:rPr lang="en-IN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number, *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("How many </a:t>
            </a:r>
            <a:r>
              <a:rPr lang="en-IN" sz="17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ints</a:t>
            </a:r>
            <a:r>
              <a:rPr lang="en-IN" sz="17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would you like store?"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("%d", &amp;number);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 err="1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700" b="1" dirty="0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 = (int *)</a:t>
            </a:r>
            <a:r>
              <a:rPr lang="en-IN" sz="1700" b="1" dirty="0" err="1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700" b="1" dirty="0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(number*</a:t>
            </a:r>
            <a:r>
              <a:rPr lang="en-IN" sz="1700" b="1" dirty="0" err="1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700" b="1" dirty="0">
                <a:solidFill>
                  <a:schemeClr val="tx1"/>
                </a:solidFill>
                <a:effectLst>
                  <a:glow rad="228600">
                    <a:srgbClr val="F7F747"/>
                  </a:glow>
                </a:effectLst>
                <a:latin typeface="Courier New" pitchFamily="49" charset="0"/>
                <a:cs typeface="Courier New" pitchFamily="49" charset="0"/>
              </a:rPr>
              <a:t>(int)); 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/*allocate memory*/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 ; i&lt;number ; i++) {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*(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ptr+i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i;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 ; 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&lt;number ; 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++){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*(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IN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0; </a:t>
            </a:r>
          </a:p>
          <a:p>
            <a:pPr>
              <a:buNone/>
              <a:defRPr/>
            </a:pPr>
            <a:r>
              <a:rPr lang="en-IN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1414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59436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How many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would you like store? 3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buNone/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The name </a:t>
            </a:r>
            <a:r>
              <a:rPr lang="en-IN" sz="2400" dirty="0" err="1"/>
              <a:t>calloc</a:t>
            </a:r>
            <a:r>
              <a:rPr lang="en-IN" sz="2400" dirty="0"/>
              <a:t> stands for "contiguous allocation".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It provides access to memory, which is available for dynamic allocation of variable-sized blocks of memory.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Syntax: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</a:rPr>
              <a:t>	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nitems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/>
              <a:t>calloc</a:t>
            </a:r>
            <a:r>
              <a:rPr lang="en-IN" sz="2400" dirty="0"/>
              <a:t> is similar to </a:t>
            </a:r>
            <a:r>
              <a:rPr lang="en-IN" sz="2400" dirty="0" err="1"/>
              <a:t>malloc</a:t>
            </a:r>
            <a:r>
              <a:rPr lang="en-IN" sz="2400" dirty="0"/>
              <a:t>, but the main </a:t>
            </a:r>
            <a:r>
              <a:rPr lang="en-IN" sz="2400" b="1" dirty="0"/>
              <a:t>difference</a:t>
            </a:r>
            <a:r>
              <a:rPr lang="en-IN" sz="2400" dirty="0"/>
              <a:t> is that the values stored in the allocated memory space is </a:t>
            </a:r>
            <a:r>
              <a:rPr lang="en-IN" sz="2400" b="1" dirty="0"/>
              <a:t>zero</a:t>
            </a:r>
            <a:r>
              <a:rPr lang="en-IN" sz="2400" dirty="0"/>
              <a:t> by default. With </a:t>
            </a:r>
            <a:r>
              <a:rPr lang="en-IN" sz="2400" dirty="0" err="1"/>
              <a:t>malloc</a:t>
            </a:r>
            <a:r>
              <a:rPr lang="en-IN" sz="2400" dirty="0"/>
              <a:t>, the allocated memory could have any garbage value.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/>
              <a:t> requires </a:t>
            </a:r>
            <a:r>
              <a:rPr lang="en-IN" sz="2400" b="1" dirty="0"/>
              <a:t>two arguments</a:t>
            </a:r>
            <a:r>
              <a:rPr lang="en-IN" sz="2400" dirty="0"/>
              <a:t>. </a:t>
            </a:r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/>
              <a:t>The </a:t>
            </a:r>
            <a:r>
              <a:rPr lang="en-IN" sz="2400" b="1" dirty="0"/>
              <a:t>first</a:t>
            </a:r>
            <a:r>
              <a:rPr lang="en-IN" sz="2400" dirty="0"/>
              <a:t> is the number of variables you'd like to allocate memory for. </a:t>
            </a:r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/>
              <a:t>The </a:t>
            </a:r>
            <a:r>
              <a:rPr lang="en-IN" sz="2400" b="1" dirty="0"/>
              <a:t>second</a:t>
            </a:r>
            <a:r>
              <a:rPr lang="en-IN" sz="2400" dirty="0"/>
              <a:t> is the size of each variable.</a:t>
            </a:r>
          </a:p>
        </p:txBody>
      </p:sp>
    </p:spTree>
    <p:extLst>
      <p:ext uri="{BB962C8B-B14F-4D97-AF65-F5344CB8AC3E}">
        <p14:creationId xmlns:p14="http://schemas.microsoft.com/office/powerpoint/2010/main" val="284913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If memory is allocated successfully,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returns a pointer to the first location of newly allocated block of memory otherwise returns NULL</a:t>
            </a:r>
          </a:p>
          <a:p>
            <a:r>
              <a:rPr lang="en-IN" dirty="0"/>
              <a:t>Memory allocated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by default contains the zero values.</a:t>
            </a:r>
          </a:p>
          <a:p>
            <a:r>
              <a:rPr lang="en-IN" dirty="0"/>
              <a:t> E.g. If we want to allocate memory for storing n integer numbers in contiguous memory locations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25497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888</TotalTime>
  <Words>1725</Words>
  <Application>Microsoft Office PowerPoint</Application>
  <PresentationFormat>On-screen Show (4:3)</PresentationFormat>
  <Paragraphs>178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Arial Rounded MT Bold</vt:lpstr>
      <vt:lpstr>AvantGarde</vt:lpstr>
      <vt:lpstr>Calibri</vt:lpstr>
      <vt:lpstr>Cambria</vt:lpstr>
      <vt:lpstr>Courier New</vt:lpstr>
      <vt:lpstr>Josefin Sans</vt:lpstr>
      <vt:lpstr>Wingdings</vt:lpstr>
      <vt:lpstr>FINAL LPU THEME</vt:lpstr>
      <vt:lpstr>Lpu theme final with copyright</vt:lpstr>
      <vt:lpstr>CSE101-Lec#21</vt:lpstr>
      <vt:lpstr>Dynamic Memory Allocation</vt:lpstr>
      <vt:lpstr>PowerPoint Presentation</vt:lpstr>
      <vt:lpstr>malloc()</vt:lpstr>
      <vt:lpstr>malloc()</vt:lpstr>
      <vt:lpstr>Program to allocate memory to integers.</vt:lpstr>
      <vt:lpstr>PowerPoint Presentation</vt:lpstr>
      <vt:lpstr>calloc()</vt:lpstr>
      <vt:lpstr>calloc()</vt:lpstr>
      <vt:lpstr>Program to show calloc() function</vt:lpstr>
      <vt:lpstr>PowerPoint Presentation</vt:lpstr>
      <vt:lpstr>Difference between malloc() and calloc()</vt:lpstr>
      <vt:lpstr>realloc()</vt:lpstr>
      <vt:lpstr>realloc()</vt:lpstr>
      <vt:lpstr>This example uses calloc to allocate memory then realloc </vt:lpstr>
      <vt:lpstr>PowerPoint Presentation</vt:lpstr>
      <vt:lpstr>free()</vt:lpstr>
      <vt:lpstr>free()</vt:lpstr>
      <vt:lpstr>Memory Leak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CSE101-Lec#26</dc:title>
  <dc:creator>Aman</dc:creator>
  <cp:lastModifiedBy>Jyoti Poonia</cp:lastModifiedBy>
  <cp:revision>19</cp:revision>
  <dcterms:created xsi:type="dcterms:W3CDTF">2014-05-25T21:49:01Z</dcterms:created>
  <dcterms:modified xsi:type="dcterms:W3CDTF">2021-11-10T11:02:23Z</dcterms:modified>
</cp:coreProperties>
</file>