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6" r:id="rId2"/>
    <p:sldMasterId id="2147483724" r:id="rId3"/>
    <p:sldMasterId id="2147483712" r:id="rId4"/>
    <p:sldMasterId id="2147483674" r:id="rId5"/>
    <p:sldMasterId id="2147483687" r:id="rId6"/>
    <p:sldMasterId id="2147483660" r:id="rId7"/>
    <p:sldMasterId id="2147483748" r:id="rId8"/>
  </p:sldMasterIdLst>
  <p:notesMasterIdLst>
    <p:notesMasterId r:id="rId63"/>
  </p:notesMasterIdLst>
  <p:handoutMasterIdLst>
    <p:handoutMasterId r:id="rId64"/>
  </p:handoutMasterIdLst>
  <p:sldIdLst>
    <p:sldId id="256" r:id="rId9"/>
    <p:sldId id="299" r:id="rId10"/>
    <p:sldId id="257" r:id="rId11"/>
    <p:sldId id="258" r:id="rId12"/>
    <p:sldId id="300" r:id="rId13"/>
    <p:sldId id="314" r:id="rId14"/>
    <p:sldId id="259" r:id="rId15"/>
    <p:sldId id="304" r:id="rId16"/>
    <p:sldId id="305" r:id="rId17"/>
    <p:sldId id="301" r:id="rId18"/>
    <p:sldId id="263" r:id="rId19"/>
    <p:sldId id="260" r:id="rId20"/>
    <p:sldId id="261" r:id="rId21"/>
    <p:sldId id="262" r:id="rId22"/>
    <p:sldId id="264" r:id="rId23"/>
    <p:sldId id="265" r:id="rId24"/>
    <p:sldId id="267" r:id="rId25"/>
    <p:sldId id="271" r:id="rId26"/>
    <p:sldId id="303" r:id="rId27"/>
    <p:sldId id="268" r:id="rId28"/>
    <p:sldId id="269" r:id="rId29"/>
    <p:sldId id="270" r:id="rId30"/>
    <p:sldId id="272" r:id="rId31"/>
    <p:sldId id="274" r:id="rId32"/>
    <p:sldId id="277" r:id="rId33"/>
    <p:sldId id="278" r:id="rId34"/>
    <p:sldId id="283" r:id="rId35"/>
    <p:sldId id="312" r:id="rId36"/>
    <p:sldId id="281" r:id="rId37"/>
    <p:sldId id="280" r:id="rId38"/>
    <p:sldId id="282" r:id="rId39"/>
    <p:sldId id="306" r:id="rId40"/>
    <p:sldId id="284" r:id="rId41"/>
    <p:sldId id="286" r:id="rId42"/>
    <p:sldId id="287" r:id="rId43"/>
    <p:sldId id="288" r:id="rId44"/>
    <p:sldId id="289" r:id="rId45"/>
    <p:sldId id="313" r:id="rId46"/>
    <p:sldId id="307" r:id="rId47"/>
    <p:sldId id="290" r:id="rId48"/>
    <p:sldId id="308" r:id="rId49"/>
    <p:sldId id="291" r:id="rId50"/>
    <p:sldId id="292" r:id="rId51"/>
    <p:sldId id="295" r:id="rId52"/>
    <p:sldId id="294" r:id="rId53"/>
    <p:sldId id="309" r:id="rId54"/>
    <p:sldId id="302" r:id="rId55"/>
    <p:sldId id="310" r:id="rId56"/>
    <p:sldId id="311" r:id="rId57"/>
    <p:sldId id="315" r:id="rId58"/>
    <p:sldId id="316" r:id="rId59"/>
    <p:sldId id="317" r:id="rId60"/>
    <p:sldId id="318" r:id="rId61"/>
    <p:sldId id="29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278095-3318-423C-8676-877A25DC06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D2467-94A1-4B79-8149-57DF757742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07D-4F86-43E1-8F7C-8188C33F15F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23BFE-AFE7-43C4-BDD3-C02EEBCDDB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0FD72-BC59-49C4-9ECD-FDB0E5D327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1045F-1EE2-4F9D-8F70-865DCF800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60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A1E6-A022-44CE-AA75-AC4D9B228A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DBCB-DE0E-40E0-B6C8-6D86B1FB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micscience.com.au/tester/solutions1/electric/voltage.htm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fycat.com/directhauntinglamb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3DBCB-DE0E-40E0-B6C8-6D86B1FBD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92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3DBCB-DE0E-40E0-B6C8-6D86B1FBD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13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http://www.dynamicscience.com.au/tester/solutions1/electric/voltage.htm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DBCB-DE0E-40E0-B6C8-6D86B1FBD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3DBCB-DE0E-40E0-B6C8-6D86B1FBD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51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3DBCB-DE0E-40E0-B6C8-6D86B1FBD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4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https://gfycat.com/directhauntinglamb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DBCB-DE0E-40E0-B6C8-6D86B1FBD4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5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DBCB-DE0E-40E0-B6C8-6D86B1FBD4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DBCB-DE0E-40E0-B6C8-6D86B1FBD4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C3A7F-A83A-4990-9F77-3B4C20CE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91CED-AA05-4051-91B3-39B4C6B5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47A63-8254-4933-8FF4-B36CE8C2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3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4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FC-1B95-44CA-8581-C3A52F47A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0234B-5842-4E4B-8B6E-40F75A940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01A4-4B2A-4B99-A6FE-A00765DD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0DD5-841C-4179-BAE4-BA6C6347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2779-51C3-4FC4-B089-3CD3BE03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88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AE8-44C8-45FF-A32A-5C0D960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9082-0F29-45A8-9B6C-B4061665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DD6A-B505-437D-920F-2893B86E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58C3-5EA7-4E5C-AAE7-E860A513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0D5A-02F9-402C-BDAE-DAD8A122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1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6108-71AD-40A9-8BFD-A6D49391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9ABF-D7D2-452E-BAD1-DBE946E20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B1FB-BE65-42CD-9317-4A5FD5F9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0B61-EA25-41DE-A092-EB68F048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C6AC-A42A-4AC9-82C3-5F038BF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708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2A13-68AE-41DF-9508-EF5DB3B1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4E9F-D437-4CF8-A5B1-237C4C35B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F5C15-D6CB-43A0-BCCB-28A31DDD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5B9EB-73EE-495F-BC65-CBDB06E9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669CD-AC52-49D5-9BC7-BCB392FB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208A4-EE56-41AF-9480-2A191240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82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A092-BAA9-4F0F-8ECD-FF626118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D5FF5-15DD-477A-B00B-0E75A4F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21F5F-7D32-46D3-94C6-DA8F0ADF3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DD915-6558-419A-AF02-C5B987ABC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8231F-1A3F-43EB-A483-A179C0D5C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C8925-095F-4744-9267-7C562C4C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C651F-7BD0-4BC1-9E63-A7F797A0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2CAB5-68D4-4FD8-9970-F6FAD578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87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395C-C73C-4370-871D-6F9A9D11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8E5C1-76A6-430C-9D35-9D5DED21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D94F9-A9D5-4697-90DB-4FA769D1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A295-8EE5-4E98-998D-A0675760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6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ECE131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1" y="639630"/>
            <a:ext cx="2214379" cy="7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2284A-B80D-45E4-81B1-DAB6B4C6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C6625-0286-440E-AAC1-D133A522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E253-6CA8-444F-BE5B-F3DA2486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29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73AB-EEE0-4F59-884D-05DA44DB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157D-B7D3-4231-A79A-E0DA7358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B3200-3E2A-4BB3-8AFF-C91FBC9CC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C8F91-7366-4D10-88DE-DF440BF6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5969C-B9B3-4325-9414-07CACAC4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A6A6E-8649-4BCF-8E8D-1AD51FA3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45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15EA-EA1D-453D-8FBA-FD569EBE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B30AB-D5D9-4773-AC20-6E25E2BE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49186-FB54-4CF3-8042-89B5A87F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4CAE0-D188-4804-A9AF-98580802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D3F1F-F7B2-4F1A-B0AD-31D7EBF5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2CD60-4C1B-45EA-A062-560931B6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0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1BC4-1812-4890-B876-33F6F01B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9519B-2F57-4F41-8141-8710243A8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28B4-2C3C-47D2-8A06-1E07CB81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3F38-7816-4103-B2EA-CB68E0A9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4FD2-F354-4661-8E39-47ACD7F2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6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C51CF-38B1-4F4A-82C0-2016A2D52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255F6-C35F-4C1E-AACE-9FBC2480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5BF0-ED8A-4967-BECA-CCEED82B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C3AC-3BB7-4573-B5A2-1132B17C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9EF1-CE4D-429F-8BFF-C710AD2D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324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B5FC-5ABC-4858-BFE7-BCE68DE5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280-DFE7-488A-A911-99CBE0489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2A9B-DEC9-4416-AA2E-0A2747CC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2A15-F5C7-4B5E-8C30-C60B19F7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65A2-8116-4352-ADF4-6E6C55A4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57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F078-A463-4081-97E8-A0DD8282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8096-CFDD-4CA0-83A5-D5643588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FD5C-7ADB-4286-9557-7B075E09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73CE-D7C4-497E-9F59-C63B8E11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66F5-C514-46BF-ABC9-855B4953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49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B06B-2708-4D86-AFB8-9F18E92C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0DA4-8DD4-4DA6-A96F-187E2ED8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C1CCC-978E-4138-9A8D-97657638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60AC-9ACA-4103-9BC4-F924BF80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81B1-F6FC-4EB2-85E0-3284F051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94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CB6C-95A0-42D4-8BF6-55BBE06A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83F9-24DD-423A-81A3-34F78E35C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74AB4-8A54-465F-963D-AAB5ED182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1EE56-3F36-4021-8821-AB04A411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88E21-65D5-4D71-B9A5-6B8AF6BD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E9D2-596A-4803-8ADA-51F96475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36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82FE-636A-444A-B17E-FE2EA6AC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B463B-F96E-48CF-98E2-A4CA1BF1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323D4-BD03-4ABB-992E-D5112719D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96FB4-F189-46CA-BDFC-6B9171AD6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398C8-971A-4BC7-8820-38912681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3BE15-49E3-405A-829A-5784E28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E81D1-0C1C-4328-9A90-DD1C34F4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16DF5-92AC-40A1-B26C-E442C47F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5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1C21-D068-4D6A-AE83-48B8B47D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27E4-84A3-46DD-920A-1019E64E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18855-1FAB-4953-8415-2132563D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236C5-2C4A-4B0E-8DAB-D3027F4C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1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462F0-F784-4873-B19B-AB45934E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F95FC-E358-4AB8-A109-34889A36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38C0B-E9EE-4C77-A4E3-FC8EC88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75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3E61-FFA6-4A81-9CCB-3715B7F2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F070-492D-4C67-A885-F7D34BB2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53BA0-AAB5-4E8C-BBCA-AE407B6E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92CB2-C5D6-4379-B20B-2CD4C199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4AE8B-48CD-448A-A1B4-EC59DBA8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4B091-1ED3-4F2A-A611-0E941442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28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8A7E-445D-4DBB-BA74-A626475C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8D0CE-E4C7-4D12-960F-099466F63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F516F-2AC4-4A50-A841-162774A0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B3DC-2904-42D9-AB0B-F185BDB2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78467-2AB9-44F3-A351-65952D7C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382A-B728-4E8B-BB30-280E734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11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272E-44C7-4D6C-9946-13D81D40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04C87-9832-4E6C-A948-D7099F2A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F652-0B3C-4BEA-9CCD-A6176834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AC69-7A29-41E6-9DF6-C9941CF9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4C79-26B7-4C0D-8C34-0C13669E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787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7C09A-36CE-41B3-BFE2-4E1E160CC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D96A1-C34B-4546-AA9B-DAE5C35DC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D7CC-855D-4D9F-8272-4EF504B5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9FCB1-6D77-48D4-A32D-F5E7068E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CD8B-5985-4D7F-87F8-FEBF5929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263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F517-8D87-4F1F-BFBA-6AADAECF8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BA3EB-38C8-420A-B5DB-26B11B04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7C08-DBD3-4E01-B0A0-10375485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06BD-5822-4BE7-BB55-C5074E2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DF75-D16B-4904-A36D-1D493249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88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55F0-1579-4E48-BCD3-E277299E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B828-6F66-4FA4-A37E-2590B51E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8B89-6491-404D-8BAA-4B1068DC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9093-0E27-4DA6-8844-09B9F6AF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9C41-9282-42C0-AED0-F6B6D0EC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88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1A7C-39DA-4E30-972A-60EB90BF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6FF63-2188-470D-9E59-E5146732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3B71-3C41-4162-9131-2EC52DF4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DBF8-0E9D-4CB6-A54B-23A74922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B64D-5230-4623-A0A5-17A84BED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090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0C5C-6F00-4330-B8D8-886D450C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71B6-FEC2-4C40-9FC1-FB4CE5CFD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3AD5-36C6-4FE2-814D-A135CCEB3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BC92-3984-4CB6-833E-47EE6F7D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5FD40-BA8C-4FB3-AB20-35BBB6E0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B844-D8A3-4A77-85D4-3785028E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7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44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055E-6E9E-4227-BAFD-371BAC02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4EE8-496F-40E4-9448-D45BE8DB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15060-FE77-4F76-9421-01D49D02E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AE39B-5EF9-43E6-AEFC-0E03FF72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8F6E-E9FD-4FC6-A423-2889B432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EA75D-340B-4EBB-A579-EB5A0620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9BCB0-ED18-49BE-943E-F722CE9E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6BBCE-8167-431E-936F-AD7DA2A3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58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26D1-D892-49A5-9A5F-7C9CFF43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73DFC-FDF9-47AC-9CDB-99F98B03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75E66-76B7-4036-BAE3-6237FB0A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D525F-7D97-46F4-BD4B-902539ED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125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05499-683B-4D84-BE58-DCBCDAAC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BD6E-769A-4376-8B51-E733411E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8FB18-DEE0-4C9C-913C-672B7FD2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983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0D67-CDFD-4E3D-BA98-873CFE2A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A2EE-F2CF-4C52-B5E8-937EBD84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3BF9D-F4B8-43F9-927F-0BCD8DBD9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6E8F-5A92-4B70-A23C-B0D3172F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F0A65-2AA9-49E1-BB26-B9E45D1C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B75D-AB01-4F5C-B606-42E2AD5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8405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C0A0-86BE-4180-B1FD-7F9B4876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38E5A-12B8-4BDA-897E-63AD4FC27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34154-473F-465C-92B5-4BB7C268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0A464-6182-4467-96AA-2F965F4C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2127A-8A47-40DC-BC40-C01C0FD7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49EA-E8BC-4433-B8FC-207E7C20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07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C6D1-DA59-492B-A5E4-F949706B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0085D-E5AB-4D2F-9639-B58AABE4A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A636-8DAC-4DFD-8186-A769D05A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09DC-4DDA-42B2-A1C8-3B443E4A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E07B-F889-4565-820A-AD9A240C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740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63C48-7D01-4AB9-B4AD-17BDB8151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B6D1A-CFE7-4A4C-A4EF-8417DDB0F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9A23-2229-4883-B358-2B2F2040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69A5-0963-4C9A-A67B-2B48BCEA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ED54-C18D-40B8-992C-8F640594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831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7FCD-4FA3-49D7-BBA3-9C07AF92C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E396C-9BDE-44C1-BFEA-F1D1A99DB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1C6D-EDA3-428C-9A1F-F4E7093E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4484B-CF52-44CE-A3DB-F271DF3E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41A6-628C-4B56-A0BA-1D05B168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258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420C-A0B2-4A30-AE1F-AFD28035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D48C-5505-453E-A128-0C90947F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37A4-44E9-4968-AF42-AFCD8DE6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83FD-6735-4168-814D-890DDF18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8A84-6BE8-4E03-BAD0-0C5387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616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5629-CAA5-488E-AF53-FD7E5F5B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94E8-F641-4E9F-9E4A-4F164854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7B01-C25B-464D-BF9F-089C87B2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DACB-0FDD-4F40-897D-87F1A10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8FCA-0290-4592-92B3-4E863166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2CFF-FB1B-4522-A1A4-D10AA5EC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9EB-F52B-4E30-90C2-79C8D59D8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4BA24-E3AD-4161-A4BA-7518CC0D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3CEB-640B-4EBE-AC4D-9D33E61F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0897A-E135-419C-913A-F25DC94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FDFC-DC0A-49DD-B727-191CDEDC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329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3898-CCBA-48D8-84C4-50AB9855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D7079-993D-4AE0-96CC-E284A32B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58E55-1D17-48D5-A5F4-8ED92DAAD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8D03A-CF59-4E83-81F9-B014CAE5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998F9-4A2D-4AB8-93AA-A25692971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313AE-ED86-489A-AD28-B7FD32C9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1507F-536F-4C02-AF0C-4D50BB03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2C772-7420-447B-8498-D48A79A4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111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86C4-E2BD-438F-AC5F-E79BB19A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FC2C2-2790-4FEF-9FEB-D52B17B2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3B1E2-E7BD-475B-BC7F-527BA42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B9A5B-FC4F-413C-8E5D-DD2F71CD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789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984FE-7004-45C7-9F20-A6883A4E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D55E1-D77C-43F4-9179-80BE9F5B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93582-BF07-4C3F-89B5-BDD5AE16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666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07FF-BD11-48E6-98B4-183DAE15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C336-1BE7-4F5F-B5AD-B206607A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6A37F-1797-4812-B1A2-7DEFF22A8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2F6C-B449-4419-82B7-F8552729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1396-C8AD-485C-82D1-893728DE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A3C4F-55EA-404B-8413-ADF92B4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140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0A44-4D92-4197-8E15-CC1DDEF2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F2EFA-6787-4662-858D-55F8D293B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91CF-F856-4781-9632-D76E6E1F8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7598-59ED-44AF-944E-F7CA244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BFB2-8F8B-4D64-8407-47126EF9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B8BA-548C-4634-8752-FFA7550F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8175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EBC2-B9EF-4F08-9167-9A92C109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018A-3E30-43D2-96E9-14C7BE41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E137-B96D-4A4F-92F2-6580D918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8708-6F5B-4D4E-9634-FCA65A09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8FAB-0212-43D8-B89A-52A9631D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611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79688-86A0-4E39-A112-15F656348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118AF-EB89-4795-8BE3-68F85C65D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3218-E6D2-40BB-9776-1060A8D7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0204-8E8E-4A02-A911-48E7B306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590C-B558-4ACD-9377-D5B6867D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360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B218-914F-4E30-87C7-01167D60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43E10-2A51-4FC3-80B6-3F8C4E5C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10196-57E6-48F1-AF0E-38B2F245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ECE131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A6933-7C47-4379-91E5-78D50D68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115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39EF-EE29-4055-B34A-0AB3266A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DF672-3EA2-4E1A-B41C-CB9B9E5EE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20FC-C5C4-42FC-AEB6-3F415941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47EA-1820-467A-87F1-78D0B437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9784-1E31-425B-ABC3-9F474E3B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32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F61A-7ACE-4250-864F-99D54164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4E47-2CD6-48CE-A231-8F053188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E389-90FF-4B7B-B23E-C996A642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DA7F-A563-4C4C-A809-8D5F097B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407E-08C7-4C37-93FF-DA318162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455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5E15-57F7-4080-9EF8-400E9A34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E279-B311-4B39-BB90-19A61955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58FA-7E65-4390-A2F2-A9D5701F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BEA2-7D03-4073-BAFD-A9746CA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BEB0-7ACE-4E78-B5FD-B67568A7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915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42C2-82B4-429A-B217-AC47AF5D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6CFA-2D57-425B-907A-6EB07C9EA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781D-1C4F-4CCF-B4DD-1DDAB8FF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3257-2289-448C-AECA-AA395FBD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E13E2-0150-4386-9A47-B91F143B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9EDB9-3A7C-4949-85A8-00FF9D99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047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7E0F-1A47-4D5A-84D5-776FA63B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05EC-6A49-4A40-9A1A-5A8B0113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BA1C5-8035-47C2-A185-C1BAB48F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5C6E1-236A-4AE7-8590-160FEB15B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4D7B5-42D8-4A64-B280-E91D952F7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8F141-D7E3-4DDE-9D27-3B241A42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6FA12-55A1-4DDB-BBE8-21B25EF0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EE139-E058-4F65-AFBE-B820C95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9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84D8-95D0-4B32-843D-47721CE0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5709-5765-4E11-9D0D-B1146752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584F6-CD4C-48EE-83E1-92829659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B063-132D-4FF1-8EA8-BDD1353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783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0E31-3501-4838-9A9C-FDAA70AA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94522-9605-4BBC-9FDE-F281DFC7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672B6-CB98-4AB6-9586-88906581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891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D19E-7373-422C-9E2E-FCEE1A8C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695B-1287-48BA-B802-3758A131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3F245-EF16-437F-8DBD-BBA3F810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2BFDA-CA71-4EEF-A103-D13399DD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8F4B8-3A74-4405-BE22-9F60A330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5393E-50D1-483E-A47C-9188302B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788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02A2-731C-4A9D-9E4C-84344B52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BDB7-6A0E-4F06-805F-B1737E90E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C40D9-C9D6-480B-AE6A-442732825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2FBAD-8EF4-4FE2-A51B-5F825AFC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16C79-F4ED-4316-A78F-D6A4D282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2120-C87E-43E8-8528-5FD3B788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656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863C-4ADA-44B1-8949-9EBA2BE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5112-2406-403E-9C5E-ABE94883A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D9DB-2C89-4E0A-AC53-F732DBDB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EBC5-B110-483C-ADC3-D149819D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F8FB-8D45-485D-93AB-3D7F87AE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189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C3FE0-74E3-47AD-93C9-D1026BC1B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D23C-849A-4C0F-A645-0096D0EE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A670-29D4-45C9-994E-9FA9E1E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E603-1C9B-4AE3-AB04-EFC28943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4DD9-E175-42D0-87C1-1D65131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2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11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20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12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21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43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48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07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21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37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17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440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269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533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1" y="639630"/>
            <a:ext cx="2214379" cy="7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169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92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10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06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40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8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942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159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09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5845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928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A552D-B673-47F5-B9B9-1596924C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2490-3F85-4B30-9174-F28EB3B1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B16E-DD18-467F-A713-0871C5EB3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FD06-8AAE-4EEE-B67C-AA111C559EF6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16A0-5342-4F14-B091-5A1FF3838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4642-0903-44D5-B00B-ED4C81E51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90F5C-24B4-4548-9F67-F43605220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9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82E19-688C-4BBF-AD95-D7BBA280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F1A5-F15B-4B81-BE1F-9E23C283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00B9-AE85-4B97-9843-7CCAAEE90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459E1-68F2-4362-95F1-0E2366D0EC9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B3D7-0F82-4C16-9FE2-14810AE67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E154-E921-4C47-8B63-E004CB99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D8DB-408C-4DBB-BE72-E2439BA05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0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998F-EDEF-4EF3-8C2F-3BBD89DB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89F0-0101-43DB-8315-37EC3932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BDFA-3237-45A4-82BD-6DA34CA93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C752-8EDB-4329-B686-360B3460296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88151-0C80-4878-870F-6AEDE42AD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5F69-1753-43F8-8C65-5DE170E2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DEBF-1C05-467A-8731-B1CF4C426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8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54FBD-E589-4DF4-861E-289943A3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2FE8-1B7B-42CF-9375-4D33BB81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A0F3-B7A7-4A74-B0D7-945668F43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0DBC-9780-49F1-9A1B-C70B636A445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B7AC-9833-463A-9B98-7362CB1ED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ECE131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B6C-8F09-46E5-89D0-5AACDB0AB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E5E7-2E79-4682-BF95-4F265F6C9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71F17-0D11-49F4-B49C-5D817F74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2D4B-3B76-4E9B-BC40-CDCC66B9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0EF4-692F-4320-9516-87648669D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0680-D9CC-4606-93BF-151D015010F9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3E65-518C-4715-A963-000B7052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F02B-63B4-4325-86F3-A64F6B2CA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8196-A3F3-42B2-BE57-29B37405C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B677-0EE4-423A-ADA4-FDF34DD13A3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2C6F-8A43-429F-B5EE-CF30B674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7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ADCB-C59D-4598-9783-9C6CBD009A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7613-D585-4AE0-951C-0C6A8198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lstad.com/circuit/e-resistors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fycat.com/directhauntinglamb" TargetMode="External"/><Relationship Id="rId2" Type="http://schemas.openxmlformats.org/officeDocument/2006/relationships/hyperlink" Target="http://www.dynamicscience.com.au/tester/solutions1/electric/voltag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fcgA1axPL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ECE131: BASIC ELECTRICAL AND </a:t>
            </a:r>
            <a:br>
              <a:rPr lang="en-US" b="1" dirty="0"/>
            </a:br>
            <a:r>
              <a:rPr lang="en-US" b="1" dirty="0"/>
              <a:t>         ELECTRONICS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    </a:t>
            </a:r>
            <a:r>
              <a:rPr lang="en-US" sz="4000" b="1" dirty="0"/>
              <a:t>UNIT 1: DC CIRCUITS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Lecture 1 and Lecture 2</a:t>
            </a:r>
          </a:p>
          <a:p>
            <a:pPr marL="0" indent="0" algn="ctr">
              <a:buNone/>
            </a:pPr>
            <a:r>
              <a:rPr lang="en-US" dirty="0"/>
              <a:t>Prepared By: Asha Rani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8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EAE4-95EC-40D5-BBA0-4A7DBD9A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Voltage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0E6DC-E277-452C-964C-F715C834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77" y="1884219"/>
            <a:ext cx="4782950" cy="446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A214B5-7F32-49DD-975A-8332EF2D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1690688"/>
            <a:ext cx="4768561" cy="48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2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Power: </a:t>
                </a:r>
                <a:r>
                  <a:rPr lang="en-US" sz="2400" dirty="0"/>
                  <a:t>Rate at which the work is done.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>
                    <a:solidFill>
                      <a:srgbClr val="FF0000"/>
                    </a:solidFill>
                  </a:rPr>
                  <a:t>OR</a:t>
                </a:r>
              </a:p>
              <a:p>
                <a:pPr marL="0" indent="0">
                  <a:buNone/>
                </a:pPr>
                <a:r>
                  <a:rPr lang="en-US" sz="2400" dirty="0"/>
                  <a:t>	Time rate of absorbing or supplying energy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S.I Unit: Watts (W)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Symbol: P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Mathematically,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Implies,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74460" y="5295332"/>
            <a:ext cx="1637731" cy="491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QUIZ (Poll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Coulomb is same as:</a:t>
            </a:r>
          </a:p>
          <a:p>
            <a:pPr marL="514350" indent="-514350">
              <a:buAutoNum type="alphaUcPeriod"/>
            </a:pPr>
            <a:r>
              <a:rPr lang="en-US" dirty="0"/>
              <a:t>Watt /sec</a:t>
            </a:r>
          </a:p>
          <a:p>
            <a:pPr marL="514350" indent="-514350">
              <a:buAutoNum type="alphaUcPeriod"/>
            </a:pPr>
            <a:r>
              <a:rPr lang="en-US" dirty="0"/>
              <a:t>Ampere/sec</a:t>
            </a:r>
          </a:p>
          <a:p>
            <a:pPr marL="514350" indent="-514350">
              <a:buAutoNum type="alphaUcPeriod"/>
            </a:pPr>
            <a:r>
              <a:rPr lang="en-US" dirty="0"/>
              <a:t>Joule-sec</a:t>
            </a:r>
          </a:p>
          <a:p>
            <a:pPr marL="514350" indent="-514350">
              <a:buAutoNum type="alphaUcPeriod"/>
            </a:pPr>
            <a:r>
              <a:rPr lang="en-US" dirty="0"/>
              <a:t>Ampere-sec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6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QUIZ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total charge entering the terminal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Calculate current at t= 0.5 sec.:</a:t>
                </a:r>
              </a:p>
              <a:p>
                <a:pPr marL="514350" indent="-514350">
                  <a:buAutoNum type="alphaUcPeriod"/>
                </a:pPr>
                <a:r>
                  <a:rPr lang="en-US" dirty="0"/>
                  <a:t>31.2 A</a:t>
                </a:r>
              </a:p>
              <a:p>
                <a:pPr marL="514350" indent="-514350">
                  <a:buAutoNum type="alphaUcPeriod"/>
                </a:pPr>
                <a:r>
                  <a:rPr lang="en-US" dirty="0"/>
                  <a:t>31.2 mA</a:t>
                </a:r>
              </a:p>
              <a:p>
                <a:pPr marL="514350" indent="-514350">
                  <a:buAutoNum type="alphaUcPeriod"/>
                </a:pPr>
                <a:r>
                  <a:rPr lang="en-US" dirty="0"/>
                  <a:t>62.8 mA</a:t>
                </a:r>
              </a:p>
              <a:p>
                <a:pPr marL="514350" indent="-514350">
                  <a:buAutoNum type="alphaUcPeriod"/>
                </a:pPr>
                <a:r>
                  <a:rPr lang="en-US" dirty="0"/>
                  <a:t>62.8 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7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It is the energy (Work) required to move a unit charge through an element.</a:t>
            </a:r>
          </a:p>
          <a:p>
            <a:pPr marL="0" indent="0" algn="just">
              <a:buNone/>
            </a:pPr>
            <a:r>
              <a:rPr lang="en-US" dirty="0"/>
              <a:t>   	S.I Unit: Volt (V)</a:t>
            </a:r>
          </a:p>
          <a:p>
            <a:pPr marL="0" indent="0" algn="just">
              <a:buNone/>
            </a:pPr>
            <a:r>
              <a:rPr lang="en-US" dirty="0"/>
              <a:t>	Symbol: V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5836" y="1825624"/>
            <a:ext cx="5551924" cy="4247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8061"/>
          <a:stretch/>
        </p:blipFill>
        <p:spPr>
          <a:xfrm>
            <a:off x="533969" y="4001294"/>
            <a:ext cx="1622377" cy="2178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82" y="4284033"/>
            <a:ext cx="1994775" cy="683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382" y="5102893"/>
            <a:ext cx="2779943" cy="5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and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Energy: </a:t>
            </a:r>
            <a:r>
              <a:rPr lang="en-US" sz="2400" dirty="0"/>
              <a:t>Capacity of doing work.</a:t>
            </a:r>
          </a:p>
          <a:p>
            <a:pPr marL="0" indent="0">
              <a:buNone/>
            </a:pPr>
            <a:r>
              <a:rPr lang="en-US" sz="2400" dirty="0"/>
              <a:t>		S.I Unit:  Joules(J)</a:t>
            </a:r>
          </a:p>
          <a:p>
            <a:pPr marL="0" indent="0" algn="just">
              <a:buNone/>
            </a:pPr>
            <a:r>
              <a:rPr lang="en-US" sz="2400" dirty="0"/>
              <a:t>		Symbol: 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9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QUIZ (Poll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current ratings of 100 Watt incandescent bulb and 15 Watt LED lamp operated with the domestic supply of 220 Volt?</a:t>
            </a:r>
          </a:p>
          <a:p>
            <a:pPr marL="514350" indent="-514350">
              <a:buAutoNum type="alphaUcPeriod"/>
            </a:pPr>
            <a:r>
              <a:rPr lang="en-US" dirty="0"/>
              <a:t>Bulb = 0.068 A and LED = 0.45 A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Bulb = 0.45 A and LED = 0.068 A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Bulb =0.50 A and LED = 0.068 A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Bulb = 0.50 and LED = 0.68 A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8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2" y="3371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Network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4901" y="2730322"/>
            <a:ext cx="2415654" cy="65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0495" y="2797791"/>
            <a:ext cx="2415654" cy="65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8860" y="3765742"/>
            <a:ext cx="86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8860" y="4387208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Transistor, Op-amp,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6842304" y="3955575"/>
            <a:ext cx="182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Resistance (R)</a:t>
            </a:r>
          </a:p>
          <a:p>
            <a:r>
              <a:rPr lang="en-US" dirty="0"/>
              <a:t>Capacitance (C)</a:t>
            </a:r>
          </a:p>
          <a:p>
            <a:r>
              <a:rPr lang="en-US" dirty="0"/>
              <a:t>Inductance (L)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24076" y="3261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9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QUIZ (Poll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the passive element</a:t>
            </a:r>
          </a:p>
          <a:p>
            <a:pPr marL="514350" indent="-514350">
              <a:buAutoNum type="alphaUcPeriod"/>
            </a:pPr>
            <a:r>
              <a:rPr lang="en-US" dirty="0"/>
              <a:t>Battery</a:t>
            </a:r>
          </a:p>
          <a:p>
            <a:pPr marL="514350" indent="-514350">
              <a:buAutoNum type="alphaUcPeriod"/>
            </a:pPr>
            <a:r>
              <a:rPr lang="en-US" dirty="0"/>
              <a:t>Transformer</a:t>
            </a:r>
          </a:p>
          <a:p>
            <a:pPr marL="514350" indent="-514350">
              <a:buAutoNum type="alphaUcPeriod"/>
            </a:pPr>
            <a:r>
              <a:rPr lang="en-US" dirty="0"/>
              <a:t>Transistor	</a:t>
            </a:r>
          </a:p>
          <a:p>
            <a:pPr marL="514350" indent="-514350">
              <a:buAutoNum type="alphaUcPeriod"/>
            </a:pPr>
            <a:r>
              <a:rPr lang="en-US" dirty="0"/>
              <a:t>OP-amp</a:t>
            </a:r>
          </a:p>
          <a:p>
            <a:pPr marL="514350" indent="-514350">
              <a:buAutoNum type="alphaUcPeriod"/>
            </a:pPr>
            <a:r>
              <a:rPr lang="en-US" dirty="0"/>
              <a:t>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2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6BA0-216E-44F2-B6E6-A4F25FC0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F68E2-1590-4B5C-AAD1-16F53039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3" y="1825625"/>
            <a:ext cx="5595506" cy="50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A26B-1412-415B-B07F-EB65E29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           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IN" sz="44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            UNIT-1</a:t>
            </a:r>
            <a:br>
              <a:rPr lang="en-IN" sz="44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         </a:t>
            </a:r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Fundamentals of D.C. circuits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FDB5-AB3E-4F39-B47C-A4AF4A2F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IN" sz="3600" dirty="0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IN" sz="3600" dirty="0">
                <a:solidFill>
                  <a:srgbClr val="000000"/>
                </a:solidFill>
                <a:latin typeface="Garamond" panose="02020404030301010803" pitchFamily="18" charset="0"/>
              </a:rPr>
              <a:t>Work, Power, Energy</a:t>
            </a:r>
          </a:p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Ohm’s Law</a:t>
            </a:r>
          </a:p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Resistance(Series and Parallel)</a:t>
            </a:r>
          </a:p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Inductor (Series and Parallel)</a:t>
            </a:r>
          </a:p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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Capacitor (Series and Parallel)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72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833"/>
          </a:xfrm>
        </p:spPr>
        <p:txBody>
          <a:bodyPr/>
          <a:lstStyle/>
          <a:p>
            <a:pPr algn="ctr"/>
            <a:r>
              <a:rPr lang="en-US" b="1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45842" cy="4351338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Resistance: </a:t>
            </a:r>
            <a:r>
              <a:rPr lang="en-US" dirty="0"/>
              <a:t>It is an opposition to the flow of current.</a:t>
            </a:r>
          </a:p>
          <a:p>
            <a:pPr marL="0" indent="0" algn="just">
              <a:buNone/>
            </a:pPr>
            <a:r>
              <a:rPr lang="en-US" dirty="0"/>
              <a:t>   	S.I Unit: Ohm (</a:t>
            </a:r>
            <a:r>
              <a:rPr lang="el-GR" dirty="0"/>
              <a:t>Ω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	Symbol: 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21" y="4292089"/>
            <a:ext cx="329184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8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Capacitance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Capacitance</a:t>
            </a:r>
            <a:r>
              <a:rPr lang="en-US" dirty="0"/>
              <a:t> is the ability of a device to store electrical energy in an electrostatic field.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capacitor</a:t>
            </a:r>
            <a:r>
              <a:rPr lang="en-US" dirty="0"/>
              <a:t> is a device that stores energy in the form of an electrical field.. </a:t>
            </a:r>
          </a:p>
          <a:p>
            <a:r>
              <a:rPr lang="en-US" dirty="0"/>
              <a:t>A capacitor is made of two conductors separated by a dielectric. </a:t>
            </a:r>
          </a:p>
          <a:p>
            <a:pPr marL="0" indent="0">
              <a:buNone/>
            </a:pPr>
            <a:r>
              <a:rPr lang="en-US" dirty="0"/>
              <a:t>	S.I Unit: Farad (F)</a:t>
            </a:r>
          </a:p>
          <a:p>
            <a:pPr marL="0" indent="0">
              <a:buNone/>
            </a:pPr>
            <a:r>
              <a:rPr lang="en-US" dirty="0"/>
              <a:t>	Symbol: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important Properties:</a:t>
            </a:r>
          </a:p>
          <a:p>
            <a:pPr marL="514350" indent="-514350">
              <a:buAutoNum type="arabicPeriod"/>
            </a:pPr>
            <a:r>
              <a:rPr lang="en-US" dirty="0"/>
              <a:t>No current flows through the capacitor, if the voltage remains constant.</a:t>
            </a:r>
          </a:p>
          <a:p>
            <a:pPr marL="514350" indent="-514350">
              <a:buAutoNum type="arabicPeriod"/>
            </a:pPr>
            <a:r>
              <a:rPr lang="en-US" dirty="0"/>
              <a:t>Voltage across a capacitor cannot change instantaneously.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019247"/>
            <a:ext cx="5924711" cy="21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9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Inductance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26373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Inductance </a:t>
            </a:r>
            <a:r>
              <a:rPr lang="en-US" dirty="0"/>
              <a:t>is the characteristic of an electrical conductor that opposes a change in current flow. </a:t>
            </a:r>
          </a:p>
          <a:p>
            <a:pPr algn="just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inductor</a:t>
            </a:r>
            <a:r>
              <a:rPr lang="en-US" dirty="0"/>
              <a:t> is a device that stores energy in a magnetic field. </a:t>
            </a:r>
          </a:p>
          <a:p>
            <a:pPr algn="just"/>
            <a:r>
              <a:rPr lang="en-US" dirty="0"/>
              <a:t>When a current flows through a conductor, magnetic field builds up around the conductor. This field contains energy and is the foundation for inductance</a:t>
            </a:r>
          </a:p>
          <a:p>
            <a:pPr marL="0" indent="0" algn="just">
              <a:buNone/>
            </a:pPr>
            <a:r>
              <a:rPr lang="en-US" dirty="0"/>
              <a:t>	S.I Unit: Henry (H)</a:t>
            </a:r>
          </a:p>
          <a:p>
            <a:pPr marL="0" indent="0" algn="just">
              <a:buNone/>
            </a:pPr>
            <a:r>
              <a:rPr lang="en-US" dirty="0"/>
              <a:t>	Symbol: L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Two important Properties:</a:t>
            </a:r>
          </a:p>
          <a:p>
            <a:pPr marL="514350" indent="-514350" algn="just">
              <a:buAutoNum type="arabicPeriod"/>
            </a:pPr>
            <a:r>
              <a:rPr lang="en-US" dirty="0"/>
              <a:t>No voltage appears across an inductor, if the current through it remains constant.</a:t>
            </a:r>
          </a:p>
          <a:p>
            <a:pPr marL="514350" indent="-514350" algn="just">
              <a:buAutoNum type="arabicPeriod"/>
            </a:pPr>
            <a:r>
              <a:rPr lang="en-US" dirty="0"/>
              <a:t>The current through an inductor cannot change instantaneously.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1" b="1760"/>
          <a:stretch/>
        </p:blipFill>
        <p:spPr>
          <a:xfrm>
            <a:off x="6842764" y="1934807"/>
            <a:ext cx="4641447" cy="33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Capacitance and Inductance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3711835"/>
            <a:ext cx="2120521" cy="2329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18" b="40126"/>
          <a:stretch/>
        </p:blipFill>
        <p:spPr>
          <a:xfrm>
            <a:off x="2599576" y="3762878"/>
            <a:ext cx="2764722" cy="22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8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Ohm’s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Ohm’s law states that: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“the current in an electric circuit is directly proportional to the voltage across its terminals, provided that the physical parameters like temperature, etc. remain constant”</a:t>
                </a:r>
              </a:p>
              <a:p>
                <a:pPr marL="0" indent="0">
                  <a:buNone/>
                </a:pPr>
                <a:r>
                  <a:rPr lang="en-US" dirty="0"/>
                  <a:t>Mathematically,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Or, 				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Where, Resistance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386" y="3387627"/>
            <a:ext cx="3959414" cy="29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6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useful quantity in circuit analysis is the </a:t>
                </a:r>
                <a:r>
                  <a:rPr lang="en-US" dirty="0">
                    <a:solidFill>
                      <a:srgbClr val="FF0000"/>
                    </a:solidFill>
                  </a:rPr>
                  <a:t>reciprocal</a:t>
                </a:r>
                <a:r>
                  <a:rPr lang="en-US" dirty="0"/>
                  <a:t> of resistance R, known as </a:t>
                </a:r>
                <a:r>
                  <a:rPr lang="en-US" dirty="0">
                    <a:solidFill>
                      <a:srgbClr val="FF0000"/>
                    </a:solidFill>
                  </a:rPr>
                  <a:t>conductance</a:t>
                </a:r>
                <a:r>
                  <a:rPr lang="en-US" dirty="0"/>
                  <a:t> and denoted by </a:t>
                </a:r>
                <a:r>
                  <a:rPr lang="en-US" dirty="0">
                    <a:solidFill>
                      <a:srgbClr val="FF0000"/>
                    </a:solidFill>
                  </a:rPr>
                  <a:t>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S.I Unit: mho (ohm spelled backwards) or Siemens</a:t>
                </a:r>
              </a:p>
              <a:p>
                <a:r>
                  <a:rPr lang="en-US" dirty="0"/>
                  <a:t>Symbol: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0105"/>
          <a:stretch/>
        </p:blipFill>
        <p:spPr>
          <a:xfrm>
            <a:off x="2436836" y="4001294"/>
            <a:ext cx="3132615" cy="379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31" y="4515868"/>
            <a:ext cx="3665278" cy="8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Interrelated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Power dissipated in the resistor can be expressed as: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08" y="2564253"/>
            <a:ext cx="5188496" cy="4030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093"/>
          <a:stretch/>
        </p:blipFill>
        <p:spPr>
          <a:xfrm>
            <a:off x="1127571" y="3333543"/>
            <a:ext cx="3472969" cy="26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6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Short-circuit and Open-circuit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a short circuit, </a:t>
            </a:r>
            <a:r>
              <a:rPr lang="en-US" dirty="0">
                <a:solidFill>
                  <a:srgbClr val="FF0000"/>
                </a:solidFill>
              </a:rPr>
              <a:t>R = 0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Therefore, V = I.R = 0 V</a:t>
            </a:r>
          </a:p>
          <a:p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/>
              <a:t>(current, I can be of any value)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For an open circuit, </a:t>
                </a:r>
                <a:r>
                  <a:rPr lang="en-US" dirty="0">
                    <a:solidFill>
                      <a:srgbClr val="FF0000"/>
                    </a:solidFill>
                  </a:rPr>
                  <a:t>R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l-GR" dirty="0">
                    <a:solidFill>
                      <a:srgbClr val="FF0000"/>
                    </a:solidFill>
                  </a:rPr>
                  <a:t>Ω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Therefore, I = V/R = 0 V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NOTE: </a:t>
                </a:r>
                <a:r>
                  <a:rPr lang="en-US" dirty="0"/>
                  <a:t>(</a:t>
                </a:r>
                <a:r>
                  <a:rPr lang="en-US" dirty="0" err="1"/>
                  <a:t>voltage,V</a:t>
                </a:r>
                <a:r>
                  <a:rPr lang="en-US" dirty="0"/>
                  <a:t> can be of any value)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32" y="3851168"/>
            <a:ext cx="2587530" cy="2047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932" y="3851168"/>
            <a:ext cx="2812533" cy="20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09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7044-0D05-4622-B6D8-54C652E3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A3A3A"/>
                </a:solidFill>
                <a:effectLst/>
                <a:latin typeface="Open Sans"/>
              </a:rPr>
              <a:t>Consider a circuit with two unequal resistances in parallel, then</a:t>
            </a:r>
            <a:br>
              <a:rPr lang="en-IN" dirty="0"/>
            </a:br>
            <a:r>
              <a:rPr lang="en-IN" b="0" i="0" dirty="0">
                <a:solidFill>
                  <a:srgbClr val="3A3A3A"/>
                </a:solidFill>
                <a:effectLst/>
                <a:latin typeface="Open Sans"/>
              </a:rPr>
              <a:t>a) large current flows in large resistor</a:t>
            </a:r>
            <a:br>
              <a:rPr lang="en-IN" dirty="0"/>
            </a:br>
            <a:r>
              <a:rPr lang="en-IN" b="0" i="0" dirty="0">
                <a:solidFill>
                  <a:srgbClr val="3A3A3A"/>
                </a:solidFill>
                <a:effectLst/>
                <a:latin typeface="Open Sans"/>
              </a:rPr>
              <a:t>b) current is same in both</a:t>
            </a:r>
            <a:br>
              <a:rPr lang="en-IN" dirty="0"/>
            </a:br>
            <a:r>
              <a:rPr lang="en-IN" b="0" i="0" dirty="0">
                <a:solidFill>
                  <a:srgbClr val="3A3A3A"/>
                </a:solidFill>
                <a:effectLst/>
                <a:latin typeface="Open Sans"/>
              </a:rPr>
              <a:t>c) potential difference across each is same</a:t>
            </a:r>
            <a:br>
              <a:rPr lang="en-IN" dirty="0"/>
            </a:br>
            <a:r>
              <a:rPr lang="en-IN" b="0" i="0" dirty="0">
                <a:solidFill>
                  <a:srgbClr val="3A3A3A"/>
                </a:solidFill>
                <a:effectLst/>
                <a:latin typeface="Open Sans"/>
              </a:rPr>
              <a:t>d) smaller resistance has smaller conductance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8B99D8-9184-40DF-9FD7-38B448DB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69089"/>
            <a:ext cx="10515600" cy="13255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672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b="1" dirty="0">
                <a:ln>
                  <a:noFill/>
                </a:ln>
              </a:rPr>
              <a:t>Applications of Ohm’s Law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N" altLang="en-US" dirty="0"/>
              <a:t>1. To find unknown Voltage (V)</a:t>
            </a:r>
          </a:p>
          <a:p>
            <a:pPr marL="0" indent="0" eaLnBrk="1" hangingPunct="1">
              <a:buNone/>
            </a:pPr>
            <a:r>
              <a:rPr lang="en-IN" altLang="en-US" dirty="0"/>
              <a:t>2. To Find unknown Resistance (R)</a:t>
            </a:r>
          </a:p>
          <a:p>
            <a:pPr marL="0" indent="0" eaLnBrk="1" hangingPunct="1">
              <a:buNone/>
            </a:pPr>
            <a:r>
              <a:rPr lang="en-IN" altLang="en-US" dirty="0"/>
              <a:t>3. To Find unknown Current (I)</a:t>
            </a:r>
          </a:p>
          <a:p>
            <a:pPr marL="0" indent="0" eaLnBrk="1" hangingPunct="1">
              <a:buNone/>
            </a:pPr>
            <a:r>
              <a:rPr lang="en-IN" altLang="en-US" dirty="0"/>
              <a:t>4. Can be used to find Unknown Conductance (G)=1/R</a:t>
            </a:r>
          </a:p>
          <a:p>
            <a:pPr marL="0" indent="0" eaLnBrk="1" hangingPunct="1">
              <a:buNone/>
            </a:pPr>
            <a:r>
              <a:rPr lang="en-IN" altLang="en-US" dirty="0"/>
              <a:t>5. Can be used to find unknown Power (P)=VI</a:t>
            </a:r>
          </a:p>
          <a:p>
            <a:pPr marL="0" indent="0" eaLnBrk="1" hangingPunct="1">
              <a:buNone/>
            </a:pPr>
            <a:r>
              <a:rPr lang="en-IN" altLang="en-US" dirty="0"/>
              <a:t>6. Can be used to find unknown conductivity or Resistivity</a:t>
            </a:r>
          </a:p>
          <a:p>
            <a:pPr eaLnBrk="1" hangingPunct="1"/>
            <a:endParaRPr lang="en-IN" altLang="en-US" dirty="0"/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4" y="5073793"/>
            <a:ext cx="12668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13" y="5073793"/>
            <a:ext cx="122078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370" y="5146023"/>
            <a:ext cx="1828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4" y="4899167"/>
            <a:ext cx="16684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5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Electrical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65" y="1825625"/>
            <a:ext cx="4873059" cy="3172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8"/>
          <a:stretch/>
        </p:blipFill>
        <p:spPr>
          <a:xfrm>
            <a:off x="6182389" y="1964603"/>
            <a:ext cx="5476875" cy="37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7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Applications of Ohm’s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is widely used in circuit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used in </a:t>
            </a:r>
            <a:r>
              <a:rPr lang="en-US" dirty="0">
                <a:solidFill>
                  <a:srgbClr val="FF0000"/>
                </a:solidFill>
              </a:rPr>
              <a:t>ammeter, multimeter, </a:t>
            </a:r>
            <a:r>
              <a:rPr lang="en-US" dirty="0"/>
              <a:t>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used to design resistors.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used to get the desired circuit drop in circuit design (Example, </a:t>
            </a:r>
            <a:r>
              <a:rPr lang="en-US" dirty="0">
                <a:solidFill>
                  <a:srgbClr val="FF0000"/>
                </a:solidFill>
              </a:rPr>
              <a:t>Domestic Fan Regulator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laws such as Kirchhoff’s Norton’s law, Thevenin’s law are based on ohm’s law.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Electric heaters, kettles </a:t>
            </a:r>
            <a:r>
              <a:rPr lang="en-US" dirty="0"/>
              <a:t>and other types of equipment working principle follow ohm’s law.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 laptop and mobile charger </a:t>
            </a:r>
            <a:r>
              <a:rPr lang="en-US" dirty="0"/>
              <a:t>using DC power supply in operation and working principle of DC power supply depend on ohm’s law.</a:t>
            </a:r>
          </a:p>
        </p:txBody>
      </p:sp>
    </p:spTree>
    <p:extLst>
      <p:ext uri="{BB962C8B-B14F-4D97-AF65-F5344CB8AC3E}">
        <p14:creationId xmlns:p14="http://schemas.microsoft.com/office/powerpoint/2010/main" val="1887348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890"/>
          </a:xfrm>
        </p:spPr>
        <p:txBody>
          <a:bodyPr/>
          <a:lstStyle/>
          <a:p>
            <a:pPr algn="ctr"/>
            <a:r>
              <a:rPr lang="en-US" b="1" dirty="0"/>
              <a:t>Limitations of Ohm’s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6"/>
            <a:ext cx="10515600" cy="4743947"/>
          </a:xfrm>
        </p:spPr>
        <p:txBody>
          <a:bodyPr/>
          <a:lstStyle/>
          <a:p>
            <a:r>
              <a:rPr lang="en-US" dirty="0"/>
              <a:t>Ohm’s law holds true only for a conductor at a </a:t>
            </a:r>
            <a:r>
              <a:rPr lang="en-US" dirty="0">
                <a:solidFill>
                  <a:srgbClr val="FF0000"/>
                </a:solidFill>
              </a:rPr>
              <a:t>constant temperature</a:t>
            </a:r>
            <a:r>
              <a:rPr lang="en-US" dirty="0"/>
              <a:t>. Resistivity changes with temperature.</a:t>
            </a:r>
          </a:p>
          <a:p>
            <a:r>
              <a:rPr lang="en-US" altLang="en-US" dirty="0"/>
              <a:t>Ohm’s law by itself is not sufficient to analyze circuits.</a:t>
            </a:r>
          </a:p>
          <a:p>
            <a:r>
              <a:rPr lang="en-US" altLang="en-US" dirty="0"/>
              <a:t>It is NOT applicable to </a:t>
            </a:r>
            <a:r>
              <a:rPr lang="en-US" altLang="en-US" dirty="0">
                <a:solidFill>
                  <a:srgbClr val="FF0000"/>
                </a:solidFill>
              </a:rPr>
              <a:t>non linear elements</a:t>
            </a:r>
            <a:r>
              <a:rPr lang="en-US" altLang="en-US" dirty="0"/>
              <a:t>, For example, Diodes, Transistors, </a:t>
            </a:r>
            <a:r>
              <a:rPr lang="en-US" altLang="en-US" dirty="0" err="1"/>
              <a:t>Thyristors</a:t>
            </a:r>
            <a:r>
              <a:rPr lang="en-US" alt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93"/>
          <a:stretch/>
        </p:blipFill>
        <p:spPr>
          <a:xfrm>
            <a:off x="8426782" y="3510964"/>
            <a:ext cx="3042598" cy="23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5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C986-CDEC-40C5-A116-3A39223E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892"/>
            <a:ext cx="9862271" cy="5763490"/>
          </a:xfrm>
        </p:spPr>
        <p:txBody>
          <a:bodyPr/>
          <a:lstStyle/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In the circuit shown in Fig., calculate the current </a:t>
            </a:r>
            <a:r>
              <a:rPr lang="en-IN" b="0" i="1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the conductance </a:t>
            </a:r>
            <a:r>
              <a:rPr lang="en-IN" b="0" i="1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, and the power </a:t>
            </a:r>
            <a:r>
              <a:rPr lang="en-IN" b="0" i="1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p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Garamond" panose="02020404030301010803" pitchFamily="18" charset="0"/>
              </a:rPr>
              <a:t>Solution:</a:t>
            </a:r>
            <a:endParaRPr lang="en-IN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endParaRPr lang="en-IN" sz="1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D48A0-2C1B-4883-AE0D-2948491C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356"/>
            <a:ext cx="8089188" cy="45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187355" y="682389"/>
            <a:ext cx="9709245" cy="659050"/>
          </a:xfrm>
        </p:spPr>
        <p:txBody>
          <a:bodyPr>
            <a:noAutofit/>
          </a:bodyPr>
          <a:lstStyle/>
          <a:p>
            <a:pPr algn="ctr"/>
            <a:r>
              <a:rPr lang="en-IN" altLang="en-US" b="1" dirty="0"/>
              <a:t>Series Connection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397000" y="1481138"/>
            <a:ext cx="10294938" cy="378777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SERIES CONNECTION: </a:t>
            </a:r>
            <a:r>
              <a:rPr lang="en-US" altLang="en-US" dirty="0"/>
              <a:t>Two or more elements are in series if they exclusively share a single node and consequently carry the same current.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IN" altLang="en-US" dirty="0"/>
          </a:p>
          <a:p>
            <a:pPr eaLnBrk="1" hangingPunct="1"/>
            <a:endParaRPr lang="en-IN" altLang="en-US" dirty="0"/>
          </a:p>
          <a:p>
            <a:pPr eaLnBrk="1" hangingPunct="1"/>
            <a:endParaRPr lang="en-IN" altLang="en-US" dirty="0"/>
          </a:p>
        </p:txBody>
      </p:sp>
      <p:pic>
        <p:nvPicPr>
          <p:cNvPr id="51204" name="Picture 5" descr="What are “Series” and “Parallel” Circuits? | Series And Parall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2661313"/>
            <a:ext cx="3667125" cy="149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Series connection hazardous real life: the reason why serie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338638"/>
            <a:ext cx="46101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2" descr="Difference Between Series and Parallel Circuit (with Compariso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4227513"/>
            <a:ext cx="42037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 descr="How to make Series and Parallel Connections - Vorp Energ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2395538"/>
            <a:ext cx="31861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18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295400" y="768350"/>
            <a:ext cx="9601200" cy="596900"/>
          </a:xfrm>
        </p:spPr>
        <p:txBody>
          <a:bodyPr>
            <a:noAutofit/>
          </a:bodyPr>
          <a:lstStyle/>
          <a:p>
            <a:pPr algn="ctr"/>
            <a:r>
              <a:rPr lang="en-IN" altLang="en-US" b="1" dirty="0"/>
              <a:t>Parallel Connection</a:t>
            </a:r>
          </a:p>
        </p:txBody>
      </p:sp>
      <p:pic>
        <p:nvPicPr>
          <p:cNvPr id="53251" name="Picture 5" descr="What are “Series” and “Parallel” Circuits? | Series And Parall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50" y="3184146"/>
            <a:ext cx="31273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Content Placeholder 3"/>
          <p:cNvSpPr>
            <a:spLocks noGrp="1"/>
          </p:cNvSpPr>
          <p:nvPr>
            <p:ph idx="1"/>
          </p:nvPr>
        </p:nvSpPr>
        <p:spPr>
          <a:xfrm>
            <a:off x="1533525" y="1479550"/>
            <a:ext cx="9617075" cy="195738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PARALLEL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CONNECTION: </a:t>
            </a:r>
            <a:r>
              <a:rPr lang="en-US" altLang="en-US" dirty="0"/>
              <a:t>Two or more elements are in parallel if they are connected to the same two nodes and consequently have the same voltage across them</a:t>
            </a:r>
            <a:endParaRPr lang="en-IN" altLang="en-US" dirty="0"/>
          </a:p>
        </p:txBody>
      </p:sp>
      <p:pic>
        <p:nvPicPr>
          <p:cNvPr id="53253" name="Picture 6" descr="Batteries in Series and Parallel Connections (Battery Pack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68" y="2525950"/>
            <a:ext cx="349408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8" descr="What are Parallel and Series Connections? – VRUZEND DIY Battery K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12" y="4693443"/>
            <a:ext cx="39624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118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07438" y="1836738"/>
            <a:ext cx="2259012" cy="3317875"/>
          </a:xfrm>
        </p:spPr>
      </p:pic>
      <p:pic>
        <p:nvPicPr>
          <p:cNvPr id="5427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12888"/>
            <a:ext cx="66960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itle 1"/>
          <p:cNvSpPr>
            <a:spLocks noGrp="1"/>
          </p:cNvSpPr>
          <p:nvPr>
            <p:ph type="title"/>
          </p:nvPr>
        </p:nvSpPr>
        <p:spPr>
          <a:xfrm>
            <a:off x="804080" y="768350"/>
            <a:ext cx="9601200" cy="596900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dirty="0"/>
              <a:t>Battery Voltage In Series And Parallel</a:t>
            </a:r>
          </a:p>
        </p:txBody>
      </p:sp>
      <p:pic>
        <p:nvPicPr>
          <p:cNvPr id="54277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4330700"/>
            <a:ext cx="3903662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487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Introduction to Series, Parallel and Series-Parallel Connec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583" y="1020049"/>
            <a:ext cx="7915701" cy="4954093"/>
          </a:xfr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C56EAC-C559-441D-B6C7-A779EE06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993" y="6713622"/>
            <a:ext cx="30861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67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>
              <a:ln>
                <a:noFill/>
              </a:ln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627188" y="5815013"/>
            <a:ext cx="9601200" cy="29654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Note: </a:t>
            </a:r>
            <a:r>
              <a:rPr lang="en-US" altLang="en-US" sz="1800">
                <a:solidFill>
                  <a:srgbClr val="FF0000"/>
                </a:solidFill>
              </a:rPr>
              <a:t>Resistors in series behave as a single resistor whose resistance is equal to the sum of the resistances of the </a:t>
            </a:r>
            <a:r>
              <a:rPr lang="en-IN" altLang="en-US" sz="1800">
                <a:solidFill>
                  <a:srgbClr val="FF0000"/>
                </a:solidFill>
              </a:rPr>
              <a:t>individual resistors.</a:t>
            </a:r>
          </a:p>
        </p:txBody>
      </p:sp>
      <p:pic>
        <p:nvPicPr>
          <p:cNvPr id="563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2" y="365124"/>
            <a:ext cx="8327145" cy="46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004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AB30-C0A4-4B4F-9F52-C674DC88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Printed Circuit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7DA4-5440-40D5-9A80-555E7125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Software to design a 2-sided PCB with discrete components ...">
            <a:extLst>
              <a:ext uri="{FF2B5EF4-FFF2-40B4-BE49-F238E27FC236}">
                <a16:creationId xmlns:a16="http://schemas.microsoft.com/office/drawing/2014/main" id="{FDF2572D-45C3-4996-B7DA-88CA7857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244" y="1825625"/>
            <a:ext cx="43338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42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3CE1-FBE4-43C0-A50A-42A90690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218E8-5695-49C1-9892-5645DF9DA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491" y="1916186"/>
            <a:ext cx="5846617" cy="46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3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Charge and 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45" y="2008910"/>
            <a:ext cx="4100947" cy="45010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Charge: </a:t>
            </a:r>
            <a:r>
              <a:rPr lang="en-US" sz="2400" dirty="0"/>
              <a:t>Charge is an electrical property of the atomic particles of a matter.</a:t>
            </a:r>
          </a:p>
          <a:p>
            <a:pPr marL="0" indent="0" algn="just">
              <a:buNone/>
            </a:pPr>
            <a:r>
              <a:rPr lang="en-US" sz="2400" dirty="0"/>
              <a:t>   	S.I Unit: Coulomb (C)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400" dirty="0"/>
              <a:t>Symbol: Q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Current: </a:t>
            </a:r>
            <a:r>
              <a:rPr lang="en-US" sz="2400" dirty="0"/>
              <a:t>Rate of change of charge.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		        OR</a:t>
            </a:r>
          </a:p>
          <a:p>
            <a:pPr marL="0" indent="0" algn="just">
              <a:buNone/>
            </a:pPr>
            <a:r>
              <a:rPr lang="en-US" sz="2400" dirty="0"/>
              <a:t>	         Continuous flow of electrons in an electrical circuit.</a:t>
            </a:r>
          </a:p>
          <a:p>
            <a:pPr marL="0" indent="0" algn="just">
              <a:buNone/>
            </a:pPr>
            <a:r>
              <a:rPr lang="en-US" sz="2400" dirty="0"/>
              <a:t>	S.I Unit: Ampere (A)</a:t>
            </a:r>
          </a:p>
          <a:p>
            <a:pPr marL="0" indent="0">
              <a:buNone/>
            </a:pPr>
            <a:r>
              <a:rPr lang="en-US" sz="2400" dirty="0"/>
              <a:t>	Symbol: I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73E93-8855-444A-B3FC-2B7498CC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91" y="1771226"/>
            <a:ext cx="5070764" cy="4873944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3121408-5ABD-411E-85CA-DCF5812062DC}"/>
              </a:ext>
            </a:extLst>
          </p:cNvPr>
          <p:cNvSpPr/>
          <p:nvPr/>
        </p:nvSpPr>
        <p:spPr>
          <a:xfrm>
            <a:off x="9715660" y="365125"/>
            <a:ext cx="2235707" cy="98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215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152525" y="828675"/>
            <a:ext cx="9601200" cy="63182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 dirty="0">
                <a:ln>
                  <a:noFill/>
                </a:ln>
              </a:rPr>
              <a:t>Resistors in Parallel</a:t>
            </a:r>
            <a:br>
              <a:rPr lang="en-IN" altLang="en-US" dirty="0">
                <a:ln>
                  <a:noFill/>
                </a:ln>
              </a:rPr>
            </a:br>
            <a:r>
              <a:rPr lang="en-US" altLang="en-US" sz="1400" dirty="0">
                <a:ln>
                  <a:noFill/>
                </a:ln>
              </a:rPr>
              <a:t>.</a:t>
            </a:r>
            <a:endParaRPr lang="en-IN" altLang="en-US" sz="1400" dirty="0">
              <a:ln>
                <a:noFill/>
              </a:ln>
            </a:endParaRPr>
          </a:p>
        </p:txBody>
      </p:sp>
      <p:pic>
        <p:nvPicPr>
          <p:cNvPr id="57347" name="Picture 2" descr="New Pag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5570" y="1598684"/>
            <a:ext cx="8604250" cy="3921125"/>
          </a:xfrm>
          <a:noFill/>
        </p:spPr>
      </p:pic>
      <p:pic>
        <p:nvPicPr>
          <p:cNvPr id="573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1" y="5657993"/>
            <a:ext cx="3114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071D85-D4BB-43AE-AD72-56D3508F840C}"/>
              </a:ext>
            </a:extLst>
          </p:cNvPr>
          <p:cNvSpPr txBox="1"/>
          <p:nvPr/>
        </p:nvSpPr>
        <p:spPr>
          <a:xfrm>
            <a:off x="6317672" y="5844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https://www.falstad.com/circuit/e-resistors.html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849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39867-10CB-4763-BB5B-E03BCA85D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45" y="1399713"/>
            <a:ext cx="8603672" cy="47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08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2800" b="1" dirty="0">
                <a:ln>
                  <a:noFill/>
                </a:ln>
              </a:rPr>
              <a:t>How to find Equivalent Resistance for </a:t>
            </a:r>
            <a:br>
              <a:rPr lang="en-IN" altLang="en-US" sz="2800" b="1" dirty="0">
                <a:ln>
                  <a:noFill/>
                </a:ln>
              </a:rPr>
            </a:br>
            <a:r>
              <a:rPr lang="en-IN" altLang="en-US" sz="2800" b="1" dirty="0">
                <a:ln>
                  <a:noFill/>
                </a:ln>
              </a:rPr>
              <a:t>Series-Parallel Combinations</a:t>
            </a:r>
          </a:p>
        </p:txBody>
      </p:sp>
      <p:pic>
        <p:nvPicPr>
          <p:cNvPr id="5837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0" y="2184400"/>
            <a:ext cx="9488488" cy="3690938"/>
          </a:xfrm>
        </p:spPr>
      </p:pic>
    </p:spTree>
    <p:extLst>
      <p:ext uri="{BB962C8B-B14F-4D97-AF65-F5344CB8AC3E}">
        <p14:creationId xmlns:p14="http://schemas.microsoft.com/office/powerpoint/2010/main" val="364014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39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39800" y="412750"/>
                <a:ext cx="9601200" cy="1303338"/>
              </a:xfrm>
            </p:spPr>
            <p:txBody>
              <a:bodyPr/>
              <a:lstStyle/>
              <a:p>
                <a:pPr algn="ctr"/>
                <a:r>
                  <a:rPr lang="en-IN" altLang="en-US" b="1" dirty="0">
                    <a:ln>
                      <a:noFill/>
                    </a:ln>
                  </a:rPr>
                  <a:t>Example: To find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b="1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1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en-US" b="1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</m:oMath>
                </a14:m>
                <a:endParaRPr lang="en-IN" altLang="en-US" b="1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5939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39800" y="412750"/>
                <a:ext cx="9601200" cy="1303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39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31" y="2033657"/>
            <a:ext cx="5778155" cy="34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081" y="1883674"/>
            <a:ext cx="5204750" cy="3793225"/>
          </a:xfrm>
        </p:spPr>
      </p:pic>
    </p:spTree>
    <p:extLst>
      <p:ext uri="{BB962C8B-B14F-4D97-AF65-F5344CB8AC3E}">
        <p14:creationId xmlns:p14="http://schemas.microsoft.com/office/powerpoint/2010/main" val="1361343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QUIZ (Poll)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Equivalent Resistance in Ohms?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10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15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20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36" y="2221410"/>
            <a:ext cx="4977322" cy="32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07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QUIZ (Poll)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Equivalent Resistance in Ohms?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12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17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19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29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817" y="2775489"/>
            <a:ext cx="4338983" cy="28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20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22AC1-6E57-4EB7-8D41-D5BB7458F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71" y="315392"/>
            <a:ext cx="8273845" cy="58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1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49A1A-AFB3-4975-AFF2-9A10D337B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85615"/>
            <a:ext cx="8084574" cy="57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7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455D9-C6FC-4EE1-9B3C-5413ED596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7" y="537076"/>
            <a:ext cx="7949380" cy="5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32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4D7553-4938-42E7-9096-196B74613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558" y="365125"/>
            <a:ext cx="834571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0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5746-588E-4BBB-9712-DA139F2F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ELECTRIC CURRENT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74730-6F11-4408-9424-6E36A7DE0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943" y="1671566"/>
            <a:ext cx="5308457" cy="43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18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2B5F7-F903-41B7-8A21-B8B9D673DE32}"/>
              </a:ext>
            </a:extLst>
          </p:cNvPr>
          <p:cNvSpPr txBox="1"/>
          <p:nvPr/>
        </p:nvSpPr>
        <p:spPr>
          <a:xfrm>
            <a:off x="1607127" y="1674674"/>
            <a:ext cx="84651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In series connection of resistors, what happens to the current across each resistor?</a:t>
            </a:r>
          </a:p>
          <a:p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a) Increases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b) Decreases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c) Remain the same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d) Initially increases and then decreases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9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C22FC-5D9D-41FD-B88A-FDCAFA7F18C4}"/>
              </a:ext>
            </a:extLst>
          </p:cNvPr>
          <p:cNvSpPr txBox="1"/>
          <p:nvPr/>
        </p:nvSpPr>
        <p:spPr>
          <a:xfrm>
            <a:off x="1108362" y="1554310"/>
            <a:ext cx="82850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</a:t>
            </a:r>
            <a:r>
              <a:rPr lang="en-IN" baseline="-25000" dirty="0"/>
              <a:t>1</a:t>
            </a:r>
            <a:r>
              <a:rPr lang="en-IN" dirty="0"/>
              <a:t> = 1</a:t>
            </a:r>
            <a:r>
              <a:rPr lang="el-GR" dirty="0"/>
              <a:t>Ω, </a:t>
            </a:r>
            <a:r>
              <a:rPr lang="en-IN" dirty="0"/>
              <a:t>R</a:t>
            </a:r>
            <a:r>
              <a:rPr lang="en-IN" baseline="-25000" dirty="0"/>
              <a:t>2</a:t>
            </a:r>
            <a:r>
              <a:rPr lang="en-IN" dirty="0"/>
              <a:t> = 3</a:t>
            </a:r>
            <a:r>
              <a:rPr lang="el-GR" dirty="0"/>
              <a:t>Ω, </a:t>
            </a:r>
            <a:r>
              <a:rPr lang="en-IN" dirty="0"/>
              <a:t>R</a:t>
            </a:r>
            <a:r>
              <a:rPr lang="en-IN" baseline="-25000" dirty="0"/>
              <a:t>3</a:t>
            </a:r>
            <a:r>
              <a:rPr lang="en-IN" dirty="0"/>
              <a:t> = 5</a:t>
            </a:r>
            <a:r>
              <a:rPr lang="el-GR" dirty="0"/>
              <a:t>Ω </a:t>
            </a:r>
            <a:r>
              <a:rPr lang="en-IN" dirty="0"/>
              <a:t>and R</a:t>
            </a:r>
            <a:r>
              <a:rPr lang="en-IN" baseline="-25000" dirty="0"/>
              <a:t>4</a:t>
            </a:r>
            <a:r>
              <a:rPr lang="en-IN" dirty="0"/>
              <a:t> = 7</a:t>
            </a:r>
            <a:r>
              <a:rPr lang="el-GR" dirty="0"/>
              <a:t>Ω </a:t>
            </a:r>
            <a:r>
              <a:rPr lang="en-IN" dirty="0"/>
              <a:t>connected in series. Total voltage = 20V, Current I, V2 =?</a:t>
            </a:r>
            <a:br>
              <a:rPr lang="en-IN" dirty="0"/>
            </a:br>
            <a:r>
              <a:rPr lang="en-IN" dirty="0"/>
              <a:t>a) I = 1.23, V</a:t>
            </a:r>
            <a:r>
              <a:rPr lang="en-IN" baseline="-25000" dirty="0"/>
              <a:t>2</a:t>
            </a:r>
            <a:r>
              <a:rPr lang="en-IN" dirty="0"/>
              <a:t> = 3.75</a:t>
            </a:r>
            <a:br>
              <a:rPr lang="en-IN" dirty="0"/>
            </a:br>
            <a:r>
              <a:rPr lang="en-IN" dirty="0"/>
              <a:t>b) I = 1.25, V</a:t>
            </a:r>
            <a:r>
              <a:rPr lang="en-IN" baseline="-25000" dirty="0"/>
              <a:t>2</a:t>
            </a:r>
            <a:r>
              <a:rPr lang="en-IN" dirty="0"/>
              <a:t> = 3.75</a:t>
            </a:r>
            <a:br>
              <a:rPr lang="en-IN" dirty="0"/>
            </a:br>
            <a:r>
              <a:rPr lang="en-IN" dirty="0"/>
              <a:t>c) I = 1.15, V</a:t>
            </a:r>
            <a:r>
              <a:rPr lang="en-IN" baseline="-25000" dirty="0"/>
              <a:t>2</a:t>
            </a:r>
            <a:r>
              <a:rPr lang="en-IN" dirty="0"/>
              <a:t>= 3.73</a:t>
            </a:r>
            <a:br>
              <a:rPr lang="en-IN" dirty="0"/>
            </a:br>
            <a:r>
              <a:rPr lang="en-IN" dirty="0"/>
              <a:t>d) I = 1.16, V</a:t>
            </a:r>
            <a:r>
              <a:rPr lang="en-IN" baseline="-25000" dirty="0"/>
              <a:t>2</a:t>
            </a:r>
            <a:r>
              <a:rPr lang="en-IN" dirty="0"/>
              <a:t> = 3.72</a:t>
            </a:r>
          </a:p>
        </p:txBody>
      </p:sp>
    </p:spTree>
    <p:extLst>
      <p:ext uri="{BB962C8B-B14F-4D97-AF65-F5344CB8AC3E}">
        <p14:creationId xmlns:p14="http://schemas.microsoft.com/office/powerpoint/2010/main" val="700326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1BD6B-4365-4372-8307-4758D91C8438}"/>
              </a:ext>
            </a:extLst>
          </p:cNvPr>
          <p:cNvSpPr txBox="1"/>
          <p:nvPr/>
        </p:nvSpPr>
        <p:spPr>
          <a:xfrm>
            <a:off x="1745673" y="140191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there are 9 nodes, then how many node-voltage equations are required?</a:t>
            </a:r>
            <a:br>
              <a:rPr lang="en-GB" dirty="0"/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a) 9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10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8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1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34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5D1D9-C90E-4D54-A707-8974173AE533}"/>
              </a:ext>
            </a:extLst>
          </p:cNvPr>
          <p:cNvSpPr txBox="1"/>
          <p:nvPr/>
        </p:nvSpPr>
        <p:spPr>
          <a:xfrm>
            <a:off x="1524000" y="1397675"/>
            <a:ext cx="762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13 branches in a complicated network and nearly 8 nodes. How many equations are required to solve the circuit in node-voltage method?</a:t>
            </a:r>
          </a:p>
          <a:p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a) 7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13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5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6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86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http://www.dynamicscience.com.au/tester/solutions1/electric/voltage.htm</a:t>
            </a:r>
            <a:endParaRPr lang="en-US" dirty="0"/>
          </a:p>
          <a:p>
            <a:r>
              <a:rPr lang="en-US" dirty="0">
                <a:hlinkClick r:id="rId3"/>
              </a:rPr>
              <a:t>https://gfycat.com/directhauntinglamb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https://www.youtube.com/watch?v=NfcgA1axPLo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1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5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Charge and Current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Mathematically,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in simple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So, 1 Ampere =  1 coulomb/ 1 second.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0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110D-82C4-431D-9332-975860B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108F-6B0A-4132-862D-53968480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4931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 mm of cross section of copper wire is isolated and 50 C of charge flows through it for 2 seconds. How much current will flow through wire?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50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100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25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0.04</a:t>
            </a:r>
          </a:p>
        </p:txBody>
      </p:sp>
    </p:spTree>
    <p:extLst>
      <p:ext uri="{BB962C8B-B14F-4D97-AF65-F5344CB8AC3E}">
        <p14:creationId xmlns:p14="http://schemas.microsoft.com/office/powerpoint/2010/main" val="24156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0114-6A2E-4E97-8CC9-1BBDCB83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BADA8-99ED-4BA8-BBC4-ECC255F422E6}"/>
              </a:ext>
            </a:extLst>
          </p:cNvPr>
          <p:cNvSpPr txBox="1"/>
          <p:nvPr/>
        </p:nvSpPr>
        <p:spPr>
          <a:xfrm>
            <a:off x="838200" y="1690688"/>
            <a:ext cx="7744691" cy="7150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 mm of cross section of copper wire is isolated. The charge that flows in the cross section is </a:t>
            </a:r>
          </a:p>
          <a:p>
            <a:r>
              <a:rPr lang="en-IN" sz="2800" dirty="0"/>
              <a:t>Q(t)= 4t</a:t>
            </a:r>
            <a:r>
              <a:rPr lang="en-IN" sz="2800" baseline="30000" dirty="0"/>
              <a:t>2</a:t>
            </a:r>
            <a:r>
              <a:rPr lang="en-IN" sz="2800" dirty="0"/>
              <a:t> + 5, How much current will flow through wire in 6 seconds. </a:t>
            </a:r>
          </a:p>
          <a:p>
            <a:endParaRPr lang="en-IN" sz="2800" baseline="30000" dirty="0"/>
          </a:p>
          <a:p>
            <a:pPr marL="342900" indent="-342900">
              <a:buFont typeface="+mj-lt"/>
              <a:buAutoNum type="alphaUcPeriod"/>
            </a:pPr>
            <a:r>
              <a:rPr lang="en-IN" sz="2800" dirty="0"/>
              <a:t>149 A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800" dirty="0"/>
              <a:t>48 A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800" dirty="0"/>
              <a:t>53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800" dirty="0"/>
              <a:t>5A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852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1674</Words>
  <Application>Microsoft Office PowerPoint</Application>
  <PresentationFormat>Widescreen</PresentationFormat>
  <Paragraphs>236</Paragraphs>
  <Slides>54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Garamond</vt:lpstr>
      <vt:lpstr>Open Sans</vt:lpstr>
      <vt:lpstr>Times New Roman</vt:lpstr>
      <vt:lpstr>Wingdings</vt:lpstr>
      <vt:lpstr>Office Theme</vt:lpstr>
      <vt:lpstr>6_Custom Design</vt:lpstr>
      <vt:lpstr>5_Custom Design</vt:lpstr>
      <vt:lpstr>4_Custom Design</vt:lpstr>
      <vt:lpstr>1_Custom Design</vt:lpstr>
      <vt:lpstr>2_Custom Design</vt:lpstr>
      <vt:lpstr>Custom Design</vt:lpstr>
      <vt:lpstr>1_Office Theme</vt:lpstr>
      <vt:lpstr>     ECE131: BASIC ELECTRICAL AND           ELECTRONICS ENGINEERING</vt:lpstr>
      <vt:lpstr>                                                         UNIT-1           Fundamentals of D.C. circuits </vt:lpstr>
      <vt:lpstr>Electrical Circuit</vt:lpstr>
      <vt:lpstr>Charge and Current</vt:lpstr>
      <vt:lpstr>                         ELECTRIC CURRENT</vt:lpstr>
      <vt:lpstr>PowerPoint Presentation</vt:lpstr>
      <vt:lpstr>Charge and Current</vt:lpstr>
      <vt:lpstr>Quiz</vt:lpstr>
      <vt:lpstr>                             QUIZ</vt:lpstr>
      <vt:lpstr>                       Voltage</vt:lpstr>
      <vt:lpstr>Power and Energy</vt:lpstr>
      <vt:lpstr>QUICK QUIZ (Poll )</vt:lpstr>
      <vt:lpstr>QUICK QUIZ </vt:lpstr>
      <vt:lpstr>Voltage</vt:lpstr>
      <vt:lpstr>Power and Energy</vt:lpstr>
      <vt:lpstr>QUICK QUIZ (Poll 3)</vt:lpstr>
      <vt:lpstr>Network Components</vt:lpstr>
      <vt:lpstr>QUICK QUIZ (Poll 5)</vt:lpstr>
      <vt:lpstr>Resistance</vt:lpstr>
      <vt:lpstr>Resistance</vt:lpstr>
      <vt:lpstr>Capacitance</vt:lpstr>
      <vt:lpstr>Inductance</vt:lpstr>
      <vt:lpstr>Capacitance and Inductance</vt:lpstr>
      <vt:lpstr>Ohm’s Law</vt:lpstr>
      <vt:lpstr>Conductance</vt:lpstr>
      <vt:lpstr>          Interrelated terms</vt:lpstr>
      <vt:lpstr>Short-circuit and Open-circuit</vt:lpstr>
      <vt:lpstr>PowerPoint Presentation</vt:lpstr>
      <vt:lpstr>Applications of Ohm’s Law</vt:lpstr>
      <vt:lpstr>Applications of Ohm’s Law</vt:lpstr>
      <vt:lpstr>Limitations of Ohm’s Law</vt:lpstr>
      <vt:lpstr>PowerPoint Presentation</vt:lpstr>
      <vt:lpstr>Series Connection</vt:lpstr>
      <vt:lpstr>Parallel Connection</vt:lpstr>
      <vt:lpstr>Battery Voltage In Series And Parallel</vt:lpstr>
      <vt:lpstr>PowerPoint Presentation</vt:lpstr>
      <vt:lpstr>PowerPoint Presentation</vt:lpstr>
      <vt:lpstr>Printed Circuit Board</vt:lpstr>
      <vt:lpstr>PowerPoint Presentation</vt:lpstr>
      <vt:lpstr>Resistors in Parallel .</vt:lpstr>
      <vt:lpstr>PowerPoint Presentation</vt:lpstr>
      <vt:lpstr>How to find Equivalent Resistance for  Series-Parallel Combinations</vt:lpstr>
      <vt:lpstr>Example: To find〖 R〗_eq</vt:lpstr>
      <vt:lpstr>QUICK QUIZ (Poll)</vt:lpstr>
      <vt:lpstr>QUICK QUIZ (Poll)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Links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DC CIRCUITS</dc:title>
  <dc:creator>Irfan Ahmad</dc:creator>
  <cp:lastModifiedBy>asha rani</cp:lastModifiedBy>
  <cp:revision>72</cp:revision>
  <dcterms:created xsi:type="dcterms:W3CDTF">2020-08-10T04:47:55Z</dcterms:created>
  <dcterms:modified xsi:type="dcterms:W3CDTF">2021-09-08T05:21:55Z</dcterms:modified>
</cp:coreProperties>
</file>