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41C5F56-4D27-4BC8-BD61-DDCA9E7BA6B7}" type="slidenum"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We have arrived a state where neither of the transactions can ever proceed with normal execution. This situation is called deadlock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2F3027C-3165-488B-828C-1F3BD85C344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038DE2-DCE8-4A9F-AE5D-F1A52DCEDA1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534835-FFB4-4C15-9B9C-88966F7EA2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E29C14-FED3-4BC3-A763-D4744DCE8DE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0062DD-F08A-4085-9323-0FB73DEBE1A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4ACAF7-7A4D-492B-8B09-0666ACE0D5C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0E2D8D-809A-472F-AFC8-0E224A1BAD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496544-6BE7-4A1C-940B-9B9A13B964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0A73A1-9A47-49F5-A0AE-08701EFC2D7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30C42CD-1EA4-4F66-9DB7-B085FEBD3E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FD214B-6467-4EDB-9D16-4D5D06B65F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0CF1D5-2572-47C7-955F-23E6F5174F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4940EC-E0A9-424A-8AB8-8BCF8713D4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A433D0-491A-4A62-B548-F57E234037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B572FE-D362-4BF1-BFE1-29019930AE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F28645-B9D7-447D-9254-303571050E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A7C45B-C753-4532-BFAC-411BC366164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B0447F-F83E-45C8-90CB-E7B409FA354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18CA13-F739-4AB4-BA1C-BD74F6CD42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543326-FA9C-47F8-A7C2-02C546798FF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A98C3E-5DA7-47BC-A66C-4A123D5AA8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C1226B-B871-4694-A133-23E6B358962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9DAA7B-E770-4600-ADCD-58F25F578D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F0575E-4DE3-4083-A56B-C99485C158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F3A3AD-3349-4057-84CA-D35EB7B1DC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D1CC4F3-6EAE-40A6-AF0B-2D63A2B8E3B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18C5545-B8BD-476E-9D42-2C72A0E73DD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6000" spc="-1" strike="noStrike">
                <a:solidFill>
                  <a:srgbClr val="ff0000"/>
                </a:solidFill>
                <a:latin typeface="Calibri"/>
              </a:rPr>
              <a:t>Concurrency Control</a:t>
            </a:r>
            <a:endParaRPr b="0" lang="en-IN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371600" y="43434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8b8b8b"/>
                </a:solidFill>
                <a:latin typeface="Calibri"/>
              </a:rPr>
              <a:t>Unit 4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accent1">
                    <a:lumMod val="75000"/>
                  </a:schemeClr>
                </a:solidFill>
                <a:latin typeface="Calibri"/>
              </a:rPr>
              <a:t>Pitfalls of Lock-Based Protocols 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4000"/>
          </a:bodyPr>
          <a:p>
            <a:pPr indent="0"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Calibri"/>
              </a:rPr>
              <a:t>Starvation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is also possible if concurrency control manager is badly designed. For example: A transaction may be waiting for an X-lock on an item, while a sequence of other transactions request and are granted an S-lock on the same item. 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The same transaction is repeatedly rolled back due to deadlocks. 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Concurrency control manager can be designed to prevent starvation.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accent1">
                    <a:lumMod val="75000"/>
                  </a:schemeClr>
                </a:solidFill>
                <a:latin typeface="Calibri"/>
              </a:rPr>
              <a:t>Lock-Based Protocols 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371600"/>
            <a:ext cx="8228880" cy="4753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1" lang="en-US" sz="2800" spc="-1" strike="noStrike">
                <a:solidFill>
                  <a:schemeClr val="accent1">
                    <a:lumMod val="75000"/>
                  </a:schemeClr>
                </a:solidFill>
                <a:latin typeface="Calibri"/>
              </a:rPr>
              <a:t>locking protocol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a set of rules followed by all transactions while requesting and releasing locks. Locking protocols restrict the set of possible schedules.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Two types of lock based protocol is: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Two-phase locking protocol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Protocol which is not two phase: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Graph based protocol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accent1">
                    <a:lumMod val="75000"/>
                  </a:schemeClr>
                </a:solidFill>
                <a:latin typeface="Calibri"/>
              </a:rPr>
              <a:t>The Two-Phase Locking Protocol 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2" descr=""/>
          <p:cNvPicPr/>
          <p:nvPr/>
        </p:nvPicPr>
        <p:blipFill>
          <a:blip r:embed="rId1"/>
          <a:srcRect l="24885" t="23081" r="24642" b="29852"/>
          <a:stretch/>
        </p:blipFill>
        <p:spPr>
          <a:xfrm>
            <a:off x="609480" y="1676520"/>
            <a:ext cx="8076600" cy="403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accent1">
                    <a:lumMod val="75000"/>
                  </a:schemeClr>
                </a:solidFill>
                <a:latin typeface="Calibri"/>
              </a:rPr>
              <a:t>The Two-Phase Locking Protocol 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95280"/>
            <a:ext cx="8228880" cy="540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3000"/>
          </a:bodyPr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Cascading rollback may occur in Two phase locking so in order to avoid it three variations on two phase locking is used: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Strict two-phase locking :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Here a transaction must hold all its exclusive locks till it commits/aborts.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Rigorous two-phase locking 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even stricter: here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all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locks are held till commit/abort. In this protocol transactions can be serialized in the order in which they commit.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Two phase locking with Lock Conversion: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protocol adds the ability of lock conversion to the basic two phase locking. i.e we can convert a shared lock to an exclusive lock and vice versa. The Upgrade(A) instruction is used to convert a shared lock to an exclusive lock. The Downgrade(A) instruction is used to convert an exclusive lock shared lock.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accent1">
                    <a:lumMod val="75000"/>
                  </a:schemeClr>
                </a:solidFill>
                <a:latin typeface="Calibri"/>
              </a:rPr>
              <a:t>Graph Based Protocol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9000"/>
          </a:bodyPr>
          <a:p>
            <a:pPr indent="0" algn="just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Graph-based protocols are an alternative to two-phase locking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protocol requires prior knowledge about the order in which database items will be accessed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acquire such prior knowledge, we impose a partial ordering→ on the set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{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, d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2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,..., d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} of all data items.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i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→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j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then any transaction accessing both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i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j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must access d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before accessing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j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accent1">
                    <a:lumMod val="75000"/>
                  </a:schemeClr>
                </a:solidFill>
                <a:latin typeface="Calibri"/>
              </a:rPr>
              <a:t>Graph Based Protocol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502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9000"/>
          </a:bodyPr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tree or a graph protocol only exclusive locks are allowed. Each transaction Ti can lock data item only once, and must observe the following rules: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first lock by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Ti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may be on any data item.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Subsequently, a data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Q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can be locked by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Ti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only if the parent of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Q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is currently locked by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Ti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Data items may be unlocked at any time.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data item that has been locked and unlocked by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Ti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cannot subsequently be relocked by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Ti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accent1">
                    <a:lumMod val="75000"/>
                  </a:schemeClr>
                </a:solidFill>
                <a:latin typeface="Calibri"/>
              </a:rPr>
              <a:t>Graph Based Protocol: Example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Picture 2" descr=""/>
          <p:cNvPicPr/>
          <p:nvPr/>
        </p:nvPicPr>
        <p:blipFill>
          <a:blip r:embed="rId1"/>
          <a:srcRect l="26130" t="23775" r="21421" b="11457"/>
          <a:stretch/>
        </p:blipFill>
        <p:spPr>
          <a:xfrm>
            <a:off x="914400" y="1600200"/>
            <a:ext cx="7466760" cy="479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accent1">
                    <a:lumMod val="75000"/>
                  </a:schemeClr>
                </a:solidFill>
                <a:latin typeface="Calibri"/>
              </a:rPr>
              <a:t>Graph Based Protocol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19320"/>
            <a:ext cx="8228880" cy="563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6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</a:rPr>
              <a:t>Advantages: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tree protocol ensures conflict serializability as well as freedom from deadlock.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Unlocking may occur earlier in the tree-locking protocol than in the two-phase locking protocol.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shorter waiting times, and increase in concurrency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protocol is deadlock-free, no rollbacks are required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</a:rPr>
              <a:t>Disadvantages: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Transactions may have to lock data items that it does not access.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increased locking overhead, and additional waiting time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potential decrease in concurrency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accent1">
                    <a:lumMod val="75000"/>
                  </a:schemeClr>
                </a:solidFill>
                <a:latin typeface="Calibri"/>
              </a:rPr>
              <a:t>Time Stamp Based Protocol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295280"/>
            <a:ext cx="8228880" cy="502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0000"/>
          </a:bodyPr>
          <a:p>
            <a:pPr indent="0" algn="just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Each transaction is issued a timestamp when it enters the system. If an old transaction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Ti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has time-stamp TS(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Ti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), a new transaction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Tj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is assigned time-stamp TS(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Tj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) such that TS(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Ti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) &lt;TS(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Tj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).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protocol manages concurrent execution such that the time-stamps determine the serializability order.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 order to assure such behavior, the protocol maintains for each data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Q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two timestamp values: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W-timestamp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Q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is the largest time-stamp of any transaction that executed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write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Q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successfully.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R-timestamp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Q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is the largest time-stamp of any transaction that executed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read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Q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successfully.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accent1">
                    <a:lumMod val="75000"/>
                  </a:schemeClr>
                </a:solidFill>
                <a:latin typeface="Calibri"/>
              </a:rPr>
              <a:t>Time Stamp Based Protocol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lvl="1" marL="743040" indent="-28584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 the value of the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system clock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as the timestamp; that is, a transaction’s timestamp is equal to the value of the clock when the transaction enters the system.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 a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logical counter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that is incremented after a new timestamp has been assigned; that is, a transaction’s timestamp is equal to the value of the counter when the transaction enters the system.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accent1">
                    <a:lumMod val="75000"/>
                  </a:schemeClr>
                </a:solidFill>
                <a:latin typeface="Calibri"/>
              </a:rPr>
              <a:t>Concurrency Control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8000"/>
          </a:bodyPr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Concurrency control mechanism is responsible for maintaining the database consistency in case of concurrent execution.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Following are the most common concurrency control protocols: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Lock based protocol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Graph Based protocol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Time stamp based protocol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Validation based protocol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accent1">
                    <a:lumMod val="75000"/>
                  </a:schemeClr>
                </a:solidFill>
                <a:latin typeface="Calibri"/>
              </a:rPr>
              <a:t>Time Stamp Based Protocol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1000"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timestamp ordering protocol ensures that any conflicting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read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write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operations are executed in timestamp order.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Suppose a transaction T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issues a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read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Q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)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TS(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i="1" lang="en-US" sz="12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≤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-timestamp(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Q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), then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i="1" lang="en-US" sz="1200" spc="-1" strike="noStrike">
                <a:solidFill>
                  <a:srgbClr val="000000"/>
                </a:solidFill>
                <a:latin typeface="Calibri"/>
              </a:rPr>
              <a:t>i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needs to read a value of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Q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that was already overwritten. Hence,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read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operation is rejected, and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i="1" lang="en-US" sz="1200" spc="-1" strike="noStrike">
                <a:solidFill>
                  <a:srgbClr val="000000"/>
                </a:solidFill>
                <a:latin typeface="Calibri"/>
              </a:rPr>
              <a:t>i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rolled back.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TS(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i="1" lang="en-US" sz="1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)≥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-timestamp(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Q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), then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read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operation is executed, and R-timestamp(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Q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is set to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max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(R-timestamp(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Q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), TS(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i="1" lang="en-US" sz="1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)).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accent1">
                    <a:lumMod val="75000"/>
                  </a:schemeClr>
                </a:solidFill>
                <a:latin typeface="Calibri"/>
              </a:rPr>
              <a:t>Time Stamp Based Protocol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69000"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Suppose that transaction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</a:rPr>
              <a:t>i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issues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write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Q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).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TS(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i="1" lang="en-US" sz="12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&lt; R-timestamp(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Q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), then the value of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Q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that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i="1" lang="en-US" sz="1200" spc="-1" strike="noStrike">
                <a:solidFill>
                  <a:srgbClr val="000000"/>
                </a:solidFill>
                <a:latin typeface="Calibri"/>
              </a:rPr>
              <a:t>i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producing was needed previously, and the system assumed that that value would never be produced. Hence,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write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operation is rejected, and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i="1" lang="en-US" sz="1200" spc="-1" strike="noStrike">
                <a:solidFill>
                  <a:srgbClr val="000000"/>
                </a:solidFill>
                <a:latin typeface="Calibri"/>
              </a:rPr>
              <a:t>i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rolled back.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TS(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&lt; W-timestamp(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Q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), then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</a:rPr>
              <a:t>i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attempting to write an obsolete value of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Q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Hence, this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write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operation is rejected, and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</a:rPr>
              <a:t>i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rolled back.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Otherwise, the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write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operation is executed, and W-timestamp(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Q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) is set to TS(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).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8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accent1">
                    <a:lumMod val="75000"/>
                  </a:schemeClr>
                </a:solidFill>
                <a:latin typeface="Calibri"/>
              </a:rPr>
              <a:t>Time Stamp Based Protocol: Example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295280"/>
            <a:ext cx="8228880" cy="556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8000"/>
          </a:bodyPr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 illustrate this protocol, we consider transactions T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and T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 Transaction T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displays the contents of accounts A and B: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-US" sz="32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: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914400" indent="0" algn="just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read(B);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914400" indent="0" algn="just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read(A);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914400" indent="0" algn="just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display(A + B);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-US" sz="32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: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914400" indent="0" algn="just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read(B);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914400" indent="0" algn="just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B := B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− 50;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914400" indent="0" algn="just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write(B);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914400" indent="0" algn="just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read(A);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914400" indent="0" algn="just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 := A + 50;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914400" indent="0" algn="just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write(A);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914400" indent="0" algn="just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display(A + B);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914400" indent="0" algn="just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914400" indent="0" algn="just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accent1">
                    <a:lumMod val="75000"/>
                  </a:schemeClr>
                </a:solidFill>
                <a:latin typeface="Calibri"/>
              </a:rPr>
              <a:t>Time Stamp Based Protocol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15080" y="129528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 presenting schedules under the timestamp protocol, we shall assume that a transaction is assigned a timestamp immediately before its first instruction. Thus, in schedule 3, TS(T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) &lt; TS(T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), and the schedule is possible under the timestamp protocol.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Schedule 3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Picture 7" descr=""/>
          <p:cNvPicPr/>
          <p:nvPr/>
        </p:nvPicPr>
        <p:blipFill>
          <a:blip r:embed="rId1"/>
          <a:stretch/>
        </p:blipFill>
        <p:spPr>
          <a:xfrm>
            <a:off x="2819520" y="3429000"/>
            <a:ext cx="4029840" cy="312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accent1">
                    <a:lumMod val="75000"/>
                  </a:schemeClr>
                </a:solidFill>
                <a:latin typeface="Calibri"/>
              </a:rPr>
              <a:t>Thomas Write Rule 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143000"/>
            <a:ext cx="8228880" cy="5714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0000"/>
          </a:bodyPr>
          <a:p>
            <a:pPr indent="0" algn="just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Modified version of the timestamp-ordering protocol in which obsolete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write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operations may be ignored under certain circumstances.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When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Ti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attempts to write data item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Q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, if TS(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Ti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)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&lt;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W-timestamp(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Q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), then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Ti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is attempting to write an obsolete value of {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Q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}.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Rather than rolling back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Ti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 the timestamp ordering protocol would have done, this {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write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} operation can be ignored.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Otherwise this protocol is the same as the timestamp ordering protocol.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Thomas' Write Rule allows greater potential concurrency.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Allows some view-serializable schedules that are not conflict-serializable.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accent1">
                    <a:lumMod val="75000"/>
                  </a:schemeClr>
                </a:solidFill>
                <a:latin typeface="Calibri"/>
              </a:rPr>
              <a:t>Validation Based Protocol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3000"/>
          </a:bodyPr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 assume that each transaction T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executes in two or three different phases in its lifetime, depending on whether it is a read-only or an update transaction. The phases are, in order,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</a:pP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Read phase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.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During this phase, the system executes transaction T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It reads the values of the various data items and stores them in variables local to T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It performs all write operations on temporary local variables, without updates of the actual database.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accent1">
                    <a:lumMod val="75000"/>
                  </a:schemeClr>
                </a:solidFill>
                <a:latin typeface="Calibri"/>
              </a:rPr>
              <a:t>Validation Based Protocol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lvl="1" marL="743040" indent="-28584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Validation phase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.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Transaction 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performs a validation test to determine whether it can copy to the database the temporary local variables that hold the results of write operations without causing a violation of serializability.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Write phase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.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transaction 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succeeds in validation (step 2), then the system applies the actual updates to the database. Otherwise, the system rolls back 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accent1">
                    <a:lumMod val="75000"/>
                  </a:schemeClr>
                </a:solidFill>
                <a:latin typeface="Calibri"/>
              </a:rPr>
              <a:t>Validation Based Protocol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76212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Each transaction Ti has 3 timestamps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Start(Ti) : the time when Ti started its execution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Validation(Ti): the time when Ti entered its validation phase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Finish(Ti) : the time when Ti finished its write phase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Picture 2" descr=""/>
          <p:cNvPicPr/>
          <p:nvPr/>
        </p:nvPicPr>
        <p:blipFill>
          <a:blip r:embed="rId1"/>
          <a:stretch/>
        </p:blipFill>
        <p:spPr>
          <a:xfrm>
            <a:off x="2743200" y="3809880"/>
            <a:ext cx="4457160" cy="297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accent1">
                    <a:lumMod val="75000"/>
                  </a:schemeClr>
                </a:solidFill>
                <a:latin typeface="Calibri"/>
              </a:rPr>
              <a:t>Lock-Based Protocols 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304920" y="1371600"/>
            <a:ext cx="8457480" cy="510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7000"/>
          </a:bodyPr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Inconsistency occurs when two transactions attempt to modify the same data item at the same time.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general solution to this problem is that, if one transaction is accessing a data item then, no other transaction should be allowed to modify that data item.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Locks are used to implement this general solution.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</a:rPr>
              <a:t>Lock-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accent1">
                    <a:lumMod val="75000"/>
                  </a:schemeClr>
                </a:solidFill>
                <a:latin typeface="Calibri"/>
              </a:rPr>
              <a:t>is a variable associated with each data item that describes the status of the item with respect to possible operations that can be applied to it.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accent1">
                    <a:lumMod val="75000"/>
                  </a:schemeClr>
                </a:solidFill>
                <a:latin typeface="Calibri"/>
              </a:rPr>
              <a:t>Locks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19320"/>
            <a:ext cx="8228880" cy="548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9000"/>
          </a:bodyPr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There are two types of locks: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Binary locks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Shared/Exclusive locks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binary lock can have two states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-locked and unlocked.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function lock(X) tells that whether data item X is locked or not at a given time.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If lock(X)=1 then, X is locked and if lock(X)=0 then, X is not locked.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transaction can request and release a lock on data item X by using following two instructions: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Lock_item(X)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unlock_item(X)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accent1">
                    <a:lumMod val="75000"/>
                  </a:schemeClr>
                </a:solidFill>
                <a:latin typeface="Calibri"/>
              </a:rPr>
              <a:t>Locks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Main drawback of binary lock is that at a given point of time, at most one transaction can hold a lock on data item X. But, in database system it should be allowed that multiple transactions may access a data item only for reading.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 overcome this problem, we use shared/exclusive lock.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accent1">
                    <a:lumMod val="75000"/>
                  </a:schemeClr>
                </a:solidFill>
                <a:latin typeface="Calibri"/>
              </a:rPr>
              <a:t>Locks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Picture 2" descr=""/>
          <p:cNvPicPr/>
          <p:nvPr/>
        </p:nvPicPr>
        <p:blipFill>
          <a:blip r:embed="rId1"/>
          <a:srcRect l="25372" t="28637" r="19761" b="42697"/>
          <a:stretch/>
        </p:blipFill>
        <p:spPr>
          <a:xfrm>
            <a:off x="609480" y="1523880"/>
            <a:ext cx="8000280" cy="335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accent1">
                    <a:lumMod val="75000"/>
                  </a:schemeClr>
                </a:solidFill>
                <a:latin typeface="Calibri"/>
              </a:rPr>
              <a:t>Locks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Picture 2" descr=""/>
          <p:cNvPicPr/>
          <p:nvPr/>
        </p:nvPicPr>
        <p:blipFill>
          <a:blip r:embed="rId1"/>
          <a:stretch/>
        </p:blipFill>
        <p:spPr>
          <a:xfrm>
            <a:off x="1219320" y="1447920"/>
            <a:ext cx="6857280" cy="479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accent1">
                    <a:lumMod val="75000"/>
                  </a:schemeClr>
                </a:solidFill>
                <a:latin typeface="Calibri"/>
              </a:rPr>
              <a:t>Compatibility Function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 algn="just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Compatibility function can be defined as: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Let M and N be two lock modes. Now suppose that a transaction Ti requests a lock of mode M on data item A on which transaction Tj currently holds a lock of mode N. If transaction Ti can be granted a lock on A immediately inspite of presence of lock of mode N, then mode M is said to be compatible with mode N.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Picture 2" descr=""/>
          <p:cNvPicPr/>
          <p:nvPr/>
        </p:nvPicPr>
        <p:blipFill>
          <a:blip r:embed="rId1"/>
          <a:srcRect l="48013" t="27421" r="34987" b="54670"/>
          <a:stretch/>
        </p:blipFill>
        <p:spPr>
          <a:xfrm>
            <a:off x="2895480" y="4724280"/>
            <a:ext cx="3351960" cy="167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accent1">
                    <a:lumMod val="75000"/>
                  </a:schemeClr>
                </a:solidFill>
                <a:latin typeface="Calibri"/>
              </a:rPr>
              <a:t>Pitfalls of Lock-Based Protocols 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Picture 2" descr=""/>
          <p:cNvPicPr/>
          <p:nvPr/>
        </p:nvPicPr>
        <p:blipFill>
          <a:blip r:embed="rId1"/>
          <a:srcRect l="25380" t="23093" r="21327" b="13714"/>
          <a:stretch/>
        </p:blipFill>
        <p:spPr>
          <a:xfrm>
            <a:off x="838080" y="1523880"/>
            <a:ext cx="7695360" cy="479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10149</TotalTime>
  <Application>LibreOffice/7.4.2.3$Linux_X86_64 LibreOffice_project/40$Build-3</Application>
  <AppVersion>15.0000</AppVersion>
  <Words>1674</Words>
  <Paragraphs>149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2013-08-21T06:36:47Z</dcterms:created>
  <dc:creator>Dell</dc:creator>
  <dc:description/>
  <dc:language>en-IN</dc:language>
  <cp:lastModifiedBy/>
  <dcterms:modified xsi:type="dcterms:W3CDTF">2023-03-31T15:51:25Z</dcterms:modified>
  <cp:revision>1014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(4:3)</vt:lpwstr>
  </property>
  <property fmtid="{D5CDD505-2E9C-101B-9397-08002B2CF9AE}" pid="4" name="Slides">
    <vt:i4>27</vt:i4>
  </property>
</Properties>
</file>