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  <p:sldId id="277" r:id="rId21"/>
    <p:sldId id="275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00FF99"/>
    <a:srgbClr val="FFFF66"/>
    <a:srgbClr val="FF99FF"/>
    <a:srgbClr val="666699"/>
    <a:srgbClr val="CC9900"/>
    <a:srgbClr val="FF9933"/>
    <a:srgbClr val="FFCC00"/>
    <a:srgbClr val="9999FF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9671E-919B-4EEA-9B90-4DC2899E4842}" type="doc">
      <dgm:prSet loTypeId="urn:microsoft.com/office/officeart/2005/8/layout/hList3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A83B3E-177E-49B8-A534-A7780C65408E}">
      <dgm:prSet phldrT="[Text]" custT="1"/>
      <dgm:spPr>
        <a:solidFill>
          <a:srgbClr val="A50021"/>
        </a:solidFill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500" dirty="0" smtClean="0">
              <a:solidFill>
                <a:srgbClr val="66FF33"/>
              </a:solidFill>
              <a:latin typeface="Berlin Sans FB" pitchFamily="34" charset="0"/>
            </a:rPr>
            <a:t>COMPOUND NOUNS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2400" b="1" dirty="0" smtClean="0">
              <a:solidFill>
                <a:schemeClr val="bg2">
                  <a:lumMod val="40000"/>
                  <a:lumOff val="60000"/>
                </a:schemeClr>
              </a:solidFill>
              <a:latin typeface="Franklin Gothic Demi" pitchFamily="34" charset="0"/>
            </a:rPr>
            <a:t>Some nouns consist of more than one word. These are compound nouns. Compound noun is made up of a noun plus another noun. Take moonlight as an example. However, compound nouns are also made using other parts of speech, like verbs and adjectives.</a:t>
          </a:r>
          <a:endParaRPr lang="en-US" sz="2400" b="1" dirty="0">
            <a:solidFill>
              <a:schemeClr val="bg2">
                <a:lumMod val="40000"/>
                <a:lumOff val="60000"/>
              </a:schemeClr>
            </a:solidFill>
            <a:latin typeface="Franklin Gothic Demi" pitchFamily="34" charset="0"/>
          </a:endParaRPr>
        </a:p>
      </dgm:t>
    </dgm:pt>
    <dgm:pt modelId="{CAF72582-23D8-4A72-BA58-8FE466ACD7D0}" type="parTrans" cxnId="{9B2497E2-F4D6-4577-80F1-A1C43C1C1CFA}">
      <dgm:prSet/>
      <dgm:spPr/>
      <dgm:t>
        <a:bodyPr/>
        <a:lstStyle/>
        <a:p>
          <a:endParaRPr lang="en-US"/>
        </a:p>
      </dgm:t>
    </dgm:pt>
    <dgm:pt modelId="{5D85FA16-F030-48F9-BD62-4AFA218B361B}" type="sibTrans" cxnId="{9B2497E2-F4D6-4577-80F1-A1C43C1C1CFA}">
      <dgm:prSet/>
      <dgm:spPr/>
      <dgm:t>
        <a:bodyPr/>
        <a:lstStyle/>
        <a:p>
          <a:endParaRPr lang="en-US"/>
        </a:p>
      </dgm:t>
    </dgm:pt>
    <dgm:pt modelId="{20EC4B3D-19AF-4C99-998A-5F79300E6B3C}">
      <dgm:prSet phldrT="[Text]" custT="1"/>
      <dgm:spPr>
        <a:solidFill>
          <a:srgbClr val="92D050"/>
        </a:solidFill>
      </dgm:spPr>
      <dgm:t>
        <a:bodyPr/>
        <a:lstStyle/>
        <a:p>
          <a:endParaRPr lang="en-US" sz="2400" dirty="0" smtClean="0">
            <a:solidFill>
              <a:srgbClr val="993366"/>
            </a:solidFill>
            <a:latin typeface="Copperplate Gothic Bold" pitchFamily="34" charset="0"/>
          </a:endParaRPr>
        </a:p>
        <a:p>
          <a:r>
            <a:rPr lang="en-US" sz="2400" dirty="0" smtClean="0">
              <a:solidFill>
                <a:srgbClr val="993366"/>
              </a:solidFill>
              <a:latin typeface="Copperplate Gothic Bold" pitchFamily="34" charset="0"/>
            </a:rPr>
            <a:t>OPEN</a:t>
          </a:r>
        </a:p>
        <a:p>
          <a:r>
            <a:rPr lang="en-US" sz="2500" b="1" i="0" dirty="0" smtClean="0">
              <a:solidFill>
                <a:schemeClr val="bg2"/>
              </a:solidFill>
              <a:latin typeface="Broadway" pitchFamily="82" charset="0"/>
            </a:rPr>
            <a:t>(noun + noun)</a:t>
          </a:r>
        </a:p>
        <a:p>
          <a:r>
            <a:rPr lang="en-US" sz="2400" b="0" i="0" dirty="0" smtClean="0">
              <a:solidFill>
                <a:srgbClr val="006699"/>
              </a:solidFill>
              <a:latin typeface="Cooper Black" pitchFamily="18" charset="0"/>
            </a:rPr>
            <a:t>Eyewitness</a:t>
          </a:r>
        </a:p>
        <a:p>
          <a:endParaRPr lang="en-US" sz="2400" b="0" i="0" dirty="0" smtClean="0">
            <a:solidFill>
              <a:srgbClr val="006699"/>
            </a:solidFill>
            <a:latin typeface="Cooper Black" pitchFamily="18" charset="0"/>
          </a:endParaRPr>
        </a:p>
        <a:p>
          <a:r>
            <a:rPr lang="en-US" sz="2400" b="0" i="0" dirty="0" smtClean="0">
              <a:solidFill>
                <a:srgbClr val="006699"/>
              </a:solidFill>
              <a:latin typeface="Cooper Black" pitchFamily="18" charset="0"/>
            </a:rPr>
            <a:t>Fingerprint</a:t>
          </a:r>
        </a:p>
        <a:p>
          <a:endParaRPr lang="en-US" sz="2400" b="0" i="0" dirty="0" smtClean="0">
            <a:solidFill>
              <a:srgbClr val="006699"/>
            </a:solidFill>
            <a:latin typeface="Cooper Black" pitchFamily="18" charset="0"/>
          </a:endParaRPr>
        </a:p>
        <a:p>
          <a:r>
            <a:rPr lang="en-US" sz="2400" b="0" i="0" dirty="0" smtClean="0">
              <a:solidFill>
                <a:srgbClr val="006699"/>
              </a:solidFill>
              <a:latin typeface="Cooper Black" pitchFamily="18" charset="0"/>
            </a:rPr>
            <a:t>Pickpocket</a:t>
          </a:r>
        </a:p>
        <a:p>
          <a:endParaRPr lang="en-US" sz="2400" b="0" i="0" dirty="0" smtClean="0">
            <a:solidFill>
              <a:srgbClr val="006699"/>
            </a:solidFill>
            <a:latin typeface="Cooper Black" pitchFamily="18" charset="0"/>
          </a:endParaRPr>
        </a:p>
        <a:p>
          <a:r>
            <a:rPr lang="en-US" sz="2400" b="0" i="0" dirty="0" smtClean="0">
              <a:solidFill>
                <a:srgbClr val="006699"/>
              </a:solidFill>
              <a:latin typeface="Cooper Black" pitchFamily="18" charset="0"/>
            </a:rPr>
            <a:t>wheelchair</a:t>
          </a:r>
          <a:endParaRPr lang="en-US" sz="2400" dirty="0" smtClean="0">
            <a:solidFill>
              <a:srgbClr val="006699"/>
            </a:solidFill>
            <a:latin typeface="Cooper Black" pitchFamily="18" charset="0"/>
          </a:endParaRPr>
        </a:p>
        <a:p>
          <a:endParaRPr lang="en-US" sz="2100" dirty="0" smtClean="0">
            <a:solidFill>
              <a:srgbClr val="993366"/>
            </a:solidFill>
            <a:latin typeface="Copperplate Gothic Bold" pitchFamily="34" charset="0"/>
          </a:endParaRPr>
        </a:p>
      </dgm:t>
    </dgm:pt>
    <dgm:pt modelId="{605B7129-A21D-42A8-B548-A7AAA9330676}" type="parTrans" cxnId="{96C752F4-4BF8-4FCB-B669-790EC8BC3CAC}">
      <dgm:prSet/>
      <dgm:spPr/>
      <dgm:t>
        <a:bodyPr/>
        <a:lstStyle/>
        <a:p>
          <a:endParaRPr lang="en-US"/>
        </a:p>
      </dgm:t>
    </dgm:pt>
    <dgm:pt modelId="{D6BD34BE-7EA0-46DC-83D9-653BFE571F43}" type="sibTrans" cxnId="{96C752F4-4BF8-4FCB-B669-790EC8BC3CAC}">
      <dgm:prSet/>
      <dgm:spPr/>
      <dgm:t>
        <a:bodyPr/>
        <a:lstStyle/>
        <a:p>
          <a:endParaRPr lang="en-US"/>
        </a:p>
      </dgm:t>
    </dgm:pt>
    <dgm:pt modelId="{3E3A0E33-08DE-423C-B64E-20C914326853}">
      <dgm:prSet phldrT="[Text]" custT="1"/>
      <dgm:spPr>
        <a:solidFill>
          <a:srgbClr val="80008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2100" b="0" dirty="0" smtClean="0">
            <a:solidFill>
              <a:srgbClr val="FF9900"/>
            </a:solidFill>
            <a:latin typeface="Copperplate Gothic Bold" pitchFamily="34" charset="0"/>
          </a:endParaRPr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b="0" dirty="0" smtClean="0">
            <a:solidFill>
              <a:srgbClr val="FF9900"/>
            </a:solidFill>
            <a:latin typeface="Copperplate Gothic Bold" pitchFamily="34" charset="0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2400" b="0" dirty="0" smtClean="0">
              <a:solidFill>
                <a:srgbClr val="FF9900"/>
              </a:solidFill>
              <a:latin typeface="Copperplate Gothic Bold" pitchFamily="34" charset="0"/>
            </a:rPr>
            <a:t>CLOSED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2500" b="1" i="0" dirty="0" smtClean="0">
              <a:solidFill>
                <a:schemeClr val="bg2"/>
              </a:solidFill>
              <a:latin typeface="Broadway" pitchFamily="82" charset="0"/>
            </a:rPr>
            <a:t>(noun + noun)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b="0" i="0" dirty="0" smtClean="0">
              <a:solidFill>
                <a:srgbClr val="FFFF00"/>
              </a:solidFill>
              <a:latin typeface="Cooper Black" pitchFamily="18" charset="0"/>
            </a:rPr>
            <a:t>air bag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sz="2400" b="0" i="0" dirty="0" smtClean="0">
            <a:solidFill>
              <a:srgbClr val="FFFF00"/>
            </a:solidFill>
            <a:latin typeface="Cooper Black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endParaRPr lang="en-US" sz="800" b="0" i="0" dirty="0" smtClean="0">
            <a:solidFill>
              <a:srgbClr val="FFFF00"/>
            </a:solidFill>
            <a:latin typeface="Cooper Black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b="0" i="0" dirty="0" smtClean="0">
              <a:solidFill>
                <a:srgbClr val="FFFF00"/>
              </a:solidFill>
              <a:latin typeface="Cooper Black" pitchFamily="18" charset="0"/>
            </a:rPr>
            <a:t>bomb squad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sz="2400" b="0" i="0" dirty="0" smtClean="0">
            <a:solidFill>
              <a:srgbClr val="FFFF00"/>
            </a:solidFill>
            <a:latin typeface="Cooper Black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endParaRPr lang="en-US" sz="800" b="0" i="0" dirty="0" smtClean="0">
            <a:solidFill>
              <a:srgbClr val="FFFF00"/>
            </a:solidFill>
            <a:latin typeface="Cooper Black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b="0" i="0" dirty="0" smtClean="0">
              <a:solidFill>
                <a:srgbClr val="FFFF00"/>
              </a:solidFill>
              <a:latin typeface="Cooper Black" pitchFamily="18" charset="0"/>
            </a:rPr>
            <a:t>case study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sz="2400" b="0" i="0" dirty="0" smtClean="0">
            <a:solidFill>
              <a:srgbClr val="FFFF00"/>
            </a:solidFill>
            <a:latin typeface="Cooper Black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endParaRPr lang="en-US" sz="800" b="0" i="0" dirty="0" smtClean="0">
            <a:solidFill>
              <a:srgbClr val="FFFF00"/>
            </a:solidFill>
            <a:latin typeface="Cooper Black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b="0" i="0" dirty="0" smtClean="0">
              <a:solidFill>
                <a:srgbClr val="FFFF00"/>
              </a:solidFill>
              <a:latin typeface="Cooper Black" pitchFamily="18" charset="0"/>
            </a:rPr>
            <a:t>death rate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sz="2400" b="0" i="0" dirty="0" smtClean="0">
            <a:solidFill>
              <a:srgbClr val="FFFF00"/>
            </a:solidFill>
            <a:latin typeface="Cooper Black" pitchFamily="18" charset="0"/>
          </a:endParaRPr>
        </a:p>
        <a:p>
          <a:pPr>
            <a:lnSpc>
              <a:spcPct val="90000"/>
            </a:lnSpc>
            <a:spcAft>
              <a:spcPct val="35000"/>
            </a:spcAft>
          </a:pPr>
          <a:endParaRPr lang="en-US" sz="2100" b="0" dirty="0">
            <a:solidFill>
              <a:srgbClr val="FF9900"/>
            </a:solidFill>
            <a:latin typeface="Cooper Black" pitchFamily="18" charset="0"/>
          </a:endParaRPr>
        </a:p>
      </dgm:t>
    </dgm:pt>
    <dgm:pt modelId="{074AF38C-6453-48C2-994B-6D4D1C2BDE23}" type="parTrans" cxnId="{715037CD-3BB5-47CD-A679-734F92C1AA08}">
      <dgm:prSet/>
      <dgm:spPr/>
      <dgm:t>
        <a:bodyPr/>
        <a:lstStyle/>
        <a:p>
          <a:endParaRPr lang="en-US"/>
        </a:p>
      </dgm:t>
    </dgm:pt>
    <dgm:pt modelId="{F20E0B72-33A1-4758-B2B3-BD88078609A5}" type="sibTrans" cxnId="{715037CD-3BB5-47CD-A679-734F92C1AA08}">
      <dgm:prSet/>
      <dgm:spPr/>
      <dgm:t>
        <a:bodyPr/>
        <a:lstStyle/>
        <a:p>
          <a:endParaRPr lang="en-US"/>
        </a:p>
      </dgm:t>
    </dgm:pt>
    <dgm:pt modelId="{929051CD-1089-4147-B816-21F459EC0B69}">
      <dgm:prSet phldrT="[Text]"/>
      <dgm:spPr/>
      <dgm:t>
        <a:bodyPr/>
        <a:lstStyle/>
        <a:p>
          <a:r>
            <a:rPr lang="en-US" dirty="0" smtClean="0">
              <a:solidFill>
                <a:srgbClr val="6600CC"/>
              </a:solidFill>
              <a:latin typeface="Copperplate Gothic Bold" pitchFamily="34" charset="0"/>
            </a:rPr>
            <a:t>HYPHENATED</a:t>
          </a:r>
        </a:p>
        <a:p>
          <a:r>
            <a:rPr lang="en-US" b="1" i="0" dirty="0" smtClean="0">
              <a:solidFill>
                <a:schemeClr val="bg2"/>
              </a:solidFill>
              <a:latin typeface="Broadway" pitchFamily="82" charset="0"/>
            </a:rPr>
            <a:t>(noun + noun)</a:t>
          </a:r>
        </a:p>
        <a:p>
          <a:r>
            <a:rPr lang="en-US" b="0" i="0" dirty="0" smtClean="0">
              <a:solidFill>
                <a:srgbClr val="FF99FF"/>
              </a:solidFill>
              <a:latin typeface="Cooper Black" pitchFamily="18" charset="0"/>
            </a:rPr>
            <a:t>two-fold</a:t>
          </a:r>
          <a:r>
            <a:rPr lang="en-US" i="0" dirty="0" smtClean="0">
              <a:solidFill>
                <a:srgbClr val="FF99FF"/>
              </a:solidFill>
              <a:latin typeface="Cooper Black" pitchFamily="18" charset="0"/>
            </a:rPr>
            <a:t/>
          </a:r>
          <a:br>
            <a:rPr lang="en-US" i="0" dirty="0" smtClean="0">
              <a:solidFill>
                <a:srgbClr val="FF99FF"/>
              </a:solidFill>
              <a:latin typeface="Cooper Black" pitchFamily="18" charset="0"/>
            </a:rPr>
          </a:br>
          <a:endParaRPr lang="en-US" b="0" i="0" dirty="0" smtClean="0">
            <a:solidFill>
              <a:srgbClr val="FF99FF"/>
            </a:solidFill>
            <a:latin typeface="Cooper Black" pitchFamily="18" charset="0"/>
          </a:endParaRPr>
        </a:p>
        <a:p>
          <a:r>
            <a:rPr lang="en-US" b="0" i="0" dirty="0" smtClean="0">
              <a:solidFill>
                <a:srgbClr val="FF99FF"/>
              </a:solidFill>
              <a:latin typeface="Cooper Black" pitchFamily="18" charset="0"/>
            </a:rPr>
            <a:t>by–product</a:t>
          </a:r>
        </a:p>
        <a:p>
          <a:endParaRPr lang="en-US" b="0" i="0" dirty="0" smtClean="0">
            <a:solidFill>
              <a:srgbClr val="FF99FF"/>
            </a:solidFill>
            <a:latin typeface="Cooper Black" pitchFamily="18" charset="0"/>
          </a:endParaRPr>
        </a:p>
        <a:p>
          <a:r>
            <a:rPr lang="en-US" b="0" i="0" dirty="0" smtClean="0">
              <a:solidFill>
                <a:srgbClr val="FF99FF"/>
              </a:solidFill>
              <a:latin typeface="Cooper Black" pitchFamily="18" charset="0"/>
            </a:rPr>
            <a:t>self–defense</a:t>
          </a:r>
        </a:p>
        <a:p>
          <a:endParaRPr lang="en-US" b="0" i="0" dirty="0" smtClean="0">
            <a:solidFill>
              <a:srgbClr val="FF99FF"/>
            </a:solidFill>
            <a:latin typeface="Cooper Black" pitchFamily="18" charset="0"/>
          </a:endParaRPr>
        </a:p>
        <a:p>
          <a:r>
            <a:rPr lang="en-US" b="0" i="0" dirty="0" smtClean="0">
              <a:solidFill>
                <a:srgbClr val="FF99FF"/>
              </a:solidFill>
              <a:latin typeface="Cooper Black" pitchFamily="18" charset="0"/>
            </a:rPr>
            <a:t>city-state</a:t>
          </a:r>
        </a:p>
      </dgm:t>
    </dgm:pt>
    <dgm:pt modelId="{90D96B34-691B-4EEF-93B2-BDB68DF663BD}" type="parTrans" cxnId="{1952A594-D5F2-43D4-9336-3668CA6DB470}">
      <dgm:prSet/>
      <dgm:spPr/>
      <dgm:t>
        <a:bodyPr/>
        <a:lstStyle/>
        <a:p>
          <a:endParaRPr lang="en-US"/>
        </a:p>
      </dgm:t>
    </dgm:pt>
    <dgm:pt modelId="{9F04B9BB-B2C6-4E5A-8F65-113B3458AA0D}" type="sibTrans" cxnId="{1952A594-D5F2-43D4-9336-3668CA6DB470}">
      <dgm:prSet/>
      <dgm:spPr/>
      <dgm:t>
        <a:bodyPr/>
        <a:lstStyle/>
        <a:p>
          <a:endParaRPr lang="en-US"/>
        </a:p>
      </dgm:t>
    </dgm:pt>
    <dgm:pt modelId="{D06884D3-7D8E-4D7F-96F4-5968966842A1}" type="pres">
      <dgm:prSet presAssocID="{74F9671E-919B-4EEA-9B90-4DC2899E484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4637B9-BA04-4A2D-82BE-0F9457DC0CE3}" type="pres">
      <dgm:prSet presAssocID="{7DA83B3E-177E-49B8-A534-A7780C65408E}" presName="roof" presStyleLbl="dkBgShp" presStyleIdx="0" presStyleCnt="2" custScaleY="119697" custLinFactNeighborY="4924"/>
      <dgm:spPr/>
      <dgm:t>
        <a:bodyPr/>
        <a:lstStyle/>
        <a:p>
          <a:endParaRPr lang="en-US"/>
        </a:p>
      </dgm:t>
    </dgm:pt>
    <dgm:pt modelId="{F84A5988-0A95-4612-B0BD-8447019D1C4A}" type="pres">
      <dgm:prSet presAssocID="{7DA83B3E-177E-49B8-A534-A7780C65408E}" presName="pillars" presStyleCnt="0"/>
      <dgm:spPr/>
    </dgm:pt>
    <dgm:pt modelId="{B908B186-FB32-4325-A490-A6C0A0E908B1}" type="pres">
      <dgm:prSet presAssocID="{7DA83B3E-177E-49B8-A534-A7780C65408E}" presName="pillar1" presStyleLbl="node1" presStyleIdx="0" presStyleCnt="3" custScaleX="97164" custScaleY="91703" custLinFactNeighborX="-140" custLinFactNeighborY="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AA5D4-2D6B-448D-8691-93F03BCC3601}" type="pres">
      <dgm:prSet presAssocID="{3E3A0E33-08DE-423C-B64E-20C914326853}" presName="pillarX" presStyleLbl="node1" presStyleIdx="1" presStyleCnt="3" custScaleX="97761" custScaleY="91703" custLinFactNeighborX="348" custLinFactNeighborY="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9B060-89C5-4642-98FE-7FFBB3278590}" type="pres">
      <dgm:prSet presAssocID="{929051CD-1089-4147-B816-21F459EC0B69}" presName="pillarX" presStyleLbl="node1" presStyleIdx="2" presStyleCnt="3" custScaleX="100321" custScaleY="91703" custLinFactNeighborX="2809" custLinFactNeighborY="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B5BD3-787C-4D52-BA04-DAB8BA2554CB}" type="pres">
      <dgm:prSet presAssocID="{7DA83B3E-177E-49B8-A534-A7780C65408E}" presName="base" presStyleLbl="dkBgShp" presStyleIdx="1" presStyleCnt="2"/>
      <dgm:spPr/>
    </dgm:pt>
  </dgm:ptLst>
  <dgm:cxnLst>
    <dgm:cxn modelId="{96C752F4-4BF8-4FCB-B669-790EC8BC3CAC}" srcId="{7DA83B3E-177E-49B8-A534-A7780C65408E}" destId="{20EC4B3D-19AF-4C99-998A-5F79300E6B3C}" srcOrd="0" destOrd="0" parTransId="{605B7129-A21D-42A8-B548-A7AAA9330676}" sibTransId="{D6BD34BE-7EA0-46DC-83D9-653BFE571F43}"/>
    <dgm:cxn modelId="{224F15D8-9560-4439-A34D-8499AEABBE5E}" type="presOf" srcId="{929051CD-1089-4147-B816-21F459EC0B69}" destId="{DA49B060-89C5-4642-98FE-7FFBB3278590}" srcOrd="0" destOrd="0" presId="urn:microsoft.com/office/officeart/2005/8/layout/hList3"/>
    <dgm:cxn modelId="{1D294DB8-BD6B-4A04-823A-C4253720C08B}" type="presOf" srcId="{20EC4B3D-19AF-4C99-998A-5F79300E6B3C}" destId="{B908B186-FB32-4325-A490-A6C0A0E908B1}" srcOrd="0" destOrd="0" presId="urn:microsoft.com/office/officeart/2005/8/layout/hList3"/>
    <dgm:cxn modelId="{1734AEFD-1F3A-4CF1-BC85-09C5222EBD4D}" type="presOf" srcId="{74F9671E-919B-4EEA-9B90-4DC2899E4842}" destId="{D06884D3-7D8E-4D7F-96F4-5968966842A1}" srcOrd="0" destOrd="0" presId="urn:microsoft.com/office/officeart/2005/8/layout/hList3"/>
    <dgm:cxn modelId="{715037CD-3BB5-47CD-A679-734F92C1AA08}" srcId="{7DA83B3E-177E-49B8-A534-A7780C65408E}" destId="{3E3A0E33-08DE-423C-B64E-20C914326853}" srcOrd="1" destOrd="0" parTransId="{074AF38C-6453-48C2-994B-6D4D1C2BDE23}" sibTransId="{F20E0B72-33A1-4758-B2B3-BD88078609A5}"/>
    <dgm:cxn modelId="{1952A594-D5F2-43D4-9336-3668CA6DB470}" srcId="{7DA83B3E-177E-49B8-A534-A7780C65408E}" destId="{929051CD-1089-4147-B816-21F459EC0B69}" srcOrd="2" destOrd="0" parTransId="{90D96B34-691B-4EEF-93B2-BDB68DF663BD}" sibTransId="{9F04B9BB-B2C6-4E5A-8F65-113B3458AA0D}"/>
    <dgm:cxn modelId="{9B2497E2-F4D6-4577-80F1-A1C43C1C1CFA}" srcId="{74F9671E-919B-4EEA-9B90-4DC2899E4842}" destId="{7DA83B3E-177E-49B8-A534-A7780C65408E}" srcOrd="0" destOrd="0" parTransId="{CAF72582-23D8-4A72-BA58-8FE466ACD7D0}" sibTransId="{5D85FA16-F030-48F9-BD62-4AFA218B361B}"/>
    <dgm:cxn modelId="{CB11A83C-0399-4837-9F52-4D68D17883AC}" type="presOf" srcId="{7DA83B3E-177E-49B8-A534-A7780C65408E}" destId="{224637B9-BA04-4A2D-82BE-0F9457DC0CE3}" srcOrd="0" destOrd="0" presId="urn:microsoft.com/office/officeart/2005/8/layout/hList3"/>
    <dgm:cxn modelId="{9E788C12-4962-42B4-BADD-F9657357D8A7}" type="presOf" srcId="{3E3A0E33-08DE-423C-B64E-20C914326853}" destId="{12CAA5D4-2D6B-448D-8691-93F03BCC3601}" srcOrd="0" destOrd="0" presId="urn:microsoft.com/office/officeart/2005/8/layout/hList3"/>
    <dgm:cxn modelId="{C8E38580-B5A5-4A81-8F53-53C17E6A9122}" type="presParOf" srcId="{D06884D3-7D8E-4D7F-96F4-5968966842A1}" destId="{224637B9-BA04-4A2D-82BE-0F9457DC0CE3}" srcOrd="0" destOrd="0" presId="urn:microsoft.com/office/officeart/2005/8/layout/hList3"/>
    <dgm:cxn modelId="{3ED7FC5D-9949-408E-B5D3-0BA5D838139E}" type="presParOf" srcId="{D06884D3-7D8E-4D7F-96F4-5968966842A1}" destId="{F84A5988-0A95-4612-B0BD-8447019D1C4A}" srcOrd="1" destOrd="0" presId="urn:microsoft.com/office/officeart/2005/8/layout/hList3"/>
    <dgm:cxn modelId="{0F76C1A4-D6E0-43D6-8DBD-4286F07D5C4E}" type="presParOf" srcId="{F84A5988-0A95-4612-B0BD-8447019D1C4A}" destId="{B908B186-FB32-4325-A490-A6C0A0E908B1}" srcOrd="0" destOrd="0" presId="urn:microsoft.com/office/officeart/2005/8/layout/hList3"/>
    <dgm:cxn modelId="{82327B82-25A5-4B9D-A20F-AEF58C8D2C91}" type="presParOf" srcId="{F84A5988-0A95-4612-B0BD-8447019D1C4A}" destId="{12CAA5D4-2D6B-448D-8691-93F03BCC3601}" srcOrd="1" destOrd="0" presId="urn:microsoft.com/office/officeart/2005/8/layout/hList3"/>
    <dgm:cxn modelId="{CC6A6463-0AA9-493F-90B4-23BC5743E84C}" type="presParOf" srcId="{F84A5988-0A95-4612-B0BD-8447019D1C4A}" destId="{DA49B060-89C5-4642-98FE-7FFBB3278590}" srcOrd="2" destOrd="0" presId="urn:microsoft.com/office/officeart/2005/8/layout/hList3"/>
    <dgm:cxn modelId="{36C4090A-BC1F-4055-ADB1-D891B5457C3F}" type="presParOf" srcId="{D06884D3-7D8E-4D7F-96F4-5968966842A1}" destId="{5A8B5BD3-787C-4D52-BA04-DAB8BA2554C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637B9-BA04-4A2D-82BE-0F9457DC0CE3}">
      <dsp:nvSpPr>
        <dsp:cNvPr id="0" name=""/>
        <dsp:cNvSpPr/>
      </dsp:nvSpPr>
      <dsp:spPr>
        <a:xfrm>
          <a:off x="0" y="-5"/>
          <a:ext cx="8763000" cy="2407920"/>
        </a:xfrm>
        <a:prstGeom prst="rect">
          <a:avLst/>
        </a:prstGeom>
        <a:solidFill>
          <a:srgbClr val="A50021"/>
        </a:soli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500" kern="1200" dirty="0" smtClean="0">
              <a:solidFill>
                <a:srgbClr val="66FF33"/>
              </a:solidFill>
              <a:latin typeface="Berlin Sans FB" pitchFamily="34" charset="0"/>
            </a:rPr>
            <a:t>COMPOUND NOUNS</a:t>
          </a:r>
        </a:p>
        <a:p>
          <a:pPr lvl="0" algn="l" defTabSz="1555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Franklin Gothic Demi" pitchFamily="34" charset="0"/>
            </a:rPr>
            <a:t>Some nouns consist of more than one word. These are compound nouns. Compound noun is made up of a noun plus another noun. Take moonlight as an example. However, compound nouns are also made using other parts of speech, like verbs and adjectives.</a:t>
          </a:r>
          <a:endParaRPr lang="en-US" sz="2400" b="1" kern="1200" dirty="0">
            <a:solidFill>
              <a:schemeClr val="bg2">
                <a:lumMod val="40000"/>
                <a:lumOff val="60000"/>
              </a:schemeClr>
            </a:solidFill>
            <a:latin typeface="Franklin Gothic Demi" pitchFamily="34" charset="0"/>
          </a:endParaRPr>
        </a:p>
      </dsp:txBody>
      <dsp:txXfrm>
        <a:off x="0" y="-5"/>
        <a:ext cx="8763000" cy="2407920"/>
      </dsp:txXfrm>
    </dsp:sp>
    <dsp:sp modelId="{B908B186-FB32-4325-A490-A6C0A0E908B1}">
      <dsp:nvSpPr>
        <dsp:cNvPr id="0" name=""/>
        <dsp:cNvSpPr/>
      </dsp:nvSpPr>
      <dsp:spPr>
        <a:xfrm>
          <a:off x="10" y="2438415"/>
          <a:ext cx="2881120" cy="3874018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solidFill>
              <a:srgbClr val="993366"/>
            </a:solidFill>
            <a:latin typeface="Copperplate Gothic Bold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993366"/>
              </a:solidFill>
              <a:latin typeface="Copperplate Gothic Bold" pitchFamily="34" charset="0"/>
            </a:rPr>
            <a:t>OPEN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smtClean="0">
              <a:solidFill>
                <a:schemeClr val="bg2"/>
              </a:solidFill>
              <a:latin typeface="Broadway" pitchFamily="82" charset="0"/>
            </a:rPr>
            <a:t>(noun + noun)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rgbClr val="006699"/>
              </a:solidFill>
              <a:latin typeface="Cooper Black" pitchFamily="18" charset="0"/>
            </a:rPr>
            <a:t>Eyewitness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i="0" kern="1200" dirty="0" smtClean="0">
            <a:solidFill>
              <a:srgbClr val="006699"/>
            </a:solidFill>
            <a:latin typeface="Cooper Black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rgbClr val="006699"/>
              </a:solidFill>
              <a:latin typeface="Cooper Black" pitchFamily="18" charset="0"/>
            </a:rPr>
            <a:t>Fingerprint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i="0" kern="1200" dirty="0" smtClean="0">
            <a:solidFill>
              <a:srgbClr val="006699"/>
            </a:solidFill>
            <a:latin typeface="Cooper Black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rgbClr val="006699"/>
              </a:solidFill>
              <a:latin typeface="Cooper Black" pitchFamily="18" charset="0"/>
            </a:rPr>
            <a:t>Pickpocket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i="0" kern="1200" dirty="0" smtClean="0">
            <a:solidFill>
              <a:srgbClr val="006699"/>
            </a:solidFill>
            <a:latin typeface="Cooper Black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rgbClr val="006699"/>
              </a:solidFill>
              <a:latin typeface="Cooper Black" pitchFamily="18" charset="0"/>
            </a:rPr>
            <a:t>wheelchair</a:t>
          </a:r>
          <a:endParaRPr lang="en-US" sz="2400" kern="1200" dirty="0" smtClean="0">
            <a:solidFill>
              <a:srgbClr val="006699"/>
            </a:solidFill>
            <a:latin typeface="Cooper Black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>
            <a:solidFill>
              <a:srgbClr val="993366"/>
            </a:solidFill>
            <a:latin typeface="Copperplate Gothic Bold" pitchFamily="34" charset="0"/>
          </a:endParaRPr>
        </a:p>
      </dsp:txBody>
      <dsp:txXfrm>
        <a:off x="10" y="2438415"/>
        <a:ext cx="2881120" cy="3874018"/>
      </dsp:txXfrm>
    </dsp:sp>
    <dsp:sp modelId="{12CAA5D4-2D6B-448D-8691-93F03BCC3601}">
      <dsp:nvSpPr>
        <dsp:cNvPr id="0" name=""/>
        <dsp:cNvSpPr/>
      </dsp:nvSpPr>
      <dsp:spPr>
        <a:xfrm>
          <a:off x="2895601" y="2438415"/>
          <a:ext cx="2898823" cy="3874018"/>
        </a:xfrm>
        <a:prstGeom prst="rect">
          <a:avLst/>
        </a:prstGeom>
        <a:solidFill>
          <a:srgbClr val="800080"/>
        </a:soli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b="0" kern="1200" dirty="0" smtClean="0">
            <a:solidFill>
              <a:srgbClr val="FF9900"/>
            </a:solidFill>
            <a:latin typeface="Copperplate Gothic Bold" pitchFamily="34" charset="0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dirty="0" smtClean="0">
            <a:solidFill>
              <a:srgbClr val="FF9900"/>
            </a:solidFill>
            <a:latin typeface="Copperplate Gothic Bold" pitchFamily="34" charset="0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rgbClr val="FF9900"/>
              </a:solidFill>
              <a:latin typeface="Copperplate Gothic Bold" pitchFamily="34" charset="0"/>
            </a:rPr>
            <a:t>CLOSED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smtClean="0">
              <a:solidFill>
                <a:schemeClr val="bg2"/>
              </a:solidFill>
              <a:latin typeface="Broadway" pitchFamily="82" charset="0"/>
            </a:rPr>
            <a:t>(noun + noun)</a:t>
          </a: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0" i="0" kern="1200" dirty="0" smtClean="0">
              <a:solidFill>
                <a:srgbClr val="FFFF00"/>
              </a:solidFill>
              <a:latin typeface="Cooper Black" pitchFamily="18" charset="0"/>
            </a:rPr>
            <a:t>air bag</a:t>
          </a: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2400" b="0" i="0" kern="1200" dirty="0" smtClean="0">
            <a:solidFill>
              <a:srgbClr val="FFFF00"/>
            </a:solidFill>
            <a:latin typeface="Cooper Black" pitchFamily="18" charset="0"/>
          </a:endParaRP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800" b="0" i="0" kern="1200" dirty="0" smtClean="0">
            <a:solidFill>
              <a:srgbClr val="FFFF00"/>
            </a:solidFill>
            <a:latin typeface="Cooper Black" pitchFamily="18" charset="0"/>
          </a:endParaRP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0" i="0" kern="1200" dirty="0" smtClean="0">
              <a:solidFill>
                <a:srgbClr val="FFFF00"/>
              </a:solidFill>
              <a:latin typeface="Cooper Black" pitchFamily="18" charset="0"/>
            </a:rPr>
            <a:t>bomb squad</a:t>
          </a: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2400" b="0" i="0" kern="1200" dirty="0" smtClean="0">
            <a:solidFill>
              <a:srgbClr val="FFFF00"/>
            </a:solidFill>
            <a:latin typeface="Cooper Black" pitchFamily="18" charset="0"/>
          </a:endParaRP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800" b="0" i="0" kern="1200" dirty="0" smtClean="0">
            <a:solidFill>
              <a:srgbClr val="FFFF00"/>
            </a:solidFill>
            <a:latin typeface="Cooper Black" pitchFamily="18" charset="0"/>
          </a:endParaRP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0" i="0" kern="1200" dirty="0" smtClean="0">
              <a:solidFill>
                <a:srgbClr val="FFFF00"/>
              </a:solidFill>
              <a:latin typeface="Cooper Black" pitchFamily="18" charset="0"/>
            </a:rPr>
            <a:t>case study</a:t>
          </a: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2400" b="0" i="0" kern="1200" dirty="0" smtClean="0">
            <a:solidFill>
              <a:srgbClr val="FFFF00"/>
            </a:solidFill>
            <a:latin typeface="Cooper Black" pitchFamily="18" charset="0"/>
          </a:endParaRP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800" b="0" i="0" kern="1200" dirty="0" smtClean="0">
            <a:solidFill>
              <a:srgbClr val="FFFF00"/>
            </a:solidFill>
            <a:latin typeface="Cooper Black" pitchFamily="18" charset="0"/>
          </a:endParaRP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0" i="0" kern="1200" dirty="0" smtClean="0">
              <a:solidFill>
                <a:srgbClr val="FFFF00"/>
              </a:solidFill>
              <a:latin typeface="Cooper Black" pitchFamily="18" charset="0"/>
            </a:rPr>
            <a:t>death rate</a:t>
          </a:r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2400" b="0" i="0" kern="1200" dirty="0" smtClean="0">
            <a:solidFill>
              <a:srgbClr val="FFFF00"/>
            </a:solidFill>
            <a:latin typeface="Cooper Black" pitchFamily="18" charset="0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b="0" kern="1200" dirty="0">
            <a:solidFill>
              <a:srgbClr val="FF9900"/>
            </a:solidFill>
            <a:latin typeface="Cooper Black" pitchFamily="18" charset="0"/>
          </a:endParaRPr>
        </a:p>
      </dsp:txBody>
      <dsp:txXfrm>
        <a:off x="2895601" y="2438415"/>
        <a:ext cx="2898823" cy="3874018"/>
      </dsp:txXfrm>
    </dsp:sp>
    <dsp:sp modelId="{DA49B060-89C5-4642-98FE-7FFBB3278590}">
      <dsp:nvSpPr>
        <dsp:cNvPr id="0" name=""/>
        <dsp:cNvSpPr/>
      </dsp:nvSpPr>
      <dsp:spPr>
        <a:xfrm>
          <a:off x="5788267" y="2438415"/>
          <a:ext cx="2974732" cy="3874018"/>
        </a:xfrm>
        <a:prstGeom prst="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63000"/>
                <a:satMod val="110000"/>
              </a:schemeClr>
            </a:gs>
            <a:gs pos="30000">
              <a:schemeClr val="accent5">
                <a:hueOff val="-12397374"/>
                <a:satOff val="18550"/>
                <a:lumOff val="-20783"/>
                <a:alphaOff val="0"/>
                <a:shade val="90000"/>
                <a:satMod val="120000"/>
              </a:schemeClr>
            </a:gs>
            <a:gs pos="45000">
              <a:schemeClr val="accent5">
                <a:hueOff val="-12397374"/>
                <a:satOff val="18550"/>
                <a:lumOff val="-20783"/>
                <a:alphaOff val="0"/>
                <a:shade val="100000"/>
                <a:satMod val="128000"/>
              </a:schemeClr>
            </a:gs>
            <a:gs pos="55000">
              <a:schemeClr val="accent5">
                <a:hueOff val="-12397374"/>
                <a:satOff val="18550"/>
                <a:lumOff val="-20783"/>
                <a:alphaOff val="0"/>
                <a:shade val="100000"/>
                <a:satMod val="128000"/>
              </a:schemeClr>
            </a:gs>
            <a:gs pos="73000">
              <a:schemeClr val="accent5">
                <a:hueOff val="-12397374"/>
                <a:satOff val="18550"/>
                <a:lumOff val="-20783"/>
                <a:alphaOff val="0"/>
                <a:shade val="90000"/>
                <a:satMod val="12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6600CC"/>
              </a:solidFill>
              <a:latin typeface="Copperplate Gothic Bold" pitchFamily="34" charset="0"/>
            </a:rPr>
            <a:t>HYPHENATED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chemeClr val="bg2"/>
              </a:solidFill>
              <a:latin typeface="Broadway" pitchFamily="82" charset="0"/>
            </a:rPr>
            <a:t>(noun + noun)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rgbClr val="FF99FF"/>
              </a:solidFill>
              <a:latin typeface="Cooper Black" pitchFamily="18" charset="0"/>
            </a:rPr>
            <a:t>two-fold</a:t>
          </a:r>
          <a:r>
            <a:rPr lang="en-US" sz="2400" i="0" kern="1200" dirty="0" smtClean="0">
              <a:solidFill>
                <a:srgbClr val="FF99FF"/>
              </a:solidFill>
              <a:latin typeface="Cooper Black" pitchFamily="18" charset="0"/>
            </a:rPr>
            <a:t/>
          </a:r>
          <a:br>
            <a:rPr lang="en-US" sz="2400" i="0" kern="1200" dirty="0" smtClean="0">
              <a:solidFill>
                <a:srgbClr val="FF99FF"/>
              </a:solidFill>
              <a:latin typeface="Cooper Black" pitchFamily="18" charset="0"/>
            </a:rPr>
          </a:br>
          <a:endParaRPr lang="en-US" sz="2400" b="0" i="0" kern="1200" dirty="0" smtClean="0">
            <a:solidFill>
              <a:srgbClr val="FF99FF"/>
            </a:solidFill>
            <a:latin typeface="Cooper Black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rgbClr val="FF99FF"/>
              </a:solidFill>
              <a:latin typeface="Cooper Black" pitchFamily="18" charset="0"/>
            </a:rPr>
            <a:t>by–product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i="0" kern="1200" dirty="0" smtClean="0">
            <a:solidFill>
              <a:srgbClr val="FF99FF"/>
            </a:solidFill>
            <a:latin typeface="Cooper Black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rgbClr val="FF99FF"/>
              </a:solidFill>
              <a:latin typeface="Cooper Black" pitchFamily="18" charset="0"/>
            </a:rPr>
            <a:t>self–defense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i="0" kern="1200" dirty="0" smtClean="0">
            <a:solidFill>
              <a:srgbClr val="FF99FF"/>
            </a:solidFill>
            <a:latin typeface="Cooper Black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solidFill>
                <a:srgbClr val="FF99FF"/>
              </a:solidFill>
              <a:latin typeface="Cooper Black" pitchFamily="18" charset="0"/>
            </a:rPr>
            <a:t>city-state</a:t>
          </a:r>
        </a:p>
      </dsp:txBody>
      <dsp:txXfrm>
        <a:off x="5788267" y="2438415"/>
        <a:ext cx="2974732" cy="3874018"/>
      </dsp:txXfrm>
    </dsp:sp>
    <dsp:sp modelId="{5A8B5BD3-787C-4D52-BA04-DAB8BA2554CB}">
      <dsp:nvSpPr>
        <dsp:cNvPr id="0" name=""/>
        <dsp:cNvSpPr/>
      </dsp:nvSpPr>
      <dsp:spPr>
        <a:xfrm>
          <a:off x="0" y="6335268"/>
          <a:ext cx="8763000" cy="469392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Scroll 2"/>
          <p:cNvSpPr/>
          <p:nvPr/>
        </p:nvSpPr>
        <p:spPr>
          <a:xfrm>
            <a:off x="914400" y="1143000"/>
            <a:ext cx="6889512" cy="4343400"/>
          </a:xfrm>
          <a:prstGeom prst="verticalScroll">
            <a:avLst/>
          </a:prstGeom>
          <a:solidFill>
            <a:srgbClr val="66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28458" y="1828800"/>
            <a:ext cx="3461396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92D050"/>
                </a:solidFill>
              </a:rPr>
              <a:t>PARTS OF</a:t>
            </a:r>
          </a:p>
          <a:p>
            <a:pPr algn="ctr"/>
            <a:r>
              <a:rPr lang="en-US" sz="5400" b="1" dirty="0" smtClean="0">
                <a:ln/>
                <a:solidFill>
                  <a:srgbClr val="92D050"/>
                </a:solidFill>
              </a:rPr>
              <a:t>SPEECH</a:t>
            </a:r>
          </a:p>
          <a:p>
            <a:pPr algn="ctr"/>
            <a:endParaRPr lang="en-US" sz="2400" b="1" dirty="0" smtClean="0">
              <a:ln/>
              <a:solidFill>
                <a:srgbClr val="92D050"/>
              </a:solidFill>
            </a:endParaRPr>
          </a:p>
          <a:p>
            <a:pPr algn="ctr"/>
            <a:endParaRPr lang="en-US" sz="5400" b="1" dirty="0">
              <a:ln/>
              <a:solidFill>
                <a:srgbClr val="92D050"/>
              </a:solidFill>
            </a:endParaRPr>
          </a:p>
        </p:txBody>
      </p:sp>
      <p:sp>
        <p:nvSpPr>
          <p:cNvPr id="5" name="Lightning Bolt 4"/>
          <p:cNvSpPr/>
          <p:nvPr/>
        </p:nvSpPr>
        <p:spPr>
          <a:xfrm>
            <a:off x="3886200" y="3429000"/>
            <a:ext cx="609600" cy="381000"/>
          </a:xfrm>
          <a:prstGeom prst="lightningBol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5545" y="3962400"/>
            <a:ext cx="501291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DIFFERENT TYPES OF </a:t>
            </a:r>
          </a:p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NOUN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 Ribbon 1"/>
          <p:cNvSpPr/>
          <p:nvPr/>
        </p:nvSpPr>
        <p:spPr>
          <a:xfrm>
            <a:off x="0" y="0"/>
            <a:ext cx="9144000" cy="2286000"/>
          </a:xfrm>
          <a:prstGeom prst="ribbon2">
            <a:avLst>
              <a:gd name="adj1" fmla="val 16667"/>
              <a:gd name="adj2" fmla="val 75000"/>
            </a:avLst>
          </a:prstGeom>
          <a:pattFill prst="dashVert">
            <a:fgClr>
              <a:srgbClr val="FF66FF"/>
            </a:fgClr>
            <a:bgClr>
              <a:schemeClr val="tx2">
                <a:lumMod val="2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99"/>
                </a:solidFill>
                <a:latin typeface="Harrington" pitchFamily="82" charset="0"/>
              </a:rPr>
              <a:t>Analyse the sentence and discuss  if something is incorrect. (Ignore the errors of punctuation, if any).</a:t>
            </a:r>
            <a:br>
              <a:rPr lang="en-US" sz="2800" b="1" dirty="0">
                <a:solidFill>
                  <a:srgbClr val="FFFF99"/>
                </a:solidFill>
                <a:latin typeface="Harrington" pitchFamily="82" charset="0"/>
              </a:rPr>
            </a:br>
            <a:endParaRPr lang="en-US" sz="2800" dirty="0">
              <a:solidFill>
                <a:srgbClr val="FFFF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7C80"/>
                </a:solidFill>
                <a:latin typeface="MV Boli" pitchFamily="2" charset="0"/>
                <a:cs typeface="MV Boli" pitchFamily="2" charset="0"/>
              </a:rPr>
              <a:t>My mother bought my brother and I new clothes for the first day of school, even though we insisted we did not want to go.</a:t>
            </a:r>
          </a:p>
        </p:txBody>
      </p:sp>
    </p:spTree>
    <p:extLst>
      <p:ext uri="{BB962C8B-B14F-4D97-AF65-F5344CB8AC3E}">
        <p14:creationId xmlns:p14="http://schemas.microsoft.com/office/powerpoint/2010/main" val="18990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Summing Junction 1"/>
          <p:cNvSpPr/>
          <p:nvPr/>
        </p:nvSpPr>
        <p:spPr>
          <a:xfrm>
            <a:off x="0" y="-152400"/>
            <a:ext cx="9144000" cy="7162800"/>
          </a:xfrm>
          <a:prstGeom prst="flowChartSummingJunction">
            <a:avLst/>
          </a:prstGeom>
          <a:pattFill prst="divot">
            <a:fgClr>
              <a:schemeClr val="tx2">
                <a:lumMod val="50000"/>
              </a:schemeClr>
            </a:fgClr>
            <a:bgClr>
              <a:srgbClr val="99FF33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362234" y="27296"/>
            <a:ext cx="98298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</a:t>
            </a:r>
          </a:p>
          <a:p>
            <a:r>
              <a:rPr lang="en-US" sz="3200" b="1" dirty="0" smtClean="0">
                <a:solidFill>
                  <a:srgbClr val="993366"/>
                </a:solidFill>
                <a:latin typeface="Algerian" pitchFamily="82" charset="0"/>
              </a:rPr>
              <a:t>                                     Subjective </a:t>
            </a:r>
          </a:p>
          <a:p>
            <a:r>
              <a:rPr lang="en-US" sz="3200" b="1" dirty="0">
                <a:solidFill>
                  <a:srgbClr val="993366"/>
                </a:solidFill>
                <a:latin typeface="Algerian" pitchFamily="82" charset="0"/>
              </a:rPr>
              <a:t> </a:t>
            </a:r>
            <a:r>
              <a:rPr lang="en-US" sz="3200" b="1" dirty="0" smtClean="0">
                <a:solidFill>
                  <a:srgbClr val="993366"/>
                </a:solidFill>
                <a:latin typeface="Algerian" pitchFamily="82" charset="0"/>
              </a:rPr>
              <a:t>                                   &amp; Objective </a:t>
            </a:r>
          </a:p>
          <a:p>
            <a:r>
              <a:rPr lang="en-US" sz="3200" b="1" dirty="0" smtClean="0">
                <a:solidFill>
                  <a:srgbClr val="993366"/>
                </a:solidFill>
                <a:latin typeface="Algerian" pitchFamily="82" charset="0"/>
              </a:rPr>
              <a:t>                                       Pronouns</a:t>
            </a:r>
          </a:p>
          <a:p>
            <a:pPr fontAlgn="base"/>
            <a:r>
              <a:rPr lang="en-US" b="1" dirty="0" smtClean="0"/>
              <a:t>                          </a:t>
            </a:r>
            <a:r>
              <a:rPr lang="en-US" sz="1900" b="1" i="1" dirty="0" smtClean="0">
                <a:solidFill>
                  <a:srgbClr val="002060"/>
                </a:solidFill>
                <a:latin typeface="Book Antiqua" pitchFamily="18" charset="0"/>
              </a:rPr>
              <a:t>Subjective   </a:t>
            </a:r>
            <a:r>
              <a:rPr lang="en-US" sz="1900" b="1" dirty="0" smtClean="0">
                <a:solidFill>
                  <a:srgbClr val="002060"/>
                </a:solidFill>
                <a:latin typeface="Book Antiqua" pitchFamily="18" charset="0"/>
              </a:rPr>
              <a:t>                                                                       </a:t>
            </a:r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There are some</a:t>
            </a:r>
            <a:endParaRPr lang="en-US" sz="1900" b="1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fontAlgn="base"/>
            <a:r>
              <a:rPr lang="en-US" sz="1900" b="1" i="1" dirty="0" smtClean="0">
                <a:solidFill>
                  <a:srgbClr val="002060"/>
                </a:solidFill>
                <a:latin typeface="Book Antiqua" pitchFamily="18" charset="0"/>
              </a:rPr>
              <a:t>                       and objective</a:t>
            </a:r>
            <a:r>
              <a:rPr lang="en-US" sz="1900" b="1" dirty="0" smtClean="0">
                <a:solidFill>
                  <a:srgbClr val="002060"/>
                </a:solidFill>
                <a:latin typeface="Book Antiqua" pitchFamily="18" charset="0"/>
              </a:rPr>
              <a:t>                                                               </a:t>
            </a:r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pronouns that are </a:t>
            </a:r>
            <a:r>
              <a:rPr lang="en-US" sz="1900" b="1" i="1" dirty="0" smtClean="0">
                <a:solidFill>
                  <a:srgbClr val="002060"/>
                </a:solidFill>
                <a:latin typeface="Book Antiqua" pitchFamily="18" charset="0"/>
              </a:rPr>
              <a:t>         </a:t>
            </a:r>
          </a:p>
          <a:p>
            <a:pPr fontAlgn="base"/>
            <a:r>
              <a:rPr lang="en-US" sz="1900" b="1" i="1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900" b="1" i="1" dirty="0" smtClean="0">
                <a:solidFill>
                  <a:srgbClr val="002060"/>
                </a:solidFill>
                <a:latin typeface="Book Antiqua" pitchFamily="18" charset="0"/>
              </a:rPr>
              <a:t>                  pronouns</a:t>
            </a:r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 are simply                                                always subjective and</a:t>
            </a:r>
          </a:p>
          <a:p>
            <a:pPr fontAlgn="base"/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            pronouns that occur in either                                 others that are always </a:t>
            </a:r>
            <a:r>
              <a:rPr lang="en-US" sz="1900" dirty="0">
                <a:solidFill>
                  <a:srgbClr val="002060"/>
                </a:solidFill>
                <a:latin typeface="Book Antiqua" pitchFamily="18" charset="0"/>
              </a:rPr>
              <a:t>objective.</a:t>
            </a:r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                 </a:t>
            </a:r>
          </a:p>
          <a:p>
            <a:pPr fontAlgn="base"/>
            <a:r>
              <a:rPr lang="en-US" sz="190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           subject or the object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of 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the</a:t>
            </a:r>
            <a:r>
              <a:rPr lang="en-US" sz="2000" b="1" dirty="0" smtClean="0"/>
              <a:t>                                                      </a:t>
            </a:r>
            <a:r>
              <a:rPr lang="en-US" sz="2000" b="1" dirty="0" smtClean="0">
                <a:solidFill>
                  <a:srgbClr val="C42AA3"/>
                </a:solidFill>
              </a:rPr>
              <a:t>Singular          Plural</a:t>
            </a:r>
            <a:endParaRPr lang="en-US" sz="1900" dirty="0" smtClean="0">
              <a:solidFill>
                <a:srgbClr val="C42AA3"/>
              </a:solidFill>
              <a:latin typeface="Book Antiqua" pitchFamily="18" charset="0"/>
            </a:endParaRPr>
          </a:p>
          <a:p>
            <a:pPr fontAlgn="base"/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            sentence. Subjective pronouns                     </a:t>
            </a:r>
            <a:r>
              <a:rPr lang="en-US" sz="2000" b="1" dirty="0" smtClean="0">
                <a:solidFill>
                  <a:srgbClr val="FF3300"/>
                </a:solidFill>
              </a:rPr>
              <a:t>Subjective</a:t>
            </a:r>
            <a:r>
              <a:rPr lang="en-US" sz="2000" dirty="0" smtClean="0">
                <a:solidFill>
                  <a:srgbClr val="FF3300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          </a:t>
            </a:r>
            <a:r>
              <a:rPr lang="en-US" sz="2000" dirty="0" smtClean="0">
                <a:solidFill>
                  <a:srgbClr val="A50021"/>
                </a:solidFill>
              </a:rPr>
              <a:t>I</a:t>
            </a:r>
            <a:r>
              <a:rPr lang="en-US" sz="2000" dirty="0">
                <a:solidFill>
                  <a:srgbClr val="A50021"/>
                </a:solidFill>
              </a:rPr>
              <a:t>, you, he,   </a:t>
            </a:r>
            <a:r>
              <a:rPr lang="en-US" sz="2000" dirty="0" smtClean="0">
                <a:solidFill>
                  <a:srgbClr val="A50021"/>
                </a:solidFill>
              </a:rPr>
              <a:t>     we, you</a:t>
            </a:r>
            <a:r>
              <a:rPr lang="en-US" sz="2000" dirty="0">
                <a:solidFill>
                  <a:srgbClr val="A50021"/>
                </a:solidFill>
              </a:rPr>
              <a:t>, </a:t>
            </a:r>
            <a:endParaRPr lang="en-US" sz="1900" dirty="0" smtClean="0">
              <a:solidFill>
                <a:srgbClr val="A50021"/>
              </a:solidFill>
              <a:latin typeface="Book Antiqua" pitchFamily="18" charset="0"/>
            </a:endParaRPr>
          </a:p>
          <a:p>
            <a:pPr fontAlgn="base"/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           tell us who or what the sentence is                                            </a:t>
            </a:r>
            <a:r>
              <a:rPr lang="en-US" sz="2000" dirty="0" smtClean="0">
                <a:solidFill>
                  <a:srgbClr val="A50021"/>
                </a:solidFill>
              </a:rPr>
              <a:t>she</a:t>
            </a:r>
            <a:r>
              <a:rPr lang="en-US" sz="2000" dirty="0">
                <a:solidFill>
                  <a:srgbClr val="A50021"/>
                </a:solidFill>
              </a:rPr>
              <a:t>, it           </a:t>
            </a:r>
            <a:r>
              <a:rPr lang="en-US" sz="2000" dirty="0" smtClean="0">
                <a:solidFill>
                  <a:srgbClr val="A50021"/>
                </a:solidFill>
              </a:rPr>
              <a:t>    they </a:t>
            </a:r>
            <a:endParaRPr lang="en-US" sz="2000" dirty="0">
              <a:solidFill>
                <a:srgbClr val="A50021"/>
              </a:solidFill>
              <a:latin typeface="Book Antiqua" pitchFamily="18" charset="0"/>
            </a:endParaRPr>
          </a:p>
          <a:p>
            <a:pPr fontAlgn="base"/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            about. Objective pronouns           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                 </a:t>
            </a:r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     </a:t>
            </a:r>
            <a:r>
              <a:rPr lang="en-US" sz="2000" b="1" dirty="0" smtClean="0">
                <a:solidFill>
                  <a:srgbClr val="FF3300"/>
                </a:solidFill>
              </a:rPr>
              <a:t>Objective </a:t>
            </a:r>
            <a:r>
              <a:rPr lang="en-US" sz="2000" b="1" dirty="0" smtClean="0"/>
              <a:t>  </a:t>
            </a:r>
            <a:r>
              <a:rPr lang="en-US" sz="2000" dirty="0" smtClean="0">
                <a:solidFill>
                  <a:srgbClr val="A50021"/>
                </a:solidFill>
              </a:rPr>
              <a:t>me</a:t>
            </a:r>
            <a:r>
              <a:rPr lang="en-US" sz="2000" dirty="0">
                <a:solidFill>
                  <a:srgbClr val="A50021"/>
                </a:solidFill>
              </a:rPr>
              <a:t>, you, her, </a:t>
            </a:r>
            <a:r>
              <a:rPr lang="en-US" sz="2000" dirty="0" smtClean="0">
                <a:solidFill>
                  <a:srgbClr val="A50021"/>
                </a:solidFill>
              </a:rPr>
              <a:t>    us</a:t>
            </a:r>
            <a:r>
              <a:rPr lang="en-US" sz="2000" dirty="0">
                <a:solidFill>
                  <a:srgbClr val="A50021"/>
                </a:solidFill>
              </a:rPr>
              <a:t>, you, </a:t>
            </a:r>
            <a:endParaRPr lang="en-US" sz="2000" dirty="0" smtClean="0">
              <a:solidFill>
                <a:srgbClr val="A50021"/>
              </a:solidFill>
            </a:endParaRPr>
          </a:p>
          <a:p>
            <a:pPr fontAlgn="base"/>
            <a:r>
              <a:rPr lang="en-US" sz="2000" dirty="0" smtClean="0"/>
              <a:t>            </a:t>
            </a:r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receive the action in the                                                             </a:t>
            </a:r>
            <a:r>
              <a:rPr lang="en-US" sz="2000" dirty="0" smtClean="0">
                <a:solidFill>
                  <a:srgbClr val="A50021"/>
                </a:solidFill>
              </a:rPr>
              <a:t>him</a:t>
            </a:r>
            <a:r>
              <a:rPr lang="en-US" sz="2000" dirty="0">
                <a:solidFill>
                  <a:srgbClr val="A50021"/>
                </a:solidFill>
              </a:rPr>
              <a:t>, </a:t>
            </a:r>
            <a:r>
              <a:rPr lang="en-US" sz="2000" dirty="0" smtClean="0">
                <a:solidFill>
                  <a:srgbClr val="A50021"/>
                </a:solidFill>
              </a:rPr>
              <a:t>it               them</a:t>
            </a:r>
            <a:endParaRPr lang="en-US" sz="2000" dirty="0">
              <a:solidFill>
                <a:srgbClr val="A50021"/>
              </a:solidFill>
            </a:endParaRPr>
          </a:p>
          <a:p>
            <a:pPr fontAlgn="base"/>
            <a:r>
              <a:rPr lang="en-US" sz="1900" dirty="0" smtClean="0">
                <a:solidFill>
                  <a:srgbClr val="002060"/>
                </a:solidFill>
                <a:latin typeface="Book Antiqua" pitchFamily="18" charset="0"/>
              </a:rPr>
              <a:t>             sentence.</a:t>
            </a:r>
            <a:r>
              <a:rPr lang="en-US" sz="2000" dirty="0"/>
              <a:t> </a:t>
            </a:r>
            <a:r>
              <a:rPr lang="en-US" sz="2000" dirty="0" smtClean="0"/>
              <a:t>                         </a:t>
            </a:r>
            <a:r>
              <a:rPr lang="en-US" sz="2000" i="1" u="sng" dirty="0" smtClean="0">
                <a:solidFill>
                  <a:srgbClr val="660066"/>
                </a:solidFill>
              </a:rPr>
              <a:t>The </a:t>
            </a:r>
            <a:r>
              <a:rPr lang="en-US" sz="2000" i="1" u="sng" dirty="0">
                <a:solidFill>
                  <a:srgbClr val="660066"/>
                </a:solidFill>
              </a:rPr>
              <a:t>sentence should read something</a:t>
            </a:r>
            <a:r>
              <a:rPr lang="en-US" sz="2000" i="1" dirty="0">
                <a:solidFill>
                  <a:srgbClr val="660066"/>
                </a:solidFill>
              </a:rPr>
              <a:t> </a:t>
            </a:r>
          </a:p>
          <a:p>
            <a:pPr fontAlgn="base"/>
            <a:r>
              <a:rPr lang="en-US" sz="2000" i="1" dirty="0">
                <a:solidFill>
                  <a:srgbClr val="660066"/>
                </a:solidFill>
              </a:rPr>
              <a:t>                               </a:t>
            </a:r>
            <a:r>
              <a:rPr lang="en-US" sz="2000" i="1" dirty="0" smtClean="0">
                <a:solidFill>
                  <a:srgbClr val="660066"/>
                </a:solidFill>
              </a:rPr>
              <a:t>                 </a:t>
            </a:r>
            <a:r>
              <a:rPr lang="en-US" sz="2000" i="1" u="sng" dirty="0" smtClean="0">
                <a:solidFill>
                  <a:srgbClr val="660066"/>
                </a:solidFill>
              </a:rPr>
              <a:t>like </a:t>
            </a:r>
            <a:r>
              <a:rPr lang="en-US" sz="2000" i="1" u="sng" dirty="0">
                <a:solidFill>
                  <a:srgbClr val="660066"/>
                </a:solidFill>
              </a:rPr>
              <a:t>this: My mother bought my brother </a:t>
            </a:r>
            <a:endParaRPr lang="en-US" sz="2000" i="1" u="sng" dirty="0" smtClean="0">
              <a:solidFill>
                <a:srgbClr val="660066"/>
              </a:solidFill>
            </a:endParaRPr>
          </a:p>
          <a:p>
            <a:pPr fontAlgn="base"/>
            <a:r>
              <a:rPr lang="en-US" sz="2000" i="1" dirty="0">
                <a:solidFill>
                  <a:srgbClr val="660066"/>
                </a:solidFill>
              </a:rPr>
              <a:t> </a:t>
            </a:r>
            <a:r>
              <a:rPr lang="en-US" sz="2000" i="1" dirty="0" smtClean="0">
                <a:solidFill>
                  <a:srgbClr val="660066"/>
                </a:solidFill>
              </a:rPr>
              <a:t>                                       </a:t>
            </a:r>
            <a:r>
              <a:rPr lang="en-US" sz="2000" i="1" u="sng" dirty="0">
                <a:solidFill>
                  <a:srgbClr val="660066"/>
                </a:solidFill>
              </a:rPr>
              <a:t>and me new </a:t>
            </a:r>
            <a:r>
              <a:rPr lang="en-US" sz="2000" i="1" u="sng" dirty="0" smtClean="0">
                <a:solidFill>
                  <a:srgbClr val="660066"/>
                </a:solidFill>
              </a:rPr>
              <a:t>clothes </a:t>
            </a:r>
            <a:r>
              <a:rPr lang="en-US" sz="2000" i="1" u="sng" dirty="0">
                <a:solidFill>
                  <a:srgbClr val="660066"/>
                </a:solidFill>
              </a:rPr>
              <a:t>for the first day of school, even</a:t>
            </a:r>
            <a:r>
              <a:rPr lang="en-US" sz="2000" i="1" dirty="0">
                <a:solidFill>
                  <a:srgbClr val="660066"/>
                </a:solidFill>
              </a:rPr>
              <a:t> </a:t>
            </a:r>
            <a:endParaRPr lang="en-US" sz="2000" i="1" dirty="0" smtClean="0">
              <a:solidFill>
                <a:srgbClr val="660066"/>
              </a:solidFill>
            </a:endParaRPr>
          </a:p>
          <a:p>
            <a:pPr fontAlgn="base"/>
            <a:r>
              <a:rPr lang="en-US" sz="2000" i="1" dirty="0">
                <a:solidFill>
                  <a:srgbClr val="660066"/>
                </a:solidFill>
              </a:rPr>
              <a:t> </a:t>
            </a:r>
            <a:r>
              <a:rPr lang="en-US" sz="2000" i="1" dirty="0" smtClean="0">
                <a:solidFill>
                  <a:srgbClr val="660066"/>
                </a:solidFill>
              </a:rPr>
              <a:t>                                   </a:t>
            </a:r>
            <a:r>
              <a:rPr lang="en-US" sz="2000" i="1" u="sng" dirty="0" smtClean="0">
                <a:solidFill>
                  <a:srgbClr val="660066"/>
                </a:solidFill>
              </a:rPr>
              <a:t>though we </a:t>
            </a:r>
            <a:r>
              <a:rPr lang="en-US" sz="2000" i="1" u="sng" dirty="0">
                <a:solidFill>
                  <a:srgbClr val="660066"/>
                </a:solidFill>
              </a:rPr>
              <a:t>insisted we did not want to </a:t>
            </a:r>
            <a:r>
              <a:rPr lang="en-US" sz="2000" i="1" u="sng" dirty="0" smtClean="0">
                <a:solidFill>
                  <a:srgbClr val="660066"/>
                </a:solidFill>
              </a:rPr>
              <a:t>go. </a:t>
            </a:r>
            <a:r>
              <a:rPr lang="en-US" sz="2000" dirty="0" smtClean="0">
                <a:solidFill>
                  <a:srgbClr val="FF0066"/>
                </a:solidFill>
              </a:rPr>
              <a:t>The pronoun </a:t>
            </a:r>
            <a:r>
              <a:rPr lang="en-US" sz="2000" b="1" dirty="0" smtClean="0">
                <a:solidFill>
                  <a:srgbClr val="FF0066"/>
                </a:solidFill>
              </a:rPr>
              <a:t>I</a:t>
            </a:r>
            <a:r>
              <a:rPr lang="en-US" sz="2000" dirty="0" smtClean="0">
                <a:solidFill>
                  <a:srgbClr val="FF0066"/>
                </a:solidFill>
              </a:rPr>
              <a:t> </a:t>
            </a:r>
          </a:p>
          <a:p>
            <a:pPr fontAlgn="base"/>
            <a:r>
              <a:rPr lang="en-US" sz="2000" dirty="0" smtClean="0">
                <a:solidFill>
                  <a:srgbClr val="FF0066"/>
                </a:solidFill>
              </a:rPr>
              <a:t>                              in </a:t>
            </a:r>
            <a:r>
              <a:rPr lang="en-US" sz="2000" dirty="0">
                <a:solidFill>
                  <a:srgbClr val="FF0066"/>
                </a:solidFill>
              </a:rPr>
              <a:t>this sentence is actually </a:t>
            </a:r>
            <a:r>
              <a:rPr lang="en-US" sz="2000" dirty="0" smtClean="0">
                <a:solidFill>
                  <a:srgbClr val="FF0066"/>
                </a:solidFill>
              </a:rPr>
              <a:t>incorrect </a:t>
            </a:r>
            <a:r>
              <a:rPr lang="en-US" sz="2000" dirty="0">
                <a:solidFill>
                  <a:srgbClr val="FF0066"/>
                </a:solidFill>
              </a:rPr>
              <a:t>because it appears </a:t>
            </a:r>
            <a:endParaRPr lang="en-US" sz="2000" dirty="0" smtClean="0">
              <a:solidFill>
                <a:srgbClr val="FF0066"/>
              </a:solidFill>
            </a:endParaRPr>
          </a:p>
          <a:p>
            <a:pPr fontAlgn="base"/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 smtClean="0">
                <a:solidFill>
                  <a:srgbClr val="FF0066"/>
                </a:solidFill>
              </a:rPr>
              <a:t>                                  in </a:t>
            </a:r>
            <a:r>
              <a:rPr lang="en-US" sz="2000" dirty="0">
                <a:solidFill>
                  <a:srgbClr val="FF0066"/>
                </a:solidFill>
              </a:rPr>
              <a:t>the object of the </a:t>
            </a:r>
            <a:r>
              <a:rPr lang="en-US" sz="2000" dirty="0" smtClean="0">
                <a:solidFill>
                  <a:srgbClr val="FF0066"/>
                </a:solidFill>
              </a:rPr>
              <a:t>sentence.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0" y="0"/>
            <a:ext cx="9144000" cy="2438400"/>
          </a:xfrm>
          <a:prstGeom prst="ribbon">
            <a:avLst>
              <a:gd name="adj1" fmla="val 16667"/>
              <a:gd name="adj2" fmla="val 75000"/>
            </a:avLst>
          </a:prstGeom>
          <a:pattFill prst="dotDmnd">
            <a:fgClr>
              <a:srgbClr val="FFFF53"/>
            </a:fgClr>
            <a:bgClr>
              <a:schemeClr val="bg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99"/>
                </a:solidFill>
                <a:latin typeface="Harrington" pitchFamily="82" charset="0"/>
              </a:rPr>
              <a:t>Analyse the sentence and discuss  if something is incorrect. (Ignore the errors of punctuation, if any).</a:t>
            </a:r>
            <a:br>
              <a:rPr lang="en-US" sz="2800" b="1" dirty="0">
                <a:solidFill>
                  <a:srgbClr val="FFFF99"/>
                </a:solidFill>
                <a:latin typeface="Harrington" pitchFamily="82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3244334"/>
            <a:ext cx="17474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CCFF66"/>
                </a:solidFill>
                <a:latin typeface="MV Boli" pitchFamily="2" charset="0"/>
                <a:cs typeface="MV Boli" pitchFamily="2" charset="0"/>
              </a:rPr>
              <a:t>My brother fell off his </a:t>
            </a:r>
            <a:endParaRPr lang="en-US" sz="5400" dirty="0" smtClean="0">
              <a:solidFill>
                <a:srgbClr val="CCFF66"/>
              </a:solidFill>
              <a:latin typeface="MV Boli" pitchFamily="2" charset="0"/>
              <a:cs typeface="MV Boli" pitchFamily="2" charset="0"/>
            </a:endParaRPr>
          </a:p>
          <a:p>
            <a:r>
              <a:rPr lang="en-US" sz="5400" dirty="0" smtClean="0">
                <a:solidFill>
                  <a:srgbClr val="CCFF66"/>
                </a:solidFill>
                <a:latin typeface="MV Boli" pitchFamily="2" charset="0"/>
                <a:cs typeface="MV Boli" pitchFamily="2" charset="0"/>
              </a:rPr>
              <a:t>bicycle </a:t>
            </a:r>
            <a:r>
              <a:rPr lang="en-US" sz="5400" dirty="0">
                <a:solidFill>
                  <a:srgbClr val="CCFF66"/>
                </a:solidFill>
                <a:latin typeface="MV Boli" pitchFamily="2" charset="0"/>
                <a:cs typeface="MV Boli" pitchFamily="2" charset="0"/>
              </a:rPr>
              <a:t>and hurt him.</a:t>
            </a:r>
          </a:p>
        </p:txBody>
      </p:sp>
    </p:spTree>
    <p:extLst>
      <p:ext uri="{BB962C8B-B14F-4D97-AF65-F5344CB8AC3E}">
        <p14:creationId xmlns:p14="http://schemas.microsoft.com/office/powerpoint/2010/main" val="12297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r 1"/>
          <p:cNvSpPr/>
          <p:nvPr/>
        </p:nvSpPr>
        <p:spPr>
          <a:xfrm>
            <a:off x="0" y="0"/>
            <a:ext cx="9144000" cy="6858000"/>
          </a:xfrm>
          <a:prstGeom prst="flowChartOr">
            <a:avLst/>
          </a:prstGeom>
          <a:pattFill prst="pct40">
            <a:fgClr>
              <a:schemeClr val="tx2">
                <a:lumMod val="75000"/>
              </a:schemeClr>
            </a:fgClr>
            <a:bgClr>
              <a:schemeClr val="bg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3366"/>
                </a:solidFill>
                <a:latin typeface="Bookman Old Style" pitchFamily="18" charset="0"/>
              </a:rPr>
              <a:t>                                                              </a:t>
            </a:r>
          </a:p>
          <a:p>
            <a:r>
              <a:rPr lang="en-US" dirty="0" smtClean="0">
                <a:solidFill>
                  <a:srgbClr val="993366"/>
                </a:solidFill>
                <a:latin typeface="Bookman Old Style" pitchFamily="18" charset="0"/>
              </a:rPr>
              <a:t>                                                               </a:t>
            </a:r>
            <a:endParaRPr lang="en-US" sz="2000" dirty="0" smtClean="0">
              <a:solidFill>
                <a:srgbClr val="993366"/>
              </a:solidFill>
              <a:latin typeface="Bookman Old Style" pitchFamily="18" charset="0"/>
            </a:endParaRPr>
          </a:p>
          <a:p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                                     </a:t>
            </a:r>
          </a:p>
          <a:p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                                     An </a:t>
            </a:r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intensive </a:t>
            </a:r>
            <a:endParaRPr lang="en-US" sz="2000" dirty="0" smtClean="0">
              <a:solidFill>
                <a:srgbClr val="993366"/>
              </a:solidFill>
              <a:latin typeface="Bookman Old Style" pitchFamily="18" charset="0"/>
            </a:endParaRPr>
          </a:p>
          <a:p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                                     pronoun </a:t>
            </a:r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refers </a:t>
            </a:r>
            <a:endParaRPr lang="en-US" sz="2000" dirty="0" smtClean="0">
              <a:solidFill>
                <a:srgbClr val="993366"/>
              </a:solidFill>
              <a:latin typeface="Bookman Old Style" pitchFamily="18" charset="0"/>
            </a:endParaRPr>
          </a:p>
          <a:p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  </a:t>
            </a:r>
            <a:r>
              <a:rPr lang="en-US" sz="2000" b="1" dirty="0">
                <a:solidFill>
                  <a:srgbClr val="FF0066"/>
                </a:solidFill>
                <a:latin typeface="Berlin Sans FB Demi" pitchFamily="34" charset="0"/>
              </a:rPr>
              <a:t>INTENSIVE</a:t>
            </a:r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 back </a:t>
            </a:r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to another noun </a:t>
            </a:r>
            <a:endParaRPr lang="en-US" sz="2000" dirty="0" smtClean="0">
              <a:solidFill>
                <a:srgbClr val="993366"/>
              </a:solidFill>
              <a:latin typeface="Bookman Old Style" pitchFamily="18" charset="0"/>
            </a:endParaRPr>
          </a:p>
          <a:p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</a:t>
            </a:r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                (</a:t>
            </a:r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or pronoun) in the </a:t>
            </a:r>
            <a:endParaRPr lang="en-US" sz="2000" dirty="0" smtClean="0">
              <a:solidFill>
                <a:srgbClr val="993366"/>
              </a:solidFill>
              <a:latin typeface="Bookman Old Style" pitchFamily="18" charset="0"/>
            </a:endParaRPr>
          </a:p>
          <a:p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 </a:t>
            </a:r>
            <a:r>
              <a:rPr lang="en-US" sz="2000" b="1" dirty="0" smtClean="0">
                <a:solidFill>
                  <a:srgbClr val="FF0066"/>
                </a:solidFill>
                <a:latin typeface="Berlin Sans FB Demi" pitchFamily="34" charset="0"/>
              </a:rPr>
              <a:t>PRONOUNS</a:t>
            </a:r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sentence </a:t>
            </a:r>
            <a:r>
              <a:rPr lang="en-US" sz="2000" dirty="0">
                <a:solidFill>
                  <a:srgbClr val="993366"/>
                </a:solidFill>
                <a:latin typeface="Bookman Old Style" pitchFamily="18" charset="0"/>
              </a:rPr>
              <a:t>in order </a:t>
            </a:r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to</a:t>
            </a:r>
            <a:endParaRPr lang="en-US" sz="2000" dirty="0">
              <a:solidFill>
                <a:srgbClr val="993366"/>
              </a:solidFill>
              <a:latin typeface="Bookman Old Style" pitchFamily="18" charset="0"/>
            </a:endParaRPr>
          </a:p>
          <a:p>
            <a:r>
              <a:rPr lang="en-US" sz="2000" dirty="0" smtClean="0">
                <a:solidFill>
                  <a:srgbClr val="993366"/>
                </a:solidFill>
                <a:latin typeface="Bookman Old Style" pitchFamily="18" charset="0"/>
              </a:rPr>
              <a:t>                                                          emphasize it. </a:t>
            </a:r>
          </a:p>
          <a:p>
            <a:endParaRPr lang="en-US" sz="2000" dirty="0">
              <a:solidFill>
                <a:srgbClr val="993366"/>
              </a:solidFill>
              <a:latin typeface="Bookman Old Style" pitchFamily="18" charset="0"/>
            </a:endParaRPr>
          </a:p>
          <a:p>
            <a:endParaRPr lang="en-US" sz="2000" dirty="0" smtClean="0">
              <a:solidFill>
                <a:srgbClr val="993366"/>
              </a:solidFill>
              <a:latin typeface="Bookman Old Style" pitchFamily="18" charset="0"/>
            </a:endParaRPr>
          </a:p>
          <a:p>
            <a:endParaRPr lang="en-US" sz="2000" dirty="0">
              <a:solidFill>
                <a:srgbClr val="993366"/>
              </a:solidFill>
              <a:latin typeface="Bookman Old Style" pitchFamily="18" charset="0"/>
            </a:endParaRPr>
          </a:p>
          <a:p>
            <a:r>
              <a:rPr lang="en-US" sz="2000" b="1" dirty="0" smtClean="0">
                <a:solidFill>
                  <a:srgbClr val="660066"/>
                </a:solidFill>
              </a:rPr>
              <a:t>Singular:</a:t>
            </a:r>
            <a:r>
              <a:rPr lang="en-US" sz="2000" dirty="0" smtClean="0"/>
              <a:t>        </a:t>
            </a:r>
            <a:r>
              <a:rPr lang="en-US" sz="2800" b="1" dirty="0" smtClean="0">
                <a:solidFill>
                  <a:srgbClr val="33CC33"/>
                </a:solidFill>
                <a:latin typeface="Eras Bold ITC" pitchFamily="34" charset="0"/>
              </a:rPr>
              <a:t>myself, yourself, </a:t>
            </a:r>
            <a:r>
              <a:rPr lang="en-US" sz="2800" b="1" dirty="0">
                <a:solidFill>
                  <a:srgbClr val="FF6600"/>
                </a:solidFill>
              </a:rPr>
              <a:t>Incorrect: 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My brother fell off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                             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2800" b="1" dirty="0" smtClean="0">
                <a:solidFill>
                  <a:srgbClr val="33CC33"/>
                </a:solidFill>
                <a:latin typeface="Eras Bold ITC" pitchFamily="34" charset="0"/>
              </a:rPr>
              <a:t>himself</a:t>
            </a:r>
            <a:r>
              <a:rPr lang="en-US" sz="2800" b="1" dirty="0">
                <a:solidFill>
                  <a:srgbClr val="33CC33"/>
                </a:solidFill>
                <a:latin typeface="Eras Bold ITC" pitchFamily="34" charset="0"/>
              </a:rPr>
              <a:t>, herself, </a:t>
            </a:r>
            <a:r>
              <a:rPr lang="en-US" sz="2800" b="1" dirty="0" smtClean="0">
                <a:solidFill>
                  <a:srgbClr val="33CC33"/>
                </a:solidFill>
                <a:latin typeface="Eras Bold ITC" pitchFamily="34" charset="0"/>
              </a:rPr>
              <a:t>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his bicycle and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hurt him.</a:t>
            </a:r>
          </a:p>
          <a:p>
            <a:r>
              <a:rPr lang="en-US" sz="2800" b="1" dirty="0" smtClean="0">
                <a:solidFill>
                  <a:srgbClr val="33CC33"/>
                </a:solidFill>
                <a:latin typeface="Eras Bold ITC" pitchFamily="34" charset="0"/>
              </a:rPr>
              <a:t>                 itself                        </a:t>
            </a:r>
            <a:r>
              <a:rPr lang="en-US" sz="2800" dirty="0" smtClean="0">
                <a:solidFill>
                  <a:srgbClr val="FF6600"/>
                </a:solidFill>
              </a:rPr>
              <a:t>T</a:t>
            </a:r>
            <a:r>
              <a:rPr lang="en-US" sz="2800" b="1" dirty="0" smtClean="0">
                <a:solidFill>
                  <a:srgbClr val="FF6600"/>
                </a:solidFill>
              </a:rPr>
              <a:t>he </a:t>
            </a:r>
            <a:r>
              <a:rPr lang="en-US" sz="2800" b="1" dirty="0">
                <a:solidFill>
                  <a:srgbClr val="FF6600"/>
                </a:solidFill>
              </a:rPr>
              <a:t>correct </a:t>
            </a:r>
            <a:r>
              <a:rPr lang="en-US" sz="2800" b="1" dirty="0" smtClean="0">
                <a:solidFill>
                  <a:srgbClr val="FF6600"/>
                </a:solidFill>
              </a:rPr>
              <a:t>sentence</a:t>
            </a:r>
          </a:p>
          <a:p>
            <a:r>
              <a:rPr lang="en-US" sz="2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Helvetica"/>
              </a:rPr>
              <a:t> </a:t>
            </a:r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Helvetica"/>
              </a:rPr>
              <a:t>      </a:t>
            </a:r>
            <a:r>
              <a:rPr lang="en-US" sz="2000" b="1" dirty="0" smtClean="0">
                <a:solidFill>
                  <a:srgbClr val="660066"/>
                </a:solidFill>
              </a:rPr>
              <a:t>Plural</a:t>
            </a:r>
            <a:r>
              <a:rPr lang="en-US" sz="2000" b="1" dirty="0">
                <a:solidFill>
                  <a:srgbClr val="660066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800" b="1" dirty="0" smtClean="0">
                <a:solidFill>
                  <a:srgbClr val="33CC33"/>
                </a:solidFill>
                <a:latin typeface="Eras Bold ITC" pitchFamily="34" charset="0"/>
              </a:rPr>
              <a:t>ourselves</a:t>
            </a:r>
            <a:r>
              <a:rPr lang="en-US" sz="2800" b="1" dirty="0">
                <a:solidFill>
                  <a:srgbClr val="33CC33"/>
                </a:solidFill>
                <a:latin typeface="Eras Bold ITC" pitchFamily="34" charset="0"/>
              </a:rPr>
              <a:t>,</a:t>
            </a:r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Helvetica"/>
              </a:rPr>
              <a:t>            </a:t>
            </a:r>
            <a:r>
              <a:rPr lang="en-US" sz="2800" b="1" dirty="0" smtClean="0">
                <a:solidFill>
                  <a:srgbClr val="FF6600"/>
                </a:solidFill>
              </a:rPr>
              <a:t>should </a:t>
            </a:r>
            <a:r>
              <a:rPr lang="en-US" sz="2800" b="1" dirty="0">
                <a:solidFill>
                  <a:srgbClr val="FF6600"/>
                </a:solidFill>
              </a:rPr>
              <a:t>be: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My brother </a:t>
            </a:r>
            <a:endParaRPr lang="en-US" sz="28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sz="2800" b="1" dirty="0">
                <a:solidFill>
                  <a:srgbClr val="33CC33"/>
                </a:solidFill>
                <a:latin typeface="Eras Bold ITC" pitchFamily="34" charset="0"/>
              </a:rPr>
              <a:t>yourselves,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        fell off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his bicycle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and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                     </a:t>
            </a:r>
            <a:r>
              <a:rPr lang="en-US" sz="2800" b="1" dirty="0" smtClean="0">
                <a:solidFill>
                  <a:srgbClr val="33CC33"/>
                </a:solidFill>
                <a:latin typeface="Eras Bold ITC" pitchFamily="34" charset="0"/>
              </a:rPr>
              <a:t>themselves      </a:t>
            </a:r>
            <a:r>
              <a:rPr lang="en-US" sz="2800" dirty="0" smtClean="0">
                <a:solidFill>
                  <a:srgbClr val="FF6600"/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hurt himself</a:t>
            </a:r>
            <a:endParaRPr lang="en-US" sz="2800" b="1" dirty="0">
              <a:solidFill>
                <a:srgbClr val="33CC33"/>
              </a:solidFill>
              <a:latin typeface="Eras Bold ITC" pitchFamily="34" charset="0"/>
            </a:endParaRPr>
          </a:p>
          <a:p>
            <a:endParaRPr lang="en-US" sz="28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98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0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0" y="0"/>
            <a:ext cx="9144000" cy="3048000"/>
          </a:xfrm>
          <a:prstGeom prst="horizontalScroll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FFFF99"/>
                </a:solidFill>
                <a:latin typeface="Harrington" pitchFamily="82" charset="0"/>
              </a:rPr>
              <a:t>Analyse the sentence and discuss  if something is incorrect. (Ignore the errors of punctuation, if any).</a:t>
            </a:r>
            <a:br>
              <a:rPr lang="en-US" sz="2800" b="1" dirty="0">
                <a:solidFill>
                  <a:srgbClr val="FFFF99"/>
                </a:solidFill>
                <a:latin typeface="Harrington" pitchFamily="82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24433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99FF66"/>
                </a:solidFill>
                <a:latin typeface="MV Boli" pitchFamily="2" charset="0"/>
                <a:cs typeface="MV Boli" pitchFamily="2" charset="0"/>
              </a:rPr>
              <a:t>What colour do you think I should wear?</a:t>
            </a:r>
            <a:endParaRPr lang="en-US" sz="5400" dirty="0">
              <a:solidFill>
                <a:srgbClr val="99FF66"/>
              </a:solidFill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errogative Pronou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388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9144000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6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10658"/>
              </p:ext>
            </p:extLst>
          </p:nvPr>
        </p:nvGraphicFramePr>
        <p:xfrm>
          <a:off x="0" y="1"/>
          <a:ext cx="9144000" cy="6857998"/>
        </p:xfrm>
        <a:graphic>
          <a:graphicData uri="http://schemas.openxmlformats.org/drawingml/2006/table">
            <a:tbl>
              <a:tblPr/>
              <a:tblGrid>
                <a:gridCol w="3886200"/>
                <a:gridCol w="3505200"/>
                <a:gridCol w="1752600"/>
              </a:tblGrid>
              <a:tr h="5759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QUESTION</a:t>
                      </a:r>
                    </a:p>
                  </a:txBody>
                  <a:tcPr marL="88394" marR="88394" marT="88394" marB="88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85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ANSWER</a:t>
                      </a:r>
                    </a:p>
                  </a:txBody>
                  <a:tcPr marL="88394" marR="88394" marT="88394" marB="88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85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1" cap="all">
                        <a:solidFill>
                          <a:srgbClr val="33CC33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88394" marR="88394" marT="88394" marB="88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853D"/>
                    </a:solidFill>
                  </a:tcPr>
                </a:tc>
              </a:tr>
              <a:tr h="5458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Who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told you?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John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told me.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subject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</a:tr>
              <a:tr h="5458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Whom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did you tell?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 told </a:t>
                      </a:r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Mary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object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</a:tr>
              <a:tr h="81805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What</a:t>
                      </a:r>
                      <a:r>
                        <a:rPr lang="en-US" sz="1800" b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's happened?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 accident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's happened.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subject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</a:tr>
              <a:tr h="5458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What</a:t>
                      </a:r>
                      <a:r>
                        <a:rPr lang="en-US" sz="1800" b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do you want?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 want </a:t>
                      </a:r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coffee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object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</a:tr>
              <a:tr h="89615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Which</a:t>
                      </a:r>
                      <a:r>
                        <a:rPr lang="en-US" sz="1800" b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came first?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 Porsche 911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came first.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subject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</a:tr>
              <a:tr h="89615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Which</a:t>
                      </a:r>
                      <a:r>
                        <a:rPr lang="en-US" sz="1800" b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will the doctor see first?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 doctor will see </a:t>
                      </a:r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 patient in blue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first.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object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</a:tr>
              <a:tr h="89615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There's one car missing. </a:t>
                      </a:r>
                      <a:r>
                        <a:rPr lang="en-US" sz="1800" b="1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Whose</a:t>
                      </a:r>
                      <a:r>
                        <a:rPr lang="en-US" sz="1800" b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hasn't arrived?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John's (car)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hasn't arrived.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subject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</a:tr>
              <a:tr h="113779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We've found everyone's keys. </a:t>
                      </a:r>
                      <a:r>
                        <a:rPr lang="en-US" sz="1800" b="1" dirty="0" smtClean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Whose </a:t>
                      </a:r>
                      <a:r>
                        <a:rPr lang="en-US" sz="1800" b="0" dirty="0" smtClean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did 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you find?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 found </a:t>
                      </a:r>
                      <a:r>
                        <a:rPr lang="en-US" sz="1800" b="1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John's (keys)</a:t>
                      </a:r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object</a:t>
                      </a:r>
                    </a:p>
                  </a:txBody>
                  <a:tcPr marL="88394" marR="88394" marT="76608" marB="7660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D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8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7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609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6600"/>
                </a:solidFill>
                <a:latin typeface="Gadugi" pitchFamily="34" charset="0"/>
              </a:rPr>
              <a:t>Interrogative Pronouns must not be mixed with Interrogative Determiners</a:t>
            </a:r>
            <a:r>
              <a:rPr lang="en-US" sz="3600" dirty="0" smtClean="0">
                <a:solidFill>
                  <a:srgbClr val="CC66FF"/>
                </a:solidFill>
                <a:latin typeface="Gadugi" pitchFamily="34" charset="0"/>
              </a:rPr>
              <a:t>.</a:t>
            </a:r>
          </a:p>
          <a:p>
            <a:endParaRPr lang="en-US" sz="800" dirty="0">
              <a:solidFill>
                <a:srgbClr val="CC66FF"/>
              </a:solidFill>
              <a:latin typeface="Gadugi" pitchFamily="34" charset="0"/>
            </a:endParaRPr>
          </a:p>
          <a:p>
            <a:r>
              <a:rPr lang="en-US" sz="2400" dirty="0">
                <a:solidFill>
                  <a:srgbClr val="FFFF66"/>
                </a:solidFill>
                <a:latin typeface="Eras Demi ITC" pitchFamily="34" charset="0"/>
              </a:rPr>
              <a:t>Interrogative pronouns should not be confused with interrogative determiners (called "interrogative adjectives" in classical grammar), which have the same appearance as interrogative pronouns.</a:t>
            </a:r>
          </a:p>
          <a:p>
            <a:endParaRPr lang="en-US" sz="800" b="1" dirty="0" smtClean="0">
              <a:solidFill>
                <a:srgbClr val="FFFF99"/>
              </a:solidFill>
              <a:latin typeface="Gadugi" pitchFamily="34" charset="0"/>
            </a:endParaRPr>
          </a:p>
          <a:p>
            <a:r>
              <a:rPr lang="en-US" sz="2400" b="1" dirty="0" smtClean="0">
                <a:solidFill>
                  <a:srgbClr val="FFFF99"/>
                </a:solidFill>
                <a:latin typeface="Gadugi" pitchFamily="34" charset="0"/>
              </a:rPr>
              <a:t>Interrogative </a:t>
            </a:r>
            <a:r>
              <a:rPr lang="en-US" sz="2400" b="1" dirty="0">
                <a:solidFill>
                  <a:srgbClr val="FFFF99"/>
                </a:solidFill>
                <a:latin typeface="Gadugi" pitchFamily="34" charset="0"/>
              </a:rPr>
              <a:t>determiners are used to change nouns or pronouns.</a:t>
            </a:r>
            <a:r>
              <a:rPr lang="en-US" sz="2400" dirty="0">
                <a:solidFill>
                  <a:srgbClr val="CC66FF"/>
                </a:solidFill>
                <a:latin typeface="Gadugi" pitchFamily="34" charset="0"/>
              </a:rPr>
              <a:t> </a:t>
            </a:r>
            <a:endParaRPr lang="en-US" sz="2400" dirty="0" smtClean="0">
              <a:solidFill>
                <a:srgbClr val="CC66FF"/>
              </a:solidFill>
              <a:latin typeface="Gadugi" pitchFamily="34" charset="0"/>
            </a:endParaRPr>
          </a:p>
          <a:p>
            <a:endParaRPr lang="en-US" sz="800" dirty="0" smtClean="0">
              <a:solidFill>
                <a:srgbClr val="00FF99"/>
              </a:solidFill>
              <a:latin typeface="Gadugi" pitchFamily="34" charset="0"/>
            </a:endParaRPr>
          </a:p>
          <a:p>
            <a:r>
              <a:rPr lang="en-US" sz="2400" dirty="0" smtClean="0">
                <a:solidFill>
                  <a:srgbClr val="00FF99"/>
                </a:solidFill>
                <a:latin typeface="Eras Demi ITC" pitchFamily="34" charset="0"/>
              </a:rPr>
              <a:t>It </a:t>
            </a:r>
            <a:r>
              <a:rPr lang="en-US" sz="2400" dirty="0">
                <a:solidFill>
                  <a:srgbClr val="00FF99"/>
                </a:solidFill>
                <a:latin typeface="Eras Demi ITC" pitchFamily="34" charset="0"/>
              </a:rPr>
              <a:t>is essential to take into account the below mentioned </a:t>
            </a:r>
            <a:r>
              <a:rPr lang="en-US" sz="2400" dirty="0" smtClean="0">
                <a:solidFill>
                  <a:srgbClr val="00FF99"/>
                </a:solidFill>
                <a:latin typeface="Eras Demi ITC" pitchFamily="34" charset="0"/>
              </a:rPr>
              <a:t>questions:</a:t>
            </a:r>
            <a:endParaRPr lang="en-US" sz="2400" dirty="0">
              <a:solidFill>
                <a:srgbClr val="00FF99"/>
              </a:solidFill>
              <a:latin typeface="Eras Demi ITC" pitchFamily="34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ras Demi ITC" pitchFamily="34" charset="0"/>
              </a:rPr>
              <a:t>Which</a:t>
            </a:r>
            <a:r>
              <a:rPr lang="en-US" sz="2400" dirty="0">
                <a:solidFill>
                  <a:srgbClr val="6699FF"/>
                </a:solidFill>
                <a:latin typeface="Gadugi" pitchFamily="34" charset="0"/>
              </a:rPr>
              <a:t> </a:t>
            </a:r>
            <a:r>
              <a:rPr lang="en-US" sz="2400" b="1" dirty="0">
                <a:solidFill>
                  <a:srgbClr val="FFFF00"/>
                </a:solidFill>
                <a:latin typeface="Eras Bold ITC" pitchFamily="34" charset="0"/>
              </a:rPr>
              <a:t>route</a:t>
            </a:r>
            <a:r>
              <a:rPr lang="en-US" sz="2400" dirty="0">
                <a:solidFill>
                  <a:srgbClr val="6699FF"/>
                </a:solidFill>
                <a:latin typeface="Eras Bold ITC" pitchFamily="34" charset="0"/>
              </a:rPr>
              <a:t> 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ras Demi ITC" pitchFamily="34" charset="0"/>
              </a:rPr>
              <a:t>is the most secure?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ras Demi ITC" pitchFamily="34" charset="0"/>
              </a:rPr>
              <a:t>What</a:t>
            </a:r>
            <a:r>
              <a:rPr lang="en-US" sz="2400" dirty="0">
                <a:solidFill>
                  <a:srgbClr val="6699FF"/>
                </a:solidFill>
                <a:latin typeface="Gadugi" pitchFamily="34" charset="0"/>
              </a:rPr>
              <a:t> </a:t>
            </a:r>
            <a:r>
              <a:rPr lang="en-US" sz="2400" b="1" dirty="0">
                <a:solidFill>
                  <a:srgbClr val="FFFF00"/>
                </a:solidFill>
                <a:latin typeface="Eras Bold ITC" pitchFamily="34" charset="0"/>
              </a:rPr>
              <a:t>kind of meals</a:t>
            </a:r>
            <a:r>
              <a:rPr lang="en-US" sz="2400" dirty="0">
                <a:solidFill>
                  <a:srgbClr val="6699FF"/>
                </a:solidFill>
                <a:latin typeface="Gadugi" pitchFamily="34" charset="0"/>
              </a:rPr>
              <a:t> 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ras Demi ITC" pitchFamily="34" charset="0"/>
              </a:rPr>
              <a:t>are they purchasing?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ras Demi ITC" pitchFamily="34" charset="0"/>
              </a:rPr>
              <a:t>Whose</a:t>
            </a:r>
            <a:r>
              <a:rPr lang="en-US" sz="2400" dirty="0">
                <a:solidFill>
                  <a:srgbClr val="6699FF"/>
                </a:solidFill>
                <a:latin typeface="Eras Demi ITC" pitchFamily="34" charset="0"/>
              </a:rPr>
              <a:t> </a:t>
            </a:r>
            <a:r>
              <a:rPr lang="en-US" sz="2400" b="1" dirty="0">
                <a:solidFill>
                  <a:srgbClr val="FFFF00"/>
                </a:solidFill>
                <a:latin typeface="Eras Bold ITC" pitchFamily="34" charset="0"/>
              </a:rPr>
              <a:t>one</a:t>
            </a:r>
            <a:r>
              <a:rPr lang="en-US" sz="2400" dirty="0">
                <a:solidFill>
                  <a:srgbClr val="FFFF00"/>
                </a:solidFill>
                <a:latin typeface="Gadugi" pitchFamily="34" charset="0"/>
              </a:rPr>
              <a:t> 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ras Demi ITC" pitchFamily="34" charset="0"/>
              </a:rPr>
              <a:t>should we use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Eras Demi ITC" pitchFamily="34" charset="0"/>
              </a:rPr>
              <a:t>?</a:t>
            </a:r>
          </a:p>
          <a:p>
            <a:endParaRPr lang="en-US" sz="800" dirty="0">
              <a:solidFill>
                <a:schemeClr val="tx2">
                  <a:lumMod val="75000"/>
                </a:schemeClr>
              </a:solidFill>
              <a:latin typeface="Eras Demi ITC" pitchFamily="34" charset="0"/>
            </a:endParaRPr>
          </a:p>
          <a:p>
            <a:endParaRPr lang="en-US" sz="800" dirty="0" smtClean="0">
              <a:solidFill>
                <a:srgbClr val="CC6600"/>
              </a:solidFill>
              <a:latin typeface="Gadugi" pitchFamily="34" charset="0"/>
            </a:endParaRPr>
          </a:p>
          <a:p>
            <a:r>
              <a:rPr lang="en-US" sz="2000" dirty="0" smtClean="0">
                <a:solidFill>
                  <a:srgbClr val="CC6600"/>
                </a:solidFill>
                <a:latin typeface="Eras Demi ITC" pitchFamily="34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Eras Bold ITC" pitchFamily="34" charset="0"/>
              </a:rPr>
              <a:t>The bold texts </a:t>
            </a:r>
            <a:r>
              <a:rPr lang="en-US" sz="2000" dirty="0">
                <a:solidFill>
                  <a:srgbClr val="CC6600"/>
                </a:solidFill>
                <a:latin typeface="Eras Demi ITC" pitchFamily="34" charset="0"/>
              </a:rPr>
              <a:t>in these examples are not interrogative pronouns. They function as interrogative determiners. They do not exist in isolation. They are all used to modify nouns or pronouns.)</a:t>
            </a:r>
          </a:p>
          <a:p>
            <a:endParaRPr lang="en-US" sz="800" dirty="0" smtClean="0">
              <a:solidFill>
                <a:srgbClr val="CC66FF"/>
              </a:solidFill>
              <a:latin typeface="Gadug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09123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800" b="1" dirty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  <a:t>Darts are </a:t>
            </a:r>
            <a:r>
              <a:rPr lang="en-US" sz="4800" b="1" dirty="0" smtClean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  <a:t>played </a:t>
            </a:r>
            <a:r>
              <a:rPr lang="en-US" sz="4800" b="1" dirty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  <a:t>by </a:t>
            </a:r>
            <a:r>
              <a:rPr lang="en-US" sz="4800" b="1" dirty="0" smtClean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  <a:t>men </a:t>
            </a:r>
            <a:r>
              <a:rPr lang="en-US" sz="4800" b="1" dirty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  <a:t>as well </a:t>
            </a:r>
            <a:r>
              <a:rPr lang="en-US" sz="4800" b="1" dirty="0" smtClean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  <a:t>as </a:t>
            </a:r>
            <a:r>
              <a:rPr lang="en-US" sz="4800" b="1" dirty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  <a:t>women. </a:t>
            </a:r>
            <a:r>
              <a:rPr lang="en-US" sz="4800" dirty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  <a:t/>
            </a:r>
            <a:br>
              <a:rPr lang="en-US" sz="4800" dirty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</a:br>
            <a:r>
              <a:rPr lang="en-US" sz="4800" dirty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  <a:t/>
            </a:r>
            <a:br>
              <a:rPr lang="en-US" sz="4800" dirty="0">
                <a:solidFill>
                  <a:srgbClr val="FA3C00"/>
                </a:solidFill>
                <a:latin typeface="MV Boli" pitchFamily="2" charset="0"/>
                <a:cs typeface="MV Boli" pitchFamily="2" charset="0"/>
              </a:rPr>
            </a:br>
            <a:endParaRPr lang="en-US" sz="4800" dirty="0">
              <a:solidFill>
                <a:srgbClr val="FA3C00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" name="Flowchart: Punched Tape 3"/>
          <p:cNvSpPr/>
          <p:nvPr/>
        </p:nvSpPr>
        <p:spPr>
          <a:xfrm>
            <a:off x="0" y="0"/>
            <a:ext cx="9144000" cy="2509123"/>
          </a:xfrm>
          <a:prstGeom prst="flowChartPunchedTape">
            <a:avLst/>
          </a:prstGeom>
          <a:solidFill>
            <a:srgbClr val="6E6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latin typeface="Harrington" pitchFamily="82" charset="0"/>
            </a:endParaRPr>
          </a:p>
          <a:p>
            <a:r>
              <a:rPr lang="en-US" sz="2400" b="1" dirty="0" smtClean="0">
                <a:latin typeface="Harrington" pitchFamily="82" charset="0"/>
              </a:rPr>
              <a:t>Analyse the sentence and discuss  if something is incorrect. (Ignore </a:t>
            </a:r>
            <a:r>
              <a:rPr lang="en-US" sz="2400" b="1" dirty="0">
                <a:latin typeface="Harrington" pitchFamily="82" charset="0"/>
              </a:rPr>
              <a:t>the errors of punctuation, if any).</a:t>
            </a:r>
            <a:br>
              <a:rPr lang="en-US" sz="2400" b="1" dirty="0">
                <a:latin typeface="Harrington" pitchFamily="82" charset="0"/>
              </a:rPr>
            </a:br>
            <a:endParaRPr lang="en-US" sz="2400" dirty="0">
              <a:latin typeface="Harringto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FF99"/>
                </a:solidFill>
                <a:latin typeface="Eras Demi ITC" pitchFamily="34" charset="0"/>
              </a:rPr>
              <a:t>Compare the preceding instances to the following</a:t>
            </a:r>
            <a:r>
              <a:rPr lang="en-US" sz="3600" dirty="0" smtClean="0">
                <a:solidFill>
                  <a:srgbClr val="00FF99"/>
                </a:solidFill>
                <a:latin typeface="Eras Demi ITC" pitchFamily="34" charset="0"/>
              </a:rPr>
              <a:t>:</a:t>
            </a:r>
          </a:p>
          <a:p>
            <a:endParaRPr lang="en-US" sz="3600" dirty="0">
              <a:solidFill>
                <a:srgbClr val="00FF99"/>
              </a:solidFill>
              <a:latin typeface="Eras Demi ITC" pitchFamily="34" charset="0"/>
            </a:endParaRPr>
          </a:p>
          <a:p>
            <a:r>
              <a:rPr lang="en-US" sz="3200" b="1" i="1" dirty="0">
                <a:solidFill>
                  <a:srgbClr val="CC9900"/>
                </a:solidFill>
                <a:latin typeface="Gadugi" pitchFamily="34" charset="0"/>
              </a:rPr>
              <a:t>Which is the most secure</a:t>
            </a:r>
            <a:r>
              <a:rPr lang="en-US" sz="3200" b="1" i="1" dirty="0" smtClean="0">
                <a:solidFill>
                  <a:srgbClr val="CC9900"/>
                </a:solidFill>
                <a:latin typeface="Gadugi" pitchFamily="34" charset="0"/>
              </a:rPr>
              <a:t>?</a:t>
            </a:r>
          </a:p>
          <a:p>
            <a:endParaRPr lang="en-US" sz="800" dirty="0">
              <a:solidFill>
                <a:srgbClr val="CC9900"/>
              </a:solidFill>
              <a:latin typeface="Gadugi" pitchFamily="34" charset="0"/>
            </a:endParaRPr>
          </a:p>
          <a:p>
            <a:r>
              <a:rPr lang="en-US" sz="3200" b="1" i="1" dirty="0">
                <a:solidFill>
                  <a:srgbClr val="CC9900"/>
                </a:solidFill>
                <a:latin typeface="Gadugi" pitchFamily="34" charset="0"/>
              </a:rPr>
              <a:t>What are they purchasing</a:t>
            </a:r>
            <a:r>
              <a:rPr lang="en-US" sz="3200" b="1" i="1" dirty="0" smtClean="0">
                <a:solidFill>
                  <a:srgbClr val="CC9900"/>
                </a:solidFill>
                <a:latin typeface="Gadugi" pitchFamily="34" charset="0"/>
              </a:rPr>
              <a:t>?</a:t>
            </a:r>
          </a:p>
          <a:p>
            <a:endParaRPr lang="en-US" sz="800" dirty="0">
              <a:solidFill>
                <a:srgbClr val="CC9900"/>
              </a:solidFill>
              <a:latin typeface="Gadugi" pitchFamily="34" charset="0"/>
            </a:endParaRPr>
          </a:p>
          <a:p>
            <a:r>
              <a:rPr lang="en-US" sz="3200" b="1" i="1" dirty="0">
                <a:solidFill>
                  <a:srgbClr val="CC9900"/>
                </a:solidFill>
                <a:latin typeface="Gadugi" pitchFamily="34" charset="0"/>
              </a:rPr>
              <a:t>Whose should we use</a:t>
            </a:r>
            <a:r>
              <a:rPr lang="en-US" sz="3200" b="1" i="1" dirty="0" smtClean="0">
                <a:solidFill>
                  <a:srgbClr val="CC9900"/>
                </a:solidFill>
                <a:latin typeface="Gadugi" pitchFamily="34" charset="0"/>
              </a:rPr>
              <a:t>?</a:t>
            </a:r>
          </a:p>
          <a:p>
            <a:endParaRPr lang="en-US" sz="3200" dirty="0">
              <a:solidFill>
                <a:srgbClr val="CC9900"/>
              </a:solidFill>
              <a:latin typeface="Gadugi" pitchFamily="34" charset="0"/>
            </a:endParaRPr>
          </a:p>
          <a:p>
            <a:r>
              <a:rPr lang="en-US" sz="2800" dirty="0">
                <a:solidFill>
                  <a:srgbClr val="00FF99"/>
                </a:solidFill>
                <a:latin typeface="Eras Demi ITC" pitchFamily="34" charset="0"/>
              </a:rPr>
              <a:t>(These are all stand-alone. They are interrogative pronoun.)</a:t>
            </a:r>
          </a:p>
        </p:txBody>
      </p:sp>
    </p:spTree>
    <p:extLst>
      <p:ext uri="{BB962C8B-B14F-4D97-AF65-F5344CB8AC3E}">
        <p14:creationId xmlns:p14="http://schemas.microsoft.com/office/powerpoint/2010/main" val="232783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3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Perpetua Titling MT" pitchFamily="18" charset="0"/>
              </a:rPr>
              <a:t>Difference between an Interrogative Pronoun and an Interrogative Adjective</a:t>
            </a:r>
          </a:p>
          <a:p>
            <a:r>
              <a:rPr lang="en-US" dirty="0">
                <a:solidFill>
                  <a:srgbClr val="FFFF00"/>
                </a:solidFill>
                <a:latin typeface="Roboto"/>
              </a:rPr>
              <a:t>Like </a:t>
            </a:r>
            <a:r>
              <a:rPr lang="en-US" dirty="0">
                <a:solidFill>
                  <a:srgbClr val="00FF99"/>
                </a:solidFill>
                <a:latin typeface="Roboto"/>
              </a:rPr>
              <a:t>demonstrative pronouns 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and </a:t>
            </a:r>
            <a:r>
              <a:rPr lang="en-US" dirty="0">
                <a:solidFill>
                  <a:srgbClr val="00FF99"/>
                </a:solidFill>
                <a:latin typeface="Roboto"/>
              </a:rPr>
              <a:t>demonstrative </a:t>
            </a:r>
            <a:r>
              <a:rPr lang="en-US" dirty="0" smtClean="0">
                <a:solidFill>
                  <a:srgbClr val="00FF99"/>
                </a:solidFill>
                <a:latin typeface="Roboto"/>
              </a:rPr>
              <a:t>adjectives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,</a:t>
            </a:r>
            <a:r>
              <a:rPr lang="en-US" dirty="0" smtClean="0">
                <a:solidFill>
                  <a:srgbClr val="FFFF00"/>
                </a:solidFill>
                <a:latin typeface="Roboto"/>
              </a:rPr>
              <a:t> 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interrogative pronouns and </a:t>
            </a:r>
            <a:r>
              <a:rPr lang="en-US" dirty="0">
                <a:solidFill>
                  <a:srgbClr val="00FF99"/>
                </a:solidFill>
                <a:latin typeface="Roboto"/>
              </a:rPr>
              <a:t>interrogative adjectives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 differ based on the roles they play in a sentence. If the word is used to describe more about the </a:t>
            </a:r>
            <a:r>
              <a:rPr lang="en-US" dirty="0" smtClean="0">
                <a:solidFill>
                  <a:srgbClr val="00FF99"/>
                </a:solidFill>
                <a:latin typeface="Roboto"/>
              </a:rPr>
              <a:t>noun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 in the sentence, it would be an interrogative adjective. On the other hand, if it is used to identify or substitute the noun that acts as the </a:t>
            </a:r>
            <a:r>
              <a:rPr lang="en-US" dirty="0">
                <a:solidFill>
                  <a:srgbClr val="00FF99"/>
                </a:solidFill>
                <a:latin typeface="Roboto"/>
              </a:rPr>
              <a:t>subject 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or </a:t>
            </a:r>
            <a:r>
              <a:rPr lang="en-US" dirty="0" smtClean="0">
                <a:solidFill>
                  <a:srgbClr val="00FF99"/>
                </a:solidFill>
                <a:latin typeface="Roboto"/>
              </a:rPr>
              <a:t>object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Roboto"/>
              </a:rPr>
              <a:t>in </a:t>
            </a:r>
            <a:r>
              <a:rPr lang="en-US" dirty="0">
                <a:solidFill>
                  <a:srgbClr val="FFFF00"/>
                </a:solidFill>
                <a:latin typeface="Roboto"/>
              </a:rPr>
              <a:t>a sentence, then it is an interrogative pronoun.</a:t>
            </a:r>
            <a:endParaRPr lang="en-US" b="0" i="0" dirty="0">
              <a:solidFill>
                <a:srgbClr val="FFFF00"/>
              </a:solidFill>
              <a:effectLst/>
              <a:latin typeface="Roboto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79150"/>
              </p:ext>
            </p:extLst>
          </p:nvPr>
        </p:nvGraphicFramePr>
        <p:xfrm>
          <a:off x="0" y="2215992"/>
          <a:ext cx="9144000" cy="4852388"/>
        </p:xfrm>
        <a:graphic>
          <a:graphicData uri="http://schemas.openxmlformats.org/drawingml/2006/table">
            <a:tbl>
              <a:tblPr/>
              <a:tblGrid>
                <a:gridCol w="2362201"/>
                <a:gridCol w="2819399"/>
                <a:gridCol w="3962400"/>
              </a:tblGrid>
              <a:tr h="548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Interrogative Pronoun / Interrogative Adjective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Used as an Interrogative Pronoun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E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Used as an Interrogative Adjective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</a:tr>
              <a:tr h="513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What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What are you looking for here?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What colour do you think I should wear?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</a:tr>
              <a:tr h="1165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Who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Who is the man who stole your purse?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‘Who’ cannot be used as an interrogative adjective as it always refers to people who are nouns that play the role of a subject or an object.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</a:tr>
              <a:tr h="1165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Whom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Whom did you bring along with you for the wedding?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‘Whom’ cannot be used as an interrogative adjective as it always refers to people who are nouns that play the role of a subject or an object.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</a:tr>
              <a:tr h="73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Whose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So many of them had lost their phones that night. Whose did you find?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Whose acting did you like the most?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</a:tr>
              <a:tr h="513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Which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Which is the book you read last month?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dirty="0"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</a:rPr>
                        <a:t>Which book did you decide to buy?</a:t>
                      </a:r>
                    </a:p>
                  </a:txBody>
                  <a:tcPr marL="38996" marR="38996" marT="38996" marB="3899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Callout 1"/>
          <p:cNvSpPr/>
          <p:nvPr/>
        </p:nvSpPr>
        <p:spPr>
          <a:xfrm>
            <a:off x="0" y="0"/>
            <a:ext cx="9144000" cy="3429000"/>
          </a:xfrm>
          <a:prstGeom prst="downArrowCallout">
            <a:avLst>
              <a:gd name="adj1" fmla="val 10873"/>
              <a:gd name="adj2" fmla="val 133333"/>
              <a:gd name="adj3" fmla="val 42493"/>
              <a:gd name="adj4" fmla="val 51846"/>
            </a:avLst>
          </a:prstGeom>
          <a:solidFill>
            <a:srgbClr val="EB4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b="1" i="1" dirty="0" smtClean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b="1" i="1" dirty="0" smtClean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b="1" i="1" dirty="0" smtClean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b="1" dirty="0" smtClean="0">
              <a:solidFill>
                <a:srgbClr val="000000"/>
              </a:solidFill>
              <a:latin typeface="Helvetica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Helvetica"/>
              </a:rPr>
              <a:t>Explanation</a:t>
            </a:r>
            <a:r>
              <a:rPr lang="en-US" b="1" dirty="0">
                <a:solidFill>
                  <a:srgbClr val="000000"/>
                </a:solidFill>
                <a:latin typeface="Helvetica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Helvetica"/>
              </a:rPr>
              <a:t>'Darts' is a noun, which 'looks' plural, but is used as 'singular'.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</a:rPr>
              <a:t>The correct sentence should be: Darts is played by men as well as women.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Helvetica"/>
              </a:rPr>
              <a:t>To understand this type of errors, we must understand the behavior of nouns.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Helvetica"/>
              </a:rPr>
              <a:t>Nouns can be divided into several types, as covered in this and following questions.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Helvetica"/>
              </a:rPr>
              <a:t>Nouns that look like </a:t>
            </a:r>
            <a:r>
              <a:rPr lang="en-US" b="1" i="1" dirty="0">
                <a:solidFill>
                  <a:srgbClr val="000000"/>
                </a:solidFill>
                <a:latin typeface="Helvetica"/>
              </a:rPr>
              <a:t>plural</a:t>
            </a:r>
            <a:r>
              <a:rPr lang="en-US" b="1" dirty="0">
                <a:solidFill>
                  <a:srgbClr val="000000"/>
                </a:solidFill>
                <a:latin typeface="Helvetica"/>
              </a:rPr>
              <a:t>, but are used as </a:t>
            </a:r>
            <a:r>
              <a:rPr lang="en-US" b="1" i="1" dirty="0">
                <a:solidFill>
                  <a:srgbClr val="000000"/>
                </a:solidFill>
                <a:latin typeface="Helvetica"/>
              </a:rPr>
              <a:t>singular   </a:t>
            </a:r>
          </a:p>
          <a:p>
            <a:pPr algn="ctr"/>
            <a:endParaRPr lang="en-US" b="1" i="1" dirty="0">
              <a:solidFill>
                <a:srgbClr val="000000"/>
              </a:solidFill>
              <a:latin typeface="Helvetica"/>
            </a:endParaRPr>
          </a:p>
          <a:p>
            <a:pPr algn="ctr"/>
            <a:r>
              <a:rPr lang="en-US" b="1" i="1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News, Mathematics, Ethics, Linguistics, Phonetics, Politics,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Economics,           Statistics, Billiards, Darts, Droughts,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Innings, </a:t>
            </a:r>
            <a:endParaRPr lang="en-US" dirty="0" smtClean="0">
              <a:solidFill>
                <a:srgbClr val="000000"/>
              </a:solidFill>
              <a:latin typeface="Helvetica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</a:rPr>
              <a:t>Gymnastics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Classics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Summons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, </a:t>
            </a:r>
            <a:endParaRPr lang="en-US" b="1" i="1" dirty="0" smtClean="0">
              <a:solidFill>
                <a:srgbClr val="000000"/>
              </a:solidFill>
              <a:latin typeface="Helvetica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</a:rPr>
              <a:t>Mechanics,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Gallows</a:t>
            </a:r>
            <a:endParaRPr lang="en-US" b="1" i="1" dirty="0">
              <a:solidFill>
                <a:srgbClr val="000000"/>
              </a:solidFill>
              <a:latin typeface="Helvetica"/>
            </a:endParaRPr>
          </a:p>
          <a:p>
            <a:pPr algn="ctr"/>
            <a:r>
              <a:rPr lang="en-US" b="1" i="1" dirty="0" smtClean="0">
                <a:solidFill>
                  <a:srgbClr val="000000"/>
                </a:solidFill>
                <a:latin typeface="Helvetica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657600"/>
            <a:ext cx="899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FFC000"/>
                </a:solidFill>
              </a:rPr>
              <a:t>Incorrect:	Mathematics are a difficult subject.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Correct:	Mathematics is a difficult subject.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Incorrect:	Politics are a dirty game.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Correct:	Politics is a dirty game</a:t>
            </a:r>
            <a:r>
              <a:rPr lang="en-US" sz="2400" dirty="0" smtClean="0">
                <a:solidFill>
                  <a:srgbClr val="FFC000"/>
                </a:solidFill>
              </a:rPr>
              <a:t>.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The similar explanation applies to the usage of all other words listed above.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0" y="76200"/>
            <a:ext cx="9144000" cy="2743200"/>
          </a:xfrm>
          <a:prstGeom prst="wave">
            <a:avLst>
              <a:gd name="adj1" fmla="val 12500"/>
              <a:gd name="adj2" fmla="val -606"/>
            </a:avLst>
          </a:prstGeom>
          <a:solidFill>
            <a:srgbClr val="B87E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b="1" dirty="0" smtClean="0">
                <a:solidFill>
                  <a:srgbClr val="FFFFFF"/>
                </a:solidFill>
                <a:latin typeface="Harrington" pitchFamily="82" charset="0"/>
              </a:rPr>
              <a:t>Analyse </a:t>
            </a:r>
            <a:r>
              <a:rPr lang="en-US" sz="2400" b="1" dirty="0">
                <a:solidFill>
                  <a:srgbClr val="FFFFFF"/>
                </a:solidFill>
                <a:latin typeface="Harrington" pitchFamily="82" charset="0"/>
              </a:rPr>
              <a:t>the sentence and discuss  if something is incorrect. (Ignore the errors of punctuation, if any).</a:t>
            </a:r>
            <a:br>
              <a:rPr lang="en-US" sz="2400" b="1" dirty="0">
                <a:solidFill>
                  <a:srgbClr val="FFFFFF"/>
                </a:solidFill>
                <a:latin typeface="Harrington" pitchFamily="82" charset="0"/>
              </a:rPr>
            </a:br>
            <a:endParaRPr lang="en-US" sz="2400" dirty="0">
              <a:solidFill>
                <a:srgbClr val="FFFFFF"/>
              </a:solidFill>
              <a:latin typeface="Harringto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244334"/>
            <a:ext cx="88408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V Boli" pitchFamily="2" charset="0"/>
                <a:cs typeface="MV Boli" pitchFamily="2" charset="0"/>
              </a:rPr>
              <a:t>The 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V Boli" pitchFamily="2" charset="0"/>
                <a:cs typeface="MV Boli" pitchFamily="2" charset="0"/>
              </a:rPr>
              <a:t>sceneries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V Boli" pitchFamily="2" charset="0"/>
                <a:cs typeface="MV Boli" pitchFamily="2" charset="0"/>
              </a:rPr>
              <a:t> here are 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V Boli" pitchFamily="2" charset="0"/>
                <a:cs typeface="MV Boli" pitchFamily="2" charset="0"/>
              </a:rPr>
              <a:t>not</a:t>
            </a:r>
          </a:p>
          <a:p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V Boli" pitchFamily="2" charset="0"/>
                <a:cs typeface="MV Boli" pitchFamily="2" charset="0"/>
              </a:rPr>
              <a:t>good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V Boli" pitchFamily="2" charset="0"/>
                <a:cs typeface="MV Boli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1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-Down Arrow 1"/>
          <p:cNvSpPr/>
          <p:nvPr/>
        </p:nvSpPr>
        <p:spPr>
          <a:xfrm>
            <a:off x="228600" y="76200"/>
            <a:ext cx="8686800" cy="6629400"/>
          </a:xfrm>
          <a:prstGeom prst="upDownArrow">
            <a:avLst>
              <a:gd name="adj1" fmla="val 68359"/>
              <a:gd name="adj2" fmla="val 44235"/>
            </a:avLst>
          </a:prstGeom>
          <a:solidFill>
            <a:srgbClr val="99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90945"/>
            <a:ext cx="86868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The 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word scenery is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mic Sans MS" pitchFamily="66" charset="0"/>
              </a:rPr>
              <a:t>uncountable in English</a:t>
            </a:r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.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mic Sans MS" pitchFamily="66" charset="0"/>
              </a:rPr>
              <a:t>It may be countable in some </a:t>
            </a:r>
            <a:endParaRPr lang="en-US" dirty="0" smtClean="0">
              <a:solidFill>
                <a:srgbClr val="92D050"/>
              </a:solidFill>
              <a:latin typeface="Comic Sans MS" pitchFamily="66" charset="0"/>
            </a:endParaRPr>
          </a:p>
          <a:p>
            <a:pPr algn="ctr"/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  other </a:t>
            </a:r>
            <a:r>
              <a:rPr lang="en-US" dirty="0">
                <a:solidFill>
                  <a:srgbClr val="92D050"/>
                </a:solidFill>
                <a:latin typeface="Comic Sans MS" pitchFamily="66" charset="0"/>
              </a:rPr>
              <a:t>languages. However, in English, </a:t>
            </a:r>
            <a:endParaRPr lang="en-US" dirty="0" smtClean="0">
              <a:solidFill>
                <a:srgbClr val="92D050"/>
              </a:solidFill>
              <a:latin typeface="Comic Sans MS" pitchFamily="66" charset="0"/>
            </a:endParaRPr>
          </a:p>
          <a:p>
            <a:pPr algn="ctr"/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we can’t say sceneries or a scenery. 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Uncountable nouns do </a:t>
            </a:r>
            <a:r>
              <a:rPr lang="en-US" dirty="0">
                <a:solidFill>
                  <a:srgbClr val="92D050"/>
                </a:solidFill>
                <a:latin typeface="Comic Sans MS" pitchFamily="66" charset="0"/>
              </a:rPr>
              <a:t>not have </a:t>
            </a:r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plural </a:t>
            </a:r>
            <a:r>
              <a:rPr lang="en-US" dirty="0">
                <a:solidFill>
                  <a:srgbClr val="92D050"/>
                </a:solidFill>
                <a:latin typeface="Comic Sans MS" pitchFamily="66" charset="0"/>
              </a:rPr>
              <a:t>forms and they </a:t>
            </a:r>
            <a:endParaRPr lang="en-US" dirty="0" smtClean="0">
              <a:solidFill>
                <a:srgbClr val="92D050"/>
              </a:solidFill>
              <a:latin typeface="Comic Sans MS" pitchFamily="66" charset="0"/>
            </a:endParaRPr>
          </a:p>
          <a:p>
            <a:pPr algn="ctr"/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cannot </a:t>
            </a:r>
            <a:r>
              <a:rPr lang="en-US" dirty="0">
                <a:solidFill>
                  <a:srgbClr val="92D050"/>
                </a:solidFill>
                <a:latin typeface="Comic Sans MS" pitchFamily="66" charset="0"/>
              </a:rPr>
              <a:t>be used with numbers or the </a:t>
            </a:r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article</a:t>
            </a:r>
            <a:r>
              <a:rPr lang="en-US" dirty="0">
                <a:solidFill>
                  <a:srgbClr val="92D050"/>
                </a:solidFill>
                <a:latin typeface="Comic Sans MS" pitchFamily="66" charset="0"/>
              </a:rPr>
              <a:t> </a:t>
            </a:r>
            <a:r>
              <a:rPr lang="en-US" b="1" dirty="0" smtClean="0">
                <a:solidFill>
                  <a:srgbClr val="92D050"/>
                </a:solidFill>
                <a:latin typeface="Comic Sans MS" pitchFamily="66" charset="0"/>
              </a:rPr>
              <a:t>a/an</a:t>
            </a:r>
            <a:r>
              <a:rPr lang="en-US" dirty="0">
                <a:solidFill>
                  <a:srgbClr val="92D05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mic Sans MS" pitchFamily="66" charset="0"/>
              </a:rPr>
              <a:t>and hence, </a:t>
            </a:r>
          </a:p>
          <a:p>
            <a:pPr algn="ctr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omic Sans MS" pitchFamily="66" charset="0"/>
              </a:rPr>
              <a:t>t</a:t>
            </a:r>
            <a:r>
              <a:rPr lang="en-US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Helvetica"/>
              </a:rPr>
              <a:t>he </a:t>
            </a:r>
            <a:r>
              <a:rPr lang="en-US" b="1" dirty="0">
                <a:solidFill>
                  <a:schemeClr val="bg1">
                    <a:lumMod val="10000"/>
                    <a:lumOff val="90000"/>
                  </a:schemeClr>
                </a:solidFill>
                <a:latin typeface="Helvetica"/>
              </a:rPr>
              <a:t>correct sentence should be</a:t>
            </a:r>
            <a:r>
              <a:rPr lang="en-US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Helvetica"/>
              </a:rPr>
              <a:t>: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Helvetica"/>
              </a:rPr>
              <a:t> </a:t>
            </a:r>
            <a:r>
              <a:rPr lang="en-US" b="1" dirty="0" smtClean="0">
                <a:latin typeface="Comic Sans MS" pitchFamily="66" charset="0"/>
              </a:rPr>
              <a:t>The</a:t>
            </a:r>
            <a:r>
              <a:rPr lang="en-US" b="1" dirty="0">
                <a:latin typeface="Comic Sans MS" pitchFamily="66" charset="0"/>
              </a:rPr>
              <a:t> scenery here is not good</a:t>
            </a:r>
            <a:r>
              <a:rPr lang="en-US" dirty="0" smtClean="0"/>
              <a:t>.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The nouns 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information, furniture, news, luggage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 etc., are uncountable.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                   </a:t>
            </a:r>
          </a:p>
          <a:p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                         </a:t>
            </a:r>
            <a:r>
              <a:rPr lang="en-US" sz="2400" b="1" dirty="0" smtClean="0">
                <a:solidFill>
                  <a:srgbClr val="FFFF00"/>
                </a:solidFill>
              </a:rPr>
              <a:t>Example</a:t>
            </a:r>
            <a:r>
              <a:rPr lang="en-US" sz="24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                     Incorrect:  He </a:t>
            </a:r>
            <a:r>
              <a:rPr lang="en-US" sz="2400" dirty="0">
                <a:solidFill>
                  <a:srgbClr val="FFC000"/>
                </a:solidFill>
              </a:rPr>
              <a:t>provided the blinds with food.  </a:t>
            </a:r>
            <a:endParaRPr lang="en-US" sz="2400" dirty="0" smtClean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                     Correct</a:t>
            </a:r>
            <a:r>
              <a:rPr lang="en-US" sz="2400" dirty="0">
                <a:solidFill>
                  <a:srgbClr val="FFC000"/>
                </a:solidFill>
              </a:rPr>
              <a:t>:	</a:t>
            </a:r>
            <a:r>
              <a:rPr lang="en-US" sz="2400" dirty="0" smtClean="0">
                <a:solidFill>
                  <a:srgbClr val="FFC000"/>
                </a:solidFill>
              </a:rPr>
              <a:t>  He </a:t>
            </a:r>
            <a:r>
              <a:rPr lang="en-US" sz="2400" dirty="0">
                <a:solidFill>
                  <a:srgbClr val="FFC000"/>
                </a:solidFill>
              </a:rPr>
              <a:t>provided the blind with food</a:t>
            </a:r>
            <a:r>
              <a:rPr lang="en-US" sz="2400" dirty="0" smtClean="0">
                <a:solidFill>
                  <a:srgbClr val="FFC000"/>
                </a:solidFill>
              </a:rPr>
              <a:t>.</a:t>
            </a:r>
          </a:p>
          <a:p>
            <a:endParaRPr lang="en-US" sz="800" dirty="0">
              <a:solidFill>
                <a:srgbClr val="FFC000"/>
              </a:solidFill>
            </a:endParaRPr>
          </a:p>
          <a:p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                        The 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expressions ‘the blind’, ‘the deaf’, </a:t>
            </a:r>
            <a:endParaRPr lang="en-US" sz="20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                       ‘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the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unemployed’, ‘the dead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’, ‘the poor’ </a:t>
            </a:r>
            <a:endParaRPr lang="en-US" sz="20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                             etc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., are plural. ‘The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blind’ means </a:t>
            </a:r>
          </a:p>
          <a:p>
            <a:r>
              <a:rPr lang="en-US" sz="2000" b="1" dirty="0" smtClean="0">
                <a:solidFill>
                  <a:srgbClr val="00B0F0"/>
                </a:solidFill>
                <a:latin typeface="Arial Black" pitchFamily="34" charset="0"/>
              </a:rPr>
              <a:t>The similar     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          all 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blind people. We can’t </a:t>
            </a:r>
            <a:endParaRPr lang="en-US" sz="20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Arial Black" pitchFamily="34" charset="0"/>
              </a:rPr>
              <a:t>explanation </a:t>
            </a:r>
            <a:r>
              <a:rPr lang="en-US" sz="2000" b="1" dirty="0">
                <a:solidFill>
                  <a:srgbClr val="00B0F0"/>
                </a:solidFill>
                <a:latin typeface="Arial Black" pitchFamily="34" charset="0"/>
              </a:rPr>
              <a:t>applies </a:t>
            </a:r>
            <a:r>
              <a:rPr lang="en-US" sz="2000" b="1" dirty="0" smtClean="0">
                <a:solidFill>
                  <a:srgbClr val="00B0F0"/>
                </a:solidFill>
                <a:latin typeface="Arial Black" pitchFamily="34" charset="0"/>
              </a:rPr>
              <a:t>to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   say 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‘the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blinds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’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or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 Black" pitchFamily="34" charset="0"/>
              </a:rPr>
              <a:t>the usage of all other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       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‘the deafs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’.</a:t>
            </a:r>
            <a:r>
              <a:rPr lang="en-US" sz="2000" b="1" dirty="0" smtClean="0">
                <a:solidFill>
                  <a:srgbClr val="00B0F0"/>
                </a:solidFill>
                <a:latin typeface="Arial Black" pitchFamily="34" charset="0"/>
              </a:rPr>
              <a:t> </a:t>
            </a:r>
          </a:p>
          <a:p>
            <a:r>
              <a:rPr lang="en-US" sz="2000" b="1" dirty="0" smtClean="0">
                <a:solidFill>
                  <a:srgbClr val="00B0F0"/>
                </a:solidFill>
                <a:latin typeface="Arial Black" pitchFamily="34" charset="0"/>
              </a:rPr>
              <a:t>words in the same category.</a:t>
            </a:r>
            <a:endParaRPr lang="en-US" sz="2000" b="1" dirty="0">
              <a:solidFill>
                <a:srgbClr val="00B0F0"/>
              </a:solidFill>
              <a:latin typeface="Arial Black" pitchFamily="34" charset="0"/>
            </a:endParaRPr>
          </a:p>
          <a:p>
            <a:pPr algn="ctr"/>
            <a:endParaRPr lang="en-US" b="1" dirty="0">
              <a:solidFill>
                <a:srgbClr val="92D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Wave 1"/>
          <p:cNvSpPr/>
          <p:nvPr/>
        </p:nvSpPr>
        <p:spPr>
          <a:xfrm>
            <a:off x="0" y="0"/>
            <a:ext cx="9144000" cy="2362200"/>
          </a:xfrm>
          <a:prstGeom prst="doubleWav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b="1" dirty="0" smtClean="0">
              <a:solidFill>
                <a:srgbClr val="FFFFFF"/>
              </a:solidFill>
              <a:latin typeface="Harrington" pitchFamily="82" charset="0"/>
            </a:endParaRPr>
          </a:p>
          <a:p>
            <a:pPr lvl="0"/>
            <a:r>
              <a:rPr lang="en-US" sz="2400" b="1" dirty="0" smtClean="0">
                <a:solidFill>
                  <a:srgbClr val="FFFFFF"/>
                </a:solidFill>
                <a:latin typeface="Harrington" pitchFamily="82" charset="0"/>
              </a:rPr>
              <a:t>Analyse </a:t>
            </a:r>
            <a:r>
              <a:rPr lang="en-US" sz="2400" b="1" dirty="0">
                <a:solidFill>
                  <a:srgbClr val="FFFFFF"/>
                </a:solidFill>
                <a:latin typeface="Harrington" pitchFamily="82" charset="0"/>
              </a:rPr>
              <a:t>the sentence and discuss  </a:t>
            </a:r>
            <a:r>
              <a:rPr lang="en-US" sz="2400" b="1" dirty="0" smtClean="0">
                <a:solidFill>
                  <a:srgbClr val="FFFFFF"/>
                </a:solidFill>
                <a:latin typeface="Harrington" pitchFamily="82" charset="0"/>
              </a:rPr>
              <a:t>the pattern of compound noun. </a:t>
            </a:r>
            <a:r>
              <a:rPr lang="en-US" sz="2400" b="1" dirty="0">
                <a:solidFill>
                  <a:srgbClr val="FFFFFF"/>
                </a:solidFill>
                <a:latin typeface="Harrington" pitchFamily="82" charset="0"/>
              </a:rPr>
              <a:t>(Ignore the errors of punctuation, if any).</a:t>
            </a:r>
            <a:br>
              <a:rPr lang="en-US" sz="2400" b="1" dirty="0">
                <a:solidFill>
                  <a:srgbClr val="FFFFFF"/>
                </a:solidFill>
                <a:latin typeface="Harrington" pitchFamily="82" charset="0"/>
              </a:rPr>
            </a:br>
            <a:endParaRPr lang="en-US" sz="2400" dirty="0">
              <a:solidFill>
                <a:srgbClr val="FFFFFF"/>
              </a:solidFill>
              <a:latin typeface="Harringto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69033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3399"/>
                </a:solidFill>
                <a:latin typeface="MV Boli" pitchFamily="2" charset="0"/>
                <a:cs typeface="MV Boli" pitchFamily="2" charset="0"/>
              </a:rPr>
              <a:t>Attorneys-general from 16 states condemned the ban yesterday and were discussing whether to challenge the administration in court.</a:t>
            </a:r>
            <a:r>
              <a:rPr lang="en-US" sz="3200" dirty="0">
                <a:solidFill>
                  <a:srgbClr val="FF3399"/>
                </a:solidFill>
                <a:latin typeface="MV Boli" pitchFamily="2" charset="0"/>
                <a:cs typeface="MV Boli" pitchFamily="2" charset="0"/>
              </a:rPr>
              <a:t/>
            </a:r>
            <a:br>
              <a:rPr lang="en-US" sz="3200" dirty="0">
                <a:solidFill>
                  <a:srgbClr val="FF3399"/>
                </a:solidFill>
                <a:latin typeface="MV Boli" pitchFamily="2" charset="0"/>
                <a:cs typeface="MV Boli" pitchFamily="2" charset="0"/>
              </a:rPr>
            </a:br>
            <a:r>
              <a:rPr lang="en-US" sz="3200" dirty="0">
                <a:solidFill>
                  <a:srgbClr val="FF3399"/>
                </a:solidFill>
                <a:latin typeface="MV Boli" pitchFamily="2" charset="0"/>
                <a:cs typeface="MV Boli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690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1351296"/>
              </p:ext>
            </p:extLst>
          </p:nvPr>
        </p:nvGraphicFramePr>
        <p:xfrm>
          <a:off x="152400" y="0"/>
          <a:ext cx="87630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6324600"/>
            <a:ext cx="8763000" cy="400110"/>
          </a:xfrm>
          <a:prstGeom prst="rect">
            <a:avLst/>
          </a:prstGeom>
          <a:solidFill>
            <a:srgbClr val="990033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Berlin Sans FB Demi" pitchFamily="34" charset="0"/>
              </a:rPr>
              <a:t>The similar explanation applies to the usage of all other words listed above.</a:t>
            </a:r>
            <a:endParaRPr lang="en-US" sz="2000" dirty="0">
              <a:solidFill>
                <a:srgbClr val="00B0F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048000" cy="175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kern="0" dirty="0" smtClean="0">
                <a:solidFill>
                  <a:srgbClr val="993366"/>
                </a:solidFill>
                <a:latin typeface="Copperplate Gothic Bold" pitchFamily="34" charset="0"/>
              </a:rPr>
              <a:t>             OPEN</a:t>
            </a:r>
            <a:endParaRPr lang="en-US" sz="2400" kern="0" dirty="0">
              <a:solidFill>
                <a:srgbClr val="993366"/>
              </a:solidFill>
              <a:latin typeface="Copperplate Gothic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0"/>
            <a:ext cx="3092355" cy="1752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kern="0" dirty="0" smtClean="0">
                <a:solidFill>
                  <a:srgbClr val="FF9900"/>
                </a:solidFill>
                <a:latin typeface="Copperplate Gothic Bold" pitchFamily="34" charset="0"/>
              </a:rPr>
              <a:t>          CLOSED</a:t>
            </a:r>
            <a:endParaRPr lang="en-US" sz="2400" kern="0" dirty="0">
              <a:solidFill>
                <a:srgbClr val="FF9900"/>
              </a:solidFill>
              <a:latin typeface="Copperplate Gothic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0355" y="0"/>
            <a:ext cx="3003645" cy="1752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kern="0" dirty="0" smtClean="0">
                <a:solidFill>
                  <a:srgbClr val="6600CC"/>
                </a:solidFill>
                <a:latin typeface="Copperplate Gothic Bold" pitchFamily="34" charset="0"/>
              </a:rPr>
              <a:t>        HYPHENATED</a:t>
            </a:r>
            <a:endParaRPr lang="en-US" kern="0" dirty="0">
              <a:solidFill>
                <a:srgbClr val="6600CC"/>
              </a:solidFill>
              <a:latin typeface="Copperplate Gothic 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752600"/>
            <a:ext cx="2743200" cy="4953000"/>
          </a:xfrm>
          <a:prstGeom prst="rect">
            <a:avLst/>
          </a:prstGeom>
          <a:pattFill prst="lgConfetti">
            <a:fgClr>
              <a:srgbClr val="A50021"/>
            </a:fgClr>
            <a:bgClr>
              <a:schemeClr val="tx2">
                <a:lumMod val="2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Black </a:t>
            </a:r>
            <a:r>
              <a:rPr lang="en-US" sz="2800" b="1" dirty="0"/>
              <a:t>eye</a:t>
            </a:r>
          </a:p>
          <a:p>
            <a:pPr algn="ctr"/>
            <a:r>
              <a:rPr lang="en-US" sz="2800" b="1" dirty="0"/>
              <a:t>(adjective + noun</a:t>
            </a:r>
            <a:r>
              <a:rPr lang="en-US" sz="2800" b="1" dirty="0" smtClean="0"/>
              <a:t>)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Slam </a:t>
            </a:r>
            <a:r>
              <a:rPr lang="en-US" sz="2800" b="1" dirty="0"/>
              <a:t>dunk</a:t>
            </a:r>
          </a:p>
          <a:p>
            <a:pPr algn="ctr"/>
            <a:r>
              <a:rPr lang="en-US" sz="2800" b="1" dirty="0"/>
              <a:t>(verb + noun</a:t>
            </a:r>
            <a:r>
              <a:rPr lang="en-US" sz="2800" b="1" dirty="0" smtClean="0"/>
              <a:t>)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/>
              <a:t>Quick fix</a:t>
            </a:r>
            <a:br>
              <a:rPr lang="en-US" sz="2800" b="1" dirty="0"/>
            </a:br>
            <a:r>
              <a:rPr lang="en-US" sz="2800" b="1" dirty="0"/>
              <a:t>(adjective + noun</a:t>
            </a:r>
            <a:r>
              <a:rPr lang="en-US" sz="2800" b="1" dirty="0" smtClean="0"/>
              <a:t>)</a:t>
            </a:r>
          </a:p>
          <a:p>
            <a:pPr algn="ctr"/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3184477" y="1779895"/>
            <a:ext cx="2819400" cy="4953000"/>
          </a:xfrm>
          <a:prstGeom prst="rect">
            <a:avLst/>
          </a:prstGeom>
          <a:pattFill prst="pct40">
            <a:fgClr>
              <a:schemeClr val="bg2"/>
            </a:fgClr>
            <a:bgClr>
              <a:schemeClr val="tx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Payday</a:t>
            </a:r>
          </a:p>
          <a:p>
            <a:pPr algn="ctr"/>
            <a:r>
              <a:rPr lang="en-US" sz="2800" b="1" dirty="0"/>
              <a:t>(verb + noun</a:t>
            </a:r>
            <a:r>
              <a:rPr lang="en-US" sz="2800" b="1" dirty="0" smtClean="0"/>
              <a:t>)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/>
              <a:t>Lookout</a:t>
            </a:r>
          </a:p>
          <a:p>
            <a:pPr algn="ctr"/>
            <a:r>
              <a:rPr lang="en-US" sz="2800" b="1" dirty="0"/>
              <a:t>(verb + adverb</a:t>
            </a:r>
            <a:r>
              <a:rPr lang="en-US" sz="2800" b="1" dirty="0" smtClean="0"/>
              <a:t>)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/>
              <a:t>Breakfast</a:t>
            </a:r>
            <a:br>
              <a:rPr lang="en-US" sz="2800" b="1" dirty="0"/>
            </a:br>
            <a:r>
              <a:rPr lang="en-US" sz="2800" b="1" dirty="0"/>
              <a:t>(verb + noun</a:t>
            </a:r>
            <a:r>
              <a:rPr lang="en-US" sz="2800" b="1" dirty="0" smtClean="0"/>
              <a:t>)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6324600" y="1752600"/>
            <a:ext cx="2667000" cy="495300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tx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Check-in</a:t>
            </a:r>
          </a:p>
          <a:p>
            <a:pPr algn="ctr"/>
            <a:r>
              <a:rPr lang="en-US" sz="2400" b="1" dirty="0"/>
              <a:t>(verb + preposition</a:t>
            </a:r>
            <a:r>
              <a:rPr lang="en-US" sz="2400" b="1" dirty="0" smtClean="0"/>
              <a:t>)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/>
              <a:t>Well-being</a:t>
            </a:r>
          </a:p>
          <a:p>
            <a:pPr algn="ctr"/>
            <a:r>
              <a:rPr lang="en-US" sz="2400" b="1" dirty="0"/>
              <a:t>(noun + verb</a:t>
            </a:r>
            <a:r>
              <a:rPr lang="en-US" sz="2400" b="1" dirty="0" smtClean="0"/>
              <a:t>)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/>
              <a:t>Two-fold</a:t>
            </a:r>
            <a:br>
              <a:rPr lang="en-US" sz="2400" b="1" dirty="0"/>
            </a:br>
            <a:r>
              <a:rPr lang="en-US" sz="2400" b="1" dirty="0"/>
              <a:t>(noun + noun</a:t>
            </a:r>
            <a:r>
              <a:rPr lang="en-US" sz="2400" b="1" dirty="0" smtClean="0"/>
              <a:t>)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91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914400" y="1143000"/>
            <a:ext cx="6889512" cy="4343400"/>
          </a:xfrm>
          <a:prstGeom prst="verticalScroll">
            <a:avLst/>
          </a:prstGeom>
          <a:solidFill>
            <a:srgbClr val="66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61" y="1683152"/>
            <a:ext cx="4243387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237" y="3431381"/>
            <a:ext cx="7318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73156" y="393524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ln w="12700">
                  <a:solidFill>
                    <a:srgbClr val="F3F2DC">
                      <a:satMod val="155000"/>
                    </a:srgbClr>
                  </a:solidFill>
                  <a:prstDash val="solid"/>
                </a:ln>
                <a:solidFill>
                  <a:srgbClr val="D2533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DIFFERENT TYPES OF </a:t>
            </a:r>
          </a:p>
          <a:p>
            <a:pPr lvl="0" algn="ctr"/>
            <a:r>
              <a:rPr lang="en-US" sz="3200" b="1" dirty="0" smtClean="0">
                <a:ln w="12700">
                  <a:solidFill>
                    <a:srgbClr val="F3F2DC">
                      <a:satMod val="155000"/>
                    </a:srgbClr>
                  </a:solidFill>
                  <a:prstDash val="solid"/>
                </a:ln>
                <a:solidFill>
                  <a:srgbClr val="D2533C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PRONOUN</a:t>
            </a:r>
            <a:endParaRPr lang="en-US" sz="3200" b="1" dirty="0">
              <a:ln w="12700">
                <a:solidFill>
                  <a:srgbClr val="F3F2DC">
                    <a:satMod val="155000"/>
                  </a:srgbClr>
                </a:solidFill>
                <a:prstDash val="solid"/>
              </a:ln>
              <a:solidFill>
                <a:srgbClr val="D2533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1895</TotalTime>
  <Words>687</Words>
  <Application>Microsoft Office PowerPoint</Application>
  <PresentationFormat>On-screen Show (4:3)</PresentationFormat>
  <Paragraphs>230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BlackTie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119</cp:revision>
  <dcterms:created xsi:type="dcterms:W3CDTF">2006-08-16T00:00:00Z</dcterms:created>
  <dcterms:modified xsi:type="dcterms:W3CDTF">2023-01-16T11:13:20Z</dcterms:modified>
</cp:coreProperties>
</file>