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58" r:id="rId3"/>
    <p:sldId id="259" r:id="rId4"/>
    <p:sldId id="260" r:id="rId5"/>
    <p:sldId id="261" r:id="rId6"/>
    <p:sldId id="262" r:id="rId7"/>
    <p:sldId id="263" r:id="rId8"/>
    <p:sldId id="264" r:id="rId9"/>
    <p:sldId id="265" r:id="rId10"/>
    <p:sldId id="267" r:id="rId11"/>
    <p:sldId id="270" r:id="rId12"/>
    <p:sldId id="266" r:id="rId13"/>
    <p:sldId id="269" r:id="rId14"/>
    <p:sldId id="268" r:id="rId15"/>
    <p:sldId id="271" r:id="rId16"/>
    <p:sldId id="273" r:id="rId17"/>
    <p:sldId id="272" r:id="rId18"/>
    <p:sldId id="282" r:id="rId19"/>
    <p:sldId id="281" r:id="rId20"/>
    <p:sldId id="280" r:id="rId21"/>
    <p:sldId id="279" r:id="rId22"/>
    <p:sldId id="278" r:id="rId23"/>
    <p:sldId id="277" r:id="rId24"/>
    <p:sldId id="276" r:id="rId25"/>
    <p:sldId id="275"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7764-53CA-4A11-8BAB-30D276C09413}" v="1" dt="2023-01-08T10:54:34.148"/>
    <p1510:client id="{7FDA98BD-B7DB-45F6-A0D7-22D3D60C600F}" v="163" dt="2023-01-11T05:12:56.295"/>
    <p1510:client id="{A579FDB6-73F0-4E6F-9DB3-D27C75F7D27B}" v="359" dt="2023-01-29T13:25:58.614"/>
    <p1510:client id="{AED57879-6BC8-401B-BE72-9B87AEBE74EC}" v="221" dt="2023-01-10T16:44:08.181"/>
    <p1510:client id="{B541D057-06B0-4FD7-B305-ECFC16E4C336}" v="517" dt="2023-03-12T10:29:39.496"/>
    <p1510:client id="{D87F807F-B5CE-47B2-AE3C-2FFAE13C1256}" v="1258" dt="2023-01-05T16:24:08.471"/>
    <p1510:client id="{E5DB263B-1851-4C7F-8ECB-6054E1CA1614}" v="53" dt="2023-01-11T05:18:52.276"/>
    <p1510:client id="{F48B72FB-EC35-4D49-9BFA-0124D99716F8}" v="116" dt="2023-01-10T15:05:54.783"/>
    <p1510:client id="{F88D57E1-CD0C-41BB-80F7-F86CF374E617}" v="724" dt="2023-01-08T14:15:03.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8109D-0BCE-41B8-9E7A-52370714ED5A}" type="datetimeFigureOut">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97DFD-BC2C-4D3B-B93D-16D7D3920307}" type="slidenum">
              <a:t>‹#›</a:t>
            </a:fld>
            <a:endParaRPr lang="en-US"/>
          </a:p>
        </p:txBody>
      </p:sp>
    </p:spTree>
    <p:extLst>
      <p:ext uri="{BB962C8B-B14F-4D97-AF65-F5344CB8AC3E}">
        <p14:creationId xmlns:p14="http://schemas.microsoft.com/office/powerpoint/2010/main" val="227408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2A193A0-246A-65D0-9819-5DF825429A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AB7F361D-148D-4F09-9F49-89036B96989A}" type="slidenum">
              <a:rPr lang="en-US" altLang="en-US" smtClean="0"/>
              <a:pPr/>
              <a:t>18</a:t>
            </a:fld>
            <a:endParaRPr lang="en-US" altLang="en-US"/>
          </a:p>
        </p:txBody>
      </p:sp>
      <p:sp>
        <p:nvSpPr>
          <p:cNvPr id="46083" name="Rectangle 2">
            <a:extLst>
              <a:ext uri="{FF2B5EF4-FFF2-40B4-BE49-F238E27FC236}">
                <a16:creationId xmlns:a16="http://schemas.microsoft.com/office/drawing/2014/main" id="{7C1A4B58-2575-E274-10D1-3222D4E3E1E2}"/>
              </a:ext>
            </a:extLst>
          </p:cNvPr>
          <p:cNvSpPr>
            <a:spLocks noGrp="1" noRot="1" noChangeAspect="1" noChangeArrowheads="1" noTextEdit="1"/>
          </p:cNvSpPr>
          <p:nvPr>
            <p:ph type="sldImg"/>
          </p:nvPr>
        </p:nvSpPr>
        <p:spPr>
          <a:xfrm>
            <a:off x="381000" y="685800"/>
            <a:ext cx="6096000" cy="3429000"/>
          </a:xfrm>
          <a:ln/>
        </p:spPr>
      </p:sp>
      <p:sp>
        <p:nvSpPr>
          <p:cNvPr id="46084" name="Rectangle 3">
            <a:extLst>
              <a:ext uri="{FF2B5EF4-FFF2-40B4-BE49-F238E27FC236}">
                <a16:creationId xmlns:a16="http://schemas.microsoft.com/office/drawing/2014/main" id="{3612219D-6B2E-039C-2E23-313E7D96FD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Operating System</a:t>
            </a:r>
          </a:p>
        </p:txBody>
      </p:sp>
      <p:sp>
        <p:nvSpPr>
          <p:cNvPr id="3" name="Subtitle 2"/>
          <p:cNvSpPr>
            <a:spLocks noGrp="1"/>
          </p:cNvSpPr>
          <p:nvPr>
            <p:ph type="subTitle" idx="1"/>
          </p:nvPr>
        </p:nvSpPr>
        <p:spPr/>
        <p:txBody>
          <a:bodyPr/>
          <a:lstStyle/>
          <a:p>
            <a:r>
              <a:rPr lang="en-US" sz="3200" dirty="0"/>
              <a:t>Unit 4</a:t>
            </a:r>
            <a:endParaRPr lang="en-US" dirty="0"/>
          </a:p>
          <a:p>
            <a:r>
              <a:rPr lang="en-US" sz="3200" dirty="0"/>
              <a:t>Protection and Security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F487-5BBD-9D23-CEAE-F040865B63BF}"/>
              </a:ext>
            </a:extLst>
          </p:cNvPr>
          <p:cNvSpPr>
            <a:spLocks noGrp="1"/>
          </p:cNvSpPr>
          <p:nvPr>
            <p:ph type="title"/>
          </p:nvPr>
        </p:nvSpPr>
        <p:spPr/>
        <p:txBody>
          <a:bodyPr/>
          <a:lstStyle/>
          <a:p>
            <a:r>
              <a:rPr lang="en-US" dirty="0"/>
              <a:t>Security Vulnerabilities</a:t>
            </a:r>
          </a:p>
        </p:txBody>
      </p:sp>
      <p:sp>
        <p:nvSpPr>
          <p:cNvPr id="3" name="Content Placeholder 2">
            <a:extLst>
              <a:ext uri="{FF2B5EF4-FFF2-40B4-BE49-F238E27FC236}">
                <a16:creationId xmlns:a16="http://schemas.microsoft.com/office/drawing/2014/main" id="{F41CCDAC-1E4D-3BCF-44C0-F11384908769}"/>
              </a:ext>
            </a:extLst>
          </p:cNvPr>
          <p:cNvSpPr>
            <a:spLocks noGrp="1"/>
          </p:cNvSpPr>
          <p:nvPr>
            <p:ph idx="1"/>
          </p:nvPr>
        </p:nvSpPr>
        <p:spPr/>
        <p:txBody>
          <a:bodyPr>
            <a:normAutofit fontScale="92500" lnSpcReduction="10000"/>
          </a:bodyPr>
          <a:lstStyle/>
          <a:p>
            <a:pPr algn="just"/>
            <a:r>
              <a:rPr lang="en-US" dirty="0">
                <a:ea typeface="+mn-lt"/>
                <a:cs typeface="+mn-lt"/>
              </a:rPr>
              <a:t>Security vulnerabilities refer to weaknesses or flaws in software, hardware, or network systems </a:t>
            </a:r>
            <a:endParaRPr lang="en-US">
              <a:ea typeface="+mn-lt"/>
              <a:cs typeface="+mn-lt"/>
            </a:endParaRPr>
          </a:p>
          <a:p>
            <a:pPr algn="just">
              <a:buSzPct val="114999"/>
            </a:pPr>
            <a:r>
              <a:rPr lang="en-US" dirty="0">
                <a:ea typeface="+mn-lt"/>
                <a:cs typeface="+mn-lt"/>
              </a:rPr>
              <a:t>that can be exploited by attackers to gain unauthorized access to sensitive information,  or cause other malicious activities. </a:t>
            </a:r>
          </a:p>
          <a:p>
            <a:pPr algn="just">
              <a:buSzPct val="114999"/>
            </a:pPr>
            <a:r>
              <a:rPr lang="en-US" dirty="0"/>
              <a:t>Buffer overflow</a:t>
            </a:r>
          </a:p>
          <a:p>
            <a:pPr algn="just">
              <a:buSzPct val="114999"/>
            </a:pPr>
            <a:r>
              <a:rPr lang="en-US" dirty="0"/>
              <a:t>Trapdoors</a:t>
            </a:r>
          </a:p>
          <a:p>
            <a:pPr algn="just">
              <a:buSzPct val="114999"/>
            </a:pPr>
            <a:r>
              <a:rPr lang="en-US" dirty="0"/>
              <a:t>Backdoors</a:t>
            </a:r>
          </a:p>
          <a:p>
            <a:pPr algn="just">
              <a:buSzPct val="114999"/>
            </a:pPr>
            <a:r>
              <a:rPr lang="en-US" dirty="0"/>
              <a:t>Cache poisoning</a:t>
            </a:r>
          </a:p>
        </p:txBody>
      </p:sp>
    </p:spTree>
    <p:extLst>
      <p:ext uri="{BB962C8B-B14F-4D97-AF65-F5344CB8AC3E}">
        <p14:creationId xmlns:p14="http://schemas.microsoft.com/office/powerpoint/2010/main" val="249942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6C88-0A5D-DA90-25B2-BE3A0E76D452}"/>
              </a:ext>
            </a:extLst>
          </p:cNvPr>
          <p:cNvSpPr>
            <a:spLocks noGrp="1"/>
          </p:cNvSpPr>
          <p:nvPr>
            <p:ph type="title"/>
          </p:nvPr>
        </p:nvSpPr>
        <p:spPr/>
        <p:txBody>
          <a:bodyPr/>
          <a:lstStyle/>
          <a:p>
            <a:r>
              <a:rPr lang="en-US" dirty="0"/>
              <a:t>Buffer overflow</a:t>
            </a:r>
          </a:p>
        </p:txBody>
      </p:sp>
      <p:sp>
        <p:nvSpPr>
          <p:cNvPr id="3" name="Content Placeholder 2">
            <a:extLst>
              <a:ext uri="{FF2B5EF4-FFF2-40B4-BE49-F238E27FC236}">
                <a16:creationId xmlns:a16="http://schemas.microsoft.com/office/drawing/2014/main" id="{2E2C425A-6FE2-BAE8-9BDF-03CE96B49657}"/>
              </a:ext>
            </a:extLst>
          </p:cNvPr>
          <p:cNvSpPr>
            <a:spLocks noGrp="1"/>
          </p:cNvSpPr>
          <p:nvPr>
            <p:ph idx="1"/>
          </p:nvPr>
        </p:nvSpPr>
        <p:spPr/>
        <p:txBody>
          <a:bodyPr>
            <a:normAutofit lnSpcReduction="10000"/>
          </a:bodyPr>
          <a:lstStyle/>
          <a:p>
            <a:pPr algn="just"/>
            <a:r>
              <a:rPr lang="en-US" dirty="0">
                <a:ea typeface="+mn-lt"/>
                <a:cs typeface="+mn-lt"/>
              </a:rPr>
              <a:t>A buffer overflow vulnerability is a type of software vulnerability that occurs when a program or application tries to write more data into a buffer or memory location than it can hold.</a:t>
            </a:r>
            <a:endParaRPr lang="en-US" dirty="0"/>
          </a:p>
          <a:p>
            <a:pPr algn="just">
              <a:buSzPct val="114999"/>
            </a:pPr>
            <a:r>
              <a:rPr lang="en-US" dirty="0">
                <a:ea typeface="+mn-lt"/>
                <a:cs typeface="+mn-lt"/>
              </a:rPr>
              <a:t> This can lead to overwriting adjacent memory locations, which can cause the program to crash, behave unpredictably, or even allow an attacker to execute arbitrary code.</a:t>
            </a:r>
            <a:endParaRPr lang="en-US" dirty="0"/>
          </a:p>
          <a:p>
            <a:pPr algn="just">
              <a:buSzPct val="114999"/>
            </a:pPr>
            <a:r>
              <a:rPr lang="en-US" dirty="0">
                <a:ea typeface="+mn-lt"/>
                <a:cs typeface="+mn-lt"/>
              </a:rPr>
              <a:t>Buffer overflows can be prevented through various techniques, such as input validation, bounds checking, and secure coding practices. </a:t>
            </a:r>
            <a:endParaRPr lang="en-US" dirty="0"/>
          </a:p>
          <a:p>
            <a:pPr algn="just">
              <a:buSzPct val="114999"/>
            </a:pPr>
            <a:endParaRPr lang="en-US" dirty="0"/>
          </a:p>
          <a:p>
            <a:pPr algn="just">
              <a:buSzPct val="114999"/>
            </a:pPr>
            <a:endParaRPr lang="en-US" dirty="0"/>
          </a:p>
        </p:txBody>
      </p:sp>
    </p:spTree>
    <p:extLst>
      <p:ext uri="{BB962C8B-B14F-4D97-AF65-F5344CB8AC3E}">
        <p14:creationId xmlns:p14="http://schemas.microsoft.com/office/powerpoint/2010/main" val="72480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FB22-682D-3674-BE8E-0D767E76E3DB}"/>
              </a:ext>
            </a:extLst>
          </p:cNvPr>
          <p:cNvSpPr>
            <a:spLocks noGrp="1"/>
          </p:cNvSpPr>
          <p:nvPr>
            <p:ph type="title"/>
          </p:nvPr>
        </p:nvSpPr>
        <p:spPr/>
        <p:txBody>
          <a:bodyPr/>
          <a:lstStyle/>
          <a:p>
            <a:r>
              <a:rPr lang="en-US" dirty="0"/>
              <a:t>Stack buffer flow example</a:t>
            </a:r>
          </a:p>
        </p:txBody>
      </p:sp>
      <p:pic>
        <p:nvPicPr>
          <p:cNvPr id="4" name="Picture 4" descr="Text&#10;&#10;Description automatically generated">
            <a:extLst>
              <a:ext uri="{FF2B5EF4-FFF2-40B4-BE49-F238E27FC236}">
                <a16:creationId xmlns:a16="http://schemas.microsoft.com/office/drawing/2014/main" id="{EC79D1CD-9E16-BF1B-876A-1A89DD8E21F8}"/>
              </a:ext>
            </a:extLst>
          </p:cNvPr>
          <p:cNvPicPr>
            <a:picLocks noGrp="1" noChangeAspect="1"/>
          </p:cNvPicPr>
          <p:nvPr>
            <p:ph idx="1"/>
          </p:nvPr>
        </p:nvPicPr>
        <p:blipFill>
          <a:blip r:embed="rId2"/>
          <a:stretch>
            <a:fillRect/>
          </a:stretch>
        </p:blipFill>
        <p:spPr>
          <a:xfrm>
            <a:off x="2577500" y="2285701"/>
            <a:ext cx="6921979" cy="4335851"/>
          </a:xfrm>
        </p:spPr>
      </p:pic>
    </p:spTree>
    <p:extLst>
      <p:ext uri="{BB962C8B-B14F-4D97-AF65-F5344CB8AC3E}">
        <p14:creationId xmlns:p14="http://schemas.microsoft.com/office/powerpoint/2010/main" val="101232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81E0-713A-6361-0FA5-18ADD87ED260}"/>
              </a:ext>
            </a:extLst>
          </p:cNvPr>
          <p:cNvSpPr>
            <a:spLocks noGrp="1"/>
          </p:cNvSpPr>
          <p:nvPr>
            <p:ph type="title"/>
          </p:nvPr>
        </p:nvSpPr>
        <p:spPr/>
        <p:txBody>
          <a:bodyPr/>
          <a:lstStyle/>
          <a:p>
            <a:r>
              <a:rPr lang="en-US" dirty="0"/>
              <a:t>Backdoor</a:t>
            </a:r>
          </a:p>
        </p:txBody>
      </p:sp>
      <p:sp>
        <p:nvSpPr>
          <p:cNvPr id="3" name="Content Placeholder 2">
            <a:extLst>
              <a:ext uri="{FF2B5EF4-FFF2-40B4-BE49-F238E27FC236}">
                <a16:creationId xmlns:a16="http://schemas.microsoft.com/office/drawing/2014/main" id="{A9EE06CE-69AA-2097-82C0-4BE8F36B987E}"/>
              </a:ext>
            </a:extLst>
          </p:cNvPr>
          <p:cNvSpPr>
            <a:spLocks noGrp="1"/>
          </p:cNvSpPr>
          <p:nvPr>
            <p:ph idx="1"/>
          </p:nvPr>
        </p:nvSpPr>
        <p:spPr/>
        <p:txBody>
          <a:bodyPr>
            <a:normAutofit fontScale="85000" lnSpcReduction="20000"/>
          </a:bodyPr>
          <a:lstStyle/>
          <a:p>
            <a:pPr algn="just"/>
            <a:r>
              <a:rPr lang="en-US" dirty="0">
                <a:ea typeface="+mn-lt"/>
                <a:cs typeface="+mn-lt"/>
              </a:rPr>
              <a:t>A backdoor in an operating system is a secret method of bypassing normal authentication and gaining unauthorized access to a computer system.</a:t>
            </a:r>
          </a:p>
          <a:p>
            <a:pPr algn="just">
              <a:buSzPct val="114999"/>
            </a:pPr>
            <a:r>
              <a:rPr lang="en-US" dirty="0">
                <a:ea typeface="+mn-lt"/>
                <a:cs typeface="+mn-lt"/>
              </a:rPr>
              <a:t> Backdoors can be created by developers for debugging or testing purposes, but they can also be inserted maliciously by hackers or malware.</a:t>
            </a:r>
            <a:endParaRPr lang="en-US" dirty="0"/>
          </a:p>
          <a:p>
            <a:pPr algn="just">
              <a:buSzPct val="114999"/>
            </a:pPr>
            <a:r>
              <a:rPr lang="en-US" dirty="0">
                <a:ea typeface="+mn-lt"/>
                <a:cs typeface="+mn-lt"/>
              </a:rPr>
              <a:t>A backdoor is a secret or hidden entry point into a system that is intentionally created by someone with access to the system, such as a software developer or system administrator. </a:t>
            </a:r>
          </a:p>
          <a:p>
            <a:pPr algn="just">
              <a:buSzPct val="114999"/>
            </a:pPr>
            <a:r>
              <a:rPr lang="en-US" dirty="0">
                <a:ea typeface="+mn-lt"/>
                <a:cs typeface="+mn-lt"/>
              </a:rPr>
              <a:t>Backdoors can be a serious security threat because they allow attackers to gain access to systems without being detected. </a:t>
            </a:r>
          </a:p>
          <a:p>
            <a:pPr algn="just">
              <a:buSzPct val="114999"/>
            </a:pPr>
            <a:r>
              <a:rPr lang="en-US" dirty="0">
                <a:ea typeface="+mn-lt"/>
                <a:cs typeface="+mn-lt"/>
              </a:rPr>
              <a:t>Once a backdoor is installed, attackers can use it to steal data, install malware, or perform other malicious activities.</a:t>
            </a:r>
            <a:endParaRPr lang="en-US" dirty="0"/>
          </a:p>
          <a:p>
            <a:pPr algn="just">
              <a:buSzPct val="114999"/>
            </a:pPr>
            <a:endParaRPr lang="en-US" dirty="0"/>
          </a:p>
          <a:p>
            <a:pPr algn="just">
              <a:buSzPct val="114999"/>
            </a:pPr>
            <a:endParaRPr lang="en-US" dirty="0"/>
          </a:p>
        </p:txBody>
      </p:sp>
    </p:spTree>
    <p:extLst>
      <p:ext uri="{BB962C8B-B14F-4D97-AF65-F5344CB8AC3E}">
        <p14:creationId xmlns:p14="http://schemas.microsoft.com/office/powerpoint/2010/main" val="375403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565D-8BD1-9ED3-70DF-7451F8E086D8}"/>
              </a:ext>
            </a:extLst>
          </p:cNvPr>
          <p:cNvSpPr>
            <a:spLocks noGrp="1"/>
          </p:cNvSpPr>
          <p:nvPr>
            <p:ph type="title"/>
          </p:nvPr>
        </p:nvSpPr>
        <p:spPr/>
        <p:txBody>
          <a:bodyPr/>
          <a:lstStyle/>
          <a:p>
            <a:r>
              <a:rPr lang="en-US" dirty="0"/>
              <a:t>Trapdoors</a:t>
            </a:r>
          </a:p>
        </p:txBody>
      </p:sp>
      <p:sp>
        <p:nvSpPr>
          <p:cNvPr id="6" name="Content Placeholder 5">
            <a:extLst>
              <a:ext uri="{FF2B5EF4-FFF2-40B4-BE49-F238E27FC236}">
                <a16:creationId xmlns:a16="http://schemas.microsoft.com/office/drawing/2014/main" id="{20CADC8F-27C3-4847-C8A5-CACA26DFC5D3}"/>
              </a:ext>
            </a:extLst>
          </p:cNvPr>
          <p:cNvSpPr>
            <a:spLocks noGrp="1"/>
          </p:cNvSpPr>
          <p:nvPr>
            <p:ph idx="1"/>
          </p:nvPr>
        </p:nvSpPr>
        <p:spPr/>
        <p:txBody>
          <a:bodyPr>
            <a:normAutofit/>
          </a:bodyPr>
          <a:lstStyle/>
          <a:p>
            <a:pPr algn="just">
              <a:buSzPct val="114999"/>
            </a:pPr>
            <a:r>
              <a:rPr lang="en-US" dirty="0">
                <a:ea typeface="+mn-lt"/>
                <a:cs typeface="+mn-lt"/>
              </a:rPr>
              <a:t>A trapdoor, on the other hand, is a hidden entry point into a system that is often created unintentionally as a result of a software bug or vulnerability.</a:t>
            </a:r>
          </a:p>
          <a:p>
            <a:pPr algn="just">
              <a:buSzPct val="114999"/>
            </a:pPr>
            <a:r>
              <a:rPr lang="en-US" dirty="0">
                <a:ea typeface="+mn-lt"/>
                <a:cs typeface="+mn-lt"/>
              </a:rPr>
              <a:t> Unlike backdoors, trapdoors are not intended to provide access to a system and are often unknown to the system administrator or developer. </a:t>
            </a:r>
            <a:endParaRPr lang="en-US">
              <a:ea typeface="+mn-lt"/>
              <a:cs typeface="+mn-lt"/>
            </a:endParaRPr>
          </a:p>
          <a:p>
            <a:pPr algn="just">
              <a:buSzPct val="114999"/>
            </a:pPr>
            <a:r>
              <a:rPr lang="en-US" dirty="0">
                <a:ea typeface="+mn-lt"/>
                <a:cs typeface="+mn-lt"/>
              </a:rPr>
              <a:t>If a trapdoor is discovered by an attacker, it can be exploited to gain unauthorized access to a system.</a:t>
            </a:r>
            <a:endParaRPr lang="en-US" dirty="0"/>
          </a:p>
          <a:p>
            <a:pPr algn="just">
              <a:buSzPct val="114999"/>
            </a:pPr>
            <a:r>
              <a:rPr lang="en-US" dirty="0"/>
              <a:t>Example: Default passwords</a:t>
            </a:r>
          </a:p>
          <a:p>
            <a:pPr algn="just">
              <a:buSzPct val="114999"/>
            </a:pPr>
            <a:endParaRPr lang="en-US" dirty="0"/>
          </a:p>
        </p:txBody>
      </p:sp>
    </p:spTree>
    <p:extLst>
      <p:ext uri="{BB962C8B-B14F-4D97-AF65-F5344CB8AC3E}">
        <p14:creationId xmlns:p14="http://schemas.microsoft.com/office/powerpoint/2010/main" val="342700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9347-3CA0-62AE-8C0B-F3CF3822B641}"/>
              </a:ext>
            </a:extLst>
          </p:cNvPr>
          <p:cNvSpPr>
            <a:spLocks noGrp="1"/>
          </p:cNvSpPr>
          <p:nvPr>
            <p:ph type="title"/>
          </p:nvPr>
        </p:nvSpPr>
        <p:spPr/>
        <p:txBody>
          <a:bodyPr/>
          <a:lstStyle/>
          <a:p>
            <a:r>
              <a:rPr lang="en-US" dirty="0"/>
              <a:t>Cache </a:t>
            </a:r>
            <a:r>
              <a:rPr lang="en-US" dirty="0" err="1"/>
              <a:t>Poisioning</a:t>
            </a:r>
          </a:p>
        </p:txBody>
      </p:sp>
      <p:sp>
        <p:nvSpPr>
          <p:cNvPr id="3" name="Content Placeholder 2">
            <a:extLst>
              <a:ext uri="{FF2B5EF4-FFF2-40B4-BE49-F238E27FC236}">
                <a16:creationId xmlns:a16="http://schemas.microsoft.com/office/drawing/2014/main" id="{F77E7C68-0A36-90AC-324E-964965CAD1F0}"/>
              </a:ext>
            </a:extLst>
          </p:cNvPr>
          <p:cNvSpPr>
            <a:spLocks noGrp="1"/>
          </p:cNvSpPr>
          <p:nvPr>
            <p:ph idx="1"/>
          </p:nvPr>
        </p:nvSpPr>
        <p:spPr/>
        <p:txBody>
          <a:bodyPr>
            <a:normAutofit fontScale="92500" lnSpcReduction="20000"/>
          </a:bodyPr>
          <a:lstStyle/>
          <a:p>
            <a:pPr algn="just"/>
            <a:r>
              <a:rPr lang="en-US" dirty="0">
                <a:ea typeface="+mn-lt"/>
                <a:cs typeface="+mn-lt"/>
              </a:rPr>
              <a:t>Cache poisoning is a type of </a:t>
            </a:r>
            <a:r>
              <a:rPr lang="en-US" dirty="0" err="1">
                <a:ea typeface="+mn-lt"/>
                <a:cs typeface="+mn-lt"/>
              </a:rPr>
              <a:t>cyber attack</a:t>
            </a:r>
            <a:r>
              <a:rPr lang="en-US" dirty="0">
                <a:ea typeface="+mn-lt"/>
                <a:cs typeface="+mn-lt"/>
              </a:rPr>
              <a:t> in which an attacker exploits vulnerabilities in a DNS server to divert traffic from legitimate websites to malicious ones. </a:t>
            </a:r>
          </a:p>
          <a:p>
            <a:pPr algn="just">
              <a:buSzPct val="114999"/>
            </a:pPr>
            <a:r>
              <a:rPr lang="en-US" dirty="0">
                <a:ea typeface="+mn-lt"/>
                <a:cs typeface="+mn-lt"/>
              </a:rPr>
              <a:t>This is done by modifying the DNS cache of the server, which is used to store the IP addresses of frequently accessed websites.</a:t>
            </a:r>
            <a:endParaRPr lang="en-US"/>
          </a:p>
          <a:p>
            <a:pPr algn="just">
              <a:buSzPct val="114999"/>
            </a:pPr>
            <a:r>
              <a:rPr lang="en-US" dirty="0">
                <a:ea typeface="+mn-lt"/>
                <a:cs typeface="+mn-lt"/>
              </a:rPr>
              <a:t>DNS cache poisoning works by injecting false information into the DNS cache, such as false IP addresses for legitimate domain names. </a:t>
            </a:r>
          </a:p>
          <a:p>
            <a:pPr algn="just">
              <a:buSzPct val="114999"/>
            </a:pPr>
            <a:r>
              <a:rPr lang="en-US" dirty="0">
                <a:ea typeface="+mn-lt"/>
                <a:cs typeface="+mn-lt"/>
              </a:rPr>
              <a:t>This can cause a user's web browser to connect to the attacker's website instead of the legitimate one, allowing the attacker to steal sensitive information or distribute malware.</a:t>
            </a:r>
            <a:endParaRPr lang="en-US"/>
          </a:p>
          <a:p>
            <a:pPr algn="just">
              <a:buSzPct val="114999"/>
            </a:pPr>
            <a:endParaRPr lang="en-US" dirty="0"/>
          </a:p>
        </p:txBody>
      </p:sp>
    </p:spTree>
    <p:extLst>
      <p:ext uri="{BB962C8B-B14F-4D97-AF65-F5344CB8AC3E}">
        <p14:creationId xmlns:p14="http://schemas.microsoft.com/office/powerpoint/2010/main" val="304261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C52B-4313-FE3A-5E0E-0F1B4330240E}"/>
              </a:ext>
            </a:extLst>
          </p:cNvPr>
          <p:cNvSpPr>
            <a:spLocks noGrp="1"/>
          </p:cNvSpPr>
          <p:nvPr>
            <p:ph type="title"/>
          </p:nvPr>
        </p:nvSpPr>
        <p:spPr/>
        <p:txBody>
          <a:bodyPr/>
          <a:lstStyle/>
          <a:p>
            <a:r>
              <a:rPr lang="en-US"/>
              <a:t>Cache</a:t>
            </a:r>
            <a:r>
              <a:rPr lang="en-US" dirty="0"/>
              <a:t> Poisoning</a:t>
            </a:r>
          </a:p>
        </p:txBody>
      </p:sp>
      <p:pic>
        <p:nvPicPr>
          <p:cNvPr id="4" name="Picture 4" descr="Diagram&#10;&#10;Description automatically generated">
            <a:extLst>
              <a:ext uri="{FF2B5EF4-FFF2-40B4-BE49-F238E27FC236}">
                <a16:creationId xmlns:a16="http://schemas.microsoft.com/office/drawing/2014/main" id="{17BC3A4B-1B82-3753-4750-745FF4A07226}"/>
              </a:ext>
            </a:extLst>
          </p:cNvPr>
          <p:cNvPicPr>
            <a:picLocks noGrp="1" noChangeAspect="1"/>
          </p:cNvPicPr>
          <p:nvPr>
            <p:ph idx="1"/>
          </p:nvPr>
        </p:nvPicPr>
        <p:blipFill>
          <a:blip r:embed="rId2"/>
          <a:stretch>
            <a:fillRect/>
          </a:stretch>
        </p:blipFill>
        <p:spPr>
          <a:xfrm>
            <a:off x="1466790" y="2556932"/>
            <a:ext cx="9244039" cy="3318936"/>
          </a:xfrm>
        </p:spPr>
      </p:pic>
    </p:spTree>
    <p:extLst>
      <p:ext uri="{BB962C8B-B14F-4D97-AF65-F5344CB8AC3E}">
        <p14:creationId xmlns:p14="http://schemas.microsoft.com/office/powerpoint/2010/main" val="4078963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3A15-08EF-6121-A768-F8CBF66C9596}"/>
              </a:ext>
            </a:extLst>
          </p:cNvPr>
          <p:cNvSpPr>
            <a:spLocks noGrp="1"/>
          </p:cNvSpPr>
          <p:nvPr>
            <p:ph type="title"/>
          </p:nvPr>
        </p:nvSpPr>
        <p:spPr/>
        <p:txBody>
          <a:bodyPr/>
          <a:lstStyle/>
          <a:p>
            <a:r>
              <a:rPr lang="en-US" dirty="0"/>
              <a:t>Security Measure Levels</a:t>
            </a:r>
          </a:p>
        </p:txBody>
      </p:sp>
      <p:sp>
        <p:nvSpPr>
          <p:cNvPr id="3" name="Content Placeholder 2">
            <a:extLst>
              <a:ext uri="{FF2B5EF4-FFF2-40B4-BE49-F238E27FC236}">
                <a16:creationId xmlns:a16="http://schemas.microsoft.com/office/drawing/2014/main" id="{4EC05D5F-228C-08D4-ED68-0C7F14542732}"/>
              </a:ext>
            </a:extLst>
          </p:cNvPr>
          <p:cNvSpPr>
            <a:spLocks noGrp="1"/>
          </p:cNvSpPr>
          <p:nvPr>
            <p:ph idx="1"/>
          </p:nvPr>
        </p:nvSpPr>
        <p:spPr/>
        <p:txBody>
          <a:bodyPr>
            <a:normAutofit/>
          </a:bodyPr>
          <a:lstStyle/>
          <a:p>
            <a:pPr>
              <a:spcBef>
                <a:spcPct val="35000"/>
              </a:spcBef>
              <a:spcAft>
                <a:spcPct val="0"/>
              </a:spcAft>
            </a:pPr>
            <a:r>
              <a:rPr lang="en-US" dirty="0">
                <a:ea typeface="+mn-lt"/>
                <a:cs typeface="+mn-lt"/>
              </a:rPr>
              <a:t>To protect our system, we must take security measures at 4 levels:</a:t>
            </a:r>
          </a:p>
          <a:p>
            <a:pPr>
              <a:spcBef>
                <a:spcPct val="35000"/>
              </a:spcBef>
              <a:spcAft>
                <a:spcPct val="0"/>
              </a:spcAft>
              <a:buSzPct val="114999"/>
            </a:pPr>
            <a:r>
              <a:rPr lang="en-US" dirty="0">
                <a:ea typeface="+mn-lt"/>
                <a:cs typeface="+mn-lt"/>
              </a:rPr>
              <a:t>Physical  - Secure Hardware Components</a:t>
            </a:r>
          </a:p>
          <a:p>
            <a:pPr>
              <a:spcBef>
                <a:spcPct val="35000"/>
              </a:spcBef>
              <a:spcAft>
                <a:spcPct val="0"/>
              </a:spcAft>
              <a:buSzPct val="114999"/>
            </a:pPr>
            <a:r>
              <a:rPr lang="en-US" dirty="0">
                <a:ea typeface="+mn-lt"/>
                <a:cs typeface="+mn-lt"/>
              </a:rPr>
              <a:t>Human – Use Passwords for protection</a:t>
            </a:r>
          </a:p>
          <a:p>
            <a:pPr>
              <a:spcBef>
                <a:spcPct val="35000"/>
              </a:spcBef>
              <a:spcAft>
                <a:spcPct val="0"/>
              </a:spcAft>
              <a:buSzPct val="114999"/>
            </a:pPr>
            <a:r>
              <a:rPr lang="en-US" dirty="0">
                <a:ea typeface="+mn-lt"/>
                <a:cs typeface="+mn-lt"/>
              </a:rPr>
              <a:t>Operating system – Use Valid Login and Password</a:t>
            </a:r>
          </a:p>
          <a:p>
            <a:pPr>
              <a:spcBef>
                <a:spcPct val="35000"/>
              </a:spcBef>
              <a:spcAft>
                <a:spcPct val="0"/>
              </a:spcAft>
              <a:buSzPct val="114999"/>
            </a:pPr>
            <a:r>
              <a:rPr lang="en-US" dirty="0">
                <a:ea typeface="+mn-lt"/>
                <a:cs typeface="+mn-lt"/>
              </a:rPr>
              <a:t>Network – Use authentication and anti-virus to protect data/ resources over the network.</a:t>
            </a:r>
          </a:p>
          <a:p>
            <a:pPr>
              <a:buSzPct val="114999"/>
            </a:pPr>
            <a:endParaRPr lang="en-US" dirty="0"/>
          </a:p>
        </p:txBody>
      </p:sp>
    </p:spTree>
    <p:extLst>
      <p:ext uri="{BB962C8B-B14F-4D97-AF65-F5344CB8AC3E}">
        <p14:creationId xmlns:p14="http://schemas.microsoft.com/office/powerpoint/2010/main" val="380164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74208A4-EF23-D255-1860-0C971D21EC7D}"/>
              </a:ext>
            </a:extLst>
          </p:cNvPr>
          <p:cNvSpPr>
            <a:spLocks noGrp="1" noChangeArrowheads="1"/>
          </p:cNvSpPr>
          <p:nvPr>
            <p:ph type="title"/>
          </p:nvPr>
        </p:nvSpPr>
        <p:spPr/>
        <p:txBody>
          <a:bodyPr/>
          <a:lstStyle/>
          <a:p>
            <a:pPr eaLnBrk="1" hangingPunct="1">
              <a:defRPr/>
            </a:pPr>
            <a:r>
              <a:rPr lang="en-US" dirty="0"/>
              <a:t>Security Measure Levels</a:t>
            </a:r>
          </a:p>
        </p:txBody>
      </p:sp>
      <p:sp>
        <p:nvSpPr>
          <p:cNvPr id="45059" name="Rectangle 3">
            <a:extLst>
              <a:ext uri="{FF2B5EF4-FFF2-40B4-BE49-F238E27FC236}">
                <a16:creationId xmlns:a16="http://schemas.microsoft.com/office/drawing/2014/main" id="{0CEC9F71-0E5B-14DC-380F-7C876C1F75C2}"/>
              </a:ext>
            </a:extLst>
          </p:cNvPr>
          <p:cNvSpPr>
            <a:spLocks noGrp="1" noChangeArrowheads="1"/>
          </p:cNvSpPr>
          <p:nvPr>
            <p:ph idx="1"/>
          </p:nvPr>
        </p:nvSpPr>
        <p:spPr/>
        <p:txBody>
          <a:bodyPr/>
          <a:lstStyle/>
          <a:p>
            <a:pPr>
              <a:buFont typeface="Monotype Sorts" pitchFamily="2" charset="2"/>
              <a:buNone/>
            </a:pPr>
            <a:r>
              <a:rPr lang="en-US" altLang="en-US" sz="2000"/>
              <a:t>To protect our system, we must take security measures at 4 levels:</a:t>
            </a:r>
          </a:p>
          <a:p>
            <a:pPr>
              <a:buFont typeface="Monotype Sorts" pitchFamily="2" charset="2"/>
              <a:buNone/>
            </a:pPr>
            <a:endParaRPr lang="en-US" altLang="en-US" sz="2000"/>
          </a:p>
          <a:p>
            <a:r>
              <a:rPr lang="en-US" altLang="en-US" sz="2000"/>
              <a:t>Physical  - Secure Hardware Components</a:t>
            </a:r>
          </a:p>
          <a:p>
            <a:endParaRPr lang="en-US" altLang="en-US" sz="2000"/>
          </a:p>
          <a:p>
            <a:r>
              <a:rPr lang="en-US" altLang="en-US" sz="2000"/>
              <a:t>Human – Use Passwords for protection</a:t>
            </a:r>
          </a:p>
          <a:p>
            <a:endParaRPr lang="en-US" altLang="en-US" sz="2000"/>
          </a:p>
          <a:p>
            <a:r>
              <a:rPr lang="en-US" altLang="en-US" sz="2000"/>
              <a:t>Operating system – Use Valid Login and Password</a:t>
            </a:r>
          </a:p>
          <a:p>
            <a:endParaRPr lang="en-US" altLang="en-US" sz="2000"/>
          </a:p>
          <a:p>
            <a:r>
              <a:rPr lang="en-US" altLang="en-US" sz="2000"/>
              <a:t>Network – Use authentication and anti-virus to protect data/ resources over the network.</a:t>
            </a:r>
          </a:p>
        </p:txBody>
      </p:sp>
    </p:spTree>
    <p:extLst>
      <p:ext uri="{BB962C8B-B14F-4D97-AF65-F5344CB8AC3E}">
        <p14:creationId xmlns:p14="http://schemas.microsoft.com/office/powerpoint/2010/main" val="348000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3D07BD9-BE04-EF1F-E105-9DD0D226C916}"/>
              </a:ext>
            </a:extLst>
          </p:cNvPr>
          <p:cNvSpPr>
            <a:spLocks noGrp="1" noChangeArrowheads="1"/>
          </p:cNvSpPr>
          <p:nvPr>
            <p:ph type="title"/>
          </p:nvPr>
        </p:nvSpPr>
        <p:spPr/>
        <p:txBody>
          <a:bodyPr/>
          <a:lstStyle/>
          <a:p>
            <a:pPr>
              <a:defRPr/>
            </a:pPr>
            <a:r>
              <a:rPr lang="en-US" dirty="0"/>
              <a:t>Program Threats</a:t>
            </a:r>
          </a:p>
        </p:txBody>
      </p:sp>
      <p:sp>
        <p:nvSpPr>
          <p:cNvPr id="47107" name="Rectangle 3">
            <a:extLst>
              <a:ext uri="{FF2B5EF4-FFF2-40B4-BE49-F238E27FC236}">
                <a16:creationId xmlns:a16="http://schemas.microsoft.com/office/drawing/2014/main" id="{1B49ED01-2C30-C26E-E45E-B3382517746F}"/>
              </a:ext>
            </a:extLst>
          </p:cNvPr>
          <p:cNvSpPr>
            <a:spLocks noGrp="1" noChangeArrowheads="1"/>
          </p:cNvSpPr>
          <p:nvPr>
            <p:ph idx="1"/>
          </p:nvPr>
        </p:nvSpPr>
        <p:spPr>
          <a:xfrm>
            <a:off x="2093913" y="2611946"/>
            <a:ext cx="8077200" cy="3666617"/>
          </a:xfrm>
        </p:spPr>
        <p:txBody>
          <a:bodyPr>
            <a:normAutofit/>
          </a:bodyPr>
          <a:lstStyle/>
          <a:p>
            <a:pPr algn="just"/>
            <a:r>
              <a:rPr lang="en-US" altLang="en-US" sz="2400" dirty="0"/>
              <a:t>Writing a </a:t>
            </a:r>
            <a:r>
              <a:rPr lang="en-US" altLang="en-US" sz="2400" b="1" dirty="0"/>
              <a:t>program that creates a breach of security</a:t>
            </a:r>
            <a:r>
              <a:rPr lang="en-US" altLang="en-US" sz="2400" dirty="0"/>
              <a:t> or causing a normal process to change its behavior and create a breach is the common goal of crackers</a:t>
            </a:r>
          </a:p>
          <a:p>
            <a:pPr algn="just"/>
            <a:r>
              <a:rPr lang="en-US" altLang="en-US" sz="2400" b="1" dirty="0"/>
              <a:t>Malware: </a:t>
            </a:r>
            <a:r>
              <a:rPr lang="en-US" altLang="en-US" sz="2400" dirty="0"/>
              <a:t>A destructive program that pretend to be a gentle application.</a:t>
            </a:r>
            <a:endParaRPr lang="en-US" altLang="en-US" sz="2400" b="1" dirty="0"/>
          </a:p>
          <a:p>
            <a:pPr algn="just"/>
            <a:r>
              <a:rPr lang="en-US" altLang="en-US" sz="2400" b="1" dirty="0"/>
              <a:t>A back door </a:t>
            </a:r>
            <a:r>
              <a:rPr lang="en-US" altLang="en-US" sz="2400" dirty="0"/>
              <a:t>is a means of access to a computer program that bypasses security mechanisms.</a:t>
            </a:r>
            <a:r>
              <a:rPr lang="en-US" altLang="en-US" dirty="0"/>
              <a:t> </a:t>
            </a:r>
            <a:endParaRPr lang="en-US" altLang="en-US" sz="2400" dirty="0"/>
          </a:p>
          <a:p>
            <a:pPr algn="just"/>
            <a:endParaRPr lang="en-US" altLang="en-US" sz="2400"/>
          </a:p>
          <a:p>
            <a:pPr algn="just"/>
            <a:endParaRPr lang="en-US" altLang="en-US" sz="2400"/>
          </a:p>
          <a:p>
            <a:pPr algn="just"/>
            <a:endParaRPr lang="en-US" altLang="en-US" sz="2400"/>
          </a:p>
        </p:txBody>
      </p:sp>
    </p:spTree>
    <p:extLst>
      <p:ext uri="{BB962C8B-B14F-4D97-AF65-F5344CB8AC3E}">
        <p14:creationId xmlns:p14="http://schemas.microsoft.com/office/powerpoint/2010/main" val="130691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1710-FE95-765C-89DE-AD5B5D810688}"/>
              </a:ext>
            </a:extLst>
          </p:cNvPr>
          <p:cNvSpPr>
            <a:spLocks noGrp="1"/>
          </p:cNvSpPr>
          <p:nvPr>
            <p:ph type="title"/>
          </p:nvPr>
        </p:nvSpPr>
        <p:spPr/>
        <p:txBody>
          <a:bodyPr>
            <a:normAutofit/>
          </a:bodyPr>
          <a:lstStyle/>
          <a:p>
            <a:r>
              <a:rPr lang="en-US" b="1" dirty="0"/>
              <a:t>Security</a:t>
            </a:r>
          </a:p>
        </p:txBody>
      </p:sp>
      <p:sp>
        <p:nvSpPr>
          <p:cNvPr id="3" name="Content Placeholder 2">
            <a:extLst>
              <a:ext uri="{FF2B5EF4-FFF2-40B4-BE49-F238E27FC236}">
                <a16:creationId xmlns:a16="http://schemas.microsoft.com/office/drawing/2014/main" id="{71D33BD7-B77F-EE6D-F213-AE880B86B543}"/>
              </a:ext>
            </a:extLst>
          </p:cNvPr>
          <p:cNvSpPr>
            <a:spLocks noGrp="1"/>
          </p:cNvSpPr>
          <p:nvPr>
            <p:ph idx="1"/>
          </p:nvPr>
        </p:nvSpPr>
        <p:spPr/>
        <p:txBody>
          <a:bodyPr>
            <a:normAutofit/>
          </a:bodyPr>
          <a:lstStyle/>
          <a:p>
            <a:pPr algn="just">
              <a:buSzPct val="114999"/>
            </a:pPr>
            <a:r>
              <a:rPr lang="en-US" dirty="0">
                <a:ea typeface="+mn-lt"/>
                <a:cs typeface="+mn-lt"/>
              </a:rPr>
              <a:t>Security in an operating system refers to the measures and processes that are put in place to protect the system and its data from unauthorized access, modification, or destruction. </a:t>
            </a:r>
            <a:endParaRPr lang="en-US" dirty="0"/>
          </a:p>
          <a:p>
            <a:pPr algn="just">
              <a:buSzPct val="114999"/>
            </a:pPr>
            <a:r>
              <a:rPr lang="en-US" dirty="0">
                <a:ea typeface="+mn-lt"/>
                <a:cs typeface="+mn-lt"/>
              </a:rPr>
              <a:t>The primary goal of OS security is to maintain the confidentiality, integrity, and availability of the system and its resources.</a:t>
            </a:r>
            <a:endParaRPr lang="en-US" dirty="0"/>
          </a:p>
        </p:txBody>
      </p:sp>
    </p:spTree>
    <p:extLst>
      <p:ext uri="{BB962C8B-B14F-4D97-AF65-F5344CB8AC3E}">
        <p14:creationId xmlns:p14="http://schemas.microsoft.com/office/powerpoint/2010/main" val="2982248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216F-B3A0-94CD-41D3-6E95AA83CFF1}"/>
              </a:ext>
            </a:extLst>
          </p:cNvPr>
          <p:cNvSpPr>
            <a:spLocks noGrp="1"/>
          </p:cNvSpPr>
          <p:nvPr>
            <p:ph type="title"/>
          </p:nvPr>
        </p:nvSpPr>
        <p:spPr/>
        <p:txBody>
          <a:bodyPr/>
          <a:lstStyle/>
          <a:p>
            <a:pPr>
              <a:defRPr/>
            </a:pPr>
            <a:r>
              <a:rPr lang="en-US" b="1" dirty="0">
                <a:ea typeface="+mj-lt"/>
                <a:cs typeface="+mj-lt"/>
              </a:rPr>
              <a:t>Trojan horse</a:t>
            </a:r>
            <a:endParaRPr lang="en-US" dirty="0"/>
          </a:p>
        </p:txBody>
      </p:sp>
      <p:sp>
        <p:nvSpPr>
          <p:cNvPr id="48131" name="Content Placeholder 2">
            <a:extLst>
              <a:ext uri="{FF2B5EF4-FFF2-40B4-BE49-F238E27FC236}">
                <a16:creationId xmlns:a16="http://schemas.microsoft.com/office/drawing/2014/main" id="{AFAB9BB4-C9EE-278D-40A9-BCEFC71D90F5}"/>
              </a:ext>
            </a:extLst>
          </p:cNvPr>
          <p:cNvSpPr>
            <a:spLocks noGrp="1" noChangeArrowheads="1"/>
          </p:cNvSpPr>
          <p:nvPr>
            <p:ph idx="1"/>
          </p:nvPr>
        </p:nvSpPr>
        <p:spPr/>
        <p:txBody>
          <a:bodyPr/>
          <a:lstStyle/>
          <a:p>
            <a:pPr algn="just">
              <a:buFont typeface="Monotype Sorts" pitchFamily="2" charset="2"/>
              <a:buNone/>
            </a:pPr>
            <a:endParaRPr lang="en-US" altLang="en-US" sz="2800" b="1" dirty="0"/>
          </a:p>
          <a:p>
            <a:pPr algn="just"/>
            <a:r>
              <a:rPr lang="en-US" altLang="en-US" sz="2400" dirty="0"/>
              <a:t>A Trojan horse, or Trojan, is </a:t>
            </a:r>
            <a:r>
              <a:rPr lang="en-US" altLang="en-US" sz="2400" b="1" dirty="0"/>
              <a:t>software that appears to perform a desirable function for the user, but steals information or harms the system.</a:t>
            </a:r>
          </a:p>
          <a:p>
            <a:pPr algn="just"/>
            <a:endParaRPr lang="en-US" altLang="en-US" sz="2400"/>
          </a:p>
          <a:p>
            <a:pPr algn="just"/>
            <a:r>
              <a:rPr lang="en-US" altLang="en-US" sz="2400" dirty="0"/>
              <a:t>Trojan horse is a program in which harmful code is contained in such a way that it can get control and do its chosen form of damage</a:t>
            </a:r>
          </a:p>
          <a:p>
            <a:pPr algn="just"/>
            <a:endParaRPr lang="en-US" altLang="en-US" sz="1800"/>
          </a:p>
        </p:txBody>
      </p:sp>
    </p:spTree>
    <p:extLst>
      <p:ext uri="{BB962C8B-B14F-4D97-AF65-F5344CB8AC3E}">
        <p14:creationId xmlns:p14="http://schemas.microsoft.com/office/powerpoint/2010/main" val="76364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AEB8-0876-8425-B2EB-01BCE2801E68}"/>
              </a:ext>
            </a:extLst>
          </p:cNvPr>
          <p:cNvSpPr>
            <a:spLocks noGrp="1"/>
          </p:cNvSpPr>
          <p:nvPr>
            <p:ph type="title"/>
          </p:nvPr>
        </p:nvSpPr>
        <p:spPr/>
        <p:txBody>
          <a:bodyPr/>
          <a:lstStyle/>
          <a:p>
            <a:pPr>
              <a:defRPr/>
            </a:pPr>
            <a:r>
              <a:rPr lang="en-US" b="1" dirty="0"/>
              <a:t> Spyware</a:t>
            </a:r>
          </a:p>
        </p:txBody>
      </p:sp>
      <p:sp>
        <p:nvSpPr>
          <p:cNvPr id="49155" name="Content Placeholder 2">
            <a:extLst>
              <a:ext uri="{FF2B5EF4-FFF2-40B4-BE49-F238E27FC236}">
                <a16:creationId xmlns:a16="http://schemas.microsoft.com/office/drawing/2014/main" id="{7F49225F-CC3C-7069-0C60-BD8CEA01311B}"/>
              </a:ext>
            </a:extLst>
          </p:cNvPr>
          <p:cNvSpPr>
            <a:spLocks noGrp="1" noChangeArrowheads="1"/>
          </p:cNvSpPr>
          <p:nvPr>
            <p:ph idx="1"/>
          </p:nvPr>
        </p:nvSpPr>
        <p:spPr>
          <a:xfrm>
            <a:off x="1295401" y="2283762"/>
            <a:ext cx="9601196" cy="3318936"/>
          </a:xfrm>
        </p:spPr>
        <p:txBody>
          <a:bodyPr vert="horz" lIns="91440" tIns="45720" rIns="91440" bIns="45720" rtlCol="0" anchor="t">
            <a:noAutofit/>
          </a:bodyPr>
          <a:lstStyle/>
          <a:p>
            <a:pPr algn="just"/>
            <a:r>
              <a:rPr lang="en-US" altLang="en-US" sz="2800" b="1" dirty="0"/>
              <a:t>A software that secretly monitors the user's computing.</a:t>
            </a:r>
          </a:p>
          <a:p>
            <a:pPr algn="just"/>
            <a:r>
              <a:rPr lang="en-US" altLang="en-US" sz="2800" b="1" dirty="0"/>
              <a:t>Spyware</a:t>
            </a:r>
            <a:r>
              <a:rPr lang="en-US" altLang="en-US" sz="2800" dirty="0"/>
              <a:t> is a type of malware that can be installed on computers, and which collects small pieces of information about users without their knowledge.</a:t>
            </a:r>
          </a:p>
          <a:p>
            <a:pPr algn="just"/>
            <a:r>
              <a:rPr lang="en-US" altLang="en-US" sz="2800" b="1" dirty="0"/>
              <a:t>The presence of spyware is typically hidden from the user, and can be difficult to detect. </a:t>
            </a:r>
          </a:p>
          <a:p>
            <a:pPr algn="just"/>
            <a:r>
              <a:rPr lang="en-US" altLang="en-US" sz="2800" dirty="0"/>
              <a:t>Sometimes, Spywares are installed by the owner of a shared, corporate, or public computer in order to secretly monitor other users.</a:t>
            </a:r>
          </a:p>
          <a:p>
            <a:pPr algn="just"/>
            <a:endParaRPr lang="en-US" altLang="en-US" sz="2800" dirty="0"/>
          </a:p>
          <a:p>
            <a:pPr algn="just"/>
            <a:endParaRPr lang="en-US" altLang="en-US" sz="2800" dirty="0"/>
          </a:p>
        </p:txBody>
      </p:sp>
    </p:spTree>
    <p:extLst>
      <p:ext uri="{BB962C8B-B14F-4D97-AF65-F5344CB8AC3E}">
        <p14:creationId xmlns:p14="http://schemas.microsoft.com/office/powerpoint/2010/main" val="4182029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A7F-B4F8-1DF1-B292-512F8E284559}"/>
              </a:ext>
            </a:extLst>
          </p:cNvPr>
          <p:cNvSpPr>
            <a:spLocks noGrp="1"/>
          </p:cNvSpPr>
          <p:nvPr>
            <p:ph type="title"/>
          </p:nvPr>
        </p:nvSpPr>
        <p:spPr/>
        <p:txBody>
          <a:bodyPr/>
          <a:lstStyle/>
          <a:p>
            <a:pPr>
              <a:defRPr/>
            </a:pPr>
            <a:r>
              <a:rPr lang="en-US" dirty="0"/>
              <a:t>Trap Door</a:t>
            </a:r>
          </a:p>
        </p:txBody>
      </p:sp>
      <p:sp>
        <p:nvSpPr>
          <p:cNvPr id="50179" name="Content Placeholder 2">
            <a:extLst>
              <a:ext uri="{FF2B5EF4-FFF2-40B4-BE49-F238E27FC236}">
                <a16:creationId xmlns:a16="http://schemas.microsoft.com/office/drawing/2014/main" id="{F6F3D1CD-F2C7-59CF-4C83-152C98D91FCB}"/>
              </a:ext>
            </a:extLst>
          </p:cNvPr>
          <p:cNvSpPr>
            <a:spLocks noGrp="1" noChangeArrowheads="1"/>
          </p:cNvSpPr>
          <p:nvPr>
            <p:ph idx="1"/>
          </p:nvPr>
        </p:nvSpPr>
        <p:spPr>
          <a:xfrm>
            <a:off x="1884363" y="2560607"/>
            <a:ext cx="8679491" cy="3992593"/>
          </a:xfrm>
        </p:spPr>
        <p:txBody>
          <a:bodyPr/>
          <a:lstStyle/>
          <a:p>
            <a:pPr algn="just"/>
            <a:r>
              <a:rPr lang="en-US" altLang="en-US" sz="2400"/>
              <a:t>The designer of a program or system might leave a hole in the software that only designer is capable of using. This type of security breach is called </a:t>
            </a:r>
            <a:r>
              <a:rPr lang="en-US" altLang="en-US" sz="2400" b="1"/>
              <a:t>trap door.</a:t>
            </a:r>
          </a:p>
        </p:txBody>
      </p:sp>
    </p:spTree>
    <p:extLst>
      <p:ext uri="{BB962C8B-B14F-4D97-AF65-F5344CB8AC3E}">
        <p14:creationId xmlns:p14="http://schemas.microsoft.com/office/powerpoint/2010/main" val="3352826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1981-CE65-8D9D-4840-4601BF5178BD}"/>
              </a:ext>
            </a:extLst>
          </p:cNvPr>
          <p:cNvSpPr>
            <a:spLocks noGrp="1"/>
          </p:cNvSpPr>
          <p:nvPr>
            <p:ph type="title"/>
          </p:nvPr>
        </p:nvSpPr>
        <p:spPr/>
        <p:txBody>
          <a:bodyPr/>
          <a:lstStyle/>
          <a:p>
            <a:pPr>
              <a:defRPr/>
            </a:pPr>
            <a:r>
              <a:rPr lang="en-US" dirty="0"/>
              <a:t> Logic Bomb</a:t>
            </a:r>
          </a:p>
        </p:txBody>
      </p:sp>
      <p:sp>
        <p:nvSpPr>
          <p:cNvPr id="51203" name="Content Placeholder 2">
            <a:extLst>
              <a:ext uri="{FF2B5EF4-FFF2-40B4-BE49-F238E27FC236}">
                <a16:creationId xmlns:a16="http://schemas.microsoft.com/office/drawing/2014/main" id="{BB41981B-414F-7B78-F452-25FBDD5ECB59}"/>
              </a:ext>
            </a:extLst>
          </p:cNvPr>
          <p:cNvSpPr>
            <a:spLocks noGrp="1" noChangeArrowheads="1"/>
          </p:cNvSpPr>
          <p:nvPr>
            <p:ph idx="1"/>
          </p:nvPr>
        </p:nvSpPr>
        <p:spPr>
          <a:xfrm>
            <a:off x="1783722" y="2661249"/>
            <a:ext cx="8604250" cy="5257800"/>
          </a:xfrm>
        </p:spPr>
        <p:txBody>
          <a:bodyPr/>
          <a:lstStyle/>
          <a:p>
            <a:pPr algn="just"/>
            <a:r>
              <a:rPr lang="en-US" altLang="en-US" sz="2400" dirty="0"/>
              <a:t>Under normal operations, there would be no security hole. However, when a predefined set of parameters was met, the security hole would be created. This scenario is known as a </a:t>
            </a:r>
            <a:r>
              <a:rPr lang="en-US" altLang="en-US" sz="2400" b="1" dirty="0"/>
              <a:t>logic bomb.</a:t>
            </a:r>
            <a:r>
              <a:rPr lang="en-US" altLang="en-US" b="1" dirty="0"/>
              <a:t> </a:t>
            </a:r>
            <a:endParaRPr lang="en-US"/>
          </a:p>
        </p:txBody>
      </p:sp>
    </p:spTree>
    <p:extLst>
      <p:ext uri="{BB962C8B-B14F-4D97-AF65-F5344CB8AC3E}">
        <p14:creationId xmlns:p14="http://schemas.microsoft.com/office/powerpoint/2010/main" val="217331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E604-90FD-8C50-EF15-6F38693F5594}"/>
              </a:ext>
            </a:extLst>
          </p:cNvPr>
          <p:cNvSpPr>
            <a:spLocks noGrp="1"/>
          </p:cNvSpPr>
          <p:nvPr>
            <p:ph type="title"/>
          </p:nvPr>
        </p:nvSpPr>
        <p:spPr/>
        <p:txBody>
          <a:bodyPr/>
          <a:lstStyle/>
          <a:p>
            <a:pPr>
              <a:defRPr/>
            </a:pPr>
            <a:r>
              <a:rPr lang="en-US" dirty="0"/>
              <a:t>Stack and Buffer Overflow</a:t>
            </a:r>
          </a:p>
        </p:txBody>
      </p:sp>
      <p:sp>
        <p:nvSpPr>
          <p:cNvPr id="52227" name="Content Placeholder 2">
            <a:extLst>
              <a:ext uri="{FF2B5EF4-FFF2-40B4-BE49-F238E27FC236}">
                <a16:creationId xmlns:a16="http://schemas.microsoft.com/office/drawing/2014/main" id="{353D495B-812C-1501-BAD9-1608B96177B4}"/>
              </a:ext>
            </a:extLst>
          </p:cNvPr>
          <p:cNvSpPr>
            <a:spLocks noGrp="1" noChangeArrowheads="1"/>
          </p:cNvSpPr>
          <p:nvPr>
            <p:ph idx="1"/>
          </p:nvPr>
        </p:nvSpPr>
        <p:spPr>
          <a:xfrm>
            <a:off x="1941872" y="2560608"/>
            <a:ext cx="8604250" cy="5257800"/>
          </a:xfrm>
        </p:spPr>
        <p:txBody>
          <a:bodyPr/>
          <a:lstStyle/>
          <a:p>
            <a:pPr algn="just"/>
            <a:r>
              <a:rPr lang="en-US" altLang="en-US" sz="2400" dirty="0"/>
              <a:t>The stack- or buffer-overflow attack is the most common way for an attacker outside the system</a:t>
            </a:r>
            <a:r>
              <a:rPr lang="en-US" altLang="en-US" sz="2400" b="1" dirty="0"/>
              <a:t>, on a network or dial-up connection, to gain unauthorized access to the target system.</a:t>
            </a:r>
            <a:endParaRPr lang="en-US" dirty="0"/>
          </a:p>
        </p:txBody>
      </p:sp>
    </p:spTree>
    <p:extLst>
      <p:ext uri="{BB962C8B-B14F-4D97-AF65-F5344CB8AC3E}">
        <p14:creationId xmlns:p14="http://schemas.microsoft.com/office/powerpoint/2010/main" val="2120884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5B87-4E5C-21F6-7A24-B329199B3E27}"/>
              </a:ext>
            </a:extLst>
          </p:cNvPr>
          <p:cNvSpPr>
            <a:spLocks noGrp="1"/>
          </p:cNvSpPr>
          <p:nvPr>
            <p:ph type="title"/>
          </p:nvPr>
        </p:nvSpPr>
        <p:spPr/>
        <p:txBody>
          <a:bodyPr/>
          <a:lstStyle/>
          <a:p>
            <a:pPr>
              <a:defRPr/>
            </a:pPr>
            <a:r>
              <a:rPr lang="en-US" dirty="0"/>
              <a:t>6. VIRUS</a:t>
            </a:r>
          </a:p>
        </p:txBody>
      </p:sp>
      <p:sp>
        <p:nvSpPr>
          <p:cNvPr id="53251" name="Content Placeholder 2">
            <a:extLst>
              <a:ext uri="{FF2B5EF4-FFF2-40B4-BE49-F238E27FC236}">
                <a16:creationId xmlns:a16="http://schemas.microsoft.com/office/drawing/2014/main" id="{B7ABEC2E-7F67-799A-83D8-DB6A8FBE56B2}"/>
              </a:ext>
            </a:extLst>
          </p:cNvPr>
          <p:cNvSpPr>
            <a:spLocks noGrp="1" noChangeArrowheads="1"/>
          </p:cNvSpPr>
          <p:nvPr>
            <p:ph idx="1"/>
          </p:nvPr>
        </p:nvSpPr>
        <p:spPr>
          <a:xfrm>
            <a:off x="2003096" y="2074145"/>
            <a:ext cx="8566150" cy="5113337"/>
          </a:xfrm>
        </p:spPr>
        <p:txBody>
          <a:bodyPr/>
          <a:lstStyle/>
          <a:p>
            <a:pPr algn="just"/>
            <a:endParaRPr lang="en-US" altLang="en-US" sz="2400"/>
          </a:p>
          <a:p>
            <a:pPr algn="just"/>
            <a:r>
              <a:rPr lang="en-US" altLang="en-US" sz="2400" dirty="0"/>
              <a:t>Fragment of malicious </a:t>
            </a:r>
            <a:r>
              <a:rPr lang="en-US" altLang="en-US" sz="2400" b="1" dirty="0"/>
              <a:t>code embedded in a genuine program.</a:t>
            </a:r>
          </a:p>
          <a:p>
            <a:pPr algn="just"/>
            <a:r>
              <a:rPr lang="en-US" altLang="en-US" sz="2400" dirty="0"/>
              <a:t>designed to “infect” other programs.</a:t>
            </a:r>
          </a:p>
          <a:p>
            <a:pPr algn="just"/>
            <a:r>
              <a:rPr lang="en-US" altLang="en-US" sz="2400" dirty="0"/>
              <a:t>Specific to architecture, operating systems and applications.</a:t>
            </a:r>
          </a:p>
          <a:p>
            <a:pPr algn="just"/>
            <a:r>
              <a:rPr lang="en-US" altLang="en-US" sz="2400" b="1" dirty="0"/>
              <a:t>Needs human intervention to move from host to host.</a:t>
            </a:r>
          </a:p>
          <a:p>
            <a:pPr algn="just"/>
            <a:r>
              <a:rPr lang="en-US" altLang="en-US" sz="2400" dirty="0"/>
              <a:t>Needs </a:t>
            </a:r>
            <a:r>
              <a:rPr lang="en-US" altLang="en-US" sz="2400" dirty="0" err="1"/>
              <a:t>some one</a:t>
            </a:r>
            <a:r>
              <a:rPr lang="en-US" altLang="en-US" sz="2400" dirty="0"/>
              <a:t> to actually take that program from one device and run it onto other device</a:t>
            </a:r>
          </a:p>
          <a:p>
            <a:pPr algn="just"/>
            <a:r>
              <a:rPr lang="en-US" altLang="en-US" sz="2400" dirty="0"/>
              <a:t>Does not </a:t>
            </a:r>
            <a:r>
              <a:rPr lang="en-US" altLang="en-US" sz="2400" dirty="0" err="1"/>
              <a:t>self replicate</a:t>
            </a:r>
            <a:r>
              <a:rPr lang="en-US" altLang="en-US" sz="2400" dirty="0"/>
              <a:t> itself</a:t>
            </a:r>
          </a:p>
        </p:txBody>
      </p:sp>
    </p:spTree>
    <p:extLst>
      <p:ext uri="{BB962C8B-B14F-4D97-AF65-F5344CB8AC3E}">
        <p14:creationId xmlns:p14="http://schemas.microsoft.com/office/powerpoint/2010/main" val="172970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D47A-AE5A-8BD3-DDC5-21B599A20F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118C0E-CDC3-4FD3-EC47-20FB7C2F8E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942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2A0A-0BA8-3C0B-4856-82C3667F53B5}"/>
              </a:ext>
            </a:extLst>
          </p:cNvPr>
          <p:cNvSpPr>
            <a:spLocks noGrp="1"/>
          </p:cNvSpPr>
          <p:nvPr>
            <p:ph type="title"/>
          </p:nvPr>
        </p:nvSpPr>
        <p:spPr/>
        <p:txBody>
          <a:bodyPr/>
          <a:lstStyle/>
          <a:p>
            <a:r>
              <a:rPr lang="en-US" dirty="0"/>
              <a:t>CIA </a:t>
            </a:r>
            <a:r>
              <a:rPr lang="en-US" dirty="0" err="1"/>
              <a:t>Traid</a:t>
            </a:r>
          </a:p>
        </p:txBody>
      </p:sp>
      <p:sp>
        <p:nvSpPr>
          <p:cNvPr id="3" name="Content Placeholder 2">
            <a:extLst>
              <a:ext uri="{FF2B5EF4-FFF2-40B4-BE49-F238E27FC236}">
                <a16:creationId xmlns:a16="http://schemas.microsoft.com/office/drawing/2014/main" id="{3C2C477C-9191-3B34-4724-5FE322E99DF5}"/>
              </a:ext>
            </a:extLst>
          </p:cNvPr>
          <p:cNvSpPr>
            <a:spLocks noGrp="1"/>
          </p:cNvSpPr>
          <p:nvPr>
            <p:ph idx="1"/>
          </p:nvPr>
        </p:nvSpPr>
        <p:spPr/>
        <p:txBody>
          <a:bodyPr vert="horz" lIns="91440" tIns="45720" rIns="91440" bIns="45720" rtlCol="0" anchor="t">
            <a:noAutofit/>
          </a:bodyPr>
          <a:lstStyle/>
          <a:p>
            <a:pPr algn="just"/>
            <a:r>
              <a:rPr lang="en-US" dirty="0">
                <a:ea typeface="+mn-lt"/>
                <a:cs typeface="+mn-lt"/>
              </a:rPr>
              <a:t>In the context of Operating Systems (OS), the three pillars of information security are:</a:t>
            </a:r>
            <a:endParaRPr lang="en-US" sz="3200" dirty="0"/>
          </a:p>
          <a:p>
            <a:pPr algn="just">
              <a:buSzPct val="114999"/>
            </a:pPr>
            <a:r>
              <a:rPr lang="en-US" b="1" dirty="0"/>
              <a:t>Confidentiality</a:t>
            </a:r>
          </a:p>
          <a:p>
            <a:pPr algn="just">
              <a:buSzPct val="114999"/>
            </a:pPr>
            <a:r>
              <a:rPr lang="en-US" b="1" dirty="0"/>
              <a:t>Integrity</a:t>
            </a:r>
          </a:p>
          <a:p>
            <a:pPr algn="just">
              <a:buSzPct val="114999"/>
            </a:pPr>
            <a:r>
              <a:rPr lang="en-US" b="1" dirty="0"/>
              <a:t>Availability</a:t>
            </a:r>
            <a:endParaRPr lang="en-US" sz="1800" b="1"/>
          </a:p>
          <a:p>
            <a:pPr algn="just">
              <a:buSzPct val="114999"/>
            </a:pPr>
            <a:endParaRPr lang="en-US" sz="1800" dirty="0"/>
          </a:p>
        </p:txBody>
      </p:sp>
    </p:spTree>
    <p:extLst>
      <p:ext uri="{BB962C8B-B14F-4D97-AF65-F5344CB8AC3E}">
        <p14:creationId xmlns:p14="http://schemas.microsoft.com/office/powerpoint/2010/main" val="379725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9B61-F580-3351-5EF6-669A11B682D1}"/>
              </a:ext>
            </a:extLst>
          </p:cNvPr>
          <p:cNvSpPr>
            <a:spLocks noGrp="1"/>
          </p:cNvSpPr>
          <p:nvPr>
            <p:ph type="title"/>
          </p:nvPr>
        </p:nvSpPr>
        <p:spPr/>
        <p:txBody>
          <a:bodyPr/>
          <a:lstStyle/>
          <a:p>
            <a:r>
              <a:rPr lang="en-US" dirty="0"/>
              <a:t>Integrity</a:t>
            </a:r>
          </a:p>
        </p:txBody>
      </p:sp>
      <p:sp>
        <p:nvSpPr>
          <p:cNvPr id="3" name="Content Placeholder 2">
            <a:extLst>
              <a:ext uri="{FF2B5EF4-FFF2-40B4-BE49-F238E27FC236}">
                <a16:creationId xmlns:a16="http://schemas.microsoft.com/office/drawing/2014/main" id="{644D1D0F-E647-8934-AF10-1BF5B1D7A82D}"/>
              </a:ext>
            </a:extLst>
          </p:cNvPr>
          <p:cNvSpPr>
            <a:spLocks noGrp="1"/>
          </p:cNvSpPr>
          <p:nvPr>
            <p:ph idx="1"/>
          </p:nvPr>
        </p:nvSpPr>
        <p:spPr/>
        <p:txBody>
          <a:bodyPr/>
          <a:lstStyle/>
          <a:p>
            <a:pPr algn="just"/>
            <a:r>
              <a:rPr lang="en-US" dirty="0">
                <a:ea typeface="+mn-lt"/>
                <a:cs typeface="+mn-lt"/>
              </a:rPr>
              <a:t>This refers to the accuracy, completeness, and consistency of data. </a:t>
            </a:r>
            <a:endParaRPr lang="en-US"/>
          </a:p>
          <a:p>
            <a:pPr algn="just">
              <a:buSzPct val="114999"/>
            </a:pPr>
            <a:r>
              <a:rPr lang="en-US" dirty="0">
                <a:ea typeface="+mn-lt"/>
                <a:cs typeface="+mn-lt"/>
              </a:rPr>
              <a:t>In an OS, integrity ensures that data is protected from unauthorized modification or destruction. </a:t>
            </a:r>
          </a:p>
          <a:p>
            <a:pPr algn="just">
              <a:buSzPct val="114999"/>
            </a:pPr>
            <a:r>
              <a:rPr lang="en-US" dirty="0">
                <a:ea typeface="+mn-lt"/>
                <a:cs typeface="+mn-lt"/>
              </a:rPr>
              <a:t>This is typically achieved through access control mechanisms, such as permissions, which limit who can modify or delete data.</a:t>
            </a:r>
            <a:endParaRPr lang="en-US"/>
          </a:p>
        </p:txBody>
      </p:sp>
    </p:spTree>
    <p:extLst>
      <p:ext uri="{BB962C8B-B14F-4D97-AF65-F5344CB8AC3E}">
        <p14:creationId xmlns:p14="http://schemas.microsoft.com/office/powerpoint/2010/main" val="129823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7295-6496-D6EC-ED1C-C6D1C50A54C1}"/>
              </a:ext>
            </a:extLst>
          </p:cNvPr>
          <p:cNvSpPr>
            <a:spLocks noGrp="1"/>
          </p:cNvSpPr>
          <p:nvPr>
            <p:ph type="title"/>
          </p:nvPr>
        </p:nvSpPr>
        <p:spPr/>
        <p:txBody>
          <a:bodyPr/>
          <a:lstStyle/>
          <a:p>
            <a:r>
              <a:rPr lang="en-US" dirty="0"/>
              <a:t>Confidentiality</a:t>
            </a:r>
          </a:p>
        </p:txBody>
      </p:sp>
      <p:sp>
        <p:nvSpPr>
          <p:cNvPr id="3" name="Content Placeholder 2">
            <a:extLst>
              <a:ext uri="{FF2B5EF4-FFF2-40B4-BE49-F238E27FC236}">
                <a16:creationId xmlns:a16="http://schemas.microsoft.com/office/drawing/2014/main" id="{5207DAE3-C51B-69B6-C5E7-AFD4FDCF435B}"/>
              </a:ext>
            </a:extLst>
          </p:cNvPr>
          <p:cNvSpPr>
            <a:spLocks noGrp="1"/>
          </p:cNvSpPr>
          <p:nvPr>
            <p:ph idx="1"/>
          </p:nvPr>
        </p:nvSpPr>
        <p:spPr/>
        <p:txBody>
          <a:bodyPr/>
          <a:lstStyle/>
          <a:p>
            <a:pPr algn="just"/>
            <a:r>
              <a:rPr lang="en-US" dirty="0">
                <a:ea typeface="+mn-lt"/>
                <a:cs typeface="+mn-lt"/>
              </a:rPr>
              <a:t>This refers to the protection of sensitive information from unauthorized access.</a:t>
            </a:r>
          </a:p>
          <a:p>
            <a:pPr algn="just">
              <a:buSzPct val="114999"/>
            </a:pPr>
            <a:r>
              <a:rPr lang="en-US" dirty="0">
                <a:ea typeface="+mn-lt"/>
                <a:cs typeface="+mn-lt"/>
              </a:rPr>
              <a:t> In an OS, confidentiality is achieved through encryption, access controls, and other security measures designed to prevent unauthorized access to data.</a:t>
            </a:r>
            <a:endParaRPr lang="en-US" dirty="0"/>
          </a:p>
        </p:txBody>
      </p:sp>
    </p:spTree>
    <p:extLst>
      <p:ext uri="{BB962C8B-B14F-4D97-AF65-F5344CB8AC3E}">
        <p14:creationId xmlns:p14="http://schemas.microsoft.com/office/powerpoint/2010/main" val="25641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59DA-B674-BAA4-4410-76B7B982B1AE}"/>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FC468C88-B50E-0C03-36CD-14CB99A45573}"/>
              </a:ext>
            </a:extLst>
          </p:cNvPr>
          <p:cNvSpPr>
            <a:spLocks noGrp="1"/>
          </p:cNvSpPr>
          <p:nvPr>
            <p:ph idx="1"/>
          </p:nvPr>
        </p:nvSpPr>
        <p:spPr/>
        <p:txBody>
          <a:bodyPr/>
          <a:lstStyle/>
          <a:p>
            <a:pPr algn="just"/>
            <a:r>
              <a:rPr lang="en-US" dirty="0">
                <a:ea typeface="+mn-lt"/>
                <a:cs typeface="+mn-lt"/>
              </a:rPr>
              <a:t>This refers to the accessibility of data and resources when they are needed.</a:t>
            </a:r>
            <a:endParaRPr lang="en-US" dirty="0"/>
          </a:p>
          <a:p>
            <a:pPr algn="just">
              <a:buSzPct val="114999"/>
            </a:pPr>
            <a:r>
              <a:rPr lang="en-US" dirty="0">
                <a:ea typeface="+mn-lt"/>
                <a:cs typeface="+mn-lt"/>
              </a:rPr>
              <a:t> In an OS, availability is achieved through redundancy and fault tolerance measures, such as backups and failover systems, </a:t>
            </a:r>
            <a:endParaRPr lang="en-US">
              <a:ea typeface="+mn-lt"/>
              <a:cs typeface="+mn-lt"/>
            </a:endParaRPr>
          </a:p>
          <a:p>
            <a:pPr algn="just">
              <a:buSzPct val="114999"/>
            </a:pPr>
            <a:r>
              <a:rPr lang="en-US" dirty="0">
                <a:ea typeface="+mn-lt"/>
                <a:cs typeface="+mn-lt"/>
              </a:rPr>
              <a:t>which ensure that data and resources are always available even in the event of hardware or software failures.</a:t>
            </a:r>
            <a:endParaRPr lang="en-US" dirty="0"/>
          </a:p>
        </p:txBody>
      </p:sp>
    </p:spTree>
    <p:extLst>
      <p:ext uri="{BB962C8B-B14F-4D97-AF65-F5344CB8AC3E}">
        <p14:creationId xmlns:p14="http://schemas.microsoft.com/office/powerpoint/2010/main" val="296844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AB2D-A0A1-EA43-B27A-1D3EC4D5FC7E}"/>
              </a:ext>
            </a:extLst>
          </p:cNvPr>
          <p:cNvSpPr>
            <a:spLocks noGrp="1"/>
          </p:cNvSpPr>
          <p:nvPr>
            <p:ph type="title"/>
          </p:nvPr>
        </p:nvSpPr>
        <p:spPr/>
        <p:txBody>
          <a:bodyPr/>
          <a:lstStyle/>
          <a:p>
            <a:r>
              <a:rPr lang="en-US" dirty="0"/>
              <a:t>Need of Security</a:t>
            </a:r>
          </a:p>
        </p:txBody>
      </p:sp>
      <p:sp>
        <p:nvSpPr>
          <p:cNvPr id="3" name="Content Placeholder 2">
            <a:extLst>
              <a:ext uri="{FF2B5EF4-FFF2-40B4-BE49-F238E27FC236}">
                <a16:creationId xmlns:a16="http://schemas.microsoft.com/office/drawing/2014/main" id="{0F6EAE7F-0E58-37C4-4081-1831484AB735}"/>
              </a:ext>
            </a:extLst>
          </p:cNvPr>
          <p:cNvSpPr>
            <a:spLocks noGrp="1"/>
          </p:cNvSpPr>
          <p:nvPr>
            <p:ph idx="1"/>
          </p:nvPr>
        </p:nvSpPr>
        <p:spPr/>
        <p:txBody>
          <a:bodyPr>
            <a:normAutofit/>
          </a:bodyPr>
          <a:lstStyle/>
          <a:p>
            <a:pPr algn="just"/>
            <a:r>
              <a:rPr lang="en-US" b="1" dirty="0">
                <a:ea typeface="+mn-lt"/>
                <a:cs typeface="+mn-lt"/>
              </a:rPr>
              <a:t>Protecting against unauthorized access:</a:t>
            </a:r>
            <a:r>
              <a:rPr lang="en-US" dirty="0">
                <a:ea typeface="+mn-lt"/>
                <a:cs typeface="+mn-lt"/>
              </a:rPr>
              <a:t> An OS should prevent unauthorized users from gaining access to the system or its data. This is important to ensure that sensitive information such as personal data, financial data, and intellectual property is not compromised.</a:t>
            </a:r>
            <a:endParaRPr lang="en-US" dirty="0"/>
          </a:p>
          <a:p>
            <a:pPr algn="just"/>
            <a:r>
              <a:rPr lang="en-US" b="1" dirty="0">
                <a:ea typeface="+mn-lt"/>
                <a:cs typeface="+mn-lt"/>
              </a:rPr>
              <a:t>Preventing malware and viruses: </a:t>
            </a:r>
            <a:r>
              <a:rPr lang="en-US" dirty="0">
                <a:ea typeface="+mn-lt"/>
                <a:cs typeface="+mn-lt"/>
              </a:rPr>
              <a:t>An OS must be equipped with security features to detect and prevent malware and viruses from infecting the system. Malware and viruses can cause damage to the system, steal data, or allow unauthorized access to the system.</a:t>
            </a:r>
            <a:endParaRPr lang="en-US" dirty="0"/>
          </a:p>
        </p:txBody>
      </p:sp>
    </p:spTree>
    <p:extLst>
      <p:ext uri="{BB962C8B-B14F-4D97-AF65-F5344CB8AC3E}">
        <p14:creationId xmlns:p14="http://schemas.microsoft.com/office/powerpoint/2010/main" val="152883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AB2D-A0A1-EA43-B27A-1D3EC4D5FC7E}"/>
              </a:ext>
            </a:extLst>
          </p:cNvPr>
          <p:cNvSpPr>
            <a:spLocks noGrp="1"/>
          </p:cNvSpPr>
          <p:nvPr>
            <p:ph type="title"/>
          </p:nvPr>
        </p:nvSpPr>
        <p:spPr/>
        <p:txBody>
          <a:bodyPr/>
          <a:lstStyle/>
          <a:p>
            <a:r>
              <a:rPr lang="en-US" dirty="0"/>
              <a:t>Need of Security</a:t>
            </a:r>
          </a:p>
        </p:txBody>
      </p:sp>
      <p:sp>
        <p:nvSpPr>
          <p:cNvPr id="3" name="Content Placeholder 2">
            <a:extLst>
              <a:ext uri="{FF2B5EF4-FFF2-40B4-BE49-F238E27FC236}">
                <a16:creationId xmlns:a16="http://schemas.microsoft.com/office/drawing/2014/main" id="{0F6EAE7F-0E58-37C4-4081-1831484AB735}"/>
              </a:ext>
            </a:extLst>
          </p:cNvPr>
          <p:cNvSpPr>
            <a:spLocks noGrp="1"/>
          </p:cNvSpPr>
          <p:nvPr>
            <p:ph idx="1"/>
          </p:nvPr>
        </p:nvSpPr>
        <p:spPr/>
        <p:txBody>
          <a:bodyPr>
            <a:normAutofit fontScale="92500" lnSpcReduction="10000"/>
          </a:bodyPr>
          <a:lstStyle/>
          <a:p>
            <a:pPr algn="just">
              <a:buSzPct val="114999"/>
            </a:pPr>
            <a:r>
              <a:rPr lang="en-US" b="1" dirty="0">
                <a:ea typeface="+mn-lt"/>
                <a:cs typeface="+mn-lt"/>
              </a:rPr>
              <a:t>Ensuring data confidentiality: </a:t>
            </a:r>
            <a:r>
              <a:rPr lang="en-US" dirty="0">
                <a:ea typeface="+mn-lt"/>
                <a:cs typeface="+mn-lt"/>
              </a:rPr>
              <a:t>An OS should provide security features to ensure the confidentiality of data stored on the system. This can be achieved through encryption, access controls, and other security measures.</a:t>
            </a:r>
            <a:endParaRPr lang="en-US"/>
          </a:p>
          <a:p>
            <a:pPr algn="just">
              <a:buSzPct val="114999"/>
            </a:pPr>
            <a:r>
              <a:rPr lang="en-US" b="1" dirty="0">
                <a:ea typeface="+mn-lt"/>
                <a:cs typeface="+mn-lt"/>
              </a:rPr>
              <a:t>Protecting against denial-of-service attacks: </a:t>
            </a:r>
            <a:r>
              <a:rPr lang="en-US" dirty="0">
                <a:ea typeface="+mn-lt"/>
                <a:cs typeface="+mn-lt"/>
              </a:rPr>
              <a:t>An OS should be able to detect and prevent denial-of-service attacks, which can overload the system and prevent legitimate users from accessing it.</a:t>
            </a:r>
          </a:p>
          <a:p>
            <a:pPr algn="just">
              <a:buSzPct val="114999"/>
            </a:pPr>
            <a:r>
              <a:rPr lang="en-US" b="1" dirty="0">
                <a:ea typeface="+mn-lt"/>
                <a:cs typeface="+mn-lt"/>
              </a:rPr>
              <a:t>Ensuring system integrity: </a:t>
            </a:r>
            <a:r>
              <a:rPr lang="en-US" dirty="0">
                <a:ea typeface="+mn-lt"/>
                <a:cs typeface="+mn-lt"/>
              </a:rPr>
              <a:t>An OS must be designed to protect against unauthorized modifications to the system files and configurations. This helps ensure that the system operates as intended and prevents unauthorized access or data loss.</a:t>
            </a:r>
          </a:p>
        </p:txBody>
      </p:sp>
    </p:spTree>
    <p:extLst>
      <p:ext uri="{BB962C8B-B14F-4D97-AF65-F5344CB8AC3E}">
        <p14:creationId xmlns:p14="http://schemas.microsoft.com/office/powerpoint/2010/main" val="404615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67CB-671B-4B3A-42FF-657A569FEA92}"/>
              </a:ext>
            </a:extLst>
          </p:cNvPr>
          <p:cNvSpPr>
            <a:spLocks noGrp="1"/>
          </p:cNvSpPr>
          <p:nvPr>
            <p:ph type="title"/>
          </p:nvPr>
        </p:nvSpPr>
        <p:spPr/>
        <p:txBody>
          <a:bodyPr/>
          <a:lstStyle/>
          <a:p>
            <a:r>
              <a:rPr lang="en-US" dirty="0"/>
              <a:t>Data Integrity Example</a:t>
            </a:r>
          </a:p>
        </p:txBody>
      </p:sp>
      <p:pic>
        <p:nvPicPr>
          <p:cNvPr id="4" name="Picture 4" descr="Diagram&#10;&#10;Description automatically generated">
            <a:extLst>
              <a:ext uri="{FF2B5EF4-FFF2-40B4-BE49-F238E27FC236}">
                <a16:creationId xmlns:a16="http://schemas.microsoft.com/office/drawing/2014/main" id="{E4A93E2E-FE31-1B2B-7EC6-B4850BE4F792}"/>
              </a:ext>
            </a:extLst>
          </p:cNvPr>
          <p:cNvPicPr>
            <a:picLocks noGrp="1" noChangeAspect="1"/>
          </p:cNvPicPr>
          <p:nvPr>
            <p:ph idx="1"/>
          </p:nvPr>
        </p:nvPicPr>
        <p:blipFill>
          <a:blip r:embed="rId2"/>
          <a:stretch>
            <a:fillRect/>
          </a:stretch>
        </p:blipFill>
        <p:spPr>
          <a:xfrm>
            <a:off x="1170250" y="2612350"/>
            <a:ext cx="9893061" cy="3803845"/>
          </a:xfrm>
        </p:spPr>
      </p:pic>
    </p:spTree>
    <p:extLst>
      <p:ext uri="{BB962C8B-B14F-4D97-AF65-F5344CB8AC3E}">
        <p14:creationId xmlns:p14="http://schemas.microsoft.com/office/powerpoint/2010/main" val="19230131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1</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Organic</vt:lpstr>
      <vt:lpstr>Operating System</vt:lpstr>
      <vt:lpstr>Security</vt:lpstr>
      <vt:lpstr>CIA Traid</vt:lpstr>
      <vt:lpstr>Integrity</vt:lpstr>
      <vt:lpstr>Confidentiality</vt:lpstr>
      <vt:lpstr>Availability</vt:lpstr>
      <vt:lpstr>Need of Security</vt:lpstr>
      <vt:lpstr>Need of Security</vt:lpstr>
      <vt:lpstr>Data Integrity Example</vt:lpstr>
      <vt:lpstr>Security Vulnerabilities</vt:lpstr>
      <vt:lpstr>Buffer overflow</vt:lpstr>
      <vt:lpstr>Stack buffer flow example</vt:lpstr>
      <vt:lpstr>Backdoor</vt:lpstr>
      <vt:lpstr>Trapdoors</vt:lpstr>
      <vt:lpstr>Cache Poisioning</vt:lpstr>
      <vt:lpstr>Cache Poisoning</vt:lpstr>
      <vt:lpstr>Security Measure Levels</vt:lpstr>
      <vt:lpstr>Security Measure Levels</vt:lpstr>
      <vt:lpstr>Program Threats</vt:lpstr>
      <vt:lpstr>Trojan horse</vt:lpstr>
      <vt:lpstr> Spyware</vt:lpstr>
      <vt:lpstr>Trap Door</vt:lpstr>
      <vt:lpstr> Logic Bomb</vt:lpstr>
      <vt:lpstr>Stack and Buffer Overflow</vt:lpstr>
      <vt:lpstr>6. VIRUS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272</cp:revision>
  <dcterms:created xsi:type="dcterms:W3CDTF">2023-01-05T14:57:56Z</dcterms:created>
  <dcterms:modified xsi:type="dcterms:W3CDTF">2023-03-12T10:30:02Z</dcterms:modified>
</cp:coreProperties>
</file>