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72" r:id="rId2"/>
    <p:sldId id="273"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10-02-2024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9372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0164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9447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8160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22435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0226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10-02-2024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8082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10-02-2024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9498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10-02-2024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4623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43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71673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10-02-2024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1241317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system</a:t>
            </a:r>
            <a:endParaRPr lang="en-IN" b="1" dirty="0"/>
          </a:p>
        </p:txBody>
      </p:sp>
      <p:sp>
        <p:nvSpPr>
          <p:cNvPr id="3" name="Content Placeholder 2"/>
          <p:cNvSpPr>
            <a:spLocks noGrp="1"/>
          </p:cNvSpPr>
          <p:nvPr>
            <p:ph idx="1"/>
          </p:nvPr>
        </p:nvSpPr>
        <p:spPr/>
        <p:txBody>
          <a:bodyPr>
            <a:normAutofit/>
          </a:bodyPr>
          <a:lstStyle/>
          <a:p>
            <a:pPr marL="457200" indent="-457200" algn="just"/>
            <a:r>
              <a:rPr lang="en-US" dirty="0" smtClean="0"/>
              <a:t>The </a:t>
            </a:r>
            <a:r>
              <a:rPr lang="en-US" dirty="0" err="1" smtClean="0"/>
              <a:t>fs</a:t>
            </a:r>
            <a:r>
              <a:rPr lang="en-US" dirty="0" smtClean="0"/>
              <a:t> module enables interacting with the file system in a way modeled on standard POSIX functions. </a:t>
            </a:r>
          </a:p>
          <a:p>
            <a:pPr marL="457200" indent="-457200" algn="just"/>
            <a:r>
              <a:rPr lang="en-US" dirty="0" smtClean="0"/>
              <a:t>There are two types of methods – synchronous and asynchronous</a:t>
            </a:r>
            <a:endParaRPr lang="en-US" dirty="0"/>
          </a:p>
        </p:txBody>
      </p:sp>
    </p:spTree>
    <p:extLst>
      <p:ext uri="{BB962C8B-B14F-4D97-AF65-F5344CB8AC3E}">
        <p14:creationId xmlns:p14="http://schemas.microsoft.com/office/powerpoint/2010/main" val="2197380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fs.unlinkSync</a:t>
            </a:r>
            <a:r>
              <a:rPr lang="en-IN" b="1" dirty="0"/>
              <a:t>(path</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removes a file.</a:t>
            </a:r>
          </a:p>
          <a:p>
            <a:pPr marL="0" indent="0" algn="just">
              <a:buNone/>
            </a:pPr>
            <a:r>
              <a:rPr lang="en-US" b="1" dirty="0"/>
              <a:t>p</a:t>
            </a:r>
            <a:r>
              <a:rPr lang="en-US" b="1" dirty="0" smtClean="0"/>
              <a:t>ath</a:t>
            </a:r>
            <a:r>
              <a:rPr lang="en-US" dirty="0" smtClean="0"/>
              <a:t> – file name</a:t>
            </a:r>
            <a:endParaRPr lang="en-IN" dirty="0"/>
          </a:p>
        </p:txBody>
      </p:sp>
    </p:spTree>
    <p:extLst>
      <p:ext uri="{BB962C8B-B14F-4D97-AF65-F5344CB8AC3E}">
        <p14:creationId xmlns:p14="http://schemas.microsoft.com/office/powerpoint/2010/main" val="375520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fs.unlink</a:t>
            </a:r>
            <a:r>
              <a:rPr lang="en-IN" b="1" dirty="0"/>
              <a:t>(path,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US" dirty="0" smtClean="0"/>
              <a:t>This method asynchronously removes a file.</a:t>
            </a:r>
          </a:p>
          <a:p>
            <a:pPr marL="0" indent="0" algn="just">
              <a:buNone/>
            </a:pPr>
            <a:r>
              <a:rPr lang="en-US" b="1" dirty="0" smtClean="0"/>
              <a:t>path</a:t>
            </a:r>
            <a:r>
              <a:rPr lang="en-US" dirty="0" smtClean="0"/>
              <a:t> – file name</a:t>
            </a:r>
          </a:p>
          <a:p>
            <a:pPr marL="0" indent="0" algn="just">
              <a:buNone/>
            </a:pPr>
            <a:r>
              <a:rPr lang="en-US" b="1" dirty="0"/>
              <a:t>c</a:t>
            </a:r>
            <a:r>
              <a:rPr lang="en-US" b="1" dirty="0" smtClean="0"/>
              <a:t>allback</a:t>
            </a:r>
            <a:r>
              <a:rPr lang="en-US" dirty="0" smtClean="0"/>
              <a:t> – accepts err as the parameter</a:t>
            </a:r>
            <a:endParaRPr lang="en-IN" b="1" dirty="0" smtClean="0"/>
          </a:p>
          <a:p>
            <a:pPr marL="0" indent="0" algn="just">
              <a:buNone/>
            </a:pPr>
            <a:endParaRPr lang="en-IN" dirty="0"/>
          </a:p>
        </p:txBody>
      </p:sp>
    </p:spTree>
    <p:extLst>
      <p:ext uri="{BB962C8B-B14F-4D97-AF65-F5344CB8AC3E}">
        <p14:creationId xmlns:p14="http://schemas.microsoft.com/office/powerpoint/2010/main" val="59606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fs.copyFileSync</a:t>
            </a:r>
            <a:r>
              <a:rPr lang="en-IN" b="1" dirty="0"/>
              <a:t>(</a:t>
            </a:r>
            <a:r>
              <a:rPr lang="en-IN" b="1" dirty="0" err="1"/>
              <a:t>src</a:t>
            </a:r>
            <a:r>
              <a:rPr lang="en-IN" b="1" dirty="0"/>
              <a:t>, </a:t>
            </a:r>
            <a:r>
              <a:rPr lang="en-IN" b="1" dirty="0" err="1"/>
              <a:t>dest</a:t>
            </a:r>
            <a:r>
              <a:rPr lang="en-IN" b="1" dirty="0"/>
              <a:t>[, mode</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a:t>
            </a:r>
            <a:r>
              <a:rPr lang="en-US" dirty="0"/>
              <a:t>copies </a:t>
            </a:r>
            <a:r>
              <a:rPr lang="en-US" dirty="0" err="1" smtClean="0"/>
              <a:t>src</a:t>
            </a:r>
            <a:r>
              <a:rPr lang="en-US" dirty="0"/>
              <a:t> to </a:t>
            </a:r>
            <a:r>
              <a:rPr lang="en-US" dirty="0" err="1" smtClean="0"/>
              <a:t>dest</a:t>
            </a:r>
            <a:r>
              <a:rPr lang="en-US" dirty="0"/>
              <a:t>. By default, </a:t>
            </a:r>
            <a:r>
              <a:rPr lang="en-US" dirty="0" err="1" smtClean="0"/>
              <a:t>dest</a:t>
            </a:r>
            <a:r>
              <a:rPr lang="en-US" dirty="0"/>
              <a:t> is overwritten if it already exists. </a:t>
            </a:r>
            <a:endParaRPr lang="en-US" dirty="0" smtClean="0"/>
          </a:p>
          <a:p>
            <a:pPr marL="0" indent="0" algn="just">
              <a:buNone/>
            </a:pPr>
            <a:r>
              <a:rPr lang="en-US" b="1" dirty="0" err="1" smtClean="0"/>
              <a:t>src</a:t>
            </a:r>
            <a:r>
              <a:rPr lang="en-US" dirty="0" smtClean="0"/>
              <a:t> - source filename to copy</a:t>
            </a:r>
          </a:p>
          <a:p>
            <a:pPr marL="0" indent="0" algn="just">
              <a:buNone/>
            </a:pPr>
            <a:r>
              <a:rPr lang="en-US" b="1" dirty="0" err="1"/>
              <a:t>d</a:t>
            </a:r>
            <a:r>
              <a:rPr lang="en-US" b="1" dirty="0" err="1" smtClean="0"/>
              <a:t>est</a:t>
            </a:r>
            <a:r>
              <a:rPr lang="en-US" dirty="0" smtClean="0"/>
              <a:t> - destination filename of the copy operation</a:t>
            </a:r>
          </a:p>
          <a:p>
            <a:pPr marL="0" indent="0" algn="just">
              <a:buNone/>
            </a:pPr>
            <a:r>
              <a:rPr lang="en-US" b="1" dirty="0"/>
              <a:t>m</a:t>
            </a:r>
            <a:r>
              <a:rPr lang="en-US" b="1" dirty="0" smtClean="0"/>
              <a:t>ode</a:t>
            </a:r>
            <a:r>
              <a:rPr lang="en-US" dirty="0" smtClean="0"/>
              <a:t> - &lt;integer&gt; modifiers for copy operation.</a:t>
            </a:r>
            <a:endParaRPr lang="en-IN" dirty="0"/>
          </a:p>
        </p:txBody>
      </p:sp>
    </p:spTree>
    <p:extLst>
      <p:ext uri="{BB962C8B-B14F-4D97-AF65-F5344CB8AC3E}">
        <p14:creationId xmlns:p14="http://schemas.microsoft.com/office/powerpoint/2010/main" val="295855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fs.copyFile</a:t>
            </a:r>
            <a:r>
              <a:rPr lang="en-IN" b="1" dirty="0"/>
              <a:t>(</a:t>
            </a:r>
            <a:r>
              <a:rPr lang="en-IN" b="1" dirty="0" err="1"/>
              <a:t>src</a:t>
            </a:r>
            <a:r>
              <a:rPr lang="en-IN" b="1" dirty="0"/>
              <a:t>, </a:t>
            </a:r>
            <a:r>
              <a:rPr lang="en-IN" b="1" dirty="0" err="1"/>
              <a:t>dest</a:t>
            </a:r>
            <a:r>
              <a:rPr lang="en-IN" b="1" dirty="0"/>
              <a:t>[, mode],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US" dirty="0" err="1" smtClean="0"/>
              <a:t>Ths</a:t>
            </a:r>
            <a:r>
              <a:rPr lang="en-US" dirty="0" smtClean="0"/>
              <a:t> method asynchronously </a:t>
            </a:r>
            <a:r>
              <a:rPr lang="en-US" dirty="0"/>
              <a:t>copies </a:t>
            </a:r>
            <a:r>
              <a:rPr lang="en-US" dirty="0" err="1" smtClean="0"/>
              <a:t>src</a:t>
            </a:r>
            <a:r>
              <a:rPr lang="en-US" dirty="0"/>
              <a:t> to </a:t>
            </a:r>
            <a:r>
              <a:rPr lang="en-US" dirty="0" err="1" smtClean="0"/>
              <a:t>dest</a:t>
            </a:r>
            <a:r>
              <a:rPr lang="en-US" dirty="0"/>
              <a:t>. By default, </a:t>
            </a:r>
            <a:r>
              <a:rPr lang="en-US" dirty="0" err="1" smtClean="0"/>
              <a:t>dest</a:t>
            </a:r>
            <a:r>
              <a:rPr lang="en-US" dirty="0"/>
              <a:t> is overwritten if it already exists. No arguments other than a possible exception are given to the callback function. Node.js makes no guarantees about the atomicity of the copy operation. If an error occurs after the destination file has been opened for writing, Node.js will attempt to remove the destination.</a:t>
            </a:r>
            <a:endParaRPr lang="en-IN" dirty="0"/>
          </a:p>
        </p:txBody>
      </p:sp>
    </p:spTree>
    <p:extLst>
      <p:ext uri="{BB962C8B-B14F-4D97-AF65-F5344CB8AC3E}">
        <p14:creationId xmlns:p14="http://schemas.microsoft.com/office/powerpoint/2010/main" val="1115676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fs.copyFile</a:t>
            </a:r>
            <a:r>
              <a:rPr lang="en-IN" b="1" dirty="0"/>
              <a:t>(</a:t>
            </a:r>
            <a:r>
              <a:rPr lang="en-IN" b="1" dirty="0" err="1"/>
              <a:t>src</a:t>
            </a:r>
            <a:r>
              <a:rPr lang="en-IN" b="1" dirty="0"/>
              <a:t>, </a:t>
            </a:r>
            <a:r>
              <a:rPr lang="en-IN" b="1" dirty="0" err="1"/>
              <a:t>dest</a:t>
            </a:r>
            <a:r>
              <a:rPr lang="en-IN" b="1" dirty="0"/>
              <a:t>[, mode],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IN" b="1" dirty="0" err="1"/>
              <a:t>s</a:t>
            </a:r>
            <a:r>
              <a:rPr lang="en-IN" b="1" dirty="0" err="1" smtClean="0"/>
              <a:t>rc</a:t>
            </a:r>
            <a:r>
              <a:rPr lang="en-IN" dirty="0" smtClean="0"/>
              <a:t> - source filename to copy</a:t>
            </a:r>
          </a:p>
          <a:p>
            <a:pPr marL="0" indent="0" algn="just">
              <a:buNone/>
            </a:pPr>
            <a:r>
              <a:rPr lang="en-IN" b="1" dirty="0" err="1" smtClean="0"/>
              <a:t>dest</a:t>
            </a:r>
            <a:r>
              <a:rPr lang="en-IN" dirty="0" smtClean="0"/>
              <a:t> - destination filename of the copy operation</a:t>
            </a:r>
          </a:p>
          <a:p>
            <a:pPr marL="0" indent="0" algn="just">
              <a:buNone/>
            </a:pPr>
            <a:r>
              <a:rPr lang="en-IN" b="1" dirty="0" smtClean="0"/>
              <a:t>Mode</a:t>
            </a:r>
            <a:r>
              <a:rPr lang="en-IN" dirty="0" smtClean="0"/>
              <a:t> - modifiers for copy operation. Default: 0.</a:t>
            </a:r>
          </a:p>
          <a:p>
            <a:pPr marL="0" indent="0" algn="just">
              <a:buNone/>
            </a:pPr>
            <a:r>
              <a:rPr lang="en-IN" b="1" dirty="0" err="1" smtClean="0"/>
              <a:t>callback</a:t>
            </a:r>
            <a:r>
              <a:rPr lang="en-IN" dirty="0" smtClean="0"/>
              <a:t> - function</a:t>
            </a:r>
            <a:endParaRPr lang="en-IN" dirty="0"/>
          </a:p>
        </p:txBody>
      </p:sp>
    </p:spTree>
    <p:extLst>
      <p:ext uri="{BB962C8B-B14F-4D97-AF65-F5344CB8AC3E}">
        <p14:creationId xmlns:p14="http://schemas.microsoft.com/office/powerpoint/2010/main" val="1045078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fs.appendFileSync</a:t>
            </a:r>
            <a:r>
              <a:rPr lang="en-IN" b="1" dirty="0"/>
              <a:t>(path, data[, options])</a:t>
            </a:r>
          </a:p>
        </p:txBody>
      </p:sp>
      <p:sp>
        <p:nvSpPr>
          <p:cNvPr id="3" name="Content Placeholder 2"/>
          <p:cNvSpPr>
            <a:spLocks noGrp="1"/>
          </p:cNvSpPr>
          <p:nvPr>
            <p:ph idx="1"/>
          </p:nvPr>
        </p:nvSpPr>
        <p:spPr/>
        <p:txBody>
          <a:bodyPr/>
          <a:lstStyle/>
          <a:p>
            <a:pPr marL="0" indent="0" algn="just">
              <a:buNone/>
            </a:pPr>
            <a:r>
              <a:rPr lang="en-US" dirty="0" smtClean="0"/>
              <a:t>This method synchronously append data to a file, creating the file if it does not yet exist. data can be a string or a &lt;Buffer&gt;.</a:t>
            </a:r>
          </a:p>
          <a:p>
            <a:pPr marL="0" indent="0" algn="just">
              <a:buNone/>
            </a:pPr>
            <a:r>
              <a:rPr lang="en-US" b="1" dirty="0"/>
              <a:t>p</a:t>
            </a:r>
            <a:r>
              <a:rPr lang="en-US" b="1" dirty="0" smtClean="0"/>
              <a:t>ath </a:t>
            </a:r>
            <a:r>
              <a:rPr lang="en-US" dirty="0" smtClean="0"/>
              <a:t>– file name</a:t>
            </a:r>
          </a:p>
          <a:p>
            <a:pPr marL="0" indent="0" algn="just">
              <a:buNone/>
            </a:pPr>
            <a:r>
              <a:rPr lang="en-US" b="1" dirty="0"/>
              <a:t>d</a:t>
            </a:r>
            <a:r>
              <a:rPr lang="en-US" b="1" dirty="0" smtClean="0"/>
              <a:t>ata </a:t>
            </a:r>
            <a:r>
              <a:rPr lang="en-US" dirty="0" smtClean="0"/>
              <a:t>– data to be appended</a:t>
            </a:r>
          </a:p>
          <a:p>
            <a:pPr marL="0" indent="0" algn="just">
              <a:buNone/>
            </a:pPr>
            <a:r>
              <a:rPr lang="en-US" b="1" dirty="0"/>
              <a:t>o</a:t>
            </a:r>
            <a:r>
              <a:rPr lang="en-US" b="1" dirty="0" smtClean="0"/>
              <a:t>ptions</a:t>
            </a:r>
            <a:r>
              <a:rPr lang="en-US" dirty="0" smtClean="0"/>
              <a:t> - </a:t>
            </a:r>
            <a:r>
              <a:rPr lang="en-IN" dirty="0" smtClean="0"/>
              <a:t>optional parameters such as encoding and flag</a:t>
            </a:r>
          </a:p>
          <a:p>
            <a:pPr marL="0" indent="0" algn="just">
              <a:buNone/>
            </a:pPr>
            <a:endParaRPr lang="en-IN" b="1" dirty="0"/>
          </a:p>
        </p:txBody>
      </p:sp>
    </p:spTree>
    <p:extLst>
      <p:ext uri="{BB962C8B-B14F-4D97-AF65-F5344CB8AC3E}">
        <p14:creationId xmlns:p14="http://schemas.microsoft.com/office/powerpoint/2010/main" val="2764474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fs.appendFile</a:t>
            </a:r>
            <a:r>
              <a:rPr lang="en-IN" b="1" dirty="0"/>
              <a:t>(path, data[, options],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US" dirty="0" smtClean="0"/>
              <a:t>This method asynchronously append data to a file, creating the file if it does not yet exist. data can be a string or a &lt;Buffer&gt;.</a:t>
            </a:r>
          </a:p>
          <a:p>
            <a:pPr marL="0" indent="0" algn="just">
              <a:buNone/>
            </a:pPr>
            <a:r>
              <a:rPr lang="en-US" b="1" dirty="0" smtClean="0"/>
              <a:t>path </a:t>
            </a:r>
            <a:r>
              <a:rPr lang="en-US" dirty="0" smtClean="0"/>
              <a:t>– file name</a:t>
            </a:r>
          </a:p>
          <a:p>
            <a:pPr marL="0" indent="0" algn="just">
              <a:buNone/>
            </a:pPr>
            <a:r>
              <a:rPr lang="en-US" b="1" dirty="0" smtClean="0"/>
              <a:t>data </a:t>
            </a:r>
            <a:r>
              <a:rPr lang="en-US" dirty="0" smtClean="0"/>
              <a:t>– data to be appended</a:t>
            </a:r>
          </a:p>
          <a:p>
            <a:pPr marL="0" indent="0" algn="just">
              <a:buNone/>
            </a:pPr>
            <a:r>
              <a:rPr lang="en-US" b="1" dirty="0" smtClean="0"/>
              <a:t>options</a:t>
            </a:r>
            <a:r>
              <a:rPr lang="en-US" dirty="0" smtClean="0"/>
              <a:t> - </a:t>
            </a:r>
            <a:r>
              <a:rPr lang="en-IN" dirty="0" smtClean="0"/>
              <a:t>optional parameters such as encoding and flag</a:t>
            </a:r>
          </a:p>
          <a:p>
            <a:pPr marL="0" indent="0" algn="just">
              <a:buNone/>
            </a:pPr>
            <a:r>
              <a:rPr lang="en-US" b="1" dirty="0"/>
              <a:t>c</a:t>
            </a:r>
            <a:r>
              <a:rPr lang="en-US" b="1" dirty="0" smtClean="0"/>
              <a:t>allback </a:t>
            </a:r>
            <a:r>
              <a:rPr lang="en-US" dirty="0" smtClean="0"/>
              <a:t>- accepts err as </a:t>
            </a:r>
            <a:r>
              <a:rPr lang="en-US" smtClean="0"/>
              <a:t>the parameter</a:t>
            </a:r>
            <a:endParaRPr lang="en-IN" b="1" smtClean="0"/>
          </a:p>
        </p:txBody>
      </p:sp>
    </p:spTree>
    <p:extLst>
      <p:ext uri="{BB962C8B-B14F-4D97-AF65-F5344CB8AC3E}">
        <p14:creationId xmlns:p14="http://schemas.microsoft.com/office/powerpoint/2010/main" val="2937626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a:t>
            </a:r>
            <a:r>
              <a:rPr lang="en-US" dirty="0" err="1" smtClean="0"/>
              <a:t>s.open</a:t>
            </a:r>
            <a:r>
              <a:rPr lang="en-US" dirty="0" smtClean="0"/>
              <a:t>() method</a:t>
            </a:r>
            <a:endParaRPr lang="en-IN" dirty="0"/>
          </a:p>
        </p:txBody>
      </p:sp>
      <p:sp>
        <p:nvSpPr>
          <p:cNvPr id="3" name="Content Placeholder 2"/>
          <p:cNvSpPr>
            <a:spLocks noGrp="1"/>
          </p:cNvSpPr>
          <p:nvPr>
            <p:ph idx="1"/>
          </p:nvPr>
        </p:nvSpPr>
        <p:spPr/>
        <p:txBody>
          <a:bodyPr/>
          <a:lstStyle/>
          <a:p>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2478327685"/>
              </p:ext>
            </p:extLst>
          </p:nvPr>
        </p:nvGraphicFramePr>
        <p:xfrm>
          <a:off x="0" y="64394"/>
          <a:ext cx="9036496" cy="6532957"/>
        </p:xfrm>
        <a:graphic>
          <a:graphicData uri="http://schemas.openxmlformats.org/drawingml/2006/table">
            <a:tbl>
              <a:tblPr firstRow="1" bandRow="1">
                <a:tableStyleId>{5C22544A-7EE6-4342-B048-85BDC9FD1C3A}</a:tableStyleId>
              </a:tblPr>
              <a:tblGrid>
                <a:gridCol w="4499992"/>
                <a:gridCol w="4536504"/>
              </a:tblGrid>
              <a:tr h="425893">
                <a:tc>
                  <a:txBody>
                    <a:bodyPr/>
                    <a:lstStyle/>
                    <a:p>
                      <a:pPr algn="ctr" fontAlgn="base"/>
                      <a:r>
                        <a:rPr lang="en-IN" sz="1600" b="1" cap="all" dirty="0">
                          <a:solidFill>
                            <a:srgbClr val="000000"/>
                          </a:solidFill>
                          <a:effectLst/>
                        </a:rPr>
                        <a:t>FLAG</a:t>
                      </a:r>
                    </a:p>
                  </a:txBody>
                  <a:tcPr marL="76200" marR="76200" marT="76200" marB="76200" anchor="ctr"/>
                </a:tc>
                <a:tc>
                  <a:txBody>
                    <a:bodyPr/>
                    <a:lstStyle/>
                    <a:p>
                      <a:pPr algn="ctr" fontAlgn="base"/>
                      <a:r>
                        <a:rPr lang="en-IN" sz="1600" b="1" cap="all" dirty="0">
                          <a:solidFill>
                            <a:srgbClr val="000000"/>
                          </a:solidFill>
                          <a:effectLst/>
                        </a:rPr>
                        <a:t>DESCRIPTION</a:t>
                      </a:r>
                    </a:p>
                  </a:txBody>
                  <a:tcPr marL="76200" marR="76200" marT="76200" marB="76200" anchor="ctr"/>
                </a:tc>
              </a:tr>
              <a:tr h="667505">
                <a:tc>
                  <a:txBody>
                    <a:bodyPr/>
                    <a:lstStyle/>
                    <a:p>
                      <a:pPr algn="l" fontAlgn="base"/>
                      <a:r>
                        <a:rPr lang="en-IN" sz="1600" b="0">
                          <a:effectLst/>
                        </a:rPr>
                        <a:t>r</a:t>
                      </a:r>
                    </a:p>
                  </a:txBody>
                  <a:tcPr marL="133350" marR="133350" marT="66675" marB="66675" anchor="ctr"/>
                </a:tc>
                <a:tc>
                  <a:txBody>
                    <a:bodyPr/>
                    <a:lstStyle/>
                    <a:p>
                      <a:pPr algn="l" fontAlgn="base"/>
                      <a:r>
                        <a:rPr lang="en-US" sz="1600" b="0">
                          <a:effectLst/>
                        </a:rPr>
                        <a:t>To open file to read and throws exception if file doesn’t exists.</a:t>
                      </a:r>
                    </a:p>
                  </a:txBody>
                  <a:tcPr marL="133350" marR="133350" marT="66675" marB="66675" anchor="ctr"/>
                </a:tc>
              </a:tr>
              <a:tr h="667505">
                <a:tc>
                  <a:txBody>
                    <a:bodyPr/>
                    <a:lstStyle/>
                    <a:p>
                      <a:pPr algn="l" fontAlgn="base"/>
                      <a:r>
                        <a:rPr lang="en-IN" sz="1600" b="0">
                          <a:effectLst/>
                        </a:rPr>
                        <a:t>r+</a:t>
                      </a:r>
                    </a:p>
                  </a:txBody>
                  <a:tcPr marL="133350" marR="133350" marT="66675" marB="66675" anchor="ctr"/>
                </a:tc>
                <a:tc>
                  <a:txBody>
                    <a:bodyPr/>
                    <a:lstStyle/>
                    <a:p>
                      <a:pPr algn="l" fontAlgn="base"/>
                      <a:r>
                        <a:rPr lang="en-US" sz="1600" b="0">
                          <a:effectLst/>
                        </a:rPr>
                        <a:t>Open file to read and write. Throws exception if file doesn’t exists.</a:t>
                      </a:r>
                    </a:p>
                  </a:txBody>
                  <a:tcPr marL="133350" marR="133350" marT="66675" marB="66675" anchor="ctr"/>
                </a:tc>
              </a:tr>
              <a:tr h="667505">
                <a:tc>
                  <a:txBody>
                    <a:bodyPr/>
                    <a:lstStyle/>
                    <a:p>
                      <a:pPr algn="l" fontAlgn="base"/>
                      <a:r>
                        <a:rPr lang="en-IN" sz="1600" b="0" dirty="0">
                          <a:effectLst/>
                        </a:rPr>
                        <a:t>w</a:t>
                      </a:r>
                    </a:p>
                  </a:txBody>
                  <a:tcPr marL="133350" marR="133350" marT="66675" marB="66675" anchor="ctr"/>
                </a:tc>
                <a:tc>
                  <a:txBody>
                    <a:bodyPr/>
                    <a:lstStyle/>
                    <a:p>
                      <a:pPr algn="l" fontAlgn="base"/>
                      <a:r>
                        <a:rPr lang="en-US" sz="1600" b="0">
                          <a:effectLst/>
                        </a:rPr>
                        <a:t>Open file for writing. File is created if it doesn’t exists.</a:t>
                      </a:r>
                    </a:p>
                  </a:txBody>
                  <a:tcPr marL="133350" marR="133350" marT="66675" marB="66675" anchor="ctr"/>
                </a:tc>
              </a:tr>
              <a:tr h="645600">
                <a:tc>
                  <a:txBody>
                    <a:bodyPr/>
                    <a:lstStyle/>
                    <a:p>
                      <a:pPr algn="l" fontAlgn="base"/>
                      <a:r>
                        <a:rPr lang="en-IN" sz="1600" b="0">
                          <a:effectLst/>
                        </a:rPr>
                        <a:t>wx</a:t>
                      </a:r>
                    </a:p>
                  </a:txBody>
                  <a:tcPr marL="133350" marR="133350" marT="66675" marB="66675" anchor="ctr"/>
                </a:tc>
                <a:tc>
                  <a:txBody>
                    <a:bodyPr/>
                    <a:lstStyle/>
                    <a:p>
                      <a:pPr algn="l" fontAlgn="base"/>
                      <a:r>
                        <a:rPr lang="en-US" sz="1600" b="0" dirty="0">
                          <a:effectLst/>
                        </a:rPr>
                        <a:t>It is same as ‘w’ but fails if path exists.</a:t>
                      </a:r>
                    </a:p>
                  </a:txBody>
                  <a:tcPr marL="133350" marR="133350" marT="66675" marB="66675" anchor="ctr"/>
                </a:tc>
              </a:tr>
              <a:tr h="667505">
                <a:tc>
                  <a:txBody>
                    <a:bodyPr/>
                    <a:lstStyle/>
                    <a:p>
                      <a:pPr algn="l" fontAlgn="base"/>
                      <a:r>
                        <a:rPr lang="en-IN" sz="1600" b="0" dirty="0">
                          <a:effectLst/>
                        </a:rPr>
                        <a:t>w+</a:t>
                      </a:r>
                    </a:p>
                  </a:txBody>
                  <a:tcPr marL="133350" marR="133350" marT="66675" marB="66675" anchor="ctr"/>
                </a:tc>
                <a:tc>
                  <a:txBody>
                    <a:bodyPr/>
                    <a:lstStyle/>
                    <a:p>
                      <a:pPr algn="l" fontAlgn="base"/>
                      <a:r>
                        <a:rPr lang="en-US" sz="1600" b="0" dirty="0">
                          <a:effectLst/>
                        </a:rPr>
                        <a:t>Open file to read and write. File is created if it doesn’t exists.</a:t>
                      </a:r>
                    </a:p>
                  </a:txBody>
                  <a:tcPr marL="133350" marR="133350" marT="66675" marB="66675" anchor="ctr"/>
                </a:tc>
              </a:tr>
              <a:tr h="645600">
                <a:tc>
                  <a:txBody>
                    <a:bodyPr/>
                    <a:lstStyle/>
                    <a:p>
                      <a:pPr algn="l" fontAlgn="base"/>
                      <a:r>
                        <a:rPr lang="en-IN" sz="1600" b="0">
                          <a:effectLst/>
                        </a:rPr>
                        <a:t>wx+</a:t>
                      </a:r>
                    </a:p>
                  </a:txBody>
                  <a:tcPr marL="133350" marR="133350" marT="66675" marB="66675" anchor="ctr"/>
                </a:tc>
                <a:tc>
                  <a:txBody>
                    <a:bodyPr/>
                    <a:lstStyle/>
                    <a:p>
                      <a:pPr algn="l" fontAlgn="base"/>
                      <a:r>
                        <a:rPr lang="en-US" sz="1600" b="0">
                          <a:effectLst/>
                        </a:rPr>
                        <a:t>It is same as ‘w+’ but fails if path exists.</a:t>
                      </a:r>
                    </a:p>
                  </a:txBody>
                  <a:tcPr marL="133350" marR="133350" marT="66675" marB="66675" anchor="ctr"/>
                </a:tc>
              </a:tr>
              <a:tr h="667505">
                <a:tc>
                  <a:txBody>
                    <a:bodyPr/>
                    <a:lstStyle/>
                    <a:p>
                      <a:pPr algn="l" fontAlgn="base"/>
                      <a:r>
                        <a:rPr lang="en-IN" sz="1600" b="0">
                          <a:effectLst/>
                        </a:rPr>
                        <a:t>a</a:t>
                      </a:r>
                    </a:p>
                  </a:txBody>
                  <a:tcPr marL="133350" marR="133350" marT="66675" marB="66675" anchor="ctr"/>
                </a:tc>
                <a:tc>
                  <a:txBody>
                    <a:bodyPr/>
                    <a:lstStyle/>
                    <a:p>
                      <a:pPr algn="l" fontAlgn="base"/>
                      <a:r>
                        <a:rPr lang="en-US" sz="1600" b="0">
                          <a:effectLst/>
                        </a:rPr>
                        <a:t>Open file to append. File is created if it doesn’t exists.</a:t>
                      </a:r>
                    </a:p>
                  </a:txBody>
                  <a:tcPr marL="133350" marR="133350" marT="66675" marB="66675" anchor="ctr"/>
                </a:tc>
              </a:tr>
              <a:tr h="405417">
                <a:tc>
                  <a:txBody>
                    <a:bodyPr/>
                    <a:lstStyle/>
                    <a:p>
                      <a:pPr algn="l" fontAlgn="base"/>
                      <a:r>
                        <a:rPr lang="en-IN" sz="1600" b="0">
                          <a:effectLst/>
                        </a:rPr>
                        <a:t>ax</a:t>
                      </a:r>
                    </a:p>
                  </a:txBody>
                  <a:tcPr marL="133350" marR="133350" marT="66675" marB="66675" anchor="ctr"/>
                </a:tc>
                <a:tc>
                  <a:txBody>
                    <a:bodyPr/>
                    <a:lstStyle/>
                    <a:p>
                      <a:pPr algn="l" fontAlgn="base"/>
                      <a:r>
                        <a:rPr lang="en-US" sz="1600" b="0">
                          <a:effectLst/>
                        </a:rPr>
                        <a:t>It is same as ‘a’ but fails if path exists.</a:t>
                      </a:r>
                    </a:p>
                  </a:txBody>
                  <a:tcPr marL="133350" marR="133350" marT="66675" marB="66675" anchor="ctr"/>
                </a:tc>
              </a:tr>
              <a:tr h="667505">
                <a:tc>
                  <a:txBody>
                    <a:bodyPr/>
                    <a:lstStyle/>
                    <a:p>
                      <a:pPr algn="l" fontAlgn="base"/>
                      <a:r>
                        <a:rPr lang="en-IN" sz="1600" b="0">
                          <a:effectLst/>
                        </a:rPr>
                        <a:t>a+</a:t>
                      </a:r>
                    </a:p>
                  </a:txBody>
                  <a:tcPr marL="133350" marR="133350" marT="66675" marB="66675" anchor="ctr"/>
                </a:tc>
                <a:tc>
                  <a:txBody>
                    <a:bodyPr/>
                    <a:lstStyle/>
                    <a:p>
                      <a:pPr algn="l" fontAlgn="base"/>
                      <a:r>
                        <a:rPr lang="en-US" sz="1600" b="0">
                          <a:effectLst/>
                        </a:rPr>
                        <a:t>Open file for reading and appending. File is created if it doesn’t exists.</a:t>
                      </a:r>
                    </a:p>
                  </a:txBody>
                  <a:tcPr marL="133350" marR="133350" marT="66675" marB="66675" anchor="ctr"/>
                </a:tc>
              </a:tr>
              <a:tr h="405417">
                <a:tc>
                  <a:txBody>
                    <a:bodyPr/>
                    <a:lstStyle/>
                    <a:p>
                      <a:pPr algn="l" fontAlgn="base"/>
                      <a:r>
                        <a:rPr lang="en-IN" sz="1600" b="0">
                          <a:effectLst/>
                        </a:rPr>
                        <a:t>ax+</a:t>
                      </a:r>
                    </a:p>
                  </a:txBody>
                  <a:tcPr marL="133350" marR="133350" marT="66675" marB="66675" anchor="ctr"/>
                </a:tc>
                <a:tc>
                  <a:txBody>
                    <a:bodyPr/>
                    <a:lstStyle/>
                    <a:p>
                      <a:pPr algn="l" fontAlgn="base"/>
                      <a:r>
                        <a:rPr lang="en-US" sz="1600" b="0" dirty="0">
                          <a:effectLst/>
                        </a:rPr>
                        <a:t>It is same as ‘a+’ but fails if path exists.</a:t>
                      </a:r>
                    </a:p>
                  </a:txBody>
                  <a:tcPr marL="133350" marR="133350" marT="66675" marB="66675" anchor="ctr"/>
                </a:tc>
              </a:tr>
            </a:tbl>
          </a:graphicData>
        </a:graphic>
      </p:graphicFrame>
    </p:spTree>
    <p:extLst>
      <p:ext uri="{BB962C8B-B14F-4D97-AF65-F5344CB8AC3E}">
        <p14:creationId xmlns:p14="http://schemas.microsoft.com/office/powerpoint/2010/main" val="208967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a:t>
            </a:r>
            <a:r>
              <a:rPr lang="en-US" dirty="0" err="1" smtClean="0"/>
              <a:t>s.open</a:t>
            </a:r>
            <a:r>
              <a:rPr lang="en-US" dirty="0" smtClean="0"/>
              <a:t>() method</a:t>
            </a:r>
            <a:endParaRPr lang="en-IN" dirty="0"/>
          </a:p>
        </p:txBody>
      </p:sp>
      <p:sp>
        <p:nvSpPr>
          <p:cNvPr id="3" name="Content Placeholder 2"/>
          <p:cNvSpPr>
            <a:spLocks noGrp="1"/>
          </p:cNvSpPr>
          <p:nvPr>
            <p:ph idx="1"/>
          </p:nvPr>
        </p:nvSpPr>
        <p:spPr/>
        <p:txBody>
          <a:bodyPr/>
          <a:lstStyle/>
          <a:p>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3758127119"/>
              </p:ext>
            </p:extLst>
          </p:nvPr>
        </p:nvGraphicFramePr>
        <p:xfrm>
          <a:off x="0" y="64394"/>
          <a:ext cx="9036496" cy="6532957"/>
        </p:xfrm>
        <a:graphic>
          <a:graphicData uri="http://schemas.openxmlformats.org/drawingml/2006/table">
            <a:tbl>
              <a:tblPr firstRow="1" bandRow="1">
                <a:tableStyleId>{5C22544A-7EE6-4342-B048-85BDC9FD1C3A}</a:tableStyleId>
              </a:tblPr>
              <a:tblGrid>
                <a:gridCol w="4499992"/>
                <a:gridCol w="4536504"/>
              </a:tblGrid>
              <a:tr h="425893">
                <a:tc>
                  <a:txBody>
                    <a:bodyPr/>
                    <a:lstStyle/>
                    <a:p>
                      <a:pPr algn="ctr" fontAlgn="base"/>
                      <a:r>
                        <a:rPr lang="en-IN" sz="1600" b="1" cap="all" dirty="0">
                          <a:solidFill>
                            <a:srgbClr val="000000"/>
                          </a:solidFill>
                          <a:effectLst/>
                        </a:rPr>
                        <a:t>FLAG</a:t>
                      </a:r>
                    </a:p>
                  </a:txBody>
                  <a:tcPr marL="76200" marR="76200" marT="76200" marB="76200" anchor="ctr"/>
                </a:tc>
                <a:tc>
                  <a:txBody>
                    <a:bodyPr/>
                    <a:lstStyle/>
                    <a:p>
                      <a:pPr algn="ctr" fontAlgn="base"/>
                      <a:r>
                        <a:rPr lang="en-IN" sz="1600" b="1" cap="all" dirty="0">
                          <a:solidFill>
                            <a:srgbClr val="000000"/>
                          </a:solidFill>
                          <a:effectLst/>
                        </a:rPr>
                        <a:t>DESCRIPTION</a:t>
                      </a:r>
                    </a:p>
                  </a:txBody>
                  <a:tcPr marL="76200" marR="76200" marT="76200" marB="76200" anchor="ctr"/>
                </a:tc>
              </a:tr>
              <a:tr h="667505">
                <a:tc>
                  <a:txBody>
                    <a:bodyPr/>
                    <a:lstStyle/>
                    <a:p>
                      <a:pPr algn="l" fontAlgn="base"/>
                      <a:r>
                        <a:rPr lang="en-IN" sz="1600" b="0">
                          <a:effectLst/>
                        </a:rPr>
                        <a:t>r</a:t>
                      </a:r>
                    </a:p>
                  </a:txBody>
                  <a:tcPr marL="133350" marR="133350" marT="66675" marB="66675" anchor="ctr"/>
                </a:tc>
                <a:tc>
                  <a:txBody>
                    <a:bodyPr/>
                    <a:lstStyle/>
                    <a:p>
                      <a:pPr algn="l" fontAlgn="base"/>
                      <a:r>
                        <a:rPr lang="en-US" sz="1600" b="0">
                          <a:effectLst/>
                        </a:rPr>
                        <a:t>To open file to read and throws exception if file doesn’t exists.</a:t>
                      </a:r>
                    </a:p>
                  </a:txBody>
                  <a:tcPr marL="133350" marR="133350" marT="66675" marB="66675" anchor="ctr"/>
                </a:tc>
              </a:tr>
              <a:tr h="667505">
                <a:tc>
                  <a:txBody>
                    <a:bodyPr/>
                    <a:lstStyle/>
                    <a:p>
                      <a:pPr algn="l" fontAlgn="base"/>
                      <a:r>
                        <a:rPr lang="en-IN" sz="1600" b="0" dirty="0">
                          <a:effectLst/>
                        </a:rPr>
                        <a:t>r+</a:t>
                      </a:r>
                    </a:p>
                  </a:txBody>
                  <a:tcPr marL="133350" marR="133350" marT="66675" marB="66675" anchor="ctr"/>
                </a:tc>
                <a:tc>
                  <a:txBody>
                    <a:bodyPr/>
                    <a:lstStyle/>
                    <a:p>
                      <a:pPr algn="l" fontAlgn="base"/>
                      <a:r>
                        <a:rPr lang="en-US" sz="1600" b="0">
                          <a:effectLst/>
                        </a:rPr>
                        <a:t>Open file to read and write. Throws exception if file doesn’t exists.</a:t>
                      </a:r>
                    </a:p>
                  </a:txBody>
                  <a:tcPr marL="133350" marR="133350" marT="66675" marB="66675" anchor="ctr"/>
                </a:tc>
              </a:tr>
              <a:tr h="667505">
                <a:tc>
                  <a:txBody>
                    <a:bodyPr/>
                    <a:lstStyle/>
                    <a:p>
                      <a:pPr algn="l" fontAlgn="base"/>
                      <a:r>
                        <a:rPr lang="en-IN" sz="1600" b="0" dirty="0">
                          <a:effectLst/>
                        </a:rPr>
                        <a:t>w</a:t>
                      </a:r>
                    </a:p>
                  </a:txBody>
                  <a:tcPr marL="133350" marR="133350" marT="66675" marB="66675" anchor="ctr"/>
                </a:tc>
                <a:tc>
                  <a:txBody>
                    <a:bodyPr/>
                    <a:lstStyle/>
                    <a:p>
                      <a:pPr algn="l" fontAlgn="base"/>
                      <a:r>
                        <a:rPr lang="en-US" sz="1600" b="0">
                          <a:effectLst/>
                        </a:rPr>
                        <a:t>Open file for writing. File is created if it doesn’t exists.</a:t>
                      </a:r>
                    </a:p>
                  </a:txBody>
                  <a:tcPr marL="133350" marR="133350" marT="66675" marB="66675" anchor="ctr"/>
                </a:tc>
              </a:tr>
              <a:tr h="645600">
                <a:tc>
                  <a:txBody>
                    <a:bodyPr/>
                    <a:lstStyle/>
                    <a:p>
                      <a:pPr algn="l" fontAlgn="base"/>
                      <a:r>
                        <a:rPr lang="en-IN" sz="1600" b="0">
                          <a:effectLst/>
                        </a:rPr>
                        <a:t>wx</a:t>
                      </a:r>
                    </a:p>
                  </a:txBody>
                  <a:tcPr marL="133350" marR="133350" marT="66675" marB="66675" anchor="ctr"/>
                </a:tc>
                <a:tc>
                  <a:txBody>
                    <a:bodyPr/>
                    <a:lstStyle/>
                    <a:p>
                      <a:pPr algn="l" fontAlgn="base"/>
                      <a:r>
                        <a:rPr lang="en-US" sz="1600" b="0" dirty="0">
                          <a:effectLst/>
                        </a:rPr>
                        <a:t>It is same as ‘w’ but fails if path exists.</a:t>
                      </a:r>
                    </a:p>
                  </a:txBody>
                  <a:tcPr marL="133350" marR="133350" marT="66675" marB="66675" anchor="ctr"/>
                </a:tc>
              </a:tr>
              <a:tr h="667505">
                <a:tc>
                  <a:txBody>
                    <a:bodyPr/>
                    <a:lstStyle/>
                    <a:p>
                      <a:pPr algn="l" fontAlgn="base"/>
                      <a:r>
                        <a:rPr lang="en-IN" sz="1600" b="0" dirty="0">
                          <a:effectLst/>
                        </a:rPr>
                        <a:t>w+</a:t>
                      </a:r>
                    </a:p>
                  </a:txBody>
                  <a:tcPr marL="133350" marR="133350" marT="66675" marB="66675" anchor="ctr"/>
                </a:tc>
                <a:tc>
                  <a:txBody>
                    <a:bodyPr/>
                    <a:lstStyle/>
                    <a:p>
                      <a:pPr algn="l" fontAlgn="base"/>
                      <a:r>
                        <a:rPr lang="en-US" sz="1600" b="0" dirty="0">
                          <a:effectLst/>
                        </a:rPr>
                        <a:t>Open file to read and write. File is created if it doesn’t exists.</a:t>
                      </a:r>
                    </a:p>
                  </a:txBody>
                  <a:tcPr marL="133350" marR="133350" marT="66675" marB="66675" anchor="ctr"/>
                </a:tc>
              </a:tr>
              <a:tr h="645600">
                <a:tc>
                  <a:txBody>
                    <a:bodyPr/>
                    <a:lstStyle/>
                    <a:p>
                      <a:pPr algn="l" fontAlgn="base"/>
                      <a:r>
                        <a:rPr lang="en-IN" sz="1600" b="0">
                          <a:effectLst/>
                        </a:rPr>
                        <a:t>wx+</a:t>
                      </a:r>
                    </a:p>
                  </a:txBody>
                  <a:tcPr marL="133350" marR="133350" marT="66675" marB="66675" anchor="ctr"/>
                </a:tc>
                <a:tc>
                  <a:txBody>
                    <a:bodyPr/>
                    <a:lstStyle/>
                    <a:p>
                      <a:pPr algn="l" fontAlgn="base"/>
                      <a:r>
                        <a:rPr lang="en-US" sz="1600" b="0">
                          <a:effectLst/>
                        </a:rPr>
                        <a:t>It is same as ‘w+’ but fails if path exists.</a:t>
                      </a:r>
                    </a:p>
                  </a:txBody>
                  <a:tcPr marL="133350" marR="133350" marT="66675" marB="66675" anchor="ctr"/>
                </a:tc>
              </a:tr>
              <a:tr h="667505">
                <a:tc>
                  <a:txBody>
                    <a:bodyPr/>
                    <a:lstStyle/>
                    <a:p>
                      <a:pPr algn="l" fontAlgn="base"/>
                      <a:r>
                        <a:rPr lang="en-IN" sz="1600" b="0">
                          <a:effectLst/>
                        </a:rPr>
                        <a:t>a</a:t>
                      </a:r>
                    </a:p>
                  </a:txBody>
                  <a:tcPr marL="133350" marR="133350" marT="66675" marB="66675" anchor="ctr"/>
                </a:tc>
                <a:tc>
                  <a:txBody>
                    <a:bodyPr/>
                    <a:lstStyle/>
                    <a:p>
                      <a:pPr algn="l" fontAlgn="base"/>
                      <a:r>
                        <a:rPr lang="en-US" sz="1600" b="0">
                          <a:effectLst/>
                        </a:rPr>
                        <a:t>Open file to append. File is created if it doesn’t exists.</a:t>
                      </a:r>
                    </a:p>
                  </a:txBody>
                  <a:tcPr marL="133350" marR="133350" marT="66675" marB="66675" anchor="ctr"/>
                </a:tc>
              </a:tr>
              <a:tr h="405417">
                <a:tc>
                  <a:txBody>
                    <a:bodyPr/>
                    <a:lstStyle/>
                    <a:p>
                      <a:pPr algn="l" fontAlgn="base"/>
                      <a:r>
                        <a:rPr lang="en-IN" sz="1600" b="0">
                          <a:effectLst/>
                        </a:rPr>
                        <a:t>ax</a:t>
                      </a:r>
                    </a:p>
                  </a:txBody>
                  <a:tcPr marL="133350" marR="133350" marT="66675" marB="66675" anchor="ctr"/>
                </a:tc>
                <a:tc>
                  <a:txBody>
                    <a:bodyPr/>
                    <a:lstStyle/>
                    <a:p>
                      <a:pPr algn="l" fontAlgn="base"/>
                      <a:r>
                        <a:rPr lang="en-US" sz="1600" b="0">
                          <a:effectLst/>
                        </a:rPr>
                        <a:t>It is same as ‘a’ but fails if path exists.</a:t>
                      </a:r>
                    </a:p>
                  </a:txBody>
                  <a:tcPr marL="133350" marR="133350" marT="66675" marB="66675" anchor="ctr"/>
                </a:tc>
              </a:tr>
              <a:tr h="667505">
                <a:tc>
                  <a:txBody>
                    <a:bodyPr/>
                    <a:lstStyle/>
                    <a:p>
                      <a:pPr algn="l" fontAlgn="base"/>
                      <a:r>
                        <a:rPr lang="en-IN" sz="1600" b="0">
                          <a:effectLst/>
                        </a:rPr>
                        <a:t>a+</a:t>
                      </a:r>
                    </a:p>
                  </a:txBody>
                  <a:tcPr marL="133350" marR="133350" marT="66675" marB="66675" anchor="ctr"/>
                </a:tc>
                <a:tc>
                  <a:txBody>
                    <a:bodyPr/>
                    <a:lstStyle/>
                    <a:p>
                      <a:pPr algn="l" fontAlgn="base"/>
                      <a:r>
                        <a:rPr lang="en-US" sz="1600" b="0">
                          <a:effectLst/>
                        </a:rPr>
                        <a:t>Open file for reading and appending. File is created if it doesn’t exists.</a:t>
                      </a:r>
                    </a:p>
                  </a:txBody>
                  <a:tcPr marL="133350" marR="133350" marT="66675" marB="66675" anchor="ctr"/>
                </a:tc>
              </a:tr>
              <a:tr h="405417">
                <a:tc>
                  <a:txBody>
                    <a:bodyPr/>
                    <a:lstStyle/>
                    <a:p>
                      <a:pPr algn="l" fontAlgn="base"/>
                      <a:r>
                        <a:rPr lang="en-IN" sz="1600" b="0">
                          <a:effectLst/>
                        </a:rPr>
                        <a:t>ax+</a:t>
                      </a:r>
                    </a:p>
                  </a:txBody>
                  <a:tcPr marL="133350" marR="133350" marT="66675" marB="66675" anchor="ctr"/>
                </a:tc>
                <a:tc>
                  <a:txBody>
                    <a:bodyPr/>
                    <a:lstStyle/>
                    <a:p>
                      <a:pPr algn="l" fontAlgn="base"/>
                      <a:r>
                        <a:rPr lang="en-US" sz="1600" b="0" dirty="0">
                          <a:effectLst/>
                        </a:rPr>
                        <a:t>It is same as ‘a+’ but fails if path exists.</a:t>
                      </a:r>
                    </a:p>
                  </a:txBody>
                  <a:tcPr marL="133350" marR="133350" marT="66675" marB="66675" anchor="ctr"/>
                </a:tc>
              </a:tr>
            </a:tbl>
          </a:graphicData>
        </a:graphic>
      </p:graphicFrame>
    </p:spTree>
    <p:extLst>
      <p:ext uri="{BB962C8B-B14F-4D97-AF65-F5344CB8AC3E}">
        <p14:creationId xmlns:p14="http://schemas.microsoft.com/office/powerpoint/2010/main" val="61151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Synchronous and asynchronous methods in File system</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461408"/>
              </p:ext>
            </p:extLst>
          </p:nvPr>
        </p:nvGraphicFramePr>
        <p:xfrm>
          <a:off x="457200" y="1600200"/>
          <a:ext cx="8229600" cy="3688080"/>
        </p:xfrm>
        <a:graphic>
          <a:graphicData uri="http://schemas.openxmlformats.org/drawingml/2006/table">
            <a:tbl>
              <a:tblPr firstRow="1" bandRow="1">
                <a:tableStyleId>{073A0DAA-6AF3-43AB-8588-CEC1D06C72B9}</a:tableStyleId>
              </a:tblPr>
              <a:tblGrid>
                <a:gridCol w="4114800"/>
                <a:gridCol w="4114800"/>
              </a:tblGrid>
              <a:tr h="370840">
                <a:tc>
                  <a:txBody>
                    <a:bodyPr/>
                    <a:lstStyle/>
                    <a:p>
                      <a:r>
                        <a:rPr lang="en-US" sz="2000" dirty="0" smtClean="0"/>
                        <a:t>Synchronous methods</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Asynchronous methods</a:t>
                      </a:r>
                      <a:endParaRPr lang="en-IN" sz="2000" dirty="0" smtClean="0"/>
                    </a:p>
                  </a:txBody>
                  <a:tcPr/>
                </a:tc>
              </a:tr>
              <a:tr h="370840">
                <a:tc>
                  <a:txBody>
                    <a:bodyPr/>
                    <a:lstStyle/>
                    <a:p>
                      <a:r>
                        <a:rPr lang="en-IN" sz="2000" dirty="0" err="1" smtClean="0"/>
                        <a:t>fs.readFileSync</a:t>
                      </a:r>
                      <a:r>
                        <a:rPr lang="en-IN" sz="2000" dirty="0" smtClean="0"/>
                        <a:t>(path[, options])</a:t>
                      </a:r>
                      <a:endParaRPr lang="en-IN" sz="2000" dirty="0"/>
                    </a:p>
                  </a:txBody>
                  <a:tcPr/>
                </a:tc>
                <a:tc>
                  <a:txBody>
                    <a:bodyPr/>
                    <a:lstStyle/>
                    <a:p>
                      <a:r>
                        <a:rPr lang="en-IN" sz="2000" dirty="0" err="1" smtClean="0"/>
                        <a:t>fs.readFile</a:t>
                      </a:r>
                      <a:r>
                        <a:rPr lang="en-IN" sz="2000" dirty="0" smtClean="0"/>
                        <a:t>(path[, options], </a:t>
                      </a:r>
                      <a:r>
                        <a:rPr lang="en-IN" sz="2000" dirty="0" err="1" smtClean="0"/>
                        <a:t>callback</a:t>
                      </a:r>
                      <a:r>
                        <a:rPr lang="en-IN" sz="2000" dirty="0" smtClean="0"/>
                        <a:t>)</a:t>
                      </a:r>
                      <a:endParaRPr lang="en-IN" sz="2000" dirty="0"/>
                    </a:p>
                  </a:txBody>
                  <a:tcPr/>
                </a:tc>
              </a:tr>
              <a:tr h="370840">
                <a:tc>
                  <a:txBody>
                    <a:bodyPr/>
                    <a:lstStyle/>
                    <a:p>
                      <a:r>
                        <a:rPr lang="en-IN" sz="2000" dirty="0" err="1" smtClean="0"/>
                        <a:t>fs.writeFileSync</a:t>
                      </a:r>
                      <a:r>
                        <a:rPr lang="en-IN" sz="2000" dirty="0" smtClean="0"/>
                        <a:t>(file, data[, options])</a:t>
                      </a:r>
                      <a:endParaRPr lang="en-IN" sz="2000" dirty="0"/>
                    </a:p>
                  </a:txBody>
                  <a:tcPr/>
                </a:tc>
                <a:tc>
                  <a:txBody>
                    <a:bodyPr/>
                    <a:lstStyle/>
                    <a:p>
                      <a:r>
                        <a:rPr lang="en-IN" sz="2000" dirty="0" err="1" smtClean="0"/>
                        <a:t>fs.writeFile</a:t>
                      </a:r>
                      <a:r>
                        <a:rPr lang="en-IN" sz="2000" dirty="0" smtClean="0"/>
                        <a:t>(file, data[, options], </a:t>
                      </a:r>
                      <a:r>
                        <a:rPr lang="en-IN" sz="2000" dirty="0" err="1" smtClean="0"/>
                        <a:t>callback</a:t>
                      </a:r>
                      <a:r>
                        <a:rPr lang="en-IN" sz="2000" dirty="0" smtClean="0"/>
                        <a:t>)</a:t>
                      </a:r>
                      <a:endParaRPr lang="en-IN" sz="2000" dirty="0"/>
                    </a:p>
                  </a:txBody>
                  <a:tcPr/>
                </a:tc>
              </a:tr>
              <a:tr h="370840">
                <a:tc>
                  <a:txBody>
                    <a:bodyPr/>
                    <a:lstStyle/>
                    <a:p>
                      <a:r>
                        <a:rPr lang="en-IN" sz="2000" dirty="0" err="1" smtClean="0"/>
                        <a:t>fs.renameSync</a:t>
                      </a:r>
                      <a:r>
                        <a:rPr lang="en-IN" sz="2000" dirty="0" smtClean="0"/>
                        <a:t>(</a:t>
                      </a:r>
                      <a:r>
                        <a:rPr lang="en-IN" sz="2000" dirty="0" err="1" smtClean="0"/>
                        <a:t>oldPath</a:t>
                      </a:r>
                      <a:r>
                        <a:rPr lang="en-IN" sz="2000" dirty="0" smtClean="0"/>
                        <a:t>, </a:t>
                      </a:r>
                      <a:r>
                        <a:rPr lang="en-IN" sz="2000" dirty="0" err="1" smtClean="0"/>
                        <a:t>newPath</a:t>
                      </a:r>
                      <a:r>
                        <a:rPr lang="en-IN" sz="2000" dirty="0" smtClean="0"/>
                        <a:t>)</a:t>
                      </a:r>
                      <a:endParaRPr lang="en-IN" sz="2000" dirty="0"/>
                    </a:p>
                  </a:txBody>
                  <a:tcPr/>
                </a:tc>
                <a:tc>
                  <a:txBody>
                    <a:bodyPr/>
                    <a:lstStyle/>
                    <a:p>
                      <a:r>
                        <a:rPr lang="en-IN" sz="2000" dirty="0" err="1" smtClean="0"/>
                        <a:t>fs.rename</a:t>
                      </a:r>
                      <a:r>
                        <a:rPr lang="en-IN" sz="2000" dirty="0" smtClean="0"/>
                        <a:t>(</a:t>
                      </a:r>
                      <a:r>
                        <a:rPr lang="en-IN" sz="2000" dirty="0" err="1" smtClean="0"/>
                        <a:t>oldPath</a:t>
                      </a:r>
                      <a:r>
                        <a:rPr lang="en-IN" sz="2000" dirty="0" smtClean="0"/>
                        <a:t>, </a:t>
                      </a:r>
                      <a:r>
                        <a:rPr lang="en-IN" sz="2000" dirty="0" err="1" smtClean="0"/>
                        <a:t>newPath</a:t>
                      </a:r>
                      <a:r>
                        <a:rPr lang="en-IN" sz="2000" dirty="0" smtClean="0"/>
                        <a:t>, </a:t>
                      </a:r>
                      <a:r>
                        <a:rPr lang="en-IN" sz="2000" dirty="0" err="1" smtClean="0"/>
                        <a:t>callback</a:t>
                      </a:r>
                      <a:r>
                        <a:rPr lang="en-IN" sz="2000" dirty="0" smtClean="0"/>
                        <a:t>)</a:t>
                      </a:r>
                      <a:endParaRPr lang="en-IN" sz="2000" dirty="0"/>
                    </a:p>
                  </a:txBody>
                  <a:tcPr/>
                </a:tc>
              </a:tr>
              <a:tr h="370840">
                <a:tc>
                  <a:txBody>
                    <a:bodyPr/>
                    <a:lstStyle/>
                    <a:p>
                      <a:r>
                        <a:rPr lang="en-IN" sz="2000" dirty="0" err="1" smtClean="0"/>
                        <a:t>fs.unlinkSync</a:t>
                      </a:r>
                      <a:r>
                        <a:rPr lang="en-IN" sz="2000" dirty="0" smtClean="0"/>
                        <a:t>(path)</a:t>
                      </a:r>
                      <a:endParaRPr lang="en-IN" sz="2000" dirty="0"/>
                    </a:p>
                  </a:txBody>
                  <a:tcPr/>
                </a:tc>
                <a:tc>
                  <a:txBody>
                    <a:bodyPr/>
                    <a:lstStyle/>
                    <a:p>
                      <a:r>
                        <a:rPr lang="en-IN" sz="2000" dirty="0" err="1" smtClean="0"/>
                        <a:t>fs.unlink</a:t>
                      </a:r>
                      <a:r>
                        <a:rPr lang="en-IN" sz="2000" dirty="0" smtClean="0"/>
                        <a:t>(path, </a:t>
                      </a:r>
                      <a:r>
                        <a:rPr lang="en-IN" sz="2000" dirty="0" err="1" smtClean="0"/>
                        <a:t>callback</a:t>
                      </a:r>
                      <a:r>
                        <a:rPr lang="en-IN" sz="2000" dirty="0" smtClean="0"/>
                        <a:t>)</a:t>
                      </a:r>
                      <a:endParaRPr lang="en-IN" sz="2000" dirty="0"/>
                    </a:p>
                  </a:txBody>
                  <a:tcPr/>
                </a:tc>
              </a:tr>
              <a:tr h="370840">
                <a:tc>
                  <a:txBody>
                    <a:bodyPr/>
                    <a:lstStyle/>
                    <a:p>
                      <a:r>
                        <a:rPr lang="en-IN" sz="2000" dirty="0" err="1" smtClean="0"/>
                        <a:t>fs.copyFileSync</a:t>
                      </a:r>
                      <a:r>
                        <a:rPr lang="en-IN" sz="2000" dirty="0" smtClean="0"/>
                        <a:t>(</a:t>
                      </a:r>
                      <a:r>
                        <a:rPr lang="en-IN" sz="2000" dirty="0" err="1" smtClean="0"/>
                        <a:t>src</a:t>
                      </a:r>
                      <a:r>
                        <a:rPr lang="en-IN" sz="2000" dirty="0" smtClean="0"/>
                        <a:t>, </a:t>
                      </a:r>
                      <a:r>
                        <a:rPr lang="en-IN" sz="2000" dirty="0" err="1" smtClean="0"/>
                        <a:t>dest</a:t>
                      </a:r>
                      <a:r>
                        <a:rPr lang="en-IN" sz="2000" dirty="0" smtClean="0"/>
                        <a:t>[, mode])</a:t>
                      </a:r>
                      <a:endParaRPr lang="en-IN" sz="2000" dirty="0"/>
                    </a:p>
                  </a:txBody>
                  <a:tcPr/>
                </a:tc>
                <a:tc>
                  <a:txBody>
                    <a:bodyPr/>
                    <a:lstStyle/>
                    <a:p>
                      <a:r>
                        <a:rPr lang="en-IN" sz="2000" dirty="0" err="1" smtClean="0"/>
                        <a:t>fs.copyFile</a:t>
                      </a:r>
                      <a:r>
                        <a:rPr lang="en-IN" sz="2000" dirty="0" smtClean="0"/>
                        <a:t>(</a:t>
                      </a:r>
                      <a:r>
                        <a:rPr lang="en-IN" sz="2000" dirty="0" err="1" smtClean="0"/>
                        <a:t>src</a:t>
                      </a:r>
                      <a:r>
                        <a:rPr lang="en-IN" sz="2000" dirty="0" smtClean="0"/>
                        <a:t>, </a:t>
                      </a:r>
                      <a:r>
                        <a:rPr lang="en-IN" sz="2000" dirty="0" err="1" smtClean="0"/>
                        <a:t>dest</a:t>
                      </a:r>
                      <a:r>
                        <a:rPr lang="en-IN" sz="2000" dirty="0" smtClean="0"/>
                        <a:t>[, mode], </a:t>
                      </a:r>
                      <a:r>
                        <a:rPr lang="en-IN" sz="2000" dirty="0" err="1" smtClean="0"/>
                        <a:t>callback</a:t>
                      </a:r>
                      <a:r>
                        <a:rPr lang="en-IN" sz="2000" dirty="0" smtClean="0"/>
                        <a:t>)</a:t>
                      </a:r>
                      <a:endParaRPr lang="en-IN" sz="2000" dirty="0"/>
                    </a:p>
                  </a:txBody>
                  <a:tcPr/>
                </a:tc>
              </a:tr>
              <a:tr h="370840">
                <a:tc>
                  <a:txBody>
                    <a:bodyPr/>
                    <a:lstStyle/>
                    <a:p>
                      <a:r>
                        <a:rPr lang="en-IN" sz="2000" dirty="0" err="1" smtClean="0"/>
                        <a:t>fs.appendFileSync</a:t>
                      </a:r>
                      <a:r>
                        <a:rPr lang="en-IN" sz="2000" dirty="0" smtClean="0"/>
                        <a:t>(path, data[, options])</a:t>
                      </a:r>
                      <a:endParaRPr lang="en-IN" sz="2000" dirty="0"/>
                    </a:p>
                  </a:txBody>
                  <a:tcPr/>
                </a:tc>
                <a:tc>
                  <a:txBody>
                    <a:bodyPr/>
                    <a:lstStyle/>
                    <a:p>
                      <a:r>
                        <a:rPr lang="en-IN" sz="2000" dirty="0" err="1" smtClean="0"/>
                        <a:t>fs.appendFile</a:t>
                      </a:r>
                      <a:r>
                        <a:rPr lang="en-IN" sz="2000" dirty="0" smtClean="0"/>
                        <a:t>(path, data[, options], </a:t>
                      </a:r>
                      <a:r>
                        <a:rPr lang="en-IN" sz="2000" dirty="0" err="1" smtClean="0"/>
                        <a:t>callback</a:t>
                      </a:r>
                      <a:r>
                        <a:rPr lang="en-IN" sz="2000" dirty="0" smtClean="0"/>
                        <a:t>)</a:t>
                      </a:r>
                      <a:endParaRPr lang="en-IN" sz="2000" dirty="0"/>
                    </a:p>
                  </a:txBody>
                  <a:tcPr/>
                </a:tc>
              </a:tr>
            </a:tbl>
          </a:graphicData>
        </a:graphic>
      </p:graphicFrame>
    </p:spTree>
    <p:extLst>
      <p:ext uri="{BB962C8B-B14F-4D97-AF65-F5344CB8AC3E}">
        <p14:creationId xmlns:p14="http://schemas.microsoft.com/office/powerpoint/2010/main" val="3279870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Synchronous methods in File system</a:t>
            </a:r>
            <a:endParaRPr lang="en-IN" b="1" dirty="0"/>
          </a:p>
        </p:txBody>
      </p:sp>
      <p:sp>
        <p:nvSpPr>
          <p:cNvPr id="3" name="Content Placeholder 2"/>
          <p:cNvSpPr>
            <a:spLocks noGrp="1"/>
          </p:cNvSpPr>
          <p:nvPr>
            <p:ph idx="1"/>
          </p:nvPr>
        </p:nvSpPr>
        <p:spPr/>
        <p:txBody>
          <a:bodyPr/>
          <a:lstStyle/>
          <a:p>
            <a:pPr algn="just"/>
            <a:r>
              <a:rPr lang="en-US" dirty="0" smtClean="0"/>
              <a:t>Synchronous functions block the execution of the program until the file operation is performed. They do not accept a callback function.</a:t>
            </a:r>
          </a:p>
          <a:p>
            <a:pPr marL="0" indent="0" algn="just">
              <a:buNone/>
            </a:pPr>
            <a:endParaRPr lang="en-IN" dirty="0"/>
          </a:p>
        </p:txBody>
      </p:sp>
    </p:spTree>
    <p:extLst>
      <p:ext uri="{BB962C8B-B14F-4D97-AF65-F5344CB8AC3E}">
        <p14:creationId xmlns:p14="http://schemas.microsoft.com/office/powerpoint/2010/main" val="52498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fs.readFileSync</a:t>
            </a:r>
            <a:r>
              <a:rPr lang="en-IN" b="1" dirty="0" smtClean="0"/>
              <a:t>(path[, options])</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reads the entire contents of a file.</a:t>
            </a:r>
            <a:endParaRPr lang="en-IN" dirty="0" smtClean="0"/>
          </a:p>
          <a:p>
            <a:pPr marL="0" indent="0" algn="just">
              <a:buNone/>
            </a:pPr>
            <a:r>
              <a:rPr lang="en-IN" b="1" dirty="0" smtClean="0"/>
              <a:t>path</a:t>
            </a:r>
            <a:r>
              <a:rPr lang="en-IN" dirty="0" smtClean="0"/>
              <a:t> – file name</a:t>
            </a:r>
          </a:p>
          <a:p>
            <a:pPr marL="0" indent="0" algn="just">
              <a:buNone/>
            </a:pPr>
            <a:r>
              <a:rPr lang="en-IN" b="1" dirty="0"/>
              <a:t>o</a:t>
            </a:r>
            <a:r>
              <a:rPr lang="en-IN" b="1" dirty="0" smtClean="0"/>
              <a:t>ptions</a:t>
            </a:r>
            <a:r>
              <a:rPr lang="en-IN" dirty="0" smtClean="0"/>
              <a:t> – optional parameters such as encoding and flag</a:t>
            </a:r>
            <a:endParaRPr lang="en-IN" dirty="0"/>
          </a:p>
        </p:txBody>
      </p:sp>
    </p:spTree>
    <p:extLst>
      <p:ext uri="{BB962C8B-B14F-4D97-AF65-F5344CB8AC3E}">
        <p14:creationId xmlns:p14="http://schemas.microsoft.com/office/powerpoint/2010/main" val="87511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fs.readFile</a:t>
            </a:r>
            <a:r>
              <a:rPr lang="en-IN" b="1" dirty="0" smtClean="0"/>
              <a:t>(path[, options], </a:t>
            </a:r>
            <a:r>
              <a:rPr lang="en-IN" b="1" dirty="0" err="1" smtClean="0"/>
              <a:t>callback</a:t>
            </a:r>
            <a:r>
              <a:rPr lang="en-IN" b="1" dirty="0" smtClean="0"/>
              <a:t>)</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smtClean="0"/>
              <a:t>This method asynchronously </a:t>
            </a:r>
            <a:r>
              <a:rPr lang="en-US" dirty="0"/>
              <a:t>reads the entire contents of a file.</a:t>
            </a:r>
            <a:endParaRPr lang="en-IN" dirty="0" smtClean="0"/>
          </a:p>
          <a:p>
            <a:pPr marL="0" indent="0" algn="just">
              <a:buNone/>
            </a:pPr>
            <a:r>
              <a:rPr lang="en-IN" b="1" dirty="0" smtClean="0"/>
              <a:t>path</a:t>
            </a:r>
            <a:r>
              <a:rPr lang="en-IN" dirty="0" smtClean="0"/>
              <a:t> – file name</a:t>
            </a:r>
          </a:p>
          <a:p>
            <a:pPr marL="0" indent="0" algn="just">
              <a:buNone/>
            </a:pPr>
            <a:r>
              <a:rPr lang="en-IN" b="1" dirty="0"/>
              <a:t>o</a:t>
            </a:r>
            <a:r>
              <a:rPr lang="en-IN" b="1" dirty="0" smtClean="0"/>
              <a:t>ptions</a:t>
            </a:r>
            <a:r>
              <a:rPr lang="en-IN" dirty="0" smtClean="0"/>
              <a:t> – optional parameters such as encoding and flag</a:t>
            </a:r>
          </a:p>
          <a:p>
            <a:pPr marL="0" indent="0" algn="just">
              <a:buNone/>
            </a:pPr>
            <a:r>
              <a:rPr lang="en-US" b="1" dirty="0" smtClean="0"/>
              <a:t>callback </a:t>
            </a:r>
            <a:r>
              <a:rPr lang="en-US" dirty="0" smtClean="0"/>
              <a:t>– accepts two parameters that is, err and data</a:t>
            </a:r>
            <a:endParaRPr lang="en-IN" dirty="0"/>
          </a:p>
        </p:txBody>
      </p:sp>
    </p:spTree>
    <p:extLst>
      <p:ext uri="{BB962C8B-B14F-4D97-AF65-F5344CB8AC3E}">
        <p14:creationId xmlns:p14="http://schemas.microsoft.com/office/powerpoint/2010/main" val="385754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fs.writeFileSync</a:t>
            </a:r>
            <a:r>
              <a:rPr lang="en-IN" b="1" dirty="0" smtClean="0"/>
              <a:t>(file, data[, options])</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writes data to the file, replacing the file if it already exists. data can be a string or a buffer.</a:t>
            </a:r>
            <a:endParaRPr lang="en-US" b="1" dirty="0" smtClean="0"/>
          </a:p>
          <a:p>
            <a:pPr marL="0" indent="0" algn="just">
              <a:buNone/>
            </a:pPr>
            <a:r>
              <a:rPr lang="en-US" b="1" dirty="0" smtClean="0"/>
              <a:t>file</a:t>
            </a:r>
            <a:r>
              <a:rPr lang="en-US" dirty="0" smtClean="0"/>
              <a:t> – file name</a:t>
            </a:r>
          </a:p>
          <a:p>
            <a:pPr marL="0" indent="0" algn="just">
              <a:buNone/>
            </a:pPr>
            <a:r>
              <a:rPr lang="en-US" b="1" dirty="0"/>
              <a:t>d</a:t>
            </a:r>
            <a:r>
              <a:rPr lang="en-US" b="1" dirty="0" smtClean="0"/>
              <a:t>ata</a:t>
            </a:r>
            <a:r>
              <a:rPr lang="en-US" dirty="0" smtClean="0"/>
              <a:t> – data to be written</a:t>
            </a:r>
          </a:p>
          <a:p>
            <a:pPr marL="0" indent="0" algn="just">
              <a:buNone/>
            </a:pPr>
            <a:r>
              <a:rPr lang="en-IN" b="1" dirty="0" smtClean="0"/>
              <a:t>options</a:t>
            </a:r>
            <a:r>
              <a:rPr lang="en-IN" dirty="0" smtClean="0"/>
              <a:t> – optional parameters such as encoding and flag</a:t>
            </a:r>
            <a:endParaRPr lang="en-IN" dirty="0"/>
          </a:p>
        </p:txBody>
      </p:sp>
    </p:spTree>
    <p:extLst>
      <p:ext uri="{BB962C8B-B14F-4D97-AF65-F5344CB8AC3E}">
        <p14:creationId xmlns:p14="http://schemas.microsoft.com/office/powerpoint/2010/main" val="1134590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fs.writeFile</a:t>
            </a:r>
            <a:r>
              <a:rPr lang="en-IN" b="1" dirty="0" smtClean="0"/>
              <a:t>(file, data[, options], </a:t>
            </a:r>
            <a:r>
              <a:rPr lang="en-IN" b="1" dirty="0" err="1" smtClean="0"/>
              <a:t>callback</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asynchronously </a:t>
            </a:r>
            <a:r>
              <a:rPr lang="en-US" dirty="0"/>
              <a:t>writes data to the file, replacing the file if it already exists. </a:t>
            </a:r>
            <a:r>
              <a:rPr lang="en-US" dirty="0" smtClean="0"/>
              <a:t>data</a:t>
            </a:r>
            <a:r>
              <a:rPr lang="en-US" dirty="0"/>
              <a:t> can be a string or a buffer.</a:t>
            </a:r>
            <a:endParaRPr lang="en-US" dirty="0" smtClean="0"/>
          </a:p>
          <a:p>
            <a:pPr marL="0" indent="0" algn="just">
              <a:buNone/>
            </a:pPr>
            <a:r>
              <a:rPr lang="en-US" b="1" dirty="0" smtClean="0"/>
              <a:t>file</a:t>
            </a:r>
            <a:r>
              <a:rPr lang="en-US" dirty="0" smtClean="0"/>
              <a:t> – file name</a:t>
            </a:r>
          </a:p>
          <a:p>
            <a:pPr marL="0" indent="0" algn="just">
              <a:buNone/>
            </a:pPr>
            <a:r>
              <a:rPr lang="en-US" b="1" dirty="0" smtClean="0"/>
              <a:t>data</a:t>
            </a:r>
            <a:r>
              <a:rPr lang="en-US" dirty="0" smtClean="0"/>
              <a:t> – data to be written</a:t>
            </a:r>
          </a:p>
          <a:p>
            <a:pPr marL="0" indent="0" algn="just">
              <a:buNone/>
            </a:pPr>
            <a:r>
              <a:rPr lang="en-IN" b="1" dirty="0" smtClean="0"/>
              <a:t>options</a:t>
            </a:r>
            <a:r>
              <a:rPr lang="en-IN" dirty="0" smtClean="0"/>
              <a:t> – optional parameters such as encoding and flag</a:t>
            </a:r>
          </a:p>
          <a:p>
            <a:pPr marL="0" indent="0" algn="just">
              <a:buNone/>
            </a:pPr>
            <a:r>
              <a:rPr lang="en-US" b="1" dirty="0" smtClean="0"/>
              <a:t>callback</a:t>
            </a:r>
            <a:r>
              <a:rPr lang="en-US" dirty="0" smtClean="0"/>
              <a:t> – accepts one parameter that is err</a:t>
            </a:r>
            <a:endParaRPr lang="en-IN" dirty="0" smtClean="0"/>
          </a:p>
          <a:p>
            <a:pPr marL="0" indent="0" algn="just">
              <a:buNone/>
            </a:pPr>
            <a:endParaRPr lang="en-IN" dirty="0"/>
          </a:p>
        </p:txBody>
      </p:sp>
    </p:spTree>
    <p:extLst>
      <p:ext uri="{BB962C8B-B14F-4D97-AF65-F5344CB8AC3E}">
        <p14:creationId xmlns:p14="http://schemas.microsoft.com/office/powerpoint/2010/main" val="2688812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fs.renameSync</a:t>
            </a:r>
            <a:r>
              <a:rPr lang="en-IN" b="1" dirty="0"/>
              <a:t>(</a:t>
            </a:r>
            <a:r>
              <a:rPr lang="en-IN" b="1" dirty="0" err="1"/>
              <a:t>oldPath</a:t>
            </a:r>
            <a:r>
              <a:rPr lang="en-IN" b="1" dirty="0"/>
              <a:t>, </a:t>
            </a:r>
            <a:r>
              <a:rPr lang="en-IN" b="1" dirty="0" err="1"/>
              <a:t>newPath</a:t>
            </a:r>
            <a:r>
              <a:rPr lang="en-IN" b="1" dirty="0"/>
              <a:t>)</a:t>
            </a:r>
          </a:p>
        </p:txBody>
      </p:sp>
      <p:sp>
        <p:nvSpPr>
          <p:cNvPr id="3" name="Content Placeholder 2"/>
          <p:cNvSpPr>
            <a:spLocks noGrp="1"/>
          </p:cNvSpPr>
          <p:nvPr>
            <p:ph idx="1"/>
          </p:nvPr>
        </p:nvSpPr>
        <p:spPr/>
        <p:txBody>
          <a:bodyPr/>
          <a:lstStyle/>
          <a:p>
            <a:pPr marL="0" indent="0" algn="just">
              <a:buNone/>
            </a:pPr>
            <a:r>
              <a:rPr lang="en-US" dirty="0" smtClean="0"/>
              <a:t>This method renames </a:t>
            </a:r>
            <a:r>
              <a:rPr lang="en-US" dirty="0"/>
              <a:t>the file from </a:t>
            </a:r>
            <a:r>
              <a:rPr lang="en-US" dirty="0" err="1" smtClean="0"/>
              <a:t>oldPath</a:t>
            </a:r>
            <a:r>
              <a:rPr lang="en-US" dirty="0"/>
              <a:t> to </a:t>
            </a:r>
            <a:r>
              <a:rPr lang="en-US" dirty="0" err="1" smtClean="0"/>
              <a:t>newPath</a:t>
            </a:r>
            <a:endParaRPr lang="en-IN" dirty="0"/>
          </a:p>
        </p:txBody>
      </p:sp>
    </p:spTree>
    <p:extLst>
      <p:ext uri="{BB962C8B-B14F-4D97-AF65-F5344CB8AC3E}">
        <p14:creationId xmlns:p14="http://schemas.microsoft.com/office/powerpoint/2010/main" val="1230061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fs.rename</a:t>
            </a:r>
            <a:r>
              <a:rPr lang="en-IN" b="1" dirty="0"/>
              <a:t>(</a:t>
            </a:r>
            <a:r>
              <a:rPr lang="en-IN" b="1" dirty="0" err="1"/>
              <a:t>oldPath</a:t>
            </a:r>
            <a:r>
              <a:rPr lang="en-IN" b="1" dirty="0"/>
              <a:t>, </a:t>
            </a:r>
            <a:r>
              <a:rPr lang="en-IN" b="1" dirty="0" err="1"/>
              <a:t>newPath</a:t>
            </a:r>
            <a:r>
              <a:rPr lang="en-IN" b="1" dirty="0"/>
              <a:t>, </a:t>
            </a:r>
            <a:r>
              <a:rPr lang="en-IN" b="1" dirty="0" err="1"/>
              <a:t>callback</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asynchronously </a:t>
            </a:r>
            <a:r>
              <a:rPr lang="en-US" dirty="0"/>
              <a:t>rename file at </a:t>
            </a:r>
            <a:r>
              <a:rPr lang="en-US" dirty="0" err="1" smtClean="0"/>
              <a:t>oldPath</a:t>
            </a:r>
            <a:r>
              <a:rPr lang="en-US" dirty="0"/>
              <a:t> to the pathname provided as </a:t>
            </a:r>
            <a:r>
              <a:rPr lang="en-US" dirty="0" err="1" smtClean="0"/>
              <a:t>newPath</a:t>
            </a:r>
            <a:r>
              <a:rPr lang="en-US" dirty="0"/>
              <a:t>. In the case that </a:t>
            </a:r>
            <a:r>
              <a:rPr lang="en-US" dirty="0" err="1" smtClean="0"/>
              <a:t>newPath</a:t>
            </a:r>
            <a:r>
              <a:rPr lang="en-US" dirty="0"/>
              <a:t> already exists, it will be overwritten. If there is a directory at </a:t>
            </a:r>
            <a:r>
              <a:rPr lang="en-US" dirty="0" err="1" smtClean="0"/>
              <a:t>newPath</a:t>
            </a:r>
            <a:r>
              <a:rPr lang="en-US" dirty="0"/>
              <a:t>, an error will be raised instead. No arguments other than a possible exception are given to the completion callback.</a:t>
            </a:r>
            <a:endParaRPr lang="en-IN" dirty="0"/>
          </a:p>
        </p:txBody>
      </p:sp>
    </p:spTree>
    <p:extLst>
      <p:ext uri="{BB962C8B-B14F-4D97-AF65-F5344CB8AC3E}">
        <p14:creationId xmlns:p14="http://schemas.microsoft.com/office/powerpoint/2010/main" val="3792585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1028</TotalTime>
  <Words>796</Words>
  <Application>Microsoft Office PowerPoint</Application>
  <PresentationFormat>On-screen Show (4:3)</PresentationFormat>
  <Paragraphs>120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File system</vt:lpstr>
      <vt:lpstr>Synchronous and asynchronous methods in File system</vt:lpstr>
      <vt:lpstr>Synchronous methods in File system</vt:lpstr>
      <vt:lpstr>fs.readFileSync(path[, options])</vt:lpstr>
      <vt:lpstr>fs.readFile(path[, options], callback)</vt:lpstr>
      <vt:lpstr>fs.writeFileSync(file, data[, options])</vt:lpstr>
      <vt:lpstr>fs.writeFile(file, data[, options], callback)</vt:lpstr>
      <vt:lpstr>fs.renameSync(oldPath, newPath)</vt:lpstr>
      <vt:lpstr>fs.rename(oldPath, newPath, callback)</vt:lpstr>
      <vt:lpstr>fs.unlinkSync(path)</vt:lpstr>
      <vt:lpstr>fs.unlink(path, callback)</vt:lpstr>
      <vt:lpstr>fs.copyFileSync(src, dest[, mode])</vt:lpstr>
      <vt:lpstr>fs.copyFile(src, dest[, mode], callback)</vt:lpstr>
      <vt:lpstr>fs.copyFile(src, dest[, mode], callback)</vt:lpstr>
      <vt:lpstr>fs.appendFileSync(path, data[, options])</vt:lpstr>
      <vt:lpstr>fs.appendFile(path, data[, options], callback)</vt:lpstr>
      <vt:lpstr>fs.open() method</vt:lpstr>
      <vt:lpstr>fs.open()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165</cp:revision>
  <dcterms:created xsi:type="dcterms:W3CDTF">2020-07-17T10:32:53Z</dcterms:created>
  <dcterms:modified xsi:type="dcterms:W3CDTF">2024-02-10T12:46:09Z</dcterms:modified>
</cp:coreProperties>
</file>