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5"/>
  </p:notesMasterIdLst>
  <p:handoutMasterIdLst>
    <p:handoutMasterId r:id="rId36"/>
  </p:handoutMasterIdLst>
  <p:sldIdLst>
    <p:sldId id="257" r:id="rId2"/>
    <p:sldId id="320" r:id="rId3"/>
    <p:sldId id="321" r:id="rId4"/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5" r:id="rId13"/>
    <p:sldId id="327" r:id="rId14"/>
    <p:sldId id="328" r:id="rId15"/>
    <p:sldId id="326" r:id="rId16"/>
    <p:sldId id="287" r:id="rId17"/>
    <p:sldId id="276" r:id="rId18"/>
    <p:sldId id="289" r:id="rId19"/>
    <p:sldId id="278" r:id="rId20"/>
    <p:sldId id="282" r:id="rId21"/>
    <p:sldId id="300" r:id="rId22"/>
    <p:sldId id="301" r:id="rId23"/>
    <p:sldId id="302" r:id="rId24"/>
    <p:sldId id="303" r:id="rId25"/>
    <p:sldId id="304" r:id="rId26"/>
    <p:sldId id="311" r:id="rId27"/>
    <p:sldId id="312" r:id="rId28"/>
    <p:sldId id="305" r:id="rId29"/>
    <p:sldId id="306" r:id="rId30"/>
    <p:sldId id="307" r:id="rId31"/>
    <p:sldId id="308" r:id="rId32"/>
    <p:sldId id="309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35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D26D8A9-A666-4AB6-82E7-172BAA38D1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7461A3-C879-430D-987D-FD5E52B51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85D65-48CB-4F8B-858A-5054775928D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160863-DD4E-4CD9-BA21-3F4B9D97CD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CF25D6-B591-4E0E-811B-D42C7ED74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EB545-3934-461A-959C-FBBBC65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9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6E7E9-C785-4C33-9D10-2CF846DF1AD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FB0B-9647-41C7-8A0D-B6AF8225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60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structure of web page</a:t>
            </a:r>
          </a:p>
          <a:p>
            <a:r>
              <a:rPr lang="en-US" dirty="0"/>
              <a:t>CSS – design</a:t>
            </a:r>
            <a:r>
              <a:rPr lang="en-US" baseline="0" dirty="0"/>
              <a:t> of web page</a:t>
            </a:r>
          </a:p>
          <a:p>
            <a:r>
              <a:rPr lang="en-US" baseline="0" dirty="0"/>
              <a:t>JavaScript – interactive web pages</a:t>
            </a:r>
          </a:p>
          <a:p>
            <a:r>
              <a:rPr lang="en-US" baseline="0" dirty="0"/>
              <a:t>Node </a:t>
            </a:r>
            <a:r>
              <a:rPr lang="en-US" baseline="0" dirty="0" err="1"/>
              <a:t>js</a:t>
            </a:r>
            <a:r>
              <a:rPr lang="en-US" baseline="0" dirty="0"/>
              <a:t> – it is the same JavaScript outside web browser</a:t>
            </a:r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115BC7A7-7B5F-4FF1-8FBF-A86D983AA13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6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structure of web page</a:t>
            </a:r>
          </a:p>
          <a:p>
            <a:r>
              <a:rPr lang="en-US" dirty="0"/>
              <a:t>CSS – design</a:t>
            </a:r>
            <a:r>
              <a:rPr lang="en-US" baseline="0" dirty="0"/>
              <a:t> of web page</a:t>
            </a:r>
          </a:p>
          <a:p>
            <a:r>
              <a:rPr lang="en-US" baseline="0" dirty="0"/>
              <a:t>JavaScript – interactive web pages</a:t>
            </a:r>
          </a:p>
          <a:p>
            <a:r>
              <a:rPr lang="en-US" baseline="0" dirty="0"/>
              <a:t>Node </a:t>
            </a:r>
            <a:r>
              <a:rPr lang="en-US" baseline="0" dirty="0" err="1"/>
              <a:t>js</a:t>
            </a:r>
            <a:r>
              <a:rPr lang="en-US" baseline="0" dirty="0"/>
              <a:t> – it is the same JavaScript outside web browser</a:t>
            </a:r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C7AB56B7-BDBC-4C9E-BF7D-F3FBB97E6B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4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node </a:t>
            </a:r>
            <a:r>
              <a:rPr lang="en-US" dirty="0" err="1"/>
              <a:t>js</a:t>
            </a:r>
            <a:r>
              <a:rPr lang="en-US" dirty="0"/>
              <a:t>, we had the JavaScript</a:t>
            </a:r>
            <a:r>
              <a:rPr lang="en-US" baseline="0" dirty="0"/>
              <a:t> apps that would run only inside a browser. Every browser has a JS Engine that takes the JS code and converts it into a code that a computer can understand. In 2009, Ryan Dahl came up with an idea to execute JS code outside of a browser, so he took the Google’s V8 engine(fastest engine) and then embedded it inside a C++ code. So, Node </a:t>
            </a:r>
            <a:r>
              <a:rPr lang="en-US" baseline="0" dirty="0" err="1"/>
              <a:t>js</a:t>
            </a:r>
            <a:r>
              <a:rPr lang="en-US" baseline="0" dirty="0"/>
              <a:t> actually consists of a JS engine to execute the JS code. </a:t>
            </a:r>
          </a:p>
          <a:p>
            <a:r>
              <a:rPr lang="en-US" baseline="0" dirty="0"/>
              <a:t>But we have different objects in Node </a:t>
            </a:r>
            <a:r>
              <a:rPr lang="en-US" baseline="0" dirty="0" err="1"/>
              <a:t>js</a:t>
            </a:r>
            <a:r>
              <a:rPr lang="en-US" baseline="0" dirty="0"/>
              <a:t>, not like document or window object as we have in browsers. </a:t>
            </a:r>
            <a:r>
              <a:rPr lang="en-US" baseline="0" dirty="0" err="1"/>
              <a:t>Eg</a:t>
            </a:r>
            <a:r>
              <a:rPr lang="en-US" baseline="0" dirty="0"/>
              <a:t>, we can have </a:t>
            </a:r>
            <a:r>
              <a:rPr lang="en-US" baseline="0" dirty="0" err="1"/>
              <a:t>fs.readFile</a:t>
            </a:r>
            <a:r>
              <a:rPr lang="en-US" baseline="0" dirty="0"/>
              <a:t>(), </a:t>
            </a:r>
            <a:r>
              <a:rPr lang="en-US" baseline="0" dirty="0" err="1"/>
              <a:t>http.createServer</a:t>
            </a:r>
            <a:r>
              <a:rPr lang="en-US" baseline="0" dirty="0"/>
              <a:t>().</a:t>
            </a:r>
          </a:p>
          <a:p>
            <a:r>
              <a:rPr lang="en-US" baseline="0" dirty="0"/>
              <a:t>So node </a:t>
            </a:r>
            <a:r>
              <a:rPr lang="en-US" baseline="0" dirty="0" err="1"/>
              <a:t>js</a:t>
            </a:r>
            <a:r>
              <a:rPr lang="en-US" baseline="0" dirty="0"/>
              <a:t> contains V8 engine and some additional capabilities which are not possible with a browser. Both Chrome and browser share the same JS engine but provide different run time environment to run JS. Node is a run time environment and not a programming language or a framework.</a:t>
            </a:r>
          </a:p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96E6CB78-E042-4994-BD8A-F183EE5FF2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5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2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1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6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8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developing-backend-apps-with-nodejs-and-express#outcom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developing-backend-apps-with-nodejs-and-express#outco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219243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INT 222 - Advanced Web Development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28" y="1844824"/>
            <a:ext cx="6571343" cy="2768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Lecture #0</a:t>
            </a:r>
          </a:p>
          <a:p>
            <a:pPr marL="0" indent="0" algn="ctr">
              <a:buNone/>
            </a:pPr>
            <a:r>
              <a:rPr lang="en-US" sz="2800" dirty="0"/>
              <a:t>Welcome !!!</a:t>
            </a:r>
          </a:p>
          <a:p>
            <a:pPr marL="137160" indent="0" algn="just">
              <a:buNone/>
            </a:pPr>
            <a:endParaRPr lang="en-US" sz="2800" dirty="0"/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9D98F63E-A903-4BE2-9E0F-561BF2AC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0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Getting Started with </a:t>
            </a:r>
            <a:r>
              <a:rPr lang="en-US" b="1" dirty="0" err="1" smtClean="0"/>
              <a:t>MongoDB</a:t>
            </a:r>
            <a:r>
              <a:rPr lang="en-US" b="1" dirty="0" smtClean="0"/>
              <a:t> : </a:t>
            </a:r>
            <a:r>
              <a:rPr lang="en-US" dirty="0"/>
              <a:t>Understanding </a:t>
            </a:r>
            <a:r>
              <a:rPr lang="en-US" dirty="0" err="1"/>
              <a:t>MongoDB</a:t>
            </a:r>
            <a:r>
              <a:rPr lang="en-US" dirty="0"/>
              <a:t> and Its Data Types, Building </a:t>
            </a:r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Environment, Connecting to </a:t>
            </a:r>
            <a:r>
              <a:rPr lang="en-US" dirty="0" err="1"/>
              <a:t>MongoDB</a:t>
            </a:r>
            <a:r>
              <a:rPr lang="en-US" dirty="0"/>
              <a:t> from Node.js, Accessing and Manipulating </a:t>
            </a:r>
            <a:r>
              <a:rPr lang="en-US" dirty="0" smtClean="0"/>
              <a:t>Databases, Accessing </a:t>
            </a:r>
            <a:r>
              <a:rPr lang="en-US" dirty="0"/>
              <a:t>and Manipulating Collections, Administering Databases, Managing Collections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42ED86A1-A253-4B09-B136-EFCCD12A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Debugging, Testing and Deploying : </a:t>
            </a:r>
            <a:r>
              <a:rPr lang="en-US" dirty="0"/>
              <a:t>Debugging Node.js Applications, Testing Node.js </a:t>
            </a:r>
            <a:r>
              <a:rPr lang="en-US" dirty="0" smtClean="0"/>
              <a:t>Applications, Deploying </a:t>
            </a:r>
            <a:r>
              <a:rPr lang="en-US" dirty="0"/>
              <a:t>Node.js Applications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28CFC496-B2B4-44AF-A6CE-65A8385B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01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6C45A-7614-4AFD-851D-19633BE6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</a:t>
            </a:r>
            <a:r>
              <a:rPr lang="en-US" b="1" dirty="0" err="1"/>
              <a:t>PracticalS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D91EA8-673B-4704-B83E-5D4E8D83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33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JavaScript Objects and functions</a:t>
            </a:r>
          </a:p>
          <a:p>
            <a:r>
              <a:rPr lang="en-US" dirty="0"/>
              <a:t>Working with the arrays</a:t>
            </a:r>
          </a:p>
          <a:p>
            <a:r>
              <a:rPr lang="en-US" dirty="0"/>
              <a:t>Assessing file system from Node.js</a:t>
            </a:r>
          </a:p>
          <a:p>
            <a:r>
              <a:rPr lang="en-US" dirty="0"/>
              <a:t>Create a basic website using node.js</a:t>
            </a:r>
          </a:p>
          <a:p>
            <a:r>
              <a:rPr lang="en-US" dirty="0"/>
              <a:t>Implementing HTTP Services in Node.JS</a:t>
            </a:r>
          </a:p>
          <a:p>
            <a:r>
              <a:rPr lang="en-US" dirty="0"/>
              <a:t>Implementing Socket Services in Node.js</a:t>
            </a:r>
          </a:p>
          <a:p>
            <a:r>
              <a:rPr lang="en-US" dirty="0"/>
              <a:t>Use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API website development</a:t>
            </a:r>
          </a:p>
          <a:p>
            <a:r>
              <a:rPr lang="en-US" dirty="0"/>
              <a:t>Building the MongoDB Environment and Administering Databases</a:t>
            </a:r>
          </a:p>
        </p:txBody>
      </p:sp>
    </p:spTree>
    <p:extLst>
      <p:ext uri="{BB962C8B-B14F-4D97-AF65-F5344CB8AC3E}">
        <p14:creationId xmlns:p14="http://schemas.microsoft.com/office/powerpoint/2010/main" val="3530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6C45A-7614-4AFD-851D-19633BE6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MOOC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D91EA8-673B-4704-B83E-5D4E8D83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33547"/>
          </a:xfrm>
        </p:spPr>
        <p:txBody>
          <a:bodyPr>
            <a:normAutofit/>
          </a:bodyPr>
          <a:lstStyle/>
          <a:p>
            <a:r>
              <a:rPr lang="en-US" dirty="0"/>
              <a:t>Developing Back-End Apps with Node.js and </a:t>
            </a:r>
            <a:r>
              <a:rPr lang="en-US" dirty="0" smtClean="0"/>
              <a:t>Express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www.coursera.org/learn/developing-backend-apps-with-nodejs-and-express#outcomes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6C45A-7614-4AFD-851D-19633BE6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D91EA8-673B-4704-B83E-5D4E8D83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33547"/>
          </a:xfrm>
        </p:spPr>
        <p:txBody>
          <a:bodyPr>
            <a:normAutofit/>
          </a:bodyPr>
          <a:lstStyle/>
          <a:p>
            <a:r>
              <a:rPr lang="en-US" dirty="0"/>
              <a:t>Developing Back-End Apps with Node.js and </a:t>
            </a:r>
            <a:r>
              <a:rPr lang="en-US" dirty="0" smtClean="0"/>
              <a:t>Express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www.coursera.org/learn/developing-backend-apps-with-nodejs-and-express#outcomes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0B2CAA-3C5F-44D1-B19D-5E35D5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CE55DD-9A5D-4AC9-B187-FF867EDF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Text Book: </a:t>
            </a:r>
            <a:r>
              <a:rPr lang="en-US" dirty="0"/>
              <a:t>PROFESSIONAL NODE.JS: BUILDING JAVASCRIPT BASED SCALABLE SOFTWARE by PEDRO TEIXEIRA, WILEY</a:t>
            </a:r>
          </a:p>
          <a:p>
            <a:pPr algn="just"/>
            <a:r>
              <a:rPr lang="en-US" b="1" dirty="0"/>
              <a:t>References: </a:t>
            </a:r>
            <a:r>
              <a:rPr lang="en-US" dirty="0"/>
              <a:t>1. SAMS TEACH YOURSELF NODE.JS IN 24 HOURS by GEORGE ORNBO, SAMS PUBLISHING</a:t>
            </a:r>
          </a:p>
          <a:p>
            <a:pPr algn="just"/>
            <a:r>
              <a:rPr lang="en-US" dirty="0"/>
              <a:t>2. LEARN POSTGRESQL by LUCA FERRARI, ENRICO PIROZZI, PACKT PUBLISHING</a:t>
            </a:r>
          </a:p>
        </p:txBody>
      </p:sp>
    </p:spTree>
    <p:extLst>
      <p:ext uri="{BB962C8B-B14F-4D97-AF65-F5344CB8AC3E}">
        <p14:creationId xmlns:p14="http://schemas.microsoft.com/office/powerpoint/2010/main" val="138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INTRO TO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Node</a:t>
            </a:r>
            <a:r>
              <a:rPr lang="en-US" dirty="0"/>
              <a:t>.</a:t>
            </a:r>
            <a:r>
              <a:rPr lang="en-US" b="1" dirty="0"/>
              <a:t>js</a:t>
            </a:r>
            <a:r>
              <a:rPr lang="en-US" dirty="0"/>
              <a:t> was developed by Ryan Dahl in 2009.</a:t>
            </a:r>
            <a:endParaRPr lang="en-US" b="1" dirty="0"/>
          </a:p>
          <a:p>
            <a:pPr marL="457200" indent="-457200" algn="just"/>
            <a:r>
              <a:rPr lang="en-US" b="1" dirty="0"/>
              <a:t>Node</a:t>
            </a:r>
            <a:r>
              <a:rPr lang="en-US" dirty="0"/>
              <a:t>.</a:t>
            </a:r>
            <a:r>
              <a:rPr lang="en-US" b="1" dirty="0"/>
              <a:t>js</a:t>
            </a:r>
            <a:r>
              <a:rPr lang="en-US" dirty="0"/>
              <a:t> is an open source, cross-platform run time environment to execute JavaScript code outside of a browser.</a:t>
            </a:r>
          </a:p>
          <a:p>
            <a:pPr marL="457200" indent="-457200" algn="just"/>
            <a:endParaRPr lang="en-IN" dirty="0"/>
          </a:p>
        </p:txBody>
      </p:sp>
      <p:pic>
        <p:nvPicPr>
          <p:cNvPr id="5" name="Picture 2" descr="Image result for node.js is asynchronoud and non-bloc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4077073"/>
            <a:ext cx="4306012" cy="1551252"/>
          </a:xfrm>
          <a:prstGeom prst="rect">
            <a:avLst/>
          </a:prstGeom>
          <a:noFill/>
        </p:spPr>
      </p:pic>
      <p:pic>
        <p:nvPicPr>
          <p:cNvPr id="6" name="Object 3">
            <a:extLst>
              <a:ext uri="{FF2B5EF4-FFF2-40B4-BE49-F238E27FC236}">
                <a16:creationId xmlns="" xmlns:a16="http://schemas.microsoft.com/office/drawing/2014/main" id="{9A96E82D-A58F-426D-A11F-533ACDB0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Node</a:t>
            </a:r>
            <a:r>
              <a:rPr lang="en-US" dirty="0"/>
              <a:t>.</a:t>
            </a:r>
            <a:r>
              <a:rPr lang="en-US" b="1" dirty="0"/>
              <a:t>js</a:t>
            </a:r>
            <a:r>
              <a:rPr lang="en-US" dirty="0"/>
              <a:t> is a JavaScript runtime built on Chrome's V8 JavaScript engine.</a:t>
            </a:r>
          </a:p>
          <a:p>
            <a:pPr marL="457200" indent="-457200" algn="just"/>
            <a:r>
              <a:rPr lang="en-US" dirty="0"/>
              <a:t>A </a:t>
            </a:r>
            <a:r>
              <a:rPr lang="en-US" b="1" dirty="0"/>
              <a:t>JavaScript engine</a:t>
            </a:r>
            <a:r>
              <a:rPr lang="en-US" dirty="0"/>
              <a:t> is a program which executes JavaScript code.</a:t>
            </a:r>
          </a:p>
          <a:p>
            <a:pPr marL="457200" indent="-457200" algn="just"/>
            <a:endParaRPr lang="en-IN" dirty="0"/>
          </a:p>
        </p:txBody>
      </p:sp>
      <p:sp>
        <p:nvSpPr>
          <p:cNvPr id="4" name="AutoShape 2" descr="https://miro.medium.com/max/1400/1*vTaHYj2PMo4eEVCmxrAOlg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1"/>
            <a:ext cx="6480720" cy="233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3">
            <a:extLst>
              <a:ext uri="{FF2B5EF4-FFF2-40B4-BE49-F238E27FC236}">
                <a16:creationId xmlns="" xmlns:a16="http://schemas.microsoft.com/office/drawing/2014/main" id="{635C6F31-6F4C-4D1B-896C-4217A2EE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V8 — open source, developed by Google, written in C++</a:t>
            </a:r>
          </a:p>
          <a:p>
            <a:pPr marL="457200" indent="-457200" algn="just"/>
            <a:r>
              <a:rPr lang="en-US" dirty="0"/>
              <a:t>Rhino — managed by the Mozilla Foundation, open source, developed entirely in Java</a:t>
            </a:r>
          </a:p>
          <a:p>
            <a:pPr marL="457200" indent="-457200" algn="just"/>
            <a:r>
              <a:rPr lang="en-IN" dirty="0"/>
              <a:t>Chakra — Microsoft Edge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FDA5FD68-3DB6-488D-96BC-D4B63E7D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7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Why was the V8 Engine created?</a:t>
            </a:r>
          </a:p>
          <a:p>
            <a:pPr marL="137160" indent="0" algn="just">
              <a:buNone/>
            </a:pPr>
            <a:r>
              <a:rPr lang="en-US" dirty="0"/>
              <a:t>The V8 Engine which is built by Google is open source and written in </a:t>
            </a:r>
            <a:r>
              <a:rPr lang="en-US" b="1" dirty="0"/>
              <a:t>C++</a:t>
            </a:r>
            <a:r>
              <a:rPr lang="en-US" dirty="0"/>
              <a:t>. </a:t>
            </a:r>
          </a:p>
          <a:p>
            <a:pPr marL="137160" indent="0" algn="just">
              <a:buNone/>
            </a:pPr>
            <a:r>
              <a:rPr lang="en-US" dirty="0"/>
              <a:t>This engine is used inside Google Chrome. </a:t>
            </a:r>
          </a:p>
          <a:p>
            <a:pPr marL="137160" indent="0" algn="just">
              <a:buNone/>
            </a:pPr>
            <a:r>
              <a:rPr lang="en-US"/>
              <a:t>Unlike </a:t>
            </a:r>
            <a:r>
              <a:rPr lang="en-US" dirty="0"/>
              <a:t>the rest of the engines, however, V8 is also used for the popular Node.js runtime.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F8E0FF79-8A3A-436C-B582-AE2EFE8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7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9B738-8B0A-48B1-B3BB-B9DB61D6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Assessment/Evaluation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132B09-AA80-496D-BD03-0A3EAA03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en-US" sz="36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ATTENDANCE: 5%</a:t>
            </a:r>
          </a:p>
          <a:p>
            <a:pPr>
              <a:buClr>
                <a:srgbClr val="C00000"/>
              </a:buClr>
              <a:defRPr/>
            </a:pPr>
            <a:r>
              <a:rPr lang="en-US" altLang="en-US" sz="36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CA: 45%</a:t>
            </a:r>
          </a:p>
          <a:p>
            <a:pPr>
              <a:buClr>
                <a:srgbClr val="C00000"/>
              </a:buClr>
              <a:defRPr/>
            </a:pPr>
            <a:r>
              <a:rPr lang="en-US" altLang="en-US" sz="36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MTT: NO MTT</a:t>
            </a:r>
          </a:p>
          <a:p>
            <a:pPr>
              <a:buClr>
                <a:srgbClr val="C00000"/>
              </a:buClr>
              <a:defRPr/>
            </a:pPr>
            <a:r>
              <a:rPr lang="en-US" altLang="en-US" sz="36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ETP: </a:t>
            </a:r>
            <a:r>
              <a:rPr lang="en-US" altLang="en-US" sz="36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50%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3D246098-7F7C-43EF-98B4-15B2BC91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 </a:t>
            </a:r>
            <a:r>
              <a:rPr lang="en-US" b="1" dirty="0" err="1"/>
              <a:t>js</a:t>
            </a:r>
            <a:r>
              <a:rPr lang="en-US" b="1" dirty="0"/>
              <a:t>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688" y="2473062"/>
            <a:ext cx="2736304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05640" y="2912947"/>
            <a:ext cx="180020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75756" y="2072066"/>
            <a:ext cx="1512168" cy="2880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041944" y="2473062"/>
            <a:ext cx="2736304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705772" y="2072066"/>
            <a:ext cx="1512168" cy="2880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561756" y="2897164"/>
            <a:ext cx="180020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</a:t>
            </a:r>
            <a:endParaRPr lang="en-IN" dirty="0"/>
          </a:p>
        </p:txBody>
      </p:sp>
      <p:pic>
        <p:nvPicPr>
          <p:cNvPr id="13" name="Object 3">
            <a:extLst>
              <a:ext uri="{FF2B5EF4-FFF2-40B4-BE49-F238E27FC236}">
                <a16:creationId xmlns="" xmlns:a16="http://schemas.microsoft.com/office/drawing/2014/main" id="{A116D555-9E87-4261-ACE1-93730532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web server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traditional web server model, each request is handled by a dedicated thread from the thread pool. </a:t>
            </a:r>
          </a:p>
          <a:p>
            <a:pPr algn="just"/>
            <a:r>
              <a:rPr lang="en-US" dirty="0"/>
              <a:t>If no thread is available in the thread pool at any point of time then the request waits till the next available thread. </a:t>
            </a:r>
          </a:p>
          <a:p>
            <a:pPr algn="just"/>
            <a:r>
              <a:rPr lang="en-US" dirty="0"/>
              <a:t>Dedicated thread executes a particular request and does not return to thread pool until it completes the execution and returns a response.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AC1C9A8-E760-479B-B50C-AF95940ED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3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web server model(contd.)</a:t>
            </a:r>
            <a:endParaRPr lang="en-IN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48419"/>
            <a:ext cx="7632848" cy="41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CE68B1D2-7007-4777-9D70-013E09E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9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Node.js processes user requests differently when compared to a traditional web server model. </a:t>
            </a:r>
          </a:p>
          <a:p>
            <a:pPr algn="just"/>
            <a:r>
              <a:rPr lang="en-US" dirty="0"/>
              <a:t>Node.js runs in a single process and the application code runs in a single thread and thereby needs less resources than other platforms.</a:t>
            </a:r>
          </a:p>
          <a:p>
            <a:pPr algn="just"/>
            <a:r>
              <a:rPr lang="en-US" dirty="0"/>
              <a:t>All the user requests to your web application will be handled by a single thread and all the I/O work or long running job is performed asynchronously for a particular request. 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1DBC60C6-0710-47E5-AB8E-4D13F7D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24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model(contd.)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So, this single thread doesn't have to wait for the request to complete and is free to handle the next request. </a:t>
            </a:r>
          </a:p>
          <a:p>
            <a:pPr algn="just"/>
            <a:r>
              <a:rPr lang="en-US" dirty="0"/>
              <a:t>When asynchronous I/O work completes then it processes the request further and sends the response.</a:t>
            </a:r>
          </a:p>
          <a:p>
            <a:pPr algn="just"/>
            <a:r>
              <a:rPr lang="en-US" dirty="0"/>
              <a:t>An event loop is constantly watching for the events to be raised for an asynchronous job and executing callback function when the job completes.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08800807-1258-40D0-8777-E5F87214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model(contd.)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997" y="2016125"/>
            <a:ext cx="5206332" cy="34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3DECFF37-29F1-4AE4-86CF-DE06C786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model is asynchronous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A common task for a web server can be to open a file on the server and return the content to the client.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>Here is how PHP or ASP handles a file request:</a:t>
            </a:r>
          </a:p>
          <a:p>
            <a:pPr algn="just"/>
            <a:r>
              <a:rPr lang="en-IN" dirty="0"/>
              <a:t>Sends the task to the computer's file system.</a:t>
            </a:r>
          </a:p>
          <a:p>
            <a:pPr algn="just"/>
            <a:r>
              <a:rPr lang="en-IN" dirty="0"/>
              <a:t>Waits while the file system opens and reads the file.</a:t>
            </a:r>
          </a:p>
          <a:p>
            <a:pPr algn="just"/>
            <a:r>
              <a:rPr lang="en-IN" dirty="0"/>
              <a:t>Returns the content to the client.</a:t>
            </a:r>
          </a:p>
          <a:p>
            <a:pPr algn="just"/>
            <a:r>
              <a:rPr lang="en-IN" dirty="0"/>
              <a:t>Ready to handle the next request.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B2372FB0-B199-4C0E-80F6-1943D961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38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 model is asynchronous(contd.)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Here is how Node.js handles a file request:</a:t>
            </a:r>
          </a:p>
          <a:p>
            <a:pPr algn="just"/>
            <a:r>
              <a:rPr lang="en-IN" dirty="0"/>
              <a:t>Sends the task to the computer's file system.</a:t>
            </a:r>
          </a:p>
          <a:p>
            <a:pPr algn="just"/>
            <a:r>
              <a:rPr lang="en-IN" dirty="0"/>
              <a:t>Ready to handle the next request.</a:t>
            </a:r>
          </a:p>
          <a:p>
            <a:pPr algn="just"/>
            <a:r>
              <a:rPr lang="en-IN" dirty="0"/>
              <a:t>When the file system has opened and read the file, the server returns the content to the client.</a:t>
            </a:r>
          </a:p>
          <a:p>
            <a:pPr marL="0" indent="0" algn="just">
              <a:buNone/>
            </a:pPr>
            <a:r>
              <a:rPr lang="en-IN" dirty="0"/>
              <a:t>Node.js eliminates the waiting, and simply continues with the next request.</a:t>
            </a:r>
          </a:p>
          <a:p>
            <a:pPr marL="0" indent="0" algn="just">
              <a:buNone/>
            </a:pPr>
            <a:r>
              <a:rPr lang="en-IN" dirty="0"/>
              <a:t>Node.js runs single-threaded, non-blocking, asynchronously programming, which is very memory efficient.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3C70645C-54F3-4D72-8087-082F19F6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530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using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/>
            <a:r>
              <a:rPr lang="en-US" dirty="0"/>
              <a:t>Netflix</a:t>
            </a:r>
          </a:p>
          <a:p>
            <a:pPr marL="457200" indent="-457200" algn="just"/>
            <a:r>
              <a:rPr lang="en-US" dirty="0" err="1"/>
              <a:t>Paypal</a:t>
            </a:r>
            <a:endParaRPr lang="en-US" dirty="0"/>
          </a:p>
          <a:p>
            <a:pPr marL="457200" indent="-457200" algn="just"/>
            <a:r>
              <a:rPr lang="en-US" dirty="0"/>
              <a:t>LinkedIn</a:t>
            </a:r>
          </a:p>
          <a:p>
            <a:pPr marL="457200" indent="-457200" algn="just"/>
            <a:r>
              <a:rPr lang="en-US" dirty="0"/>
              <a:t>Yahoo</a:t>
            </a:r>
          </a:p>
          <a:p>
            <a:pPr marL="457200" indent="-457200" algn="just"/>
            <a:r>
              <a:rPr lang="en-US" dirty="0"/>
              <a:t>Mozilla</a:t>
            </a:r>
          </a:p>
          <a:p>
            <a:pPr marL="457200" indent="-457200" algn="just"/>
            <a:r>
              <a:rPr lang="en-US" dirty="0" err="1"/>
              <a:t>Uber</a:t>
            </a:r>
            <a:endParaRPr lang="en-US" dirty="0"/>
          </a:p>
          <a:p>
            <a:pPr marL="457200" indent="-457200" algn="just"/>
            <a:r>
              <a:rPr lang="en-US" dirty="0" err="1"/>
              <a:t>Ebay</a:t>
            </a:r>
            <a:endParaRPr lang="en-US" dirty="0"/>
          </a:p>
          <a:p>
            <a:pPr marL="457200" indent="-457200" algn="just"/>
            <a:r>
              <a:rPr lang="en-US" dirty="0" err="1" smtClean="0"/>
              <a:t>Walmart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28664AAA-B0B4-47EE-BC37-8F08E365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46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Asynchronous and Event Driven</a:t>
            </a:r>
            <a:r>
              <a:rPr lang="en-US" dirty="0"/>
              <a:t> − All APIs of Node.js library are asynchronous, that is, non-blocking. It essentially means a Node.js based server never waits for an API to return data. The server moves to the next API after calling it.</a:t>
            </a:r>
          </a:p>
          <a:p>
            <a:pPr marL="457200" indent="-457200" algn="just"/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execution.</a:t>
            </a:r>
          </a:p>
          <a:p>
            <a:pPr marL="457200" indent="-457200" algn="just"/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C83A55BC-5FD7-4EE0-A359-B5FB1086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4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9B738-8B0A-48B1-B3BB-B9DB61D6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Assessment/Evaluation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132B09-AA80-496D-BD03-0A3EAA03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800917" cy="345061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 1 – CODE BASED </a:t>
            </a:r>
            <a:r>
              <a:rPr lang="en-US" altLang="en-US" sz="32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(30 </a:t>
            </a: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MARKS) </a:t>
            </a:r>
          </a:p>
          <a:p>
            <a:pPr>
              <a:buClr>
                <a:srgbClr val="C00000"/>
              </a:buClr>
              <a:defRPr/>
            </a:pP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 2 – CODE BASED (30 MARKS)</a:t>
            </a:r>
          </a:p>
          <a:p>
            <a:pPr>
              <a:buClr>
                <a:srgbClr val="C00000"/>
              </a:buClr>
              <a:defRPr/>
            </a:pP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 3 – PROJECT (MANDATORY) (30 MARKS</a:t>
            </a:r>
            <a:r>
              <a:rPr lang="en-US" altLang="en-US" sz="32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)</a:t>
            </a:r>
            <a:endParaRPr lang="en-US" altLang="en-US" sz="32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C21C3382-11AD-4C10-867C-A741AE66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Single Threaded but Highly Scalable</a:t>
            </a:r>
            <a:r>
              <a:rPr lang="en-US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988CED58-8F6E-498C-A9FC-CF72A58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064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No Buffering</a:t>
            </a:r>
            <a:r>
              <a:rPr lang="en-US" dirty="0"/>
              <a:t> − Node.js applications never buffer any data. These applications simply output the data in chunks.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9AE67EAA-5648-4AAC-96A6-E0C06F16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3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Node.js</a:t>
            </a:r>
            <a:endParaRPr lang="en-IN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Uses JavaScript to build entire server side application.</a:t>
            </a:r>
          </a:p>
          <a:p>
            <a:pPr algn="just"/>
            <a:r>
              <a:rPr lang="en-US" dirty="0"/>
              <a:t>Lightweight framework that includes bare minimum modules. Other modules can be included as per the need of an application.</a:t>
            </a:r>
          </a:p>
          <a:p>
            <a:pPr algn="just"/>
            <a:r>
              <a:rPr lang="en-US" dirty="0"/>
              <a:t>Performs faster than other frameworks.</a:t>
            </a:r>
          </a:p>
          <a:p>
            <a:pPr algn="just"/>
            <a:r>
              <a:rPr lang="en-US" dirty="0"/>
              <a:t>Cross-platform framework that runs on Windows, MAC or Linux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36486B83-3206-44D9-99CA-8369951B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not to use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Node.js is not fit for an application which performs CPU-intensive operations like image processing or other heavy computation work because it takes time to process a request and thereby blocks the single thread.</a:t>
            </a:r>
          </a:p>
          <a:p>
            <a:pPr algn="just"/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5DB0D1D6-CC39-4FEB-97CD-3A98A3C7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3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L:2 T:0 P:2 					Credits:3</a:t>
            </a:r>
          </a:p>
          <a:p>
            <a:pPr marL="0" indent="0" algn="just">
              <a:buNone/>
            </a:pPr>
            <a:r>
              <a:rPr lang="fr-FR" dirty="0"/>
              <a:t>Course </a:t>
            </a:r>
            <a:r>
              <a:rPr lang="fr-FR" dirty="0" err="1"/>
              <a:t>Outcome’s</a:t>
            </a:r>
            <a:r>
              <a:rPr lang="fr-FR" dirty="0"/>
              <a:t>:</a:t>
            </a:r>
          </a:p>
          <a:p>
            <a:pPr marL="0" indent="0" algn="just">
              <a:buNone/>
            </a:pPr>
            <a:r>
              <a:rPr lang="fr-FR" dirty="0"/>
              <a:t>CO1 :: Describe server-</a:t>
            </a:r>
            <a:r>
              <a:rPr lang="fr-FR" dirty="0" err="1"/>
              <a:t>side</a:t>
            </a:r>
            <a:r>
              <a:rPr lang="fr-FR" dirty="0"/>
              <a:t> JavaScript in web application development</a:t>
            </a:r>
          </a:p>
          <a:p>
            <a:pPr marL="0" indent="0" algn="just">
              <a:buNone/>
            </a:pPr>
            <a:r>
              <a:rPr lang="fr-FR" dirty="0"/>
              <a:t>CO2 :: </a:t>
            </a:r>
            <a:r>
              <a:rPr lang="fr-FR" dirty="0" err="1"/>
              <a:t>Analyze</a:t>
            </a:r>
            <a:r>
              <a:rPr lang="fr-FR" dirty="0"/>
              <a:t> the web application development </a:t>
            </a:r>
            <a:r>
              <a:rPr lang="fr-FR" dirty="0" err="1"/>
              <a:t>using</a:t>
            </a:r>
            <a:r>
              <a:rPr lang="fr-FR" dirty="0"/>
              <a:t> HTTP, FS and Buffer modules</a:t>
            </a:r>
          </a:p>
          <a:p>
            <a:pPr marL="0" indent="0" algn="just">
              <a:buNone/>
            </a:pPr>
            <a:r>
              <a:rPr lang="fr-FR" dirty="0"/>
              <a:t>CO3 :: </a:t>
            </a:r>
            <a:r>
              <a:rPr lang="fr-FR" dirty="0" err="1"/>
              <a:t>Assess</a:t>
            </a:r>
            <a:r>
              <a:rPr lang="fr-FR" dirty="0"/>
              <a:t> the </a:t>
            </a:r>
            <a:r>
              <a:rPr lang="fr-FR" dirty="0" err="1"/>
              <a:t>node</a:t>
            </a:r>
            <a:r>
              <a:rPr lang="fr-FR" dirty="0"/>
              <a:t> express, JSON, Socket.IO to </a:t>
            </a:r>
            <a:r>
              <a:rPr lang="fr-FR" dirty="0" err="1"/>
              <a:t>allow</a:t>
            </a:r>
            <a:r>
              <a:rPr lang="fr-FR" dirty="0"/>
              <a:t> high </a:t>
            </a:r>
            <a:r>
              <a:rPr lang="fr-FR" dirty="0" err="1"/>
              <a:t>scalability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asynchronous</a:t>
            </a:r>
            <a:r>
              <a:rPr lang="fr-FR" dirty="0"/>
              <a:t> code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7F6499C3-19E8-49A0-88B1-0CD6EB52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L:2 T:0 P:2 					Credits:3</a:t>
            </a:r>
          </a:p>
          <a:p>
            <a:pPr marL="0" indent="0" algn="just">
              <a:buNone/>
            </a:pPr>
            <a:r>
              <a:rPr lang="en-US" dirty="0"/>
              <a:t>CO4 :: Demonstrate the use of CRUD application using Backend database in web application development</a:t>
            </a:r>
          </a:p>
          <a:p>
            <a:pPr marL="0" indent="0" algn="just">
              <a:buNone/>
            </a:pPr>
            <a:r>
              <a:rPr lang="en-US" dirty="0"/>
              <a:t>CO5 :: Use MongoDB database with Node.js</a:t>
            </a:r>
          </a:p>
          <a:p>
            <a:pPr marL="0" indent="0" algn="just">
              <a:buNone/>
            </a:pPr>
            <a:r>
              <a:rPr lang="en-US" dirty="0"/>
              <a:t>CO6 :: Construct rich interactive environments for the Web-based applications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5FBCD602-2C78-49B4-9579-36539BE6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3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Getting Started with Node.JS : </a:t>
            </a:r>
            <a:r>
              <a:rPr lang="en-US" dirty="0"/>
              <a:t>Introducing Node.JS, Node </a:t>
            </a:r>
            <a:r>
              <a:rPr lang="en-US" dirty="0" err="1"/>
              <a:t>Pacakage</a:t>
            </a:r>
            <a:r>
              <a:rPr lang="en-US" dirty="0"/>
              <a:t> Manager (</a:t>
            </a:r>
            <a:r>
              <a:rPr lang="en-US" dirty="0" err="1"/>
              <a:t>npm</a:t>
            </a:r>
            <a:r>
              <a:rPr lang="en-US" dirty="0"/>
              <a:t>), Custom </a:t>
            </a:r>
            <a:r>
              <a:rPr lang="en-US" dirty="0" smtClean="0"/>
              <a:t>NPM modules</a:t>
            </a:r>
            <a:r>
              <a:rPr lang="en-US" dirty="0"/>
              <a:t>,, Installing Node, use Node.js REPL, Explore and use built-in modules of Node.js, Use </a:t>
            </a:r>
            <a:r>
              <a:rPr lang="en-US" dirty="0" smtClean="0"/>
              <a:t>of Node.JS </a:t>
            </a:r>
            <a:r>
              <a:rPr lang="en-US" dirty="0"/>
              <a:t>and </a:t>
            </a:r>
            <a:r>
              <a:rPr lang="en-US" dirty="0" err="1"/>
              <a:t>GitHub</a:t>
            </a:r>
            <a:r>
              <a:rPr lang="en-US" dirty="0"/>
              <a:t>, collaborate on code with others using the </a:t>
            </a:r>
            <a:r>
              <a:rPr lang="en-US" dirty="0" err="1"/>
              <a:t>git</a:t>
            </a:r>
            <a:r>
              <a:rPr lang="en-US" dirty="0"/>
              <a:t> tool</a:t>
            </a:r>
          </a:p>
          <a:p>
            <a:pPr algn="just"/>
            <a:r>
              <a:rPr lang="en-US" b="1" dirty="0" smtClean="0"/>
              <a:t>JavaScript Primer : </a:t>
            </a:r>
            <a:r>
              <a:rPr lang="en-US" dirty="0"/>
              <a:t>Defining Variables and their Scope, Understanding JavaScript Data </a:t>
            </a:r>
            <a:r>
              <a:rPr lang="en-US" dirty="0" smtClean="0"/>
              <a:t>Types, Working </a:t>
            </a:r>
            <a:r>
              <a:rPr lang="en-US" dirty="0"/>
              <a:t>with Operators and Loops, Creating Functions, JavaScript Objects, Working with </a:t>
            </a:r>
            <a:r>
              <a:rPr lang="en-US" dirty="0" smtClean="0"/>
              <a:t>Arrays, Adding </a:t>
            </a:r>
            <a:r>
              <a:rPr lang="en-US" dirty="0"/>
              <a:t>Error Handling, Using Events, Listeners, Timers and Callbacks.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F691D80A-B3EA-4FF8-9380-482253D4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Handling Data I/O in Node.js : </a:t>
            </a:r>
            <a:r>
              <a:rPr lang="en-US" dirty="0"/>
              <a:t>Working with </a:t>
            </a:r>
            <a:r>
              <a:rPr lang="en-US" dirty="0" err="1"/>
              <a:t>fs</a:t>
            </a:r>
            <a:r>
              <a:rPr lang="en-US" dirty="0"/>
              <a:t> module, Working with JSON, Using Buffer </a:t>
            </a:r>
            <a:r>
              <a:rPr lang="en-US" dirty="0" smtClean="0"/>
              <a:t>Module to </a:t>
            </a:r>
            <a:r>
              <a:rPr lang="en-US" dirty="0"/>
              <a:t>Buffer Data, Using Stream Module to Stream Data, Compressing and Decompressing Data with </a:t>
            </a:r>
            <a:r>
              <a:rPr lang="en-US" dirty="0" err="1"/>
              <a:t>Zlib</a:t>
            </a:r>
            <a:endParaRPr lang="en-US" dirty="0"/>
          </a:p>
          <a:p>
            <a:pPr algn="just"/>
            <a:r>
              <a:rPr lang="en-US" b="1" dirty="0" smtClean="0"/>
              <a:t>Implementing HTTP Services in Node.JS : </a:t>
            </a:r>
            <a:r>
              <a:rPr lang="en-US" dirty="0"/>
              <a:t>Introduction to HTTP module,, Processing </a:t>
            </a:r>
            <a:r>
              <a:rPr lang="en-US" dirty="0" smtClean="0"/>
              <a:t>URLs, Processing </a:t>
            </a:r>
            <a:r>
              <a:rPr lang="en-US" dirty="0"/>
              <a:t>Query Strings and Form Parameters, Understanding Request , Response and </a:t>
            </a:r>
            <a:r>
              <a:rPr lang="en-US" dirty="0" smtClean="0"/>
              <a:t>Server Objects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5879E27A-E959-461D-A567-FBBA9233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7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Basic Websites With Node.JS : </a:t>
            </a:r>
            <a:r>
              <a:rPr lang="en-US" dirty="0"/>
              <a:t>Introducing Express, More on Express, GET, POST, </a:t>
            </a:r>
            <a:r>
              <a:rPr lang="en-US" dirty="0" err="1"/>
              <a:t>bodyParser</a:t>
            </a:r>
            <a:r>
              <a:rPr lang="en-US" dirty="0"/>
              <a:t> .</a:t>
            </a:r>
          </a:p>
          <a:p>
            <a:pPr algn="just"/>
            <a:r>
              <a:rPr lang="en-US" b="1" dirty="0"/>
              <a:t>Creating Middleware with Connect : </a:t>
            </a:r>
            <a:r>
              <a:rPr lang="en-US" dirty="0"/>
              <a:t>What is Middleware?, Middleware in Connect, Access Control with Middleware</a:t>
            </a:r>
          </a:p>
          <a:p>
            <a:pPr algn="just"/>
            <a:r>
              <a:rPr lang="en-US" b="1" dirty="0"/>
              <a:t>Socket Services in Node.js: </a:t>
            </a:r>
            <a:r>
              <a:rPr lang="en-US" dirty="0"/>
              <a:t>Understanding Network Sockets, A Socket.IO Chat Server, </a:t>
            </a:r>
            <a:r>
              <a:rPr lang="en-US" dirty="0" smtClean="0"/>
              <a:t>A </a:t>
            </a:r>
            <a:r>
              <a:rPr lang="en-US" dirty="0"/>
              <a:t>Streaming Twitter Client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EF08B074-1376-4AE7-A563-7386F6C5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4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7299C-B794-4CED-B3DF-10C8DBC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UNIT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4261-45AB-46C6-BE62-FF0E25A5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Introduction to Backend : </a:t>
            </a:r>
            <a:r>
              <a:rPr lang="en-US" dirty="0"/>
              <a:t>Introduction to </a:t>
            </a:r>
            <a:r>
              <a:rPr lang="en-US" dirty="0" err="1"/>
              <a:t>PostgreSQL</a:t>
            </a:r>
            <a:r>
              <a:rPr lang="en-US" dirty="0"/>
              <a:t> database, Basics of the CRUD </a:t>
            </a:r>
            <a:r>
              <a:rPr lang="en-US" dirty="0" smtClean="0"/>
              <a:t>pattern, Build </a:t>
            </a:r>
            <a:r>
              <a:rPr lang="en-US" dirty="0"/>
              <a:t>application using CRUD, Add User Interface for To-do Application, Convert visual design </a:t>
            </a:r>
            <a:r>
              <a:rPr lang="en-US" dirty="0" smtClean="0"/>
              <a:t>into working </a:t>
            </a:r>
            <a:r>
              <a:rPr lang="en-US" dirty="0"/>
              <a:t>HTML and CSS, </a:t>
            </a:r>
            <a:r>
              <a:rPr lang="en-US" dirty="0" err="1"/>
              <a:t>Sequelize</a:t>
            </a:r>
            <a:r>
              <a:rPr lang="en-US" dirty="0"/>
              <a:t> association, migration and validation.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92C2BF28-56C4-4750-806C-879DE736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997</TotalTime>
  <Words>1336</Words>
  <Application>Microsoft Office PowerPoint</Application>
  <PresentationFormat>On-screen Show (4:3)</PresentationFormat>
  <Paragraphs>141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Gallery</vt:lpstr>
      <vt:lpstr>INT 222 - Advanced Web Development</vt:lpstr>
      <vt:lpstr>Assessment/Evaluation Scheme</vt:lpstr>
      <vt:lpstr>Assessment/Evaluation Scheme</vt:lpstr>
      <vt:lpstr>Course Details</vt:lpstr>
      <vt:lpstr>Course Details</vt:lpstr>
      <vt:lpstr>UNIT1</vt:lpstr>
      <vt:lpstr>UNIT II</vt:lpstr>
      <vt:lpstr>UNIT III</vt:lpstr>
      <vt:lpstr>UNIT IV</vt:lpstr>
      <vt:lpstr>UNIT V</vt:lpstr>
      <vt:lpstr>UNIT VI</vt:lpstr>
      <vt:lpstr>List of PracticalS</vt:lpstr>
      <vt:lpstr>MOOC</vt:lpstr>
      <vt:lpstr>OER</vt:lpstr>
      <vt:lpstr>BOOKS</vt:lpstr>
      <vt:lpstr>BRIEF INTRO TO Node.js</vt:lpstr>
      <vt:lpstr>Node.js(contd.)</vt:lpstr>
      <vt:lpstr>Node.js(contd.)</vt:lpstr>
      <vt:lpstr>Node.js(contd.)</vt:lpstr>
      <vt:lpstr>Node js architecture</vt:lpstr>
      <vt:lpstr>Traditional web server model</vt:lpstr>
      <vt:lpstr>Traditional web server model(contd.)</vt:lpstr>
      <vt:lpstr>Node.js model</vt:lpstr>
      <vt:lpstr>Node.js model(contd.)</vt:lpstr>
      <vt:lpstr>Node.js model(contd.)</vt:lpstr>
      <vt:lpstr>Node.js model is asynchronous</vt:lpstr>
      <vt:lpstr>Node.js model is asynchronous(contd.)</vt:lpstr>
      <vt:lpstr>Applications using node.js</vt:lpstr>
      <vt:lpstr>Features of node.js</vt:lpstr>
      <vt:lpstr>Features of node.js(contd.)</vt:lpstr>
      <vt:lpstr>Features of node.js(contd.)</vt:lpstr>
      <vt:lpstr>Advantages of Node.js</vt:lpstr>
      <vt:lpstr>Where not to use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183</cp:revision>
  <dcterms:created xsi:type="dcterms:W3CDTF">2020-07-17T10:32:53Z</dcterms:created>
  <dcterms:modified xsi:type="dcterms:W3CDTF">2024-01-23T03:57:03Z</dcterms:modified>
</cp:coreProperties>
</file>