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7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4CE82-09B9-4C09-AC77-274512B5E438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6D7C1-759A-4063-8D2D-4CD181769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2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Organization		               </a:t>
            </a:r>
            <a:fld id="{44198361-0847-4097-97B6-F757CEDA3EDF}" type="slidenum">
              <a:rPr lang="en-US" smtClean="0"/>
              <a:pPr/>
              <a:t>1</a:t>
            </a:fld>
            <a:r>
              <a:rPr lang="en-US" dirty="0"/>
              <a:t>				          Lecture 40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Overview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185319" y="1762383"/>
            <a:ext cx="2682081" cy="3190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  <a:buFont typeface="Wingdings" pitchFamily="2" charset="2"/>
              <a:buChar char="Ø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 Memory Hierarchy </a:t>
            </a:r>
          </a:p>
          <a:p>
            <a:pPr defTabSz="762000">
              <a:lnSpc>
                <a:spcPct val="85000"/>
              </a:lnSpc>
              <a:buFont typeface="Wingdings" pitchFamily="2" charset="2"/>
              <a:buChar char="Ø"/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defTabSz="762000">
              <a:lnSpc>
                <a:spcPct val="85000"/>
              </a:lnSpc>
              <a:buFont typeface="Wingdings" pitchFamily="2" charset="2"/>
              <a:buChar char="Ø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 Main Memory</a:t>
            </a:r>
          </a:p>
          <a:p>
            <a:pPr defTabSz="762000">
              <a:lnSpc>
                <a:spcPct val="85000"/>
              </a:lnSpc>
              <a:buFont typeface="Wingdings" pitchFamily="2" charset="2"/>
              <a:buChar char="Ø"/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defTabSz="762000">
              <a:lnSpc>
                <a:spcPct val="85000"/>
              </a:lnSpc>
              <a:buFont typeface="Wingdings" pitchFamily="2" charset="2"/>
              <a:buChar char="Ø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 Auxiliary Memory</a:t>
            </a:r>
          </a:p>
          <a:p>
            <a:pPr defTabSz="762000">
              <a:lnSpc>
                <a:spcPct val="85000"/>
              </a:lnSpc>
              <a:buFont typeface="Wingdings" pitchFamily="2" charset="2"/>
              <a:buChar char="Ø"/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defTabSz="762000">
              <a:lnSpc>
                <a:spcPct val="85000"/>
              </a:lnSpc>
              <a:buFont typeface="Wingdings" pitchFamily="2" charset="2"/>
              <a:buChar char="Ø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 Associative Memory</a:t>
            </a:r>
          </a:p>
          <a:p>
            <a:pPr defTabSz="762000">
              <a:lnSpc>
                <a:spcPct val="85000"/>
              </a:lnSpc>
              <a:buFont typeface="Wingdings" pitchFamily="2" charset="2"/>
              <a:buChar char="Ø"/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defTabSz="762000">
              <a:lnSpc>
                <a:spcPct val="85000"/>
              </a:lnSpc>
              <a:buFont typeface="Wingdings" pitchFamily="2" charset="2"/>
              <a:buChar char="Ø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 Cache Memory</a:t>
            </a:r>
          </a:p>
          <a:p>
            <a:pPr defTabSz="762000">
              <a:lnSpc>
                <a:spcPct val="85000"/>
              </a:lnSpc>
              <a:buFont typeface="Wingdings" pitchFamily="2" charset="2"/>
              <a:buChar char="Ø"/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defTabSz="762000">
              <a:lnSpc>
                <a:spcPct val="85000"/>
              </a:lnSpc>
              <a:buFont typeface="Wingdings" pitchFamily="2" charset="2"/>
              <a:buChar char="Ø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 Virtual Memory</a:t>
            </a:r>
          </a:p>
          <a:p>
            <a:pPr defTabSz="762000">
              <a:lnSpc>
                <a:spcPct val="85000"/>
              </a:lnSpc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Organization		               </a:t>
            </a:r>
            <a:fld id="{44198361-0847-4097-97B6-F757CEDA3EDF}" type="slidenum">
              <a:rPr lang="en-US" smtClean="0"/>
              <a:pPr/>
              <a:t>10</a:t>
            </a:fld>
            <a:r>
              <a:rPr lang="en-US" dirty="0"/>
              <a:t>				          </a:t>
            </a:r>
            <a:r>
              <a:rPr lang="en-US"/>
              <a:t>Lecture 42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Cache Memory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3525" y="1061650"/>
            <a:ext cx="8728075" cy="4078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Locality of Reference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       - The references to memory at any given time interval tend to be confined 	within a localized areas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       - This area contains a set of information and the membership changes 	gradually as time goes by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       - </a:t>
            </a:r>
            <a:r>
              <a:rPr lang="en-US" altLang="ko-KR" sz="1800" i="1" dirty="0">
                <a:latin typeface="Arial" pitchFamily="34" charset="0"/>
                <a:cs typeface="Arial" pitchFamily="34" charset="0"/>
              </a:rPr>
              <a:t>Temporal Locality</a:t>
            </a: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         	The information which will be used in near future is likely to be in use 	already( e.g. Reuse of information in loops)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       - </a:t>
            </a:r>
            <a:r>
              <a:rPr lang="en-US" altLang="ko-KR" sz="1800" i="1" dirty="0">
                <a:latin typeface="Arial" pitchFamily="34" charset="0"/>
                <a:cs typeface="Arial" pitchFamily="34" charset="0"/>
              </a:rPr>
              <a:t>Spatial Locality</a:t>
            </a: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         	If a word is accessed, adjacent(near) words are likely accessed soon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	(e.g. Related data items (arrays) are usually stored together;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	instructions are executed sequentially)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Cache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       - The property of Locality of Reference makes the cache memory systems work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       - Cache is a fast small capacity memory that should hold those information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	which are most likely to be accessed 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78037" y="5629275"/>
            <a:ext cx="1236686" cy="4775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 b="1" dirty="0">
                <a:solidFill>
                  <a:srgbClr val="000000"/>
                </a:solidFill>
              </a:rPr>
              <a:t>Main memory</a:t>
            </a:r>
          </a:p>
          <a:p>
            <a:pPr defTabSz="762000" eaLnBrk="1">
              <a:lnSpc>
                <a:spcPct val="90000"/>
              </a:lnSpc>
            </a:pPr>
            <a:endParaRPr lang="en-US" altLang="ko-KR" sz="1400" b="1" dirty="0">
              <a:solidFill>
                <a:srgbClr val="000000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805237" y="5897563"/>
            <a:ext cx="1294394" cy="2836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 b="1" dirty="0">
                <a:solidFill>
                  <a:srgbClr val="000000"/>
                </a:solidFill>
              </a:rPr>
              <a:t>Cache memory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56300" y="5708650"/>
            <a:ext cx="490520" cy="2836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 b="1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066925" y="5257800"/>
            <a:ext cx="1239837" cy="10731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810000" y="5775325"/>
            <a:ext cx="1227137" cy="555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540375" y="5257800"/>
            <a:ext cx="1241425" cy="10731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041900" y="6072188"/>
            <a:ext cx="504825" cy="9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324225" y="5535613"/>
            <a:ext cx="2197100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Organization		               </a:t>
            </a:r>
            <a:fld id="{44198361-0847-4097-97B6-F757CEDA3EDF}" type="slidenum">
              <a:rPr lang="en-US" smtClean="0"/>
              <a:pPr/>
              <a:t>11</a:t>
            </a:fld>
            <a:r>
              <a:rPr lang="en-US" dirty="0"/>
              <a:t>				          </a:t>
            </a:r>
            <a:r>
              <a:rPr lang="en-US"/>
              <a:t>Lecture 42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Performance of Cache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4838" y="1346200"/>
            <a:ext cx="7929562" cy="18348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All the memory accesses are directed first to Cache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If the word is in Cache; Access cache to provide it to CPU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If the word is not in Cache; Bring a block (or a line) including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that word to replace a block now in Cache</a:t>
            </a:r>
          </a:p>
          <a:p>
            <a:pPr defTabSz="762000">
              <a:lnSpc>
                <a:spcPct val="90000"/>
              </a:lnSpc>
            </a:pPr>
            <a:endParaRPr lang="en-US" altLang="ko-KR" sz="1800" b="1" dirty="0"/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   - How can we know if the word that is required  is there ?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   - If a new block is to replace one of the old blocks, which one should we choose ?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14325" y="1035050"/>
            <a:ext cx="216881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 b="1" u="sng" dirty="0"/>
              <a:t>Memory Access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12738" y="3657600"/>
            <a:ext cx="8145462" cy="281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 b="1" u="sng" dirty="0"/>
              <a:t>Performance of Cache Memory System</a:t>
            </a:r>
          </a:p>
          <a:p>
            <a:pPr defTabSz="762000">
              <a:lnSpc>
                <a:spcPct val="90000"/>
              </a:lnSpc>
            </a:pPr>
            <a:endParaRPr lang="en-US" altLang="ko-KR" sz="1800" b="1" dirty="0"/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     Hit Ratio - % of memory accesses satisfied by Cache memory system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     Te:  Effective memory access time in Cache memory system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     </a:t>
            </a:r>
            <a:r>
              <a:rPr lang="en-US" altLang="ko-KR" sz="1800" b="1" dirty="0" err="1"/>
              <a:t>Tc</a:t>
            </a:r>
            <a:r>
              <a:rPr lang="en-US" altLang="ko-KR" sz="1800" b="1" dirty="0"/>
              <a:t>:  Cache access time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     Tm: Main memory access time</a:t>
            </a:r>
          </a:p>
          <a:p>
            <a:pPr defTabSz="762000">
              <a:lnSpc>
                <a:spcPct val="90000"/>
              </a:lnSpc>
            </a:pPr>
            <a:endParaRPr lang="en-US" altLang="ko-KR" sz="1800" b="1" dirty="0"/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             Te = </a:t>
            </a:r>
            <a:r>
              <a:rPr lang="en-US" altLang="ko-KR" sz="1800" b="1" dirty="0" err="1"/>
              <a:t>Tc</a:t>
            </a:r>
            <a:r>
              <a:rPr lang="en-US" altLang="ko-KR" sz="1800" b="1" dirty="0"/>
              <a:t> + (1 - h) Tm</a:t>
            </a:r>
          </a:p>
          <a:p>
            <a:pPr defTabSz="762000">
              <a:lnSpc>
                <a:spcPct val="90000"/>
              </a:lnSpc>
            </a:pPr>
            <a:endParaRPr lang="en-US" altLang="ko-KR" sz="1800" b="1" dirty="0"/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             Example: </a:t>
            </a:r>
            <a:r>
              <a:rPr lang="en-US" altLang="ko-KR" sz="1800" b="1" dirty="0" err="1"/>
              <a:t>Tc</a:t>
            </a:r>
            <a:r>
              <a:rPr lang="en-US" altLang="ko-KR" sz="1800" b="1" dirty="0"/>
              <a:t> = 0.4 </a:t>
            </a:r>
            <a:r>
              <a:rPr lang="en-US" altLang="ko-KR" sz="1800" b="1" dirty="0">
                <a:latin typeface="Symbol" pitchFamily="18" charset="2"/>
              </a:rPr>
              <a:t></a:t>
            </a:r>
            <a:r>
              <a:rPr lang="en-US" altLang="ko-KR" sz="1800" b="1" dirty="0"/>
              <a:t>s, Tm = 1.2</a:t>
            </a:r>
            <a:r>
              <a:rPr lang="en-US" altLang="ko-KR" sz="1800" b="1" dirty="0">
                <a:latin typeface="Symbol" pitchFamily="18" charset="2"/>
              </a:rPr>
              <a:t></a:t>
            </a:r>
            <a:r>
              <a:rPr lang="en-US" altLang="ko-KR" sz="1800" b="1" dirty="0"/>
              <a:t>s, h = 0.85%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                              Te = 0.4 + (1 - 0.85) * 1.2 = 0.58</a:t>
            </a:r>
            <a:r>
              <a:rPr lang="en-US" altLang="ko-KR" sz="1800" b="1" dirty="0">
                <a:latin typeface="Symbol" pitchFamily="18" charset="2"/>
              </a:rPr>
              <a:t></a:t>
            </a:r>
            <a:r>
              <a:rPr lang="en-US" altLang="ko-KR" sz="1800" b="1" dirty="0"/>
              <a:t>s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5800" y="2549525"/>
            <a:ext cx="7772400" cy="727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Organization		               </a:t>
            </a:r>
            <a:fld id="{44198361-0847-4097-97B6-F757CEDA3EDF}" type="slidenum">
              <a:rPr lang="en-US" smtClean="0"/>
              <a:pPr/>
              <a:t>12</a:t>
            </a:fld>
            <a:r>
              <a:rPr lang="en-US" dirty="0"/>
              <a:t>				          </a:t>
            </a:r>
            <a:r>
              <a:rPr lang="en-US"/>
              <a:t>Lecture 42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400" y="3810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Memory and Cache Mapping – </a:t>
            </a:r>
            <a:r>
              <a:rPr lang="en-US" sz="2000" b="1" dirty="0"/>
              <a:t>(Associative Mapping)</a:t>
            </a:r>
            <a:endParaRPr lang="en-US" sz="32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868613" y="1863725"/>
            <a:ext cx="2433936" cy="8822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 b="1"/>
              <a:t>Associative mapping</a:t>
            </a:r>
          </a:p>
          <a:p>
            <a:pPr defTabSz="762000"/>
            <a:r>
              <a:rPr lang="en-US" altLang="ko-KR" sz="1800" b="1"/>
              <a:t>Direct mapping</a:t>
            </a:r>
          </a:p>
          <a:p>
            <a:pPr defTabSz="762000"/>
            <a:r>
              <a:rPr lang="en-US" altLang="ko-KR" sz="1800" b="1"/>
              <a:t>Set-associative mapping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3400" y="2514600"/>
            <a:ext cx="2100511" cy="3241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 b="1" u="sng" dirty="0"/>
              <a:t>Associative Mapping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7200" y="1057275"/>
            <a:ext cx="8305800" cy="5883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 b="1" u="sng" dirty="0"/>
              <a:t>Mapping Function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Specification of correspondence between main memory blocks and cache blocks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414463" y="2819400"/>
            <a:ext cx="5885971" cy="1585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- Any block location in Cache can store any block in memory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  -&gt; Most flexible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- Mapping Table is implemented in an associative memory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  -&gt; Fast, very Expensive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- Mapping Table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  Stores both address and the content of the memory word</a:t>
            </a:r>
          </a:p>
        </p:txBody>
      </p:sp>
      <p:sp>
        <p:nvSpPr>
          <p:cNvPr id="13" name="Rectangle 43"/>
          <p:cNvSpPr>
            <a:spLocks noChangeArrowheads="1"/>
          </p:cNvSpPr>
          <p:nvPr/>
        </p:nvSpPr>
        <p:spPr bwMode="auto">
          <a:xfrm>
            <a:off x="2838450" y="1898650"/>
            <a:ext cx="2933700" cy="828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617913" y="4378325"/>
            <a:ext cx="144751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address (15 bits)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598863" y="4765675"/>
            <a:ext cx="1514839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Argument register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897313" y="5091113"/>
            <a:ext cx="796694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Address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572125" y="5091113"/>
            <a:ext cx="514565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3614738" y="4787900"/>
            <a:ext cx="1443037" cy="2079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rc 12"/>
          <p:cNvSpPr>
            <a:spLocks/>
          </p:cNvSpPr>
          <p:nvPr/>
        </p:nvSpPr>
        <p:spPr bwMode="auto">
          <a:xfrm>
            <a:off x="4313238" y="4675188"/>
            <a:ext cx="98425" cy="1079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4360863" y="4605338"/>
            <a:ext cx="0" cy="146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3897313" y="5322888"/>
            <a:ext cx="780664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0 1 0 0 0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3614738" y="5353050"/>
            <a:ext cx="1452562" cy="1682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3897313" y="5513388"/>
            <a:ext cx="780664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0 2 7 7 7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3614738" y="5524500"/>
            <a:ext cx="1443037" cy="188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3897313" y="5694363"/>
            <a:ext cx="780664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2 2 2 3 5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3614738" y="5718175"/>
            <a:ext cx="1447800" cy="187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614738" y="5902325"/>
            <a:ext cx="1443037" cy="604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5494338" y="5322888"/>
            <a:ext cx="652424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3 4 5 0</a:t>
            </a: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5065713" y="5353050"/>
            <a:ext cx="1450975" cy="1682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5060950" y="5519738"/>
            <a:ext cx="1455738" cy="193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5060950" y="5718175"/>
            <a:ext cx="1455738" cy="187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5065713" y="5907088"/>
            <a:ext cx="1450975" cy="5953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5494338" y="5513388"/>
            <a:ext cx="652424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6 7 1 0</a:t>
            </a: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5494338" y="5694363"/>
            <a:ext cx="652424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1 2 3 4</a:t>
            </a:r>
          </a:p>
        </p:txBody>
      </p:sp>
      <p:sp>
        <p:nvSpPr>
          <p:cNvPr id="35" name="Line 28"/>
          <p:cNvSpPr>
            <a:spLocks noChangeShapeType="1"/>
          </p:cNvSpPr>
          <p:nvPr/>
        </p:nvSpPr>
        <p:spPr bwMode="auto">
          <a:xfrm>
            <a:off x="3606800" y="5095875"/>
            <a:ext cx="0" cy="1682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>
            <a:off x="5078413" y="5095875"/>
            <a:ext cx="0" cy="1682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6535738" y="5095875"/>
            <a:ext cx="0" cy="1682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Arc 31"/>
          <p:cNvSpPr>
            <a:spLocks/>
          </p:cNvSpPr>
          <p:nvPr/>
        </p:nvSpPr>
        <p:spPr bwMode="auto">
          <a:xfrm>
            <a:off x="3611563" y="5168900"/>
            <a:ext cx="122237" cy="84138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Line 32"/>
          <p:cNvSpPr>
            <a:spLocks noChangeShapeType="1"/>
          </p:cNvSpPr>
          <p:nvPr/>
        </p:nvSpPr>
        <p:spPr bwMode="auto">
          <a:xfrm>
            <a:off x="3716338" y="5213350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rc 33"/>
          <p:cNvSpPr>
            <a:spLocks/>
          </p:cNvSpPr>
          <p:nvPr/>
        </p:nvSpPr>
        <p:spPr bwMode="auto">
          <a:xfrm>
            <a:off x="5078413" y="5168900"/>
            <a:ext cx="122237" cy="84138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>
            <a:off x="5187950" y="5213350"/>
            <a:ext cx="3730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Arc 35"/>
          <p:cNvSpPr>
            <a:spLocks/>
          </p:cNvSpPr>
          <p:nvPr/>
        </p:nvSpPr>
        <p:spPr bwMode="auto">
          <a:xfrm>
            <a:off x="6415088" y="5172075"/>
            <a:ext cx="122237" cy="85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Line 36"/>
          <p:cNvSpPr>
            <a:spLocks noChangeShapeType="1"/>
          </p:cNvSpPr>
          <p:nvPr/>
        </p:nvSpPr>
        <p:spPr bwMode="auto">
          <a:xfrm>
            <a:off x="6026150" y="5213350"/>
            <a:ext cx="3857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Arc 37"/>
          <p:cNvSpPr>
            <a:spLocks/>
          </p:cNvSpPr>
          <p:nvPr/>
        </p:nvSpPr>
        <p:spPr bwMode="auto">
          <a:xfrm>
            <a:off x="4956175" y="5168900"/>
            <a:ext cx="122238" cy="8413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>
            <a:off x="4646613" y="5213350"/>
            <a:ext cx="3381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2767013" y="5424488"/>
            <a:ext cx="708528" cy="339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altLang="ko-KR" sz="1800" b="1">
                <a:latin typeface="Arial" pitchFamily="34" charset="0"/>
                <a:cs typeface="Arial" pitchFamily="34" charset="0"/>
              </a:rPr>
              <a:t>CAM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Organization		               </a:t>
            </a:r>
            <a:fld id="{44198361-0847-4097-97B6-F757CEDA3EDF}" type="slidenum">
              <a:rPr lang="en-US" smtClean="0"/>
              <a:pPr/>
              <a:t>13</a:t>
            </a:fld>
            <a:r>
              <a:rPr lang="en-US" dirty="0"/>
              <a:t>				          </a:t>
            </a:r>
            <a:r>
              <a:rPr lang="en-US"/>
              <a:t>Lecture 42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Cache Mapping – direct mapping</a:t>
            </a:r>
          </a:p>
        </p:txBody>
      </p:sp>
      <p:sp>
        <p:nvSpPr>
          <p:cNvPr id="7" name="Rectangle 78"/>
          <p:cNvSpPr>
            <a:spLocks noChangeArrowheads="1"/>
          </p:cNvSpPr>
          <p:nvPr/>
        </p:nvSpPr>
        <p:spPr bwMode="auto">
          <a:xfrm>
            <a:off x="381000" y="1081235"/>
            <a:ext cx="8458200" cy="976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600" b="1" dirty="0"/>
              <a:t>- Each memory block has only one place to load in Cache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600" b="1" dirty="0"/>
              <a:t>- Mapping Table is made of RAM instead of CAM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600" b="1" dirty="0"/>
              <a:t>- n-bit memory address consists of 2 parts; k bits of Index field and n-k bits of Tag field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600" b="1" dirty="0"/>
              <a:t>- n-bit addresses are used to access main memory and k-bit Index is used to access the Cache</a:t>
            </a:r>
          </a:p>
        </p:txBody>
      </p:sp>
      <p:grpSp>
        <p:nvGrpSpPr>
          <p:cNvPr id="2" name="Group 81"/>
          <p:cNvGrpSpPr/>
          <p:nvPr/>
        </p:nvGrpSpPr>
        <p:grpSpPr>
          <a:xfrm>
            <a:off x="338138" y="2247900"/>
            <a:ext cx="8520112" cy="4076700"/>
            <a:chOff x="338138" y="2455863"/>
            <a:chExt cx="8520112" cy="4076700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352425" y="2455863"/>
              <a:ext cx="2255169" cy="2975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600" b="1" dirty="0"/>
                <a:t>Addressing Relationships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338138" y="4100513"/>
              <a:ext cx="3133871" cy="2975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600" b="1" dirty="0"/>
                <a:t>Direct Mapping Cache Organization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625600" y="4437063"/>
              <a:ext cx="730073" cy="4221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Memory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1620838" y="4560888"/>
              <a:ext cx="67634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2355850" y="4540250"/>
              <a:ext cx="1049391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Memory data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1760538" y="4714875"/>
              <a:ext cx="57548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00000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2584450" y="4714875"/>
              <a:ext cx="60273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1 2 2 0</a:t>
              </a: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2389188" y="4760913"/>
              <a:ext cx="0" cy="17716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3381375" y="4760913"/>
              <a:ext cx="0" cy="17716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397125" y="4754563"/>
              <a:ext cx="992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2397125" y="4906963"/>
              <a:ext cx="992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2397125" y="5154613"/>
              <a:ext cx="992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2397125" y="5305425"/>
              <a:ext cx="992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2397125" y="5456238"/>
              <a:ext cx="992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397125" y="5705475"/>
              <a:ext cx="992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2397125" y="5856288"/>
              <a:ext cx="992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2397125" y="6016625"/>
              <a:ext cx="992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2397125" y="6265863"/>
              <a:ext cx="992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2397125" y="6415088"/>
              <a:ext cx="992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1760538" y="5113338"/>
              <a:ext cx="57548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00777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1760538" y="5284788"/>
              <a:ext cx="57548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01000</a:t>
              </a: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1760538" y="5664200"/>
              <a:ext cx="57548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01777</a:t>
              </a:r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1760538" y="5834063"/>
              <a:ext cx="57548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02000</a:t>
              </a:r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1760538" y="6213475"/>
              <a:ext cx="57548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02777</a:t>
              </a:r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2584450" y="5114925"/>
              <a:ext cx="60273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2 3 4 0</a:t>
              </a:r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2584450" y="5284788"/>
              <a:ext cx="60273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3 4 5 0</a:t>
              </a:r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2584450" y="5673725"/>
              <a:ext cx="60273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4 5 6 0</a:t>
              </a:r>
            </a:p>
          </p:txBody>
        </p:sp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2584450" y="5834063"/>
              <a:ext cx="60273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5 6 7 0</a:t>
              </a:r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2584450" y="6232525"/>
              <a:ext cx="60273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6 7 1 0</a:t>
              </a: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4259263" y="4806950"/>
              <a:ext cx="536173" cy="4221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Index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4179888" y="4926013"/>
              <a:ext cx="67634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5030788" y="4906963"/>
              <a:ext cx="397097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Tag</a:t>
              </a: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5646738" y="4906963"/>
              <a:ext cx="48122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4851400" y="5127625"/>
              <a:ext cx="14811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4414838" y="5126038"/>
              <a:ext cx="418385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000</a:t>
              </a:r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4845050" y="5119688"/>
              <a:ext cx="0" cy="11969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46" name="Line 40"/>
            <p:cNvSpPr>
              <a:spLocks noChangeShapeType="1"/>
            </p:cNvSpPr>
            <p:nvPr/>
          </p:nvSpPr>
          <p:spPr bwMode="auto">
            <a:xfrm>
              <a:off x="6335713" y="5116513"/>
              <a:ext cx="0" cy="11826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 flipH="1">
              <a:off x="5461000" y="5132388"/>
              <a:ext cx="0" cy="11763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4959350" y="5097463"/>
              <a:ext cx="375104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0 0</a:t>
              </a: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5575300" y="5097463"/>
              <a:ext cx="60273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1 2 2 0</a:t>
              </a:r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>
              <a:off x="4851400" y="5289550"/>
              <a:ext cx="14811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51" name="Line 45"/>
            <p:cNvSpPr>
              <a:spLocks noChangeShapeType="1"/>
            </p:cNvSpPr>
            <p:nvPr/>
          </p:nvSpPr>
          <p:spPr bwMode="auto">
            <a:xfrm>
              <a:off x="4851400" y="6305550"/>
              <a:ext cx="15017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>
              <a:off x="4851400" y="6145213"/>
              <a:ext cx="14811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4968875" y="6122988"/>
              <a:ext cx="375104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0 2</a:t>
              </a: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5575300" y="6122988"/>
              <a:ext cx="60273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6 7 1 0</a:t>
              </a:r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4400550" y="6151563"/>
              <a:ext cx="418385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777</a:t>
              </a:r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4773613" y="4664075"/>
              <a:ext cx="1043556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Cache memory</a:t>
              </a:r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3527425" y="2514600"/>
              <a:ext cx="1382111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Tag(6)        Index(9)</a:t>
              </a: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3511550" y="2551113"/>
              <a:ext cx="1481138" cy="1841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59" name="Line 55"/>
            <p:cNvSpPr>
              <a:spLocks noChangeShapeType="1"/>
            </p:cNvSpPr>
            <p:nvPr/>
          </p:nvSpPr>
          <p:spPr bwMode="auto">
            <a:xfrm>
              <a:off x="4121150" y="2551113"/>
              <a:ext cx="0" cy="1841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5273675" y="3138488"/>
              <a:ext cx="722956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32K x 12</a:t>
              </a:r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5019675" y="3403600"/>
              <a:ext cx="990657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Main memory</a:t>
              </a:r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5067300" y="3608388"/>
              <a:ext cx="1269451" cy="4221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Address = 15 bits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5067300" y="3741738"/>
              <a:ext cx="1056701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Data = 12 bits</a:t>
              </a:r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4960938" y="3081338"/>
              <a:ext cx="1479550" cy="99536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7808913" y="3289300"/>
              <a:ext cx="713338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512 x 12</a:t>
              </a: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7413625" y="3444875"/>
              <a:ext cx="1043556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Cache memory</a:t>
              </a:r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7542213" y="3665538"/>
              <a:ext cx="1190904" cy="4221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Address = 9 bits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68" name="Rectangle 64"/>
            <p:cNvSpPr>
              <a:spLocks noChangeArrowheads="1"/>
            </p:cNvSpPr>
            <p:nvPr/>
          </p:nvSpPr>
          <p:spPr bwMode="auto">
            <a:xfrm>
              <a:off x="7542213" y="3798888"/>
              <a:ext cx="1056701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Data = 12 bits</a:t>
              </a:r>
            </a:p>
          </p:txBody>
        </p:sp>
        <p:sp>
          <p:nvSpPr>
            <p:cNvPr id="69" name="Rectangle 65"/>
            <p:cNvSpPr>
              <a:spLocks noChangeArrowheads="1"/>
            </p:cNvSpPr>
            <p:nvPr/>
          </p:nvSpPr>
          <p:spPr bwMode="auto">
            <a:xfrm>
              <a:off x="7469188" y="3240088"/>
              <a:ext cx="1389062" cy="7778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70" name="Rectangle 66"/>
            <p:cNvSpPr>
              <a:spLocks noChangeArrowheads="1"/>
            </p:cNvSpPr>
            <p:nvPr/>
          </p:nvSpPr>
          <p:spPr bwMode="auto">
            <a:xfrm>
              <a:off x="4300538" y="3081338"/>
              <a:ext cx="681278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00   000</a:t>
              </a:r>
            </a:p>
          </p:txBody>
        </p:sp>
        <p:sp>
          <p:nvSpPr>
            <p:cNvPr id="71" name="Rectangle 67"/>
            <p:cNvSpPr>
              <a:spLocks noChangeArrowheads="1"/>
            </p:cNvSpPr>
            <p:nvPr/>
          </p:nvSpPr>
          <p:spPr bwMode="auto">
            <a:xfrm>
              <a:off x="4313238" y="3940175"/>
              <a:ext cx="681278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77   777</a:t>
              </a:r>
            </a:p>
          </p:txBody>
        </p:sp>
        <p:sp>
          <p:nvSpPr>
            <p:cNvPr id="72" name="Arc 68"/>
            <p:cNvSpPr>
              <a:spLocks/>
            </p:cNvSpPr>
            <p:nvPr/>
          </p:nvSpPr>
          <p:spPr bwMode="auto">
            <a:xfrm>
              <a:off x="4705350" y="2978150"/>
              <a:ext cx="90488" cy="88900"/>
            </a:xfrm>
            <a:custGeom>
              <a:avLst/>
              <a:gdLst>
                <a:gd name="G0" fmla="+- 8773 0 0"/>
                <a:gd name="G1" fmla="+- 21600 0 0"/>
                <a:gd name="G2" fmla="+- 21600 0 0"/>
                <a:gd name="T0" fmla="*/ 0 w 17282"/>
                <a:gd name="T1" fmla="*/ 1862 h 21600"/>
                <a:gd name="T2" fmla="*/ 17282 w 17282"/>
                <a:gd name="T3" fmla="*/ 1746 h 21600"/>
                <a:gd name="T4" fmla="*/ 8773 w 172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>
              <a:off x="4756150" y="2868613"/>
              <a:ext cx="25447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74" name="Arc 71"/>
            <p:cNvSpPr>
              <a:spLocks/>
            </p:cNvSpPr>
            <p:nvPr/>
          </p:nvSpPr>
          <p:spPr bwMode="auto">
            <a:xfrm>
              <a:off x="4364038" y="2978150"/>
              <a:ext cx="88900" cy="88900"/>
            </a:xfrm>
            <a:custGeom>
              <a:avLst/>
              <a:gdLst>
                <a:gd name="G0" fmla="+- 8773 0 0"/>
                <a:gd name="G1" fmla="+- 21600 0 0"/>
                <a:gd name="G2" fmla="+- 21600 0 0"/>
                <a:gd name="T0" fmla="*/ 0 w 17282"/>
                <a:gd name="T1" fmla="*/ 1862 h 21600"/>
                <a:gd name="T2" fmla="*/ 17282 w 17282"/>
                <a:gd name="T3" fmla="*/ 1746 h 21600"/>
                <a:gd name="T4" fmla="*/ 8773 w 172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>
              <a:off x="4410075" y="2873375"/>
              <a:ext cx="0" cy="1095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3835400" y="2747963"/>
              <a:ext cx="555625" cy="125412"/>
            </a:xfrm>
            <a:custGeom>
              <a:avLst/>
              <a:gdLst/>
              <a:ahLst/>
              <a:cxnLst>
                <a:cxn ang="0">
                  <a:pos x="331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332" h="97">
                  <a:moveTo>
                    <a:pt x="331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200" b="1"/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7113588" y="3209925"/>
              <a:ext cx="418385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000</a:t>
              </a:r>
            </a:p>
          </p:txBody>
        </p:sp>
        <p:sp>
          <p:nvSpPr>
            <p:cNvPr id="78" name="Rectangle 75"/>
            <p:cNvSpPr>
              <a:spLocks noChangeArrowheads="1"/>
            </p:cNvSpPr>
            <p:nvPr/>
          </p:nvSpPr>
          <p:spPr bwMode="auto">
            <a:xfrm>
              <a:off x="7110413" y="3881438"/>
              <a:ext cx="418385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777</a:t>
              </a:r>
            </a:p>
          </p:txBody>
        </p:sp>
        <p:sp>
          <p:nvSpPr>
            <p:cNvPr id="79" name="Arc 76"/>
            <p:cNvSpPr>
              <a:spLocks/>
            </p:cNvSpPr>
            <p:nvPr/>
          </p:nvSpPr>
          <p:spPr bwMode="auto">
            <a:xfrm>
              <a:off x="7245350" y="3138488"/>
              <a:ext cx="88900" cy="88900"/>
            </a:xfrm>
            <a:custGeom>
              <a:avLst/>
              <a:gdLst>
                <a:gd name="G0" fmla="+- 8773 0 0"/>
                <a:gd name="G1" fmla="+- 21600 0 0"/>
                <a:gd name="G2" fmla="+- 21600 0 0"/>
                <a:gd name="T0" fmla="*/ 0 w 17282"/>
                <a:gd name="T1" fmla="*/ 1862 h 21600"/>
                <a:gd name="T2" fmla="*/ 17282 w 17282"/>
                <a:gd name="T3" fmla="*/ 1746 h 21600"/>
                <a:gd name="T4" fmla="*/ 8773 w 172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80" name="Line 77"/>
            <p:cNvSpPr>
              <a:spLocks noChangeShapeType="1"/>
            </p:cNvSpPr>
            <p:nvPr/>
          </p:nvSpPr>
          <p:spPr bwMode="auto">
            <a:xfrm>
              <a:off x="7283450" y="2873375"/>
              <a:ext cx="0" cy="268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81" name="Line 81"/>
            <p:cNvSpPr>
              <a:spLocks noChangeShapeType="1"/>
            </p:cNvSpPr>
            <p:nvPr/>
          </p:nvSpPr>
          <p:spPr bwMode="auto">
            <a:xfrm>
              <a:off x="4740275" y="2720975"/>
              <a:ext cx="0" cy="268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429000" y="2057400"/>
            <a:ext cx="58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-k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648200" y="2057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/>
          <p:cNvGrpSpPr/>
          <p:nvPr/>
        </p:nvGrpSpPr>
        <p:grpSpPr>
          <a:xfrm>
            <a:off x="338138" y="381000"/>
            <a:ext cx="8520112" cy="5943600"/>
            <a:chOff x="338138" y="2455863"/>
            <a:chExt cx="8520112" cy="4076700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352425" y="2455863"/>
              <a:ext cx="2255169" cy="2975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600" b="1" dirty="0"/>
                <a:t>Addressing Relationships</a:t>
              </a:r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38138" y="4100513"/>
              <a:ext cx="3133871" cy="2975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600" b="1" dirty="0"/>
                <a:t>Direct Mapping Cache Organization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625600" y="4437063"/>
              <a:ext cx="730073" cy="4221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Memory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20838" y="4560888"/>
              <a:ext cx="67634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355850" y="4540250"/>
              <a:ext cx="1049391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Memory data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760538" y="4714875"/>
              <a:ext cx="57548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00000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584450" y="4714875"/>
              <a:ext cx="60273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1 2 2 0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389188" y="4760913"/>
              <a:ext cx="0" cy="17716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381375" y="4760913"/>
              <a:ext cx="0" cy="17716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397125" y="4754563"/>
              <a:ext cx="992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97125" y="4906963"/>
              <a:ext cx="992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397125" y="5154613"/>
              <a:ext cx="992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397125" y="5305425"/>
              <a:ext cx="992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397125" y="5456238"/>
              <a:ext cx="992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397125" y="5705475"/>
              <a:ext cx="992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397125" y="5856288"/>
              <a:ext cx="992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397125" y="6016625"/>
              <a:ext cx="992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397125" y="6265863"/>
              <a:ext cx="992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397125" y="6415088"/>
              <a:ext cx="992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760538" y="5113338"/>
              <a:ext cx="57548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00777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760538" y="5284788"/>
              <a:ext cx="57548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01000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760538" y="5664200"/>
              <a:ext cx="57548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01777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760538" y="5834063"/>
              <a:ext cx="57548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02000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760538" y="6213475"/>
              <a:ext cx="57548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02777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2584450" y="5114925"/>
              <a:ext cx="60273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2 3 4 0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2584450" y="5284788"/>
              <a:ext cx="60273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3 4 5 0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2584450" y="5673725"/>
              <a:ext cx="60273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4 5 6 0</a:t>
              </a: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584450" y="5834063"/>
              <a:ext cx="60273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5 6 7 0</a:t>
              </a: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2584450" y="6232525"/>
              <a:ext cx="60273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6 7 1 0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259263" y="4806950"/>
              <a:ext cx="536173" cy="4221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Index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4179888" y="4926013"/>
              <a:ext cx="67634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5030788" y="4906963"/>
              <a:ext cx="397097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Tag</a:t>
              </a: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5646738" y="4906963"/>
              <a:ext cx="48122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4851400" y="5127625"/>
              <a:ext cx="14811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4414838" y="5126038"/>
              <a:ext cx="418385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000</a:t>
              </a: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4845050" y="5119688"/>
              <a:ext cx="0" cy="11969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6335713" y="5116513"/>
              <a:ext cx="0" cy="11826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 flipH="1">
              <a:off x="5461000" y="5132388"/>
              <a:ext cx="0" cy="11763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4959350" y="5097463"/>
              <a:ext cx="375104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0 0</a:t>
              </a: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5575300" y="5097463"/>
              <a:ext cx="60273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1 2 2 0</a:t>
              </a: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4851400" y="5289550"/>
              <a:ext cx="14811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4851400" y="6305550"/>
              <a:ext cx="15017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4851400" y="6145213"/>
              <a:ext cx="14811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4968875" y="6122988"/>
              <a:ext cx="375104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0 2</a:t>
              </a: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5575300" y="6122988"/>
              <a:ext cx="60273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6 7 1 0</a:t>
              </a:r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4400550" y="6151563"/>
              <a:ext cx="418385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777</a:t>
              </a:r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4773613" y="4664075"/>
              <a:ext cx="1043556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Cache memory</a:t>
              </a:r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3527425" y="2514600"/>
              <a:ext cx="1382111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Tag(6)        Index(9)</a:t>
              </a:r>
            </a:p>
          </p:txBody>
        </p:sp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3511550" y="2551113"/>
              <a:ext cx="1481138" cy="1841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>
              <a:off x="4121150" y="2551113"/>
              <a:ext cx="0" cy="1841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53" name="Rectangle 56"/>
            <p:cNvSpPr>
              <a:spLocks noChangeArrowheads="1"/>
            </p:cNvSpPr>
            <p:nvPr/>
          </p:nvSpPr>
          <p:spPr bwMode="auto">
            <a:xfrm>
              <a:off x="5273675" y="3138488"/>
              <a:ext cx="722956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32K x 12</a:t>
              </a:r>
            </a:p>
          </p:txBody>
        </p:sp>
        <p:sp>
          <p:nvSpPr>
            <p:cNvPr id="54" name="Rectangle 57"/>
            <p:cNvSpPr>
              <a:spLocks noChangeArrowheads="1"/>
            </p:cNvSpPr>
            <p:nvPr/>
          </p:nvSpPr>
          <p:spPr bwMode="auto">
            <a:xfrm>
              <a:off x="5019675" y="3403600"/>
              <a:ext cx="990657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Main memory</a:t>
              </a:r>
            </a:p>
          </p:txBody>
        </p:sp>
        <p:sp>
          <p:nvSpPr>
            <p:cNvPr id="55" name="Rectangle 58"/>
            <p:cNvSpPr>
              <a:spLocks noChangeArrowheads="1"/>
            </p:cNvSpPr>
            <p:nvPr/>
          </p:nvSpPr>
          <p:spPr bwMode="auto">
            <a:xfrm>
              <a:off x="5067300" y="3608388"/>
              <a:ext cx="1269451" cy="4221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Address = 15 bits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56" name="Rectangle 59"/>
            <p:cNvSpPr>
              <a:spLocks noChangeArrowheads="1"/>
            </p:cNvSpPr>
            <p:nvPr/>
          </p:nvSpPr>
          <p:spPr bwMode="auto">
            <a:xfrm>
              <a:off x="5067300" y="3741738"/>
              <a:ext cx="1056701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Data = 12 bits</a:t>
              </a:r>
            </a:p>
          </p:txBody>
        </p:sp>
        <p:sp>
          <p:nvSpPr>
            <p:cNvPr id="57" name="Rectangle 60"/>
            <p:cNvSpPr>
              <a:spLocks noChangeArrowheads="1"/>
            </p:cNvSpPr>
            <p:nvPr/>
          </p:nvSpPr>
          <p:spPr bwMode="auto">
            <a:xfrm>
              <a:off x="4960938" y="3081338"/>
              <a:ext cx="1479550" cy="99536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7808913" y="3289300"/>
              <a:ext cx="713338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512 x 12</a:t>
              </a:r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7413625" y="3444875"/>
              <a:ext cx="1043556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Cache memory</a:t>
              </a:r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7542213" y="3665538"/>
              <a:ext cx="1190904" cy="4221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Address = 9 bits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61" name="Rectangle 64"/>
            <p:cNvSpPr>
              <a:spLocks noChangeArrowheads="1"/>
            </p:cNvSpPr>
            <p:nvPr/>
          </p:nvSpPr>
          <p:spPr bwMode="auto">
            <a:xfrm>
              <a:off x="7542213" y="3798888"/>
              <a:ext cx="1056701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Data = 12 bits</a:t>
              </a:r>
            </a:p>
          </p:txBody>
        </p:sp>
        <p:sp>
          <p:nvSpPr>
            <p:cNvPr id="62" name="Rectangle 65"/>
            <p:cNvSpPr>
              <a:spLocks noChangeArrowheads="1"/>
            </p:cNvSpPr>
            <p:nvPr/>
          </p:nvSpPr>
          <p:spPr bwMode="auto">
            <a:xfrm>
              <a:off x="7469188" y="3240088"/>
              <a:ext cx="1389062" cy="7778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63" name="Rectangle 66"/>
            <p:cNvSpPr>
              <a:spLocks noChangeArrowheads="1"/>
            </p:cNvSpPr>
            <p:nvPr/>
          </p:nvSpPr>
          <p:spPr bwMode="auto">
            <a:xfrm>
              <a:off x="4300538" y="3081338"/>
              <a:ext cx="681278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00   000</a:t>
              </a:r>
            </a:p>
          </p:txBody>
        </p:sp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4313238" y="3940175"/>
              <a:ext cx="681278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77   777</a:t>
              </a:r>
            </a:p>
          </p:txBody>
        </p:sp>
        <p:sp>
          <p:nvSpPr>
            <p:cNvPr id="65" name="Arc 68"/>
            <p:cNvSpPr>
              <a:spLocks/>
            </p:cNvSpPr>
            <p:nvPr/>
          </p:nvSpPr>
          <p:spPr bwMode="auto">
            <a:xfrm>
              <a:off x="4705350" y="2978150"/>
              <a:ext cx="90488" cy="88900"/>
            </a:xfrm>
            <a:custGeom>
              <a:avLst/>
              <a:gdLst>
                <a:gd name="G0" fmla="+- 8773 0 0"/>
                <a:gd name="G1" fmla="+- 21600 0 0"/>
                <a:gd name="G2" fmla="+- 21600 0 0"/>
                <a:gd name="T0" fmla="*/ 0 w 17282"/>
                <a:gd name="T1" fmla="*/ 1862 h 21600"/>
                <a:gd name="T2" fmla="*/ 17282 w 17282"/>
                <a:gd name="T3" fmla="*/ 1746 h 21600"/>
                <a:gd name="T4" fmla="*/ 8773 w 172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66" name="Line 70"/>
            <p:cNvSpPr>
              <a:spLocks noChangeShapeType="1"/>
            </p:cNvSpPr>
            <p:nvPr/>
          </p:nvSpPr>
          <p:spPr bwMode="auto">
            <a:xfrm>
              <a:off x="4756150" y="2868613"/>
              <a:ext cx="25447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67" name="Arc 71"/>
            <p:cNvSpPr>
              <a:spLocks/>
            </p:cNvSpPr>
            <p:nvPr/>
          </p:nvSpPr>
          <p:spPr bwMode="auto">
            <a:xfrm>
              <a:off x="4364038" y="2978150"/>
              <a:ext cx="88900" cy="88900"/>
            </a:xfrm>
            <a:custGeom>
              <a:avLst/>
              <a:gdLst>
                <a:gd name="G0" fmla="+- 8773 0 0"/>
                <a:gd name="G1" fmla="+- 21600 0 0"/>
                <a:gd name="G2" fmla="+- 21600 0 0"/>
                <a:gd name="T0" fmla="*/ 0 w 17282"/>
                <a:gd name="T1" fmla="*/ 1862 h 21600"/>
                <a:gd name="T2" fmla="*/ 17282 w 17282"/>
                <a:gd name="T3" fmla="*/ 1746 h 21600"/>
                <a:gd name="T4" fmla="*/ 8773 w 172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68" name="Line 72"/>
            <p:cNvSpPr>
              <a:spLocks noChangeShapeType="1"/>
            </p:cNvSpPr>
            <p:nvPr/>
          </p:nvSpPr>
          <p:spPr bwMode="auto">
            <a:xfrm>
              <a:off x="4410075" y="2873375"/>
              <a:ext cx="0" cy="1095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auto">
            <a:xfrm>
              <a:off x="3835400" y="2747963"/>
              <a:ext cx="555625" cy="125412"/>
            </a:xfrm>
            <a:custGeom>
              <a:avLst/>
              <a:gdLst/>
              <a:ahLst/>
              <a:cxnLst>
                <a:cxn ang="0">
                  <a:pos x="331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332" h="97">
                  <a:moveTo>
                    <a:pt x="331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200" b="1"/>
            </a:p>
          </p:txBody>
        </p:sp>
        <p:sp>
          <p:nvSpPr>
            <p:cNvPr id="70" name="Rectangle 74"/>
            <p:cNvSpPr>
              <a:spLocks noChangeArrowheads="1"/>
            </p:cNvSpPr>
            <p:nvPr/>
          </p:nvSpPr>
          <p:spPr bwMode="auto">
            <a:xfrm>
              <a:off x="7113588" y="3209925"/>
              <a:ext cx="418385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000</a:t>
              </a:r>
            </a:p>
          </p:txBody>
        </p:sp>
        <p:sp>
          <p:nvSpPr>
            <p:cNvPr id="71" name="Rectangle 75"/>
            <p:cNvSpPr>
              <a:spLocks noChangeArrowheads="1"/>
            </p:cNvSpPr>
            <p:nvPr/>
          </p:nvSpPr>
          <p:spPr bwMode="auto">
            <a:xfrm>
              <a:off x="7110413" y="3881438"/>
              <a:ext cx="418385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777</a:t>
              </a:r>
            </a:p>
          </p:txBody>
        </p:sp>
        <p:sp>
          <p:nvSpPr>
            <p:cNvPr id="72" name="Arc 76"/>
            <p:cNvSpPr>
              <a:spLocks/>
            </p:cNvSpPr>
            <p:nvPr/>
          </p:nvSpPr>
          <p:spPr bwMode="auto">
            <a:xfrm>
              <a:off x="7245350" y="3138488"/>
              <a:ext cx="88900" cy="88900"/>
            </a:xfrm>
            <a:custGeom>
              <a:avLst/>
              <a:gdLst>
                <a:gd name="G0" fmla="+- 8773 0 0"/>
                <a:gd name="G1" fmla="+- 21600 0 0"/>
                <a:gd name="G2" fmla="+- 21600 0 0"/>
                <a:gd name="T0" fmla="*/ 0 w 17282"/>
                <a:gd name="T1" fmla="*/ 1862 h 21600"/>
                <a:gd name="T2" fmla="*/ 17282 w 17282"/>
                <a:gd name="T3" fmla="*/ 1746 h 21600"/>
                <a:gd name="T4" fmla="*/ 8773 w 172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73" name="Line 77"/>
            <p:cNvSpPr>
              <a:spLocks noChangeShapeType="1"/>
            </p:cNvSpPr>
            <p:nvPr/>
          </p:nvSpPr>
          <p:spPr bwMode="auto">
            <a:xfrm>
              <a:off x="7283450" y="2873375"/>
              <a:ext cx="0" cy="268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74" name="Line 81"/>
            <p:cNvSpPr>
              <a:spLocks noChangeShapeType="1"/>
            </p:cNvSpPr>
            <p:nvPr/>
          </p:nvSpPr>
          <p:spPr bwMode="auto">
            <a:xfrm>
              <a:off x="4740275" y="2720975"/>
              <a:ext cx="0" cy="268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Organization		               </a:t>
            </a:r>
            <a:fld id="{44198361-0847-4097-97B6-F757CEDA3EDF}" type="slidenum">
              <a:rPr lang="en-US" smtClean="0"/>
              <a:pPr/>
              <a:t>15</a:t>
            </a:fld>
            <a:r>
              <a:rPr lang="en-US" dirty="0"/>
              <a:t>				          </a:t>
            </a:r>
            <a:r>
              <a:rPr lang="en-US"/>
              <a:t>Lecture 42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Cache Mapping – direct mapping</a:t>
            </a: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366713" y="1073150"/>
            <a:ext cx="8396287" cy="2084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600" b="1" dirty="0"/>
              <a:t>Operation</a:t>
            </a:r>
          </a:p>
          <a:p>
            <a:pPr defTabSz="762000">
              <a:lnSpc>
                <a:spcPct val="90000"/>
              </a:lnSpc>
            </a:pPr>
            <a:endParaRPr lang="en-US" altLang="ko-KR" sz="1600" b="1" dirty="0"/>
          </a:p>
          <a:p>
            <a:pPr defTabSz="762000">
              <a:lnSpc>
                <a:spcPct val="90000"/>
              </a:lnSpc>
            </a:pPr>
            <a:r>
              <a:rPr lang="en-US" altLang="ko-KR" sz="1600" b="1" dirty="0"/>
              <a:t>    - CPU generates a memory request with (TAG;INDEX)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600" b="1" dirty="0"/>
              <a:t>    - Access Cache using INDEX ; (tag; data)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600" b="1" dirty="0"/>
              <a:t>      	Compare TAG and tag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600" b="1" dirty="0"/>
              <a:t>    - If matches -&gt; Hit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600" b="1" dirty="0"/>
              <a:t>    	Provide Cache(data) to CPU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600" b="1" dirty="0"/>
              <a:t>    - If not match -&gt; Miss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600" b="1" dirty="0"/>
              <a:t>       Search main memory and replace the block from cache memory</a:t>
            </a:r>
          </a:p>
        </p:txBody>
      </p:sp>
      <p:grpSp>
        <p:nvGrpSpPr>
          <p:cNvPr id="2" name="Group 124"/>
          <p:cNvGrpSpPr/>
          <p:nvPr/>
        </p:nvGrpSpPr>
        <p:grpSpPr>
          <a:xfrm>
            <a:off x="1131888" y="3824288"/>
            <a:ext cx="5726112" cy="2592768"/>
            <a:chOff x="315913" y="3824288"/>
            <a:chExt cx="5726112" cy="2592768"/>
          </a:xfrm>
        </p:grpSpPr>
        <p:sp>
          <p:nvSpPr>
            <p:cNvPr id="83" name="Rectangle 3"/>
            <p:cNvSpPr>
              <a:spLocks noChangeArrowheads="1"/>
            </p:cNvSpPr>
            <p:nvPr/>
          </p:nvSpPr>
          <p:spPr bwMode="auto">
            <a:xfrm>
              <a:off x="315913" y="3824288"/>
              <a:ext cx="4114524" cy="322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101000"/>
                </a:lnSpc>
              </a:pPr>
              <a:r>
                <a:rPr lang="en-US" altLang="ko-KR" sz="1800" b="1" dirty="0"/>
                <a:t>Direct Mapping with block size of 8 words</a:t>
              </a:r>
            </a:p>
          </p:txBody>
        </p:sp>
        <p:sp>
          <p:nvSpPr>
            <p:cNvPr id="84" name="Line 8"/>
            <p:cNvSpPr>
              <a:spLocks noChangeShapeType="1"/>
            </p:cNvSpPr>
            <p:nvPr/>
          </p:nvSpPr>
          <p:spPr bwMode="auto">
            <a:xfrm>
              <a:off x="1966913" y="4437063"/>
              <a:ext cx="19478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954213" y="4438650"/>
              <a:ext cx="433387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000</a:t>
              </a:r>
            </a:p>
          </p:txBody>
        </p:sp>
        <p:sp>
          <p:nvSpPr>
            <p:cNvPr id="86" name="Line 10"/>
            <p:cNvSpPr>
              <a:spLocks noChangeShapeType="1"/>
            </p:cNvSpPr>
            <p:nvPr/>
          </p:nvSpPr>
          <p:spPr bwMode="auto">
            <a:xfrm>
              <a:off x="2382838" y="4441825"/>
              <a:ext cx="0" cy="7985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7" name="Line 12"/>
            <p:cNvSpPr>
              <a:spLocks noChangeShapeType="1"/>
            </p:cNvSpPr>
            <p:nvPr/>
          </p:nvSpPr>
          <p:spPr bwMode="auto">
            <a:xfrm>
              <a:off x="3016250" y="4441825"/>
              <a:ext cx="0" cy="7985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8" name="Rectangle 13"/>
            <p:cNvSpPr>
              <a:spLocks noChangeArrowheads="1"/>
            </p:cNvSpPr>
            <p:nvPr/>
          </p:nvSpPr>
          <p:spPr bwMode="auto">
            <a:xfrm>
              <a:off x="2508250" y="4438650"/>
              <a:ext cx="375104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0 1</a:t>
              </a:r>
            </a:p>
          </p:txBody>
        </p:sp>
        <p:sp>
          <p:nvSpPr>
            <p:cNvPr id="89" name="Rectangle 14"/>
            <p:cNvSpPr>
              <a:spLocks noChangeArrowheads="1"/>
            </p:cNvSpPr>
            <p:nvPr/>
          </p:nvSpPr>
          <p:spPr bwMode="auto">
            <a:xfrm>
              <a:off x="3146425" y="4438650"/>
              <a:ext cx="60273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3 4 5 0</a:t>
              </a:r>
            </a:p>
          </p:txBody>
        </p:sp>
        <p:sp>
          <p:nvSpPr>
            <p:cNvPr id="90" name="Rectangle 15"/>
            <p:cNvSpPr>
              <a:spLocks noChangeArrowheads="1"/>
            </p:cNvSpPr>
            <p:nvPr/>
          </p:nvSpPr>
          <p:spPr bwMode="auto">
            <a:xfrm>
              <a:off x="1954213" y="4648200"/>
              <a:ext cx="433387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007</a:t>
              </a:r>
            </a:p>
          </p:txBody>
        </p:sp>
        <p:sp>
          <p:nvSpPr>
            <p:cNvPr id="91" name="Rectangle 16"/>
            <p:cNvSpPr>
              <a:spLocks noChangeArrowheads="1"/>
            </p:cNvSpPr>
            <p:nvPr/>
          </p:nvSpPr>
          <p:spPr bwMode="auto">
            <a:xfrm>
              <a:off x="2508250" y="4638675"/>
              <a:ext cx="375104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0 1</a:t>
              </a:r>
            </a:p>
          </p:txBody>
        </p:sp>
        <p:sp>
          <p:nvSpPr>
            <p:cNvPr id="92" name="Rectangle 17"/>
            <p:cNvSpPr>
              <a:spLocks noChangeArrowheads="1"/>
            </p:cNvSpPr>
            <p:nvPr/>
          </p:nvSpPr>
          <p:spPr bwMode="auto">
            <a:xfrm>
              <a:off x="3146425" y="4648200"/>
              <a:ext cx="60273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6 5 7 8</a:t>
              </a:r>
            </a:p>
          </p:txBody>
        </p:sp>
        <p:sp>
          <p:nvSpPr>
            <p:cNvPr id="93" name="Line 18"/>
            <p:cNvSpPr>
              <a:spLocks noChangeShapeType="1"/>
            </p:cNvSpPr>
            <p:nvPr/>
          </p:nvSpPr>
          <p:spPr bwMode="auto">
            <a:xfrm>
              <a:off x="1966913" y="4848225"/>
              <a:ext cx="19478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4" name="Line 19"/>
            <p:cNvSpPr>
              <a:spLocks noChangeShapeType="1"/>
            </p:cNvSpPr>
            <p:nvPr/>
          </p:nvSpPr>
          <p:spPr bwMode="auto">
            <a:xfrm>
              <a:off x="1966913" y="5245100"/>
              <a:ext cx="19478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5" name="Rectangle 20"/>
            <p:cNvSpPr>
              <a:spLocks noChangeArrowheads="1"/>
            </p:cNvSpPr>
            <p:nvPr/>
          </p:nvSpPr>
          <p:spPr bwMode="auto">
            <a:xfrm>
              <a:off x="1954213" y="4848225"/>
              <a:ext cx="433387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010</a:t>
              </a:r>
            </a:p>
          </p:txBody>
        </p:sp>
        <p:sp>
          <p:nvSpPr>
            <p:cNvPr id="96" name="Rectangle 21"/>
            <p:cNvSpPr>
              <a:spLocks noChangeArrowheads="1"/>
            </p:cNvSpPr>
            <p:nvPr/>
          </p:nvSpPr>
          <p:spPr bwMode="auto">
            <a:xfrm>
              <a:off x="1954213" y="5048250"/>
              <a:ext cx="433387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017</a:t>
              </a:r>
            </a:p>
          </p:txBody>
        </p:sp>
        <p:sp>
          <p:nvSpPr>
            <p:cNvPr id="97" name="Line 22"/>
            <p:cNvSpPr>
              <a:spLocks noChangeShapeType="1"/>
            </p:cNvSpPr>
            <p:nvPr/>
          </p:nvSpPr>
          <p:spPr bwMode="auto">
            <a:xfrm>
              <a:off x="1966913" y="5949950"/>
              <a:ext cx="19478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8" name="Rectangle 23"/>
            <p:cNvSpPr>
              <a:spLocks noChangeArrowheads="1"/>
            </p:cNvSpPr>
            <p:nvPr/>
          </p:nvSpPr>
          <p:spPr bwMode="auto">
            <a:xfrm>
              <a:off x="1954213" y="5957888"/>
              <a:ext cx="433387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770</a:t>
              </a:r>
            </a:p>
          </p:txBody>
        </p:sp>
        <p:sp>
          <p:nvSpPr>
            <p:cNvPr id="99" name="Rectangle 24"/>
            <p:cNvSpPr>
              <a:spLocks noChangeArrowheads="1"/>
            </p:cNvSpPr>
            <p:nvPr/>
          </p:nvSpPr>
          <p:spPr bwMode="auto">
            <a:xfrm>
              <a:off x="2508250" y="5951538"/>
              <a:ext cx="375104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0 2</a:t>
              </a:r>
            </a:p>
          </p:txBody>
        </p:sp>
        <p:sp>
          <p:nvSpPr>
            <p:cNvPr id="100" name="Rectangle 25"/>
            <p:cNvSpPr>
              <a:spLocks noChangeArrowheads="1"/>
            </p:cNvSpPr>
            <p:nvPr/>
          </p:nvSpPr>
          <p:spPr bwMode="auto">
            <a:xfrm>
              <a:off x="1954213" y="6161088"/>
              <a:ext cx="433387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777</a:t>
              </a:r>
            </a:p>
          </p:txBody>
        </p:sp>
        <p:sp>
          <p:nvSpPr>
            <p:cNvPr id="101" name="Rectangle 26"/>
            <p:cNvSpPr>
              <a:spLocks noChangeArrowheads="1"/>
            </p:cNvSpPr>
            <p:nvPr/>
          </p:nvSpPr>
          <p:spPr bwMode="auto">
            <a:xfrm>
              <a:off x="2508250" y="6161088"/>
              <a:ext cx="375104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0 2</a:t>
              </a:r>
            </a:p>
          </p:txBody>
        </p:sp>
        <p:sp>
          <p:nvSpPr>
            <p:cNvPr id="102" name="Rectangle 27"/>
            <p:cNvSpPr>
              <a:spLocks noChangeArrowheads="1"/>
            </p:cNvSpPr>
            <p:nvPr/>
          </p:nvSpPr>
          <p:spPr bwMode="auto">
            <a:xfrm>
              <a:off x="3146425" y="6161088"/>
              <a:ext cx="60273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6 7 1 0</a:t>
              </a:r>
            </a:p>
          </p:txBody>
        </p:sp>
        <p:sp>
          <p:nvSpPr>
            <p:cNvPr id="103" name="Line 28"/>
            <p:cNvSpPr>
              <a:spLocks noChangeShapeType="1"/>
            </p:cNvSpPr>
            <p:nvPr/>
          </p:nvSpPr>
          <p:spPr bwMode="auto">
            <a:xfrm flipV="1">
              <a:off x="1966913" y="6357938"/>
              <a:ext cx="1971675" cy="3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4" name="Line 29"/>
            <p:cNvSpPr>
              <a:spLocks noChangeShapeType="1"/>
            </p:cNvSpPr>
            <p:nvPr/>
          </p:nvSpPr>
          <p:spPr bwMode="auto">
            <a:xfrm>
              <a:off x="3016250" y="5954713"/>
              <a:ext cx="0" cy="4032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5" name="Line 30"/>
            <p:cNvSpPr>
              <a:spLocks noChangeShapeType="1"/>
            </p:cNvSpPr>
            <p:nvPr/>
          </p:nvSpPr>
          <p:spPr bwMode="auto">
            <a:xfrm>
              <a:off x="3924300" y="5946775"/>
              <a:ext cx="0" cy="4191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6" name="Line 31"/>
            <p:cNvSpPr>
              <a:spLocks noChangeShapeType="1"/>
            </p:cNvSpPr>
            <p:nvPr/>
          </p:nvSpPr>
          <p:spPr bwMode="auto">
            <a:xfrm flipH="1">
              <a:off x="2382838" y="5954713"/>
              <a:ext cx="0" cy="406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7" name="Rectangle 32"/>
            <p:cNvSpPr>
              <a:spLocks noChangeArrowheads="1"/>
            </p:cNvSpPr>
            <p:nvPr/>
          </p:nvSpPr>
          <p:spPr bwMode="auto">
            <a:xfrm>
              <a:off x="1179513" y="4524375"/>
              <a:ext cx="642806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Block 0</a:t>
              </a:r>
            </a:p>
          </p:txBody>
        </p:sp>
        <p:sp>
          <p:nvSpPr>
            <p:cNvPr id="108" name="Rectangle 33"/>
            <p:cNvSpPr>
              <a:spLocks noChangeArrowheads="1"/>
            </p:cNvSpPr>
            <p:nvPr/>
          </p:nvSpPr>
          <p:spPr bwMode="auto">
            <a:xfrm>
              <a:off x="1179513" y="4964113"/>
              <a:ext cx="642806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Block 1</a:t>
              </a:r>
            </a:p>
          </p:txBody>
        </p:sp>
        <p:sp>
          <p:nvSpPr>
            <p:cNvPr id="109" name="Rectangle 34"/>
            <p:cNvSpPr>
              <a:spLocks noChangeArrowheads="1"/>
            </p:cNvSpPr>
            <p:nvPr/>
          </p:nvSpPr>
          <p:spPr bwMode="auto">
            <a:xfrm>
              <a:off x="1179513" y="6018213"/>
              <a:ext cx="721352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Block 63</a:t>
              </a:r>
            </a:p>
          </p:txBody>
        </p:sp>
        <p:sp>
          <p:nvSpPr>
            <p:cNvPr id="110" name="Line 35"/>
            <p:cNvSpPr>
              <a:spLocks noChangeShapeType="1"/>
            </p:cNvSpPr>
            <p:nvPr/>
          </p:nvSpPr>
          <p:spPr bwMode="auto">
            <a:xfrm>
              <a:off x="2382838" y="5254625"/>
              <a:ext cx="0" cy="679450"/>
            </a:xfrm>
            <a:prstGeom prst="line">
              <a:avLst/>
            </a:prstGeom>
            <a:noFill/>
            <a:ln w="25400"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1" name="Line 36"/>
            <p:cNvSpPr>
              <a:spLocks noChangeShapeType="1"/>
            </p:cNvSpPr>
            <p:nvPr/>
          </p:nvSpPr>
          <p:spPr bwMode="auto">
            <a:xfrm>
              <a:off x="3016250" y="5254625"/>
              <a:ext cx="0" cy="679450"/>
            </a:xfrm>
            <a:prstGeom prst="line">
              <a:avLst/>
            </a:prstGeom>
            <a:noFill/>
            <a:ln w="25400"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2" name="Line 37"/>
            <p:cNvSpPr>
              <a:spLocks noChangeShapeType="1"/>
            </p:cNvSpPr>
            <p:nvPr/>
          </p:nvSpPr>
          <p:spPr bwMode="auto">
            <a:xfrm>
              <a:off x="3924300" y="5254625"/>
              <a:ext cx="0" cy="679450"/>
            </a:xfrm>
            <a:prstGeom prst="line">
              <a:avLst/>
            </a:prstGeom>
            <a:noFill/>
            <a:ln w="25400"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3" name="Rectangle 38"/>
            <p:cNvSpPr>
              <a:spLocks noChangeArrowheads="1"/>
            </p:cNvSpPr>
            <p:nvPr/>
          </p:nvSpPr>
          <p:spPr bwMode="auto">
            <a:xfrm>
              <a:off x="4249738" y="4416425"/>
              <a:ext cx="1730924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Tag             Block     Word</a:t>
              </a:r>
            </a:p>
          </p:txBody>
        </p:sp>
        <p:sp>
          <p:nvSpPr>
            <p:cNvPr id="114" name="Line 39"/>
            <p:cNvSpPr>
              <a:spLocks noChangeShapeType="1"/>
            </p:cNvSpPr>
            <p:nvPr/>
          </p:nvSpPr>
          <p:spPr bwMode="auto">
            <a:xfrm>
              <a:off x="4233863" y="4424363"/>
              <a:ext cx="18081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5" name="Line 40"/>
            <p:cNvSpPr>
              <a:spLocks noChangeShapeType="1"/>
            </p:cNvSpPr>
            <p:nvPr/>
          </p:nvSpPr>
          <p:spPr bwMode="auto">
            <a:xfrm flipV="1">
              <a:off x="4233863" y="4648200"/>
              <a:ext cx="1803400" cy="47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6" name="Line 41"/>
            <p:cNvSpPr>
              <a:spLocks noChangeShapeType="1"/>
            </p:cNvSpPr>
            <p:nvPr/>
          </p:nvSpPr>
          <p:spPr bwMode="auto">
            <a:xfrm>
              <a:off x="4227513" y="4430713"/>
              <a:ext cx="0" cy="2254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7" name="Line 42"/>
            <p:cNvSpPr>
              <a:spLocks noChangeShapeType="1"/>
            </p:cNvSpPr>
            <p:nvPr/>
          </p:nvSpPr>
          <p:spPr bwMode="auto">
            <a:xfrm>
              <a:off x="4835525" y="4430713"/>
              <a:ext cx="0" cy="2254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8" name="Line 43"/>
            <p:cNvSpPr>
              <a:spLocks noChangeShapeType="1"/>
            </p:cNvSpPr>
            <p:nvPr/>
          </p:nvSpPr>
          <p:spPr bwMode="auto">
            <a:xfrm>
              <a:off x="5429250" y="4430713"/>
              <a:ext cx="0" cy="2254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9" name="Line 44"/>
            <p:cNvSpPr>
              <a:spLocks noChangeShapeType="1"/>
            </p:cNvSpPr>
            <p:nvPr/>
          </p:nvSpPr>
          <p:spPr bwMode="auto">
            <a:xfrm>
              <a:off x="6037263" y="4422775"/>
              <a:ext cx="0" cy="233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0" name="Rectangle 48"/>
            <p:cNvSpPr>
              <a:spLocks noChangeArrowheads="1"/>
            </p:cNvSpPr>
            <p:nvPr/>
          </p:nvSpPr>
          <p:spPr bwMode="auto">
            <a:xfrm>
              <a:off x="5173663" y="4805363"/>
              <a:ext cx="583494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INDEX</a:t>
              </a:r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4848225" y="4689475"/>
              <a:ext cx="1174750" cy="114300"/>
              <a:chOff x="2985" y="4228"/>
              <a:chExt cx="711" cy="84"/>
            </a:xfrm>
          </p:grpSpPr>
          <p:sp>
            <p:nvSpPr>
              <p:cNvPr id="122" name="Arc 49"/>
              <p:cNvSpPr>
                <a:spLocks/>
              </p:cNvSpPr>
              <p:nvPr/>
            </p:nvSpPr>
            <p:spPr bwMode="auto">
              <a:xfrm>
                <a:off x="2985" y="4228"/>
                <a:ext cx="356" cy="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23" name="Arc 50"/>
              <p:cNvSpPr>
                <a:spLocks/>
              </p:cNvSpPr>
              <p:nvPr/>
            </p:nvSpPr>
            <p:spPr bwMode="auto">
              <a:xfrm>
                <a:off x="3340" y="4228"/>
                <a:ext cx="356" cy="8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124" name="Line 54"/>
            <p:cNvSpPr>
              <a:spLocks noChangeShapeType="1"/>
            </p:cNvSpPr>
            <p:nvPr/>
          </p:nvSpPr>
          <p:spPr bwMode="auto">
            <a:xfrm>
              <a:off x="3921125" y="4441825"/>
              <a:ext cx="0" cy="8270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Organization		               </a:t>
            </a:r>
            <a:fld id="{44198361-0847-4097-97B6-F757CEDA3EDF}" type="slidenum">
              <a:rPr lang="en-US" smtClean="0"/>
              <a:pPr/>
              <a:t>16</a:t>
            </a:fld>
            <a:r>
              <a:rPr lang="en-US" dirty="0"/>
              <a:t>				          </a:t>
            </a:r>
            <a:r>
              <a:rPr lang="en-US"/>
              <a:t>Lecture 42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Cache Mapping – Set Associative Mapping</a:t>
            </a: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209550" y="1684337"/>
            <a:ext cx="4981300" cy="3282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 b="1" dirty="0"/>
              <a:t>Set Associative Mapping Cache with set size of two</a:t>
            </a: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944562" y="1116012"/>
            <a:ext cx="6171883" cy="339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- Each memory block has a set of locations in the Cache to load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066924" y="2846388"/>
            <a:ext cx="5095876" cy="2944812"/>
            <a:chOff x="1209" y="1062"/>
            <a:chExt cx="2188" cy="886"/>
          </a:xfrm>
        </p:grpSpPr>
        <p:sp>
          <p:nvSpPr>
            <p:cNvPr id="54" name="Rectangle 5"/>
            <p:cNvSpPr>
              <a:spLocks noChangeArrowheads="1"/>
            </p:cNvSpPr>
            <p:nvPr/>
          </p:nvSpPr>
          <p:spPr bwMode="auto">
            <a:xfrm>
              <a:off x="1209" y="1062"/>
              <a:ext cx="338" cy="1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Index</a:t>
              </a:r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567" y="1070"/>
              <a:ext cx="250" cy="1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Tag</a:t>
              </a:r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auto">
            <a:xfrm>
              <a:off x="2021" y="1070"/>
              <a:ext cx="303" cy="1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>
              <a:off x="1532" y="1232"/>
              <a:ext cx="18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1275" y="1216"/>
              <a:ext cx="27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000</a:t>
              </a: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H="1">
              <a:off x="1528" y="1236"/>
              <a:ext cx="0" cy="68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2442" y="1236"/>
              <a:ext cx="0" cy="6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>
              <a:off x="1901" y="1236"/>
              <a:ext cx="0" cy="6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1603" y="1222"/>
              <a:ext cx="236" cy="1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0 1</a:t>
              </a:r>
            </a:p>
          </p:txBody>
        </p:sp>
        <p:sp>
          <p:nvSpPr>
            <p:cNvPr id="63" name="Rectangle 14"/>
            <p:cNvSpPr>
              <a:spLocks noChangeArrowheads="1"/>
            </p:cNvSpPr>
            <p:nvPr/>
          </p:nvSpPr>
          <p:spPr bwMode="auto">
            <a:xfrm>
              <a:off x="1977" y="1222"/>
              <a:ext cx="380" cy="1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3 4 5 0</a:t>
              </a:r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>
              <a:off x="2478" y="1237"/>
              <a:ext cx="0" cy="6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 flipH="1">
              <a:off x="3392" y="1236"/>
              <a:ext cx="0" cy="68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2851" y="1236"/>
              <a:ext cx="0" cy="6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7" name="Rectangle 18"/>
            <p:cNvSpPr>
              <a:spLocks noChangeArrowheads="1"/>
            </p:cNvSpPr>
            <p:nvPr/>
          </p:nvSpPr>
          <p:spPr bwMode="auto">
            <a:xfrm>
              <a:off x="2554" y="1222"/>
              <a:ext cx="236" cy="1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0 2</a:t>
              </a:r>
            </a:p>
          </p:txBody>
        </p:sp>
        <p:sp>
          <p:nvSpPr>
            <p:cNvPr id="68" name="Rectangle 19"/>
            <p:cNvSpPr>
              <a:spLocks noChangeArrowheads="1"/>
            </p:cNvSpPr>
            <p:nvPr/>
          </p:nvSpPr>
          <p:spPr bwMode="auto">
            <a:xfrm>
              <a:off x="2926" y="1222"/>
              <a:ext cx="380" cy="1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5 6 7 0</a:t>
              </a:r>
            </a:p>
          </p:txBody>
        </p:sp>
        <p:sp>
          <p:nvSpPr>
            <p:cNvPr id="69" name="Rectangle 20"/>
            <p:cNvSpPr>
              <a:spLocks noChangeArrowheads="1"/>
            </p:cNvSpPr>
            <p:nvPr/>
          </p:nvSpPr>
          <p:spPr bwMode="auto">
            <a:xfrm>
              <a:off x="2517" y="1070"/>
              <a:ext cx="250" cy="1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Tag</a:t>
              </a:r>
            </a:p>
          </p:txBody>
        </p:sp>
        <p:sp>
          <p:nvSpPr>
            <p:cNvPr id="70" name="Rectangle 21"/>
            <p:cNvSpPr>
              <a:spLocks noChangeArrowheads="1"/>
            </p:cNvSpPr>
            <p:nvPr/>
          </p:nvSpPr>
          <p:spPr bwMode="auto">
            <a:xfrm>
              <a:off x="2971" y="1070"/>
              <a:ext cx="303" cy="1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71" name="Line 22"/>
            <p:cNvSpPr>
              <a:spLocks noChangeShapeType="1"/>
            </p:cNvSpPr>
            <p:nvPr/>
          </p:nvSpPr>
          <p:spPr bwMode="auto">
            <a:xfrm>
              <a:off x="1532" y="1354"/>
              <a:ext cx="18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2" name="Line 23"/>
            <p:cNvSpPr>
              <a:spLocks noChangeShapeType="1"/>
            </p:cNvSpPr>
            <p:nvPr/>
          </p:nvSpPr>
          <p:spPr bwMode="auto">
            <a:xfrm>
              <a:off x="1532" y="1798"/>
              <a:ext cx="18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3" name="Rectangle 24"/>
            <p:cNvSpPr>
              <a:spLocks noChangeArrowheads="1"/>
            </p:cNvSpPr>
            <p:nvPr/>
          </p:nvSpPr>
          <p:spPr bwMode="auto">
            <a:xfrm>
              <a:off x="1275" y="1781"/>
              <a:ext cx="27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777</a:t>
              </a:r>
            </a:p>
          </p:txBody>
        </p:sp>
        <p:sp>
          <p:nvSpPr>
            <p:cNvPr id="74" name="Rectangle 25"/>
            <p:cNvSpPr>
              <a:spLocks noChangeArrowheads="1"/>
            </p:cNvSpPr>
            <p:nvPr/>
          </p:nvSpPr>
          <p:spPr bwMode="auto">
            <a:xfrm>
              <a:off x="1603" y="1787"/>
              <a:ext cx="236" cy="1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0 2</a:t>
              </a:r>
            </a:p>
          </p:txBody>
        </p:sp>
        <p:sp>
          <p:nvSpPr>
            <p:cNvPr id="75" name="Rectangle 26"/>
            <p:cNvSpPr>
              <a:spLocks noChangeArrowheads="1"/>
            </p:cNvSpPr>
            <p:nvPr/>
          </p:nvSpPr>
          <p:spPr bwMode="auto">
            <a:xfrm>
              <a:off x="1977" y="1787"/>
              <a:ext cx="380" cy="1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6 7 1 0</a:t>
              </a:r>
            </a:p>
          </p:txBody>
        </p:sp>
        <p:sp>
          <p:nvSpPr>
            <p:cNvPr id="76" name="Rectangle 27"/>
            <p:cNvSpPr>
              <a:spLocks noChangeArrowheads="1"/>
            </p:cNvSpPr>
            <p:nvPr/>
          </p:nvSpPr>
          <p:spPr bwMode="auto">
            <a:xfrm>
              <a:off x="2554" y="1787"/>
              <a:ext cx="236" cy="1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0 0</a:t>
              </a:r>
            </a:p>
          </p:txBody>
        </p:sp>
        <p:sp>
          <p:nvSpPr>
            <p:cNvPr id="77" name="Rectangle 28"/>
            <p:cNvSpPr>
              <a:spLocks noChangeArrowheads="1"/>
            </p:cNvSpPr>
            <p:nvPr/>
          </p:nvSpPr>
          <p:spPr bwMode="auto">
            <a:xfrm>
              <a:off x="2926" y="1787"/>
              <a:ext cx="380" cy="1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2 3 4 0</a:t>
              </a:r>
            </a:p>
          </p:txBody>
        </p:sp>
        <p:sp>
          <p:nvSpPr>
            <p:cNvPr id="78" name="Line 29"/>
            <p:cNvSpPr>
              <a:spLocks noChangeShapeType="1"/>
            </p:cNvSpPr>
            <p:nvPr/>
          </p:nvSpPr>
          <p:spPr bwMode="auto">
            <a:xfrm flipV="1">
              <a:off x="1532" y="1916"/>
              <a:ext cx="1865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Organization		               </a:t>
            </a:r>
            <a:fld id="{44198361-0847-4097-97B6-F757CEDA3EDF}" type="slidenum">
              <a:rPr lang="en-US" smtClean="0"/>
              <a:pPr/>
              <a:t>17</a:t>
            </a:fld>
            <a:r>
              <a:rPr lang="en-US" dirty="0"/>
              <a:t>				          </a:t>
            </a:r>
            <a:r>
              <a:rPr lang="en-US"/>
              <a:t>Lecture 42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Cache Write</a:t>
            </a:r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466725" y="1214252"/>
            <a:ext cx="8067675" cy="5186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sz="1800" b="1" u="sng" dirty="0"/>
              <a:t>Write Through</a:t>
            </a:r>
            <a:endParaRPr lang="en-US" altLang="ko-KR" sz="1800" b="1" dirty="0"/>
          </a:p>
          <a:p>
            <a:pPr defTabSz="762000">
              <a:lnSpc>
                <a:spcPct val="80000"/>
              </a:lnSpc>
            </a:pPr>
            <a:endParaRPr lang="en-US" altLang="ko-KR" sz="1800" b="1" dirty="0"/>
          </a:p>
          <a:p>
            <a:pPr defTabSz="762000">
              <a:lnSpc>
                <a:spcPct val="80000"/>
              </a:lnSpc>
            </a:pPr>
            <a:r>
              <a:rPr lang="en-US" altLang="ko-KR" sz="1800" b="1" dirty="0"/>
              <a:t>         When writing into memory</a:t>
            </a:r>
          </a:p>
          <a:p>
            <a:pPr defTabSz="762000">
              <a:lnSpc>
                <a:spcPct val="80000"/>
              </a:lnSpc>
            </a:pPr>
            <a:endParaRPr lang="en-US" altLang="ko-KR" sz="1800" b="1" dirty="0"/>
          </a:p>
          <a:p>
            <a:pPr defTabSz="762000">
              <a:lnSpc>
                <a:spcPct val="80000"/>
              </a:lnSpc>
            </a:pPr>
            <a:r>
              <a:rPr lang="en-US" altLang="ko-KR" sz="1800" b="1" dirty="0"/>
              <a:t>                If Hit, both Cache and memory is written in parallel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 b="1" dirty="0"/>
              <a:t>                If Miss, Memory is written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 b="1" dirty="0"/>
              <a:t>                    For a read miss, missing block may be overloaded onto a cache block</a:t>
            </a:r>
          </a:p>
          <a:p>
            <a:pPr defTabSz="762000">
              <a:lnSpc>
                <a:spcPct val="80000"/>
              </a:lnSpc>
            </a:pPr>
            <a:endParaRPr lang="en-US" altLang="ko-KR" sz="1800" b="1" dirty="0"/>
          </a:p>
          <a:p>
            <a:pPr defTabSz="762000">
              <a:lnSpc>
                <a:spcPct val="80000"/>
              </a:lnSpc>
            </a:pPr>
            <a:r>
              <a:rPr lang="en-US" altLang="ko-KR" sz="1800" b="1" dirty="0"/>
              <a:t>         Memory is always updated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 b="1" dirty="0"/>
              <a:t>         -&gt; Important when CPU and DMA I/O are both executing</a:t>
            </a:r>
          </a:p>
          <a:p>
            <a:pPr defTabSz="762000">
              <a:lnSpc>
                <a:spcPct val="80000"/>
              </a:lnSpc>
            </a:pPr>
            <a:endParaRPr lang="en-US" altLang="ko-KR" sz="1800" b="1" dirty="0"/>
          </a:p>
          <a:p>
            <a:pPr defTabSz="762000">
              <a:lnSpc>
                <a:spcPct val="80000"/>
              </a:lnSpc>
            </a:pPr>
            <a:r>
              <a:rPr lang="en-US" altLang="ko-KR" sz="1800" b="1" dirty="0"/>
              <a:t>         Slow, due to the memory access time</a:t>
            </a:r>
          </a:p>
          <a:p>
            <a:pPr defTabSz="762000">
              <a:lnSpc>
                <a:spcPct val="80000"/>
              </a:lnSpc>
            </a:pPr>
            <a:endParaRPr lang="en-US" altLang="ko-KR" sz="1800" b="1" dirty="0"/>
          </a:p>
          <a:p>
            <a:pPr defTabSz="762000">
              <a:lnSpc>
                <a:spcPct val="80000"/>
              </a:lnSpc>
            </a:pPr>
            <a:r>
              <a:rPr lang="en-US" altLang="ko-KR" sz="1800" b="1" u="sng" dirty="0"/>
              <a:t>Write-Back (Copy-Back)</a:t>
            </a:r>
            <a:endParaRPr lang="en-US" altLang="ko-KR" sz="1800" b="1" dirty="0"/>
          </a:p>
          <a:p>
            <a:pPr defTabSz="762000">
              <a:lnSpc>
                <a:spcPct val="80000"/>
              </a:lnSpc>
            </a:pPr>
            <a:endParaRPr lang="en-US" altLang="ko-KR" sz="1800" b="1" dirty="0"/>
          </a:p>
          <a:p>
            <a:pPr defTabSz="762000">
              <a:lnSpc>
                <a:spcPct val="80000"/>
              </a:lnSpc>
            </a:pPr>
            <a:r>
              <a:rPr lang="en-US" altLang="ko-KR" sz="1800" b="1" dirty="0"/>
              <a:t>         When writing into memory</a:t>
            </a:r>
          </a:p>
          <a:p>
            <a:pPr defTabSz="762000">
              <a:lnSpc>
                <a:spcPct val="80000"/>
              </a:lnSpc>
            </a:pPr>
            <a:endParaRPr lang="en-US" altLang="ko-KR" sz="1800" b="1" dirty="0"/>
          </a:p>
          <a:p>
            <a:pPr defTabSz="762000">
              <a:lnSpc>
                <a:spcPct val="80000"/>
              </a:lnSpc>
            </a:pPr>
            <a:r>
              <a:rPr lang="en-US" altLang="ko-KR" sz="1800" b="1" dirty="0"/>
              <a:t>                If Hit, only Cache is written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 b="1" dirty="0"/>
              <a:t>                If Miss, missing block is brought to Cache and write into Cache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 b="1" dirty="0"/>
              <a:t>                      For a read miss, candidate block must be written back to the memory   </a:t>
            </a:r>
          </a:p>
          <a:p>
            <a:pPr defTabSz="762000">
              <a:lnSpc>
                <a:spcPct val="80000"/>
              </a:lnSpc>
            </a:pPr>
            <a:endParaRPr lang="en-US" altLang="ko-KR" sz="1800" b="1" dirty="0"/>
          </a:p>
          <a:p>
            <a:pPr defTabSz="762000">
              <a:lnSpc>
                <a:spcPct val="80000"/>
              </a:lnSpc>
            </a:pPr>
            <a:r>
              <a:rPr lang="en-US" altLang="ko-KR" sz="1800" b="1" dirty="0"/>
              <a:t>         Memory is not up-to-date, i.e., the same item in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 b="1" dirty="0"/>
              <a:t>                Cache and memory may have different value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Organization		               </a:t>
            </a:r>
            <a:fld id="{44198361-0847-4097-97B6-F757CEDA3EDF}" type="slidenum">
              <a:rPr lang="en-US" smtClean="0"/>
              <a:pPr/>
              <a:t>18</a:t>
            </a:fld>
            <a:r>
              <a:rPr lang="en-US" dirty="0"/>
              <a:t>				          Lecture 43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Virtual Memory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39738" y="1105706"/>
            <a:ext cx="8170862" cy="4944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600" b="1" dirty="0"/>
              <a:t>Give the programmer the illusion that the system has a very large memory, even though the computer actually has a relatively small main memory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08038" y="1692383"/>
            <a:ext cx="5155001" cy="3241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 b="1"/>
              <a:t>Address Space(Logical)  and Memory Space(Physical)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52425" y="3519596"/>
            <a:ext cx="6473503" cy="6108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 b="1"/>
              <a:t>Address Mapping      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 b="1"/>
              <a:t>      Memory </a:t>
            </a:r>
            <a:r>
              <a:rPr lang="en-US" altLang="ko-KR" sz="1800" b="1" i="1"/>
              <a:t>Mapping Table</a:t>
            </a:r>
            <a:r>
              <a:rPr lang="en-US" altLang="ko-KR" sz="1800" b="1"/>
              <a:t> for </a:t>
            </a:r>
            <a:r>
              <a:rPr lang="en-US" altLang="ko-KR" sz="1800" b="1" i="1"/>
              <a:t>Virtual Address</a:t>
            </a:r>
            <a:r>
              <a:rPr lang="en-US" altLang="ko-KR" sz="1800" b="1"/>
              <a:t> -&gt; </a:t>
            </a:r>
            <a:r>
              <a:rPr lang="en-US" altLang="ko-KR" sz="1800" b="1" i="1"/>
              <a:t>Physical Address</a:t>
            </a:r>
            <a:endParaRPr lang="en-US" altLang="ko-KR" sz="1800" b="1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314450" y="2040047"/>
            <a:ext cx="5286781" cy="1358484"/>
            <a:chOff x="366" y="1541"/>
            <a:chExt cx="4585" cy="63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097" y="1750"/>
              <a:ext cx="1158" cy="2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101000"/>
                </a:lnSpc>
              </a:pPr>
              <a:r>
                <a:rPr lang="en-US" altLang="ko-KR" sz="1400" b="1"/>
                <a:t>virtual address</a:t>
              </a:r>
            </a:p>
            <a:p>
              <a:pPr defTabSz="762000">
                <a:lnSpc>
                  <a:spcPct val="101000"/>
                </a:lnSpc>
              </a:pPr>
              <a:r>
                <a:rPr lang="en-US" altLang="ko-KR" sz="1400" b="1"/>
                <a:t>(logical address)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3489" y="1812"/>
              <a:ext cx="1164" cy="1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400" b="1"/>
                <a:t>physical address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997" y="1662"/>
              <a:ext cx="1551" cy="38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3401" y="1662"/>
              <a:ext cx="1550" cy="38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2636" y="1855"/>
              <a:ext cx="6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1152" y="1541"/>
              <a:ext cx="1012" cy="1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400" b="1"/>
                <a:t>address space</a:t>
              </a: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3579" y="1552"/>
              <a:ext cx="1056" cy="1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400" b="1"/>
                <a:t>memory space</a:t>
              </a: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66" y="2051"/>
              <a:ext cx="4317" cy="1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400" b="1"/>
                <a:t> address generated by programs        actual main memory address</a:t>
              </a: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2625" y="1724"/>
              <a:ext cx="687" cy="1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400" b="1"/>
                <a:t>Mapping</a:t>
              </a:r>
            </a:p>
          </p:txBody>
        </p:sp>
      </p:grp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396875" y="1066800"/>
            <a:ext cx="8304213" cy="542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692400" y="4246671"/>
            <a:ext cx="1308051" cy="2836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 b="1" i="1">
                <a:solidFill>
                  <a:srgbClr val="000000"/>
                </a:solidFill>
              </a:rPr>
              <a:t>Virtual address</a:t>
            </a: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124200" y="4851508"/>
            <a:ext cx="617158" cy="4221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</a:rPr>
              <a:t>Virtual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 b="1">
              <a:solidFill>
                <a:srgbClr val="000000"/>
              </a:solidFill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3055938" y="5015021"/>
            <a:ext cx="676340" cy="4221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</a:rPr>
              <a:t>address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 b="1">
              <a:solidFill>
                <a:srgbClr val="000000"/>
              </a:solidFill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3086100" y="5176946"/>
            <a:ext cx="666337" cy="4221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</a:rPr>
              <a:t>register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 b="1">
              <a:solidFill>
                <a:srgbClr val="000000"/>
              </a:solidFill>
            </a:endParaRP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4276725" y="4872146"/>
            <a:ext cx="730073" cy="4221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</a:rPr>
              <a:t>Memory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 b="1">
              <a:solidFill>
                <a:srgbClr val="000000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4249738" y="5035658"/>
            <a:ext cx="745398" cy="4221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</a:rPr>
              <a:t>mapping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 b="1">
              <a:solidFill>
                <a:srgbClr val="000000"/>
              </a:solidFill>
            </a:endParaRP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4395788" y="5197583"/>
            <a:ext cx="508282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</a:rPr>
              <a:t>table</a:t>
            </a: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4095750" y="6131033"/>
            <a:ext cx="1090877" cy="4221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</a:rPr>
              <a:t>Memory table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 b="1">
              <a:solidFill>
                <a:srgbClr val="000000"/>
              </a:solidFill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4064000" y="6291371"/>
            <a:ext cx="1093249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</a:rPr>
              <a:t>buffer register</a:t>
            </a: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5797550" y="4802296"/>
            <a:ext cx="1087543" cy="4221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</a:rPr>
              <a:t>Main memory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 b="1">
              <a:solidFill>
                <a:srgbClr val="000000"/>
              </a:solidFill>
            </a:endParaRP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6007100" y="4964221"/>
            <a:ext cx="676340" cy="4221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</a:rPr>
              <a:t>address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 b="1">
              <a:solidFill>
                <a:srgbClr val="000000"/>
              </a:solidFill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6034088" y="5129321"/>
            <a:ext cx="666337" cy="4221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</a:rPr>
              <a:t>register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 b="1">
              <a:solidFill>
                <a:srgbClr val="000000"/>
              </a:solidFill>
            </a:endParaRPr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7408863" y="4941996"/>
            <a:ext cx="5286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</a:rPr>
              <a:t>Main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 b="1">
              <a:solidFill>
                <a:srgbClr val="000000"/>
              </a:solidFill>
            </a:endParaRPr>
          </a:p>
        </p:txBody>
      </p:sp>
      <p:sp>
        <p:nvSpPr>
          <p:cNvPr id="38" name="Rectangle 31"/>
          <p:cNvSpPr>
            <a:spLocks noChangeArrowheads="1"/>
          </p:cNvSpPr>
          <p:nvPr/>
        </p:nvSpPr>
        <p:spPr bwMode="auto">
          <a:xfrm>
            <a:off x="7289800" y="5105508"/>
            <a:ext cx="720455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7146925" y="6131033"/>
            <a:ext cx="1087543" cy="4221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</a:rPr>
              <a:t>Main memory</a:t>
            </a:r>
          </a:p>
          <a:p>
            <a:pPr defTabSz="762000" eaLnBrk="1">
              <a:lnSpc>
                <a:spcPct val="90000"/>
              </a:lnSpc>
            </a:pPr>
            <a:endParaRPr lang="en-US" altLang="ko-KR" sz="1200" b="1">
              <a:solidFill>
                <a:srgbClr val="000000"/>
              </a:solidFill>
            </a:endParaRPr>
          </a:p>
        </p:txBody>
      </p: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7146925" y="6296133"/>
            <a:ext cx="1093249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</a:rPr>
              <a:t>buffer register</a:t>
            </a:r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2982913" y="4803883"/>
            <a:ext cx="863600" cy="712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42" name="Arc 35"/>
          <p:cNvSpPr>
            <a:spLocks/>
          </p:cNvSpPr>
          <p:nvPr/>
        </p:nvSpPr>
        <p:spPr bwMode="auto">
          <a:xfrm>
            <a:off x="3371850" y="4678471"/>
            <a:ext cx="100013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43" name="Line 36"/>
          <p:cNvSpPr>
            <a:spLocks noChangeShapeType="1"/>
          </p:cNvSpPr>
          <p:nvPr/>
        </p:nvSpPr>
        <p:spPr bwMode="auto">
          <a:xfrm>
            <a:off x="3421063" y="4478446"/>
            <a:ext cx="0" cy="2111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44" name="Arc 37"/>
          <p:cNvSpPr>
            <a:spLocks/>
          </p:cNvSpPr>
          <p:nvPr/>
        </p:nvSpPr>
        <p:spPr bwMode="auto">
          <a:xfrm>
            <a:off x="4110038" y="5083283"/>
            <a:ext cx="123825" cy="873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>
            <a:off x="3863975" y="5132496"/>
            <a:ext cx="2587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4238625" y="4478446"/>
            <a:ext cx="865188" cy="13636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47" name="Rectangle 40"/>
          <p:cNvSpPr>
            <a:spLocks noChangeArrowheads="1"/>
          </p:cNvSpPr>
          <p:nvPr/>
        </p:nvSpPr>
        <p:spPr bwMode="auto">
          <a:xfrm>
            <a:off x="4095750" y="6135796"/>
            <a:ext cx="1152525" cy="371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48" name="Arc 41"/>
          <p:cNvSpPr>
            <a:spLocks/>
          </p:cNvSpPr>
          <p:nvPr/>
        </p:nvSpPr>
        <p:spPr bwMode="auto">
          <a:xfrm>
            <a:off x="4629150" y="6007208"/>
            <a:ext cx="100013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49" name="Line 42"/>
          <p:cNvSpPr>
            <a:spLocks noChangeShapeType="1"/>
          </p:cNvSpPr>
          <p:nvPr/>
        </p:nvSpPr>
        <p:spPr bwMode="auto">
          <a:xfrm flipH="1">
            <a:off x="4678363" y="5845283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0" name="Arc 43"/>
          <p:cNvSpPr>
            <a:spLocks/>
          </p:cNvSpPr>
          <p:nvPr/>
        </p:nvSpPr>
        <p:spPr bwMode="auto">
          <a:xfrm>
            <a:off x="5367338" y="6272321"/>
            <a:ext cx="123825" cy="8890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1" name="Line 44"/>
          <p:cNvSpPr>
            <a:spLocks noChangeShapeType="1"/>
          </p:cNvSpPr>
          <p:nvPr/>
        </p:nvSpPr>
        <p:spPr bwMode="auto">
          <a:xfrm>
            <a:off x="5254625" y="6318358"/>
            <a:ext cx="120650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2" name="Rectangle 46"/>
          <p:cNvSpPr>
            <a:spLocks noChangeArrowheads="1"/>
          </p:cNvSpPr>
          <p:nvPr/>
        </p:nvSpPr>
        <p:spPr bwMode="auto">
          <a:xfrm>
            <a:off x="5797550" y="4803883"/>
            <a:ext cx="1117600" cy="712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3" name="Line 47"/>
          <p:cNvSpPr>
            <a:spLocks noChangeShapeType="1"/>
          </p:cNvSpPr>
          <p:nvPr/>
        </p:nvSpPr>
        <p:spPr bwMode="auto">
          <a:xfrm>
            <a:off x="5497513" y="4592746"/>
            <a:ext cx="8334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4" name="Arc 48"/>
          <p:cNvSpPr>
            <a:spLocks/>
          </p:cNvSpPr>
          <p:nvPr/>
        </p:nvSpPr>
        <p:spPr bwMode="auto">
          <a:xfrm>
            <a:off x="6265863" y="4678471"/>
            <a:ext cx="101600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5" name="Line 49"/>
          <p:cNvSpPr>
            <a:spLocks noChangeShapeType="1"/>
          </p:cNvSpPr>
          <p:nvPr/>
        </p:nvSpPr>
        <p:spPr bwMode="auto">
          <a:xfrm>
            <a:off x="6316663" y="4607033"/>
            <a:ext cx="0" cy="82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6" name="Arc 50"/>
          <p:cNvSpPr>
            <a:spLocks/>
          </p:cNvSpPr>
          <p:nvPr/>
        </p:nvSpPr>
        <p:spPr bwMode="auto">
          <a:xfrm>
            <a:off x="7158038" y="5086458"/>
            <a:ext cx="123825" cy="8890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7" name="Line 51"/>
          <p:cNvSpPr>
            <a:spLocks noChangeShapeType="1"/>
          </p:cNvSpPr>
          <p:nvPr/>
        </p:nvSpPr>
        <p:spPr bwMode="auto">
          <a:xfrm>
            <a:off x="6911975" y="5137258"/>
            <a:ext cx="2492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8" name="Rectangle 52"/>
          <p:cNvSpPr>
            <a:spLocks noChangeArrowheads="1"/>
          </p:cNvSpPr>
          <p:nvPr/>
        </p:nvSpPr>
        <p:spPr bwMode="auto">
          <a:xfrm>
            <a:off x="7291388" y="4607033"/>
            <a:ext cx="787400" cy="11064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9" name="Rectangle 53"/>
          <p:cNvSpPr>
            <a:spLocks noChangeArrowheads="1"/>
          </p:cNvSpPr>
          <p:nvPr/>
        </p:nvSpPr>
        <p:spPr bwMode="auto">
          <a:xfrm>
            <a:off x="7134225" y="6135796"/>
            <a:ext cx="1166813" cy="371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60" name="Arc 54"/>
          <p:cNvSpPr>
            <a:spLocks/>
          </p:cNvSpPr>
          <p:nvPr/>
        </p:nvSpPr>
        <p:spPr bwMode="auto">
          <a:xfrm>
            <a:off x="7681913" y="6007208"/>
            <a:ext cx="100012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61" name="Line 55"/>
          <p:cNvSpPr>
            <a:spLocks noChangeShapeType="1"/>
          </p:cNvSpPr>
          <p:nvPr/>
        </p:nvSpPr>
        <p:spPr bwMode="auto">
          <a:xfrm>
            <a:off x="7731125" y="5719871"/>
            <a:ext cx="0" cy="296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5495925" y="5762733"/>
            <a:ext cx="822919" cy="4775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 b="1" i="1"/>
              <a:t>Physical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400" b="1" i="1"/>
              <a:t>Address</a:t>
            </a:r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 flipH="1">
            <a:off x="5487988" y="4587983"/>
            <a:ext cx="0" cy="1743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Organization		               </a:t>
            </a:r>
            <a:fld id="{44198361-0847-4097-97B6-F757CEDA3EDF}" type="slidenum">
              <a:rPr lang="en-US" smtClean="0"/>
              <a:pPr/>
              <a:t>19</a:t>
            </a:fld>
            <a:r>
              <a:rPr lang="en-US" dirty="0"/>
              <a:t>				          Lecture 43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Address Mapping</a:t>
            </a:r>
          </a:p>
        </p:txBody>
      </p:sp>
      <p:grpSp>
        <p:nvGrpSpPr>
          <p:cNvPr id="2" name="Group 127"/>
          <p:cNvGrpSpPr/>
          <p:nvPr/>
        </p:nvGrpSpPr>
        <p:grpSpPr>
          <a:xfrm>
            <a:off x="317500" y="1255712"/>
            <a:ext cx="8145463" cy="5373688"/>
            <a:chOff x="317500" y="1136650"/>
            <a:chExt cx="8145463" cy="537368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317500" y="3095625"/>
              <a:ext cx="5667321" cy="3282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800" b="1"/>
                <a:t>Organization of memory Mapping Table in a paged system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560388" y="1136650"/>
              <a:ext cx="7821612" cy="9969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800" b="1" dirty="0"/>
                <a:t>Address Space and Memory Space are each divided into fixed size group of words called </a:t>
              </a:r>
              <a:r>
                <a:rPr lang="en-US" altLang="ko-KR" sz="1800" b="1" i="1" dirty="0"/>
                <a:t>blocks</a:t>
              </a:r>
              <a:r>
                <a:rPr lang="en-US" altLang="ko-KR" sz="1800" b="1" dirty="0"/>
                <a:t>  or </a:t>
              </a:r>
              <a:r>
                <a:rPr lang="en-US" altLang="ko-KR" sz="1800" b="1" i="1" dirty="0"/>
                <a:t>pages</a:t>
              </a:r>
            </a:p>
            <a:p>
              <a:pPr defTabSz="762000">
                <a:lnSpc>
                  <a:spcPct val="90000"/>
                </a:lnSpc>
              </a:pPr>
              <a:endParaRPr lang="en-US" altLang="ko-KR" sz="1200" b="1" i="1" dirty="0"/>
            </a:p>
            <a:p>
              <a:pPr defTabSz="762000">
                <a:lnSpc>
                  <a:spcPct val="90000"/>
                </a:lnSpc>
              </a:pPr>
              <a:r>
                <a:rPr lang="en-US" altLang="ko-KR" sz="1800" b="1" dirty="0"/>
                <a:t>1K words group</a:t>
              </a:r>
            </a:p>
          </p:txBody>
        </p:sp>
        <p:grpSp>
          <p:nvGrpSpPr>
            <p:cNvPr id="3" name="Group 127"/>
            <p:cNvGrpSpPr>
              <a:grpSpLocks/>
            </p:cNvGrpSpPr>
            <p:nvPr/>
          </p:nvGrpSpPr>
          <p:grpSpPr bwMode="auto">
            <a:xfrm>
              <a:off x="4745038" y="1595438"/>
              <a:ext cx="784225" cy="1589088"/>
              <a:chOff x="2989" y="975"/>
              <a:chExt cx="494" cy="1001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3028" y="975"/>
                <a:ext cx="378" cy="16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US" altLang="ko-KR" sz="1200" b="1">
                    <a:solidFill>
                      <a:srgbClr val="000000"/>
                    </a:solidFill>
                  </a:rPr>
                  <a:t>Page 0</a:t>
                </a:r>
              </a:p>
            </p:txBody>
          </p:sp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2989" y="978"/>
                <a:ext cx="494" cy="123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3028" y="1095"/>
                <a:ext cx="378" cy="16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US" altLang="ko-KR" sz="1200" b="1">
                    <a:solidFill>
                      <a:srgbClr val="000000"/>
                    </a:solidFill>
                  </a:rPr>
                  <a:t>Page 1</a:t>
                </a: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2989" y="1097"/>
                <a:ext cx="494" cy="122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3028" y="1216"/>
                <a:ext cx="378" cy="16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US" altLang="ko-KR" sz="1200" b="1">
                    <a:solidFill>
                      <a:srgbClr val="000000"/>
                    </a:solidFill>
                  </a:rPr>
                  <a:t>Page 2</a:t>
                </a:r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/>
            </p:nvSpPr>
            <p:spPr bwMode="auto">
              <a:xfrm>
                <a:off x="2989" y="1217"/>
                <a:ext cx="494" cy="121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8" name="Rectangle 11"/>
              <p:cNvSpPr>
                <a:spLocks noChangeArrowheads="1"/>
              </p:cNvSpPr>
              <p:nvPr/>
            </p:nvSpPr>
            <p:spPr bwMode="auto">
              <a:xfrm>
                <a:off x="3028" y="1336"/>
                <a:ext cx="378" cy="16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US" altLang="ko-KR" sz="1200" b="1">
                    <a:solidFill>
                      <a:srgbClr val="000000"/>
                    </a:solidFill>
                  </a:rPr>
                  <a:t>Page 3</a:t>
                </a:r>
              </a:p>
            </p:txBody>
          </p:sp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2989" y="1337"/>
                <a:ext cx="494" cy="128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3028" y="1456"/>
                <a:ext cx="378" cy="16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US" altLang="ko-KR" sz="1200" b="1">
                    <a:solidFill>
                      <a:srgbClr val="000000"/>
                    </a:solidFill>
                  </a:rPr>
                  <a:t>Page 4</a:t>
                </a:r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2989" y="1462"/>
                <a:ext cx="494" cy="117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3028" y="1576"/>
                <a:ext cx="378" cy="16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US" altLang="ko-KR" sz="1200" b="1">
                    <a:solidFill>
                      <a:srgbClr val="000000"/>
                    </a:solidFill>
                  </a:rPr>
                  <a:t>Page 5</a:t>
                </a:r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>
                <a:off x="2989" y="1577"/>
                <a:ext cx="494" cy="122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>
                <a:off x="3028" y="1696"/>
                <a:ext cx="378" cy="16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US" altLang="ko-KR" sz="1200" b="1">
                    <a:solidFill>
                      <a:srgbClr val="000000"/>
                    </a:solidFill>
                  </a:rPr>
                  <a:t>Page 6</a:t>
                </a:r>
              </a:p>
            </p:txBody>
          </p:sp>
          <p:sp>
            <p:nvSpPr>
              <p:cNvPr id="25" name="Rectangle 18"/>
              <p:cNvSpPr>
                <a:spLocks noChangeArrowheads="1"/>
              </p:cNvSpPr>
              <p:nvPr/>
            </p:nvSpPr>
            <p:spPr bwMode="auto">
              <a:xfrm>
                <a:off x="2989" y="1698"/>
                <a:ext cx="494" cy="121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6" name="Rectangle 19"/>
              <p:cNvSpPr>
                <a:spLocks noChangeArrowheads="1"/>
              </p:cNvSpPr>
              <p:nvPr/>
            </p:nvSpPr>
            <p:spPr bwMode="auto">
              <a:xfrm>
                <a:off x="3028" y="1815"/>
                <a:ext cx="378" cy="16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US" altLang="ko-KR" sz="1200" b="1">
                    <a:solidFill>
                      <a:srgbClr val="000000"/>
                    </a:solidFill>
                  </a:rPr>
                  <a:t>Page 7</a:t>
                </a:r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2989" y="1818"/>
                <a:ext cx="494" cy="10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11" name="Group 128"/>
            <p:cNvGrpSpPr>
              <a:grpSpLocks/>
            </p:cNvGrpSpPr>
            <p:nvPr/>
          </p:nvGrpSpPr>
          <p:grpSpPr bwMode="auto">
            <a:xfrm>
              <a:off x="7078663" y="2063751"/>
              <a:ext cx="773112" cy="825501"/>
              <a:chOff x="4189" y="1456"/>
              <a:chExt cx="487" cy="520"/>
            </a:xfrm>
          </p:grpSpPr>
          <p:sp>
            <p:nvSpPr>
              <p:cNvPr id="29" name="Rectangle 21"/>
              <p:cNvSpPr>
                <a:spLocks noChangeArrowheads="1"/>
              </p:cNvSpPr>
              <p:nvPr/>
            </p:nvSpPr>
            <p:spPr bwMode="auto">
              <a:xfrm>
                <a:off x="4221" y="1815"/>
                <a:ext cx="405" cy="16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US" altLang="ko-KR" sz="1200" b="1">
                    <a:solidFill>
                      <a:srgbClr val="000000"/>
                    </a:solidFill>
                  </a:rPr>
                  <a:t>Block 3</a:t>
                </a:r>
              </a:p>
            </p:txBody>
          </p:sp>
          <p:sp>
            <p:nvSpPr>
              <p:cNvPr id="30" name="Rectangle 22"/>
              <p:cNvSpPr>
                <a:spLocks noChangeArrowheads="1"/>
              </p:cNvSpPr>
              <p:nvPr/>
            </p:nvSpPr>
            <p:spPr bwMode="auto">
              <a:xfrm>
                <a:off x="4189" y="1818"/>
                <a:ext cx="487" cy="10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4221" y="1696"/>
                <a:ext cx="405" cy="16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US" altLang="ko-KR" sz="1200" b="1">
                    <a:solidFill>
                      <a:srgbClr val="000000"/>
                    </a:solidFill>
                  </a:rPr>
                  <a:t>Block 2</a:t>
                </a:r>
              </a:p>
            </p:txBody>
          </p:sp>
          <p:sp>
            <p:nvSpPr>
              <p:cNvPr id="32" name="Rectangle 24"/>
              <p:cNvSpPr>
                <a:spLocks noChangeArrowheads="1"/>
              </p:cNvSpPr>
              <p:nvPr/>
            </p:nvSpPr>
            <p:spPr bwMode="auto">
              <a:xfrm>
                <a:off x="4189" y="1698"/>
                <a:ext cx="487" cy="121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4221" y="1576"/>
                <a:ext cx="405" cy="16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US" altLang="ko-KR" sz="1200" b="1">
                    <a:solidFill>
                      <a:srgbClr val="000000"/>
                    </a:solidFill>
                  </a:rPr>
                  <a:t>Block 1</a:t>
                </a:r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4189" y="1577"/>
                <a:ext cx="487" cy="122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4221" y="1456"/>
                <a:ext cx="405" cy="16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US" altLang="ko-KR" sz="1200" b="1">
                    <a:solidFill>
                      <a:srgbClr val="000000"/>
                    </a:solidFill>
                  </a:rPr>
                  <a:t>Block 0</a:t>
                </a:r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4189" y="1457"/>
                <a:ext cx="484" cy="122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3367088" y="2081213"/>
              <a:ext cx="1089915" cy="4221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Address space</a:t>
              </a:r>
            </a:p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N = 8K = 2</a:t>
              </a:r>
              <a:r>
                <a:rPr lang="en-US" altLang="ko-KR" sz="1200" b="1" baseline="30000">
                  <a:solidFill>
                    <a:srgbClr val="000000"/>
                  </a:solidFill>
                </a:rPr>
                <a:t>13</a:t>
              </a: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5805488" y="2122488"/>
              <a:ext cx="1126015" cy="4221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Memory space</a:t>
              </a:r>
            </a:p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 = 4K = 2</a:t>
              </a:r>
              <a:r>
                <a:rPr lang="en-US" altLang="ko-KR" sz="1200" b="1" baseline="30000">
                  <a:solidFill>
                    <a:srgbClr val="000000"/>
                  </a:solidFill>
                </a:rPr>
                <a:t>12</a:t>
              </a: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2894013" y="4371975"/>
              <a:ext cx="1047750" cy="1968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3695700" y="4371975"/>
              <a:ext cx="0" cy="1889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3684588" y="436880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2301875" y="4340225"/>
              <a:ext cx="433388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000</a:t>
              </a: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2894013" y="4564063"/>
              <a:ext cx="1047750" cy="19208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3695700" y="4564063"/>
              <a:ext cx="0" cy="1889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3684588" y="4560888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2301875" y="4541838"/>
              <a:ext cx="433388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001</a:t>
              </a: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2894013" y="4756150"/>
              <a:ext cx="1047750" cy="1968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3695700" y="4756150"/>
              <a:ext cx="0" cy="1920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3684588" y="4752975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2301875" y="4743450"/>
              <a:ext cx="433388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010</a:t>
              </a: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2894013" y="4951413"/>
              <a:ext cx="1047750" cy="1936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3695700" y="4951413"/>
              <a:ext cx="0" cy="1809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3684588" y="494506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2301875" y="4945063"/>
              <a:ext cx="433388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011</a:t>
              </a: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2894013" y="5143500"/>
              <a:ext cx="1047750" cy="1889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>
              <a:off x="3695700" y="5143500"/>
              <a:ext cx="0" cy="1857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3684588" y="513715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2301875" y="5118100"/>
              <a:ext cx="433388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100</a:t>
              </a: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2894013" y="5335588"/>
              <a:ext cx="1047750" cy="1936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>
              <a:off x="3695700" y="5335588"/>
              <a:ext cx="0" cy="203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3684588" y="5330825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2301875" y="5311775"/>
              <a:ext cx="433388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101</a:t>
              </a:r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2894013" y="5527675"/>
              <a:ext cx="1047750" cy="19526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>
              <a:off x="3695700" y="5527675"/>
              <a:ext cx="0" cy="1920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3684588" y="552291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2301875" y="5513388"/>
              <a:ext cx="433388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110</a:t>
              </a:r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2894013" y="5719763"/>
              <a:ext cx="1047750" cy="16986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8" name="Line 64"/>
            <p:cNvSpPr>
              <a:spLocks noChangeShapeType="1"/>
            </p:cNvSpPr>
            <p:nvPr/>
          </p:nvSpPr>
          <p:spPr bwMode="auto">
            <a:xfrm>
              <a:off x="3695700" y="5719763"/>
              <a:ext cx="0" cy="1698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9" name="Rectangle 65"/>
            <p:cNvSpPr>
              <a:spLocks noChangeArrowheads="1"/>
            </p:cNvSpPr>
            <p:nvPr/>
          </p:nvSpPr>
          <p:spPr bwMode="auto">
            <a:xfrm>
              <a:off x="3684588" y="571500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0" name="Rectangle 66"/>
            <p:cNvSpPr>
              <a:spLocks noChangeArrowheads="1"/>
            </p:cNvSpPr>
            <p:nvPr/>
          </p:nvSpPr>
          <p:spPr bwMode="auto">
            <a:xfrm>
              <a:off x="2301875" y="5695950"/>
              <a:ext cx="433388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111</a:t>
              </a:r>
            </a:p>
          </p:txBody>
        </p:sp>
        <p:sp>
          <p:nvSpPr>
            <p:cNvPr id="71" name="Rectangle 67"/>
            <p:cNvSpPr>
              <a:spLocks noChangeArrowheads="1"/>
            </p:cNvSpPr>
            <p:nvPr/>
          </p:nvSpPr>
          <p:spPr bwMode="auto">
            <a:xfrm>
              <a:off x="2894013" y="6227763"/>
              <a:ext cx="1047750" cy="18891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2" name="Line 68"/>
            <p:cNvSpPr>
              <a:spLocks noChangeShapeType="1"/>
            </p:cNvSpPr>
            <p:nvPr/>
          </p:nvSpPr>
          <p:spPr bwMode="auto">
            <a:xfrm>
              <a:off x="3695700" y="6227763"/>
              <a:ext cx="0" cy="1809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3" name="Rectangle 69"/>
            <p:cNvSpPr>
              <a:spLocks noChangeArrowheads="1"/>
            </p:cNvSpPr>
            <p:nvPr/>
          </p:nvSpPr>
          <p:spPr bwMode="auto">
            <a:xfrm>
              <a:off x="3684588" y="6226175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4975225" y="4951413"/>
              <a:ext cx="1733550" cy="1873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5" name="Line 71"/>
            <p:cNvSpPr>
              <a:spLocks noChangeShapeType="1"/>
            </p:cNvSpPr>
            <p:nvPr/>
          </p:nvSpPr>
          <p:spPr bwMode="auto">
            <a:xfrm>
              <a:off x="5316538" y="4951413"/>
              <a:ext cx="0" cy="2159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6" name="Rectangle 72"/>
            <p:cNvSpPr>
              <a:spLocks noChangeArrowheads="1"/>
            </p:cNvSpPr>
            <p:nvPr/>
          </p:nvSpPr>
          <p:spPr bwMode="auto">
            <a:xfrm>
              <a:off x="7499350" y="4554538"/>
              <a:ext cx="954088" cy="1968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7" name="Rectangle 73"/>
            <p:cNvSpPr>
              <a:spLocks noChangeArrowheads="1"/>
            </p:cNvSpPr>
            <p:nvPr/>
          </p:nvSpPr>
          <p:spPr bwMode="auto">
            <a:xfrm>
              <a:off x="7561263" y="4532313"/>
              <a:ext cx="642806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Block 0</a:t>
              </a:r>
            </a:p>
          </p:txBody>
        </p:sp>
        <p:sp>
          <p:nvSpPr>
            <p:cNvPr id="78" name="Rectangle 74"/>
            <p:cNvSpPr>
              <a:spLocks noChangeArrowheads="1"/>
            </p:cNvSpPr>
            <p:nvPr/>
          </p:nvSpPr>
          <p:spPr bwMode="auto">
            <a:xfrm>
              <a:off x="7499350" y="4756150"/>
              <a:ext cx="954088" cy="1968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9" name="Rectangle 75"/>
            <p:cNvSpPr>
              <a:spLocks noChangeArrowheads="1"/>
            </p:cNvSpPr>
            <p:nvPr/>
          </p:nvSpPr>
          <p:spPr bwMode="auto">
            <a:xfrm>
              <a:off x="7561263" y="4733925"/>
              <a:ext cx="642806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Block 1</a:t>
              </a:r>
            </a:p>
          </p:txBody>
        </p:sp>
        <p:sp>
          <p:nvSpPr>
            <p:cNvPr id="80" name="Rectangle 76"/>
            <p:cNvSpPr>
              <a:spLocks noChangeArrowheads="1"/>
            </p:cNvSpPr>
            <p:nvPr/>
          </p:nvSpPr>
          <p:spPr bwMode="auto">
            <a:xfrm>
              <a:off x="7499350" y="4951413"/>
              <a:ext cx="954088" cy="18891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1" name="Rectangle 77"/>
            <p:cNvSpPr>
              <a:spLocks noChangeArrowheads="1"/>
            </p:cNvSpPr>
            <p:nvPr/>
          </p:nvSpPr>
          <p:spPr bwMode="auto">
            <a:xfrm>
              <a:off x="7561263" y="4935538"/>
              <a:ext cx="642806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Block 2</a:t>
              </a:r>
            </a:p>
          </p:txBody>
        </p:sp>
        <p:sp>
          <p:nvSpPr>
            <p:cNvPr id="82" name="Rectangle 78"/>
            <p:cNvSpPr>
              <a:spLocks noChangeArrowheads="1"/>
            </p:cNvSpPr>
            <p:nvPr/>
          </p:nvSpPr>
          <p:spPr bwMode="auto">
            <a:xfrm>
              <a:off x="7499350" y="5143500"/>
              <a:ext cx="954088" cy="1682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3" name="Rectangle 79"/>
            <p:cNvSpPr>
              <a:spLocks noChangeArrowheads="1"/>
            </p:cNvSpPr>
            <p:nvPr/>
          </p:nvSpPr>
          <p:spPr bwMode="auto">
            <a:xfrm>
              <a:off x="7561263" y="5137150"/>
              <a:ext cx="642806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Block 3</a:t>
              </a:r>
            </a:p>
          </p:txBody>
        </p:sp>
        <p:sp>
          <p:nvSpPr>
            <p:cNvPr id="84" name="Rectangle 80"/>
            <p:cNvSpPr>
              <a:spLocks noChangeArrowheads="1"/>
            </p:cNvSpPr>
            <p:nvPr/>
          </p:nvSpPr>
          <p:spPr bwMode="auto">
            <a:xfrm>
              <a:off x="7499350" y="5651500"/>
              <a:ext cx="963613" cy="1984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5" name="Rectangle 81"/>
            <p:cNvSpPr>
              <a:spLocks noChangeArrowheads="1"/>
            </p:cNvSpPr>
            <p:nvPr/>
          </p:nvSpPr>
          <p:spPr bwMode="auto">
            <a:xfrm>
              <a:off x="7658100" y="5649913"/>
              <a:ext cx="49052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MBR</a:t>
              </a:r>
            </a:p>
          </p:txBody>
        </p:sp>
        <p:sp>
          <p:nvSpPr>
            <p:cNvPr id="86" name="Rectangle 82"/>
            <p:cNvSpPr>
              <a:spLocks noChangeArrowheads="1"/>
            </p:cNvSpPr>
            <p:nvPr/>
          </p:nvSpPr>
          <p:spPr bwMode="auto">
            <a:xfrm>
              <a:off x="4940300" y="4945063"/>
              <a:ext cx="375104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0 1</a:t>
              </a:r>
            </a:p>
          </p:txBody>
        </p:sp>
        <p:sp>
          <p:nvSpPr>
            <p:cNvPr id="87" name="Rectangle 83"/>
            <p:cNvSpPr>
              <a:spLocks noChangeArrowheads="1"/>
            </p:cNvSpPr>
            <p:nvPr/>
          </p:nvSpPr>
          <p:spPr bwMode="auto">
            <a:xfrm>
              <a:off x="5364163" y="4945063"/>
              <a:ext cx="1285609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0 1 0 1 0 1 0 0 1 1</a:t>
              </a:r>
            </a:p>
          </p:txBody>
        </p:sp>
        <p:sp>
          <p:nvSpPr>
            <p:cNvPr id="88" name="Rectangle 84"/>
            <p:cNvSpPr>
              <a:spLocks noChangeArrowheads="1"/>
            </p:cNvSpPr>
            <p:nvPr/>
          </p:nvSpPr>
          <p:spPr bwMode="auto">
            <a:xfrm>
              <a:off x="2894013" y="3725863"/>
              <a:ext cx="3128962" cy="1714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9" name="Rectangle 85"/>
            <p:cNvSpPr>
              <a:spLocks noChangeArrowheads="1"/>
            </p:cNvSpPr>
            <p:nvPr/>
          </p:nvSpPr>
          <p:spPr bwMode="auto">
            <a:xfrm>
              <a:off x="2971800" y="3695700"/>
              <a:ext cx="55945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1  0  1</a:t>
              </a:r>
            </a:p>
          </p:txBody>
        </p:sp>
        <p:sp>
          <p:nvSpPr>
            <p:cNvPr id="90" name="Line 86"/>
            <p:cNvSpPr>
              <a:spLocks noChangeShapeType="1"/>
            </p:cNvSpPr>
            <p:nvPr/>
          </p:nvSpPr>
          <p:spPr bwMode="auto">
            <a:xfrm flipV="1">
              <a:off x="3695700" y="3738563"/>
              <a:ext cx="0" cy="1714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1" name="Rectangle 87"/>
            <p:cNvSpPr>
              <a:spLocks noChangeArrowheads="1"/>
            </p:cNvSpPr>
            <p:nvPr/>
          </p:nvSpPr>
          <p:spPr bwMode="auto">
            <a:xfrm>
              <a:off x="3781425" y="3695700"/>
              <a:ext cx="1603004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0  1  0  1  0  1  0  0  1  1</a:t>
              </a:r>
            </a:p>
          </p:txBody>
        </p:sp>
        <p:sp>
          <p:nvSpPr>
            <p:cNvPr id="92" name="Rectangle 88"/>
            <p:cNvSpPr>
              <a:spLocks noChangeArrowheads="1"/>
            </p:cNvSpPr>
            <p:nvPr/>
          </p:nvSpPr>
          <p:spPr bwMode="auto">
            <a:xfrm>
              <a:off x="1620838" y="4041775"/>
              <a:ext cx="522132" cy="4221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Table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93" name="Rectangle 89"/>
            <p:cNvSpPr>
              <a:spLocks noChangeArrowheads="1"/>
            </p:cNvSpPr>
            <p:nvPr/>
          </p:nvSpPr>
          <p:spPr bwMode="auto">
            <a:xfrm>
              <a:off x="1620838" y="4200525"/>
              <a:ext cx="67634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94" name="Arc 90"/>
            <p:cNvSpPr>
              <a:spLocks/>
            </p:cNvSpPr>
            <p:nvPr/>
          </p:nvSpPr>
          <p:spPr bwMode="auto">
            <a:xfrm>
              <a:off x="2476500" y="4249738"/>
              <a:ext cx="122238" cy="10795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auto">
            <a:xfrm>
              <a:off x="2528888" y="4100513"/>
              <a:ext cx="811212" cy="17145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0" y="0"/>
                </a:cxn>
                <a:cxn ang="0">
                  <a:pos x="408" y="0"/>
                </a:cxn>
              </a:cxnLst>
              <a:rect l="0" t="0" r="r" b="b"/>
              <a:pathLst>
                <a:path w="409" h="121">
                  <a:moveTo>
                    <a:pt x="0" y="120"/>
                  </a:moveTo>
                  <a:lnTo>
                    <a:pt x="0" y="0"/>
                  </a:lnTo>
                  <a:lnTo>
                    <a:pt x="408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96" name="Arc 93"/>
            <p:cNvSpPr>
              <a:spLocks/>
            </p:cNvSpPr>
            <p:nvPr/>
          </p:nvSpPr>
          <p:spPr bwMode="auto">
            <a:xfrm>
              <a:off x="3827463" y="4249738"/>
              <a:ext cx="120650" cy="10795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3879850" y="4100513"/>
              <a:ext cx="350838" cy="17145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0" y="0"/>
                </a:cxn>
                <a:cxn ang="0">
                  <a:pos x="176" y="0"/>
                </a:cxn>
              </a:cxnLst>
              <a:rect l="0" t="0" r="r" b="b"/>
              <a:pathLst>
                <a:path w="177" h="121">
                  <a:moveTo>
                    <a:pt x="0" y="120"/>
                  </a:moveTo>
                  <a:lnTo>
                    <a:pt x="0" y="0"/>
                  </a:lnTo>
                  <a:lnTo>
                    <a:pt x="176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4225925" y="3984625"/>
              <a:ext cx="756490" cy="4221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Presence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4225925" y="4143375"/>
              <a:ext cx="36830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bit</a:t>
              </a:r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5308600" y="3908425"/>
              <a:ext cx="733425" cy="511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60"/>
                </a:cxn>
                <a:cxn ang="0">
                  <a:pos x="368" y="360"/>
                </a:cxn>
              </a:cxnLst>
              <a:rect l="0" t="0" r="r" b="b"/>
              <a:pathLst>
                <a:path w="369" h="361">
                  <a:moveTo>
                    <a:pt x="0" y="0"/>
                  </a:moveTo>
                  <a:lnTo>
                    <a:pt x="0" y="360"/>
                  </a:lnTo>
                  <a:lnTo>
                    <a:pt x="368" y="36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1" name="Arc 98"/>
            <p:cNvSpPr>
              <a:spLocks/>
            </p:cNvSpPr>
            <p:nvPr/>
          </p:nvSpPr>
          <p:spPr bwMode="auto">
            <a:xfrm>
              <a:off x="5986463" y="4826000"/>
              <a:ext cx="122237" cy="10795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2" name="Line 99"/>
            <p:cNvSpPr>
              <a:spLocks noChangeShapeType="1"/>
            </p:cNvSpPr>
            <p:nvPr/>
          </p:nvSpPr>
          <p:spPr bwMode="auto">
            <a:xfrm>
              <a:off x="6046788" y="4429125"/>
              <a:ext cx="0" cy="406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3" name="Rectangle 100"/>
            <p:cNvSpPr>
              <a:spLocks noChangeArrowheads="1"/>
            </p:cNvSpPr>
            <p:nvPr/>
          </p:nvSpPr>
          <p:spPr bwMode="auto">
            <a:xfrm>
              <a:off x="2835275" y="3503613"/>
              <a:ext cx="729496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Page no.</a:t>
              </a:r>
            </a:p>
          </p:txBody>
        </p:sp>
        <p:sp>
          <p:nvSpPr>
            <p:cNvPr id="104" name="Rectangle 101"/>
            <p:cNvSpPr>
              <a:spLocks noChangeArrowheads="1"/>
            </p:cNvSpPr>
            <p:nvPr/>
          </p:nvSpPr>
          <p:spPr bwMode="auto">
            <a:xfrm>
              <a:off x="4297363" y="3503613"/>
              <a:ext cx="989054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Line number</a:t>
              </a:r>
            </a:p>
          </p:txBody>
        </p:sp>
        <p:sp>
          <p:nvSpPr>
            <p:cNvPr id="105" name="Rectangle 102"/>
            <p:cNvSpPr>
              <a:spLocks noChangeArrowheads="1"/>
            </p:cNvSpPr>
            <p:nvPr/>
          </p:nvSpPr>
          <p:spPr bwMode="auto">
            <a:xfrm>
              <a:off x="6069013" y="3676650"/>
              <a:ext cx="114602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Virtual address</a:t>
              </a:r>
            </a:p>
          </p:txBody>
        </p:sp>
        <p:sp>
          <p:nvSpPr>
            <p:cNvPr id="106" name="Rectangle 103"/>
            <p:cNvSpPr>
              <a:spLocks noChangeArrowheads="1"/>
            </p:cNvSpPr>
            <p:nvPr/>
          </p:nvSpPr>
          <p:spPr bwMode="auto">
            <a:xfrm>
              <a:off x="5130800" y="5208588"/>
              <a:ext cx="1087543" cy="4221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Main memory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07" name="Rectangle 104"/>
            <p:cNvSpPr>
              <a:spLocks noChangeArrowheads="1"/>
            </p:cNvSpPr>
            <p:nvPr/>
          </p:nvSpPr>
          <p:spPr bwMode="auto">
            <a:xfrm>
              <a:off x="5130800" y="5365750"/>
              <a:ext cx="119520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address register</a:t>
              </a:r>
            </a:p>
          </p:txBody>
        </p:sp>
        <p:sp>
          <p:nvSpPr>
            <p:cNvPr id="108" name="Arc 105"/>
            <p:cNvSpPr>
              <a:spLocks/>
            </p:cNvSpPr>
            <p:nvPr/>
          </p:nvSpPr>
          <p:spPr bwMode="auto">
            <a:xfrm>
              <a:off x="3287713" y="6105525"/>
              <a:ext cx="120650" cy="10795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9" name="Arc 107"/>
            <p:cNvSpPr>
              <a:spLocks/>
            </p:cNvSpPr>
            <p:nvPr/>
          </p:nvSpPr>
          <p:spPr bwMode="auto">
            <a:xfrm>
              <a:off x="5081588" y="4826000"/>
              <a:ext cx="120650" cy="10795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0" name="Line 108"/>
            <p:cNvSpPr>
              <a:spLocks noChangeShapeType="1"/>
            </p:cNvSpPr>
            <p:nvPr/>
          </p:nvSpPr>
          <p:spPr bwMode="auto">
            <a:xfrm>
              <a:off x="5140325" y="4689475"/>
              <a:ext cx="0" cy="1460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4498975" y="4678363"/>
              <a:ext cx="636588" cy="1814512"/>
            </a:xfrm>
            <a:custGeom>
              <a:avLst/>
              <a:gdLst/>
              <a:ahLst/>
              <a:cxnLst>
                <a:cxn ang="0">
                  <a:pos x="320" y="0"/>
                </a:cxn>
                <a:cxn ang="0">
                  <a:pos x="0" y="0"/>
                </a:cxn>
                <a:cxn ang="0">
                  <a:pos x="0" y="1408"/>
                </a:cxn>
              </a:cxnLst>
              <a:rect l="0" t="0" r="r" b="b"/>
              <a:pathLst>
                <a:path w="321" h="1409">
                  <a:moveTo>
                    <a:pt x="320" y="0"/>
                  </a:moveTo>
                  <a:lnTo>
                    <a:pt x="0" y="0"/>
                  </a:lnTo>
                  <a:lnTo>
                    <a:pt x="0" y="140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112" name="Line 110"/>
            <p:cNvSpPr>
              <a:spLocks noChangeShapeType="1"/>
            </p:cNvSpPr>
            <p:nvPr/>
          </p:nvSpPr>
          <p:spPr bwMode="auto">
            <a:xfrm>
              <a:off x="3344863" y="6503988"/>
              <a:ext cx="11509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54025" y="5508625"/>
              <a:ext cx="1433855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Memory page table</a:t>
              </a:r>
            </a:p>
          </p:txBody>
        </p:sp>
        <p:sp>
          <p:nvSpPr>
            <p:cNvPr id="114" name="Arc 113"/>
            <p:cNvSpPr>
              <a:spLocks/>
            </p:cNvSpPr>
            <p:nvPr/>
          </p:nvSpPr>
          <p:spPr bwMode="auto">
            <a:xfrm>
              <a:off x="7978775" y="5529263"/>
              <a:ext cx="120650" cy="10636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5" name="Line 114"/>
            <p:cNvSpPr>
              <a:spLocks noChangeShapeType="1"/>
            </p:cNvSpPr>
            <p:nvPr/>
          </p:nvSpPr>
          <p:spPr bwMode="auto">
            <a:xfrm>
              <a:off x="8031163" y="5326063"/>
              <a:ext cx="0" cy="2127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6715125" y="4870450"/>
              <a:ext cx="406400" cy="185738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232" y="136"/>
                </a:cxn>
                <a:cxn ang="0">
                  <a:pos x="232" y="0"/>
                </a:cxn>
              </a:cxnLst>
              <a:rect l="0" t="0" r="r" b="b"/>
              <a:pathLst>
                <a:path w="233" h="137">
                  <a:moveTo>
                    <a:pt x="0" y="136"/>
                  </a:moveTo>
                  <a:lnTo>
                    <a:pt x="232" y="136"/>
                  </a:lnTo>
                  <a:lnTo>
                    <a:pt x="232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117" name="Arc 116"/>
            <p:cNvSpPr>
              <a:spLocks/>
            </p:cNvSpPr>
            <p:nvPr/>
          </p:nvSpPr>
          <p:spPr bwMode="auto">
            <a:xfrm>
              <a:off x="7332663" y="4821238"/>
              <a:ext cx="149225" cy="88900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8" name="Line 117"/>
            <p:cNvSpPr>
              <a:spLocks noChangeShapeType="1"/>
            </p:cNvSpPr>
            <p:nvPr/>
          </p:nvSpPr>
          <p:spPr bwMode="auto">
            <a:xfrm>
              <a:off x="7127875" y="4867275"/>
              <a:ext cx="2063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7289800" y="4313238"/>
              <a:ext cx="108754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Main memory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3051175" y="4562475"/>
              <a:ext cx="3492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3051175" y="4754563"/>
              <a:ext cx="3492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00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auto">
            <a:xfrm>
              <a:off x="3051175" y="5332413"/>
              <a:ext cx="3492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01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3051175" y="5524500"/>
              <a:ext cx="3492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3051175" y="6238875"/>
              <a:ext cx="3492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01</a:t>
              </a:r>
            </a:p>
          </p:txBody>
        </p:sp>
        <p:sp>
          <p:nvSpPr>
            <p:cNvPr id="125" name="Line 129"/>
            <p:cNvSpPr>
              <a:spLocks noChangeShapeType="1"/>
            </p:cNvSpPr>
            <p:nvPr/>
          </p:nvSpPr>
          <p:spPr bwMode="auto">
            <a:xfrm>
              <a:off x="3354388" y="6440488"/>
              <a:ext cx="0" cy="698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6" name="Line 130"/>
            <p:cNvSpPr>
              <a:spLocks noChangeShapeType="1"/>
            </p:cNvSpPr>
            <p:nvPr/>
          </p:nvSpPr>
          <p:spPr bwMode="auto">
            <a:xfrm>
              <a:off x="3335338" y="3887788"/>
              <a:ext cx="0" cy="203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7" name="Line 131"/>
            <p:cNvSpPr>
              <a:spLocks noChangeShapeType="1"/>
            </p:cNvSpPr>
            <p:nvPr/>
          </p:nvSpPr>
          <p:spPr bwMode="auto">
            <a:xfrm>
              <a:off x="3351213" y="5895975"/>
              <a:ext cx="0" cy="2540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Organization		               </a:t>
            </a:r>
            <a:fld id="{44198361-0847-4097-97B6-F757CEDA3EDF}" type="slidenum">
              <a:rPr lang="en-US" smtClean="0"/>
              <a:pPr/>
              <a:t>2</a:t>
            </a:fld>
            <a:r>
              <a:rPr lang="en-US" dirty="0"/>
              <a:t>				          Lecture 40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Memory Hierarchy</a:t>
            </a:r>
          </a:p>
        </p:txBody>
      </p:sp>
      <p:grpSp>
        <p:nvGrpSpPr>
          <p:cNvPr id="2" name="Group 81"/>
          <p:cNvGrpSpPr/>
          <p:nvPr/>
        </p:nvGrpSpPr>
        <p:grpSpPr>
          <a:xfrm>
            <a:off x="2001838" y="2057400"/>
            <a:ext cx="5084762" cy="4419600"/>
            <a:chOff x="1287463" y="1917700"/>
            <a:chExt cx="5160962" cy="4573588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1403350" y="1917700"/>
              <a:ext cx="781241" cy="4221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Magnetic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550988" y="2081213"/>
              <a:ext cx="530724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tapes</a:t>
              </a: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1404938" y="2417763"/>
              <a:ext cx="781241" cy="4221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Magnetic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577975" y="2571750"/>
              <a:ext cx="498856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disks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624263" y="2071688"/>
              <a:ext cx="394340" cy="4221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I/O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3311525" y="2235200"/>
              <a:ext cx="80285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processor</a:t>
              </a: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3492500" y="3022600"/>
              <a:ext cx="447239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5600700" y="2071688"/>
              <a:ext cx="528638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Main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5510213" y="2225675"/>
              <a:ext cx="720455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5578475" y="2986088"/>
              <a:ext cx="564258" cy="4221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Cache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5519738" y="3128963"/>
              <a:ext cx="720455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1287463" y="1920875"/>
              <a:ext cx="1150937" cy="3651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1287463" y="2420938"/>
              <a:ext cx="1150937" cy="3556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3244850" y="1949450"/>
              <a:ext cx="1150938" cy="6350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3244850" y="2765425"/>
              <a:ext cx="1150938" cy="644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6" name="Arc 19"/>
            <p:cNvSpPr>
              <a:spLocks/>
            </p:cNvSpPr>
            <p:nvPr/>
          </p:nvSpPr>
          <p:spPr bwMode="auto">
            <a:xfrm>
              <a:off x="3106738" y="2149475"/>
              <a:ext cx="133350" cy="71438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" name="Arc 20"/>
            <p:cNvSpPr>
              <a:spLocks/>
            </p:cNvSpPr>
            <p:nvPr/>
          </p:nvSpPr>
          <p:spPr bwMode="auto">
            <a:xfrm>
              <a:off x="2460625" y="2149475"/>
              <a:ext cx="131763" cy="71438"/>
            </a:xfrm>
            <a:custGeom>
              <a:avLst/>
              <a:gdLst>
                <a:gd name="G0" fmla="+- 0 0 0"/>
                <a:gd name="G1" fmla="+- 8852 0 0"/>
                <a:gd name="G2" fmla="+- 21600 0 0"/>
                <a:gd name="T0" fmla="*/ 19703 w 21600"/>
                <a:gd name="T1" fmla="*/ 0 h 17464"/>
                <a:gd name="T2" fmla="*/ 19809 w 21600"/>
                <a:gd name="T3" fmla="*/ 17464 h 17464"/>
                <a:gd name="T4" fmla="*/ 0 w 21600"/>
                <a:gd name="T5" fmla="*/ 8852 h 17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2573338" y="2182813"/>
              <a:ext cx="5683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9" name="Arc 22"/>
            <p:cNvSpPr>
              <a:spLocks/>
            </p:cNvSpPr>
            <p:nvPr/>
          </p:nvSpPr>
          <p:spPr bwMode="auto">
            <a:xfrm>
              <a:off x="3106738" y="2474913"/>
              <a:ext cx="133350" cy="74612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0" name="Arc 23"/>
            <p:cNvSpPr>
              <a:spLocks/>
            </p:cNvSpPr>
            <p:nvPr/>
          </p:nvSpPr>
          <p:spPr bwMode="auto">
            <a:xfrm>
              <a:off x="2460625" y="2474913"/>
              <a:ext cx="131763" cy="74612"/>
            </a:xfrm>
            <a:custGeom>
              <a:avLst/>
              <a:gdLst>
                <a:gd name="G0" fmla="+- 0 0 0"/>
                <a:gd name="G1" fmla="+- 8852 0 0"/>
                <a:gd name="G2" fmla="+- 21600 0 0"/>
                <a:gd name="T0" fmla="*/ 19703 w 21600"/>
                <a:gd name="T1" fmla="*/ 0 h 17464"/>
                <a:gd name="T2" fmla="*/ 19809 w 21600"/>
                <a:gd name="T3" fmla="*/ 17464 h 17464"/>
                <a:gd name="T4" fmla="*/ 0 w 21600"/>
                <a:gd name="T5" fmla="*/ 8852 h 17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2563813" y="2509838"/>
              <a:ext cx="5826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5365750" y="1949450"/>
              <a:ext cx="1082675" cy="6350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5532438" y="2986088"/>
              <a:ext cx="765175" cy="36671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4" name="Arc 27"/>
            <p:cNvSpPr>
              <a:spLocks/>
            </p:cNvSpPr>
            <p:nvPr/>
          </p:nvSpPr>
          <p:spPr bwMode="auto">
            <a:xfrm>
              <a:off x="5229225" y="2120900"/>
              <a:ext cx="131763" cy="73025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5" name="Arc 28"/>
            <p:cNvSpPr>
              <a:spLocks/>
            </p:cNvSpPr>
            <p:nvPr/>
          </p:nvSpPr>
          <p:spPr bwMode="auto">
            <a:xfrm>
              <a:off x="4416425" y="2120900"/>
              <a:ext cx="131763" cy="73025"/>
            </a:xfrm>
            <a:custGeom>
              <a:avLst/>
              <a:gdLst>
                <a:gd name="G0" fmla="+- 0 0 0"/>
                <a:gd name="G1" fmla="+- 8852 0 0"/>
                <a:gd name="G2" fmla="+- 21600 0 0"/>
                <a:gd name="T0" fmla="*/ 19703 w 21600"/>
                <a:gd name="T1" fmla="*/ 0 h 17464"/>
                <a:gd name="T2" fmla="*/ 19809 w 21600"/>
                <a:gd name="T3" fmla="*/ 17464 h 17464"/>
                <a:gd name="T4" fmla="*/ 0 w 21600"/>
                <a:gd name="T5" fmla="*/ 8852 h 17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4533900" y="2155825"/>
              <a:ext cx="6937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7" name="Arc 30"/>
            <p:cNvSpPr>
              <a:spLocks/>
            </p:cNvSpPr>
            <p:nvPr/>
          </p:nvSpPr>
          <p:spPr bwMode="auto">
            <a:xfrm>
              <a:off x="5224463" y="2400300"/>
              <a:ext cx="131762" cy="73025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>
              <a:off x="4967288" y="2435225"/>
              <a:ext cx="2667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4972050" y="2439988"/>
              <a:ext cx="0" cy="5270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0" name="Arc 33"/>
            <p:cNvSpPr>
              <a:spLocks/>
            </p:cNvSpPr>
            <p:nvPr/>
          </p:nvSpPr>
          <p:spPr bwMode="auto">
            <a:xfrm>
              <a:off x="4416425" y="2943225"/>
              <a:ext cx="131763" cy="74613"/>
            </a:xfrm>
            <a:custGeom>
              <a:avLst/>
              <a:gdLst>
                <a:gd name="G0" fmla="+- 0 0 0"/>
                <a:gd name="G1" fmla="+- 8852 0 0"/>
                <a:gd name="G2" fmla="+- 21600 0 0"/>
                <a:gd name="T0" fmla="*/ 19703 w 21600"/>
                <a:gd name="T1" fmla="*/ 0 h 17464"/>
                <a:gd name="T2" fmla="*/ 19809 w 21600"/>
                <a:gd name="T3" fmla="*/ 17464 h 17464"/>
                <a:gd name="T4" fmla="*/ 0 w 21600"/>
                <a:gd name="T5" fmla="*/ 8852 h 17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 flipH="1">
              <a:off x="4516438" y="2973388"/>
              <a:ext cx="4730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2" name="Arc 35"/>
            <p:cNvSpPr>
              <a:spLocks/>
            </p:cNvSpPr>
            <p:nvPr/>
          </p:nvSpPr>
          <p:spPr bwMode="auto">
            <a:xfrm>
              <a:off x="5395913" y="3157538"/>
              <a:ext cx="131762" cy="73025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" name="Arc 36"/>
            <p:cNvSpPr>
              <a:spLocks/>
            </p:cNvSpPr>
            <p:nvPr/>
          </p:nvSpPr>
          <p:spPr bwMode="auto">
            <a:xfrm>
              <a:off x="4416425" y="3157538"/>
              <a:ext cx="131763" cy="73025"/>
            </a:xfrm>
            <a:custGeom>
              <a:avLst/>
              <a:gdLst>
                <a:gd name="G0" fmla="+- 0 0 0"/>
                <a:gd name="G1" fmla="+- 8852 0 0"/>
                <a:gd name="G2" fmla="+- 21600 0 0"/>
                <a:gd name="T0" fmla="*/ 19703 w 21600"/>
                <a:gd name="T1" fmla="*/ 0 h 17464"/>
                <a:gd name="T2" fmla="*/ 19809 w 21600"/>
                <a:gd name="T3" fmla="*/ 17464 h 17464"/>
                <a:gd name="T4" fmla="*/ 0 w 21600"/>
                <a:gd name="T5" fmla="*/ 8852 h 17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" name="Line 37"/>
            <p:cNvSpPr>
              <a:spLocks noChangeShapeType="1"/>
            </p:cNvSpPr>
            <p:nvPr/>
          </p:nvSpPr>
          <p:spPr bwMode="auto">
            <a:xfrm>
              <a:off x="4535488" y="3192463"/>
              <a:ext cx="8763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5" name="Arc 38"/>
            <p:cNvSpPr>
              <a:spLocks/>
            </p:cNvSpPr>
            <p:nvPr/>
          </p:nvSpPr>
          <p:spPr bwMode="auto">
            <a:xfrm>
              <a:off x="5862638" y="2882900"/>
              <a:ext cx="106362" cy="90488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6" name="Arc 39"/>
            <p:cNvSpPr>
              <a:spLocks/>
            </p:cNvSpPr>
            <p:nvPr/>
          </p:nvSpPr>
          <p:spPr bwMode="auto">
            <a:xfrm>
              <a:off x="5862638" y="2589213"/>
              <a:ext cx="106362" cy="90487"/>
            </a:xfrm>
            <a:custGeom>
              <a:avLst/>
              <a:gdLst>
                <a:gd name="G0" fmla="+- 8852 0 0"/>
                <a:gd name="G1" fmla="+- 0 0 0"/>
                <a:gd name="G2" fmla="+- 21600 0 0"/>
                <a:gd name="T0" fmla="*/ 17464 w 17464"/>
                <a:gd name="T1" fmla="*/ 19809 h 21600"/>
                <a:gd name="T2" fmla="*/ 0 w 17464"/>
                <a:gd name="T3" fmla="*/ 19703 h 21600"/>
                <a:gd name="T4" fmla="*/ 8852 w 17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5915025" y="2679700"/>
              <a:ext cx="0" cy="2111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3206750" y="4230688"/>
              <a:ext cx="1489075" cy="2111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3360738" y="3698875"/>
              <a:ext cx="1166812" cy="2111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3548063" y="3686175"/>
              <a:ext cx="697884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Register</a:t>
              </a: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3640138" y="4211638"/>
              <a:ext cx="564258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Cache</a:t>
              </a:r>
            </a:p>
          </p:txBody>
        </p:sp>
        <p:sp>
          <p:nvSpPr>
            <p:cNvPr id="52" name="Arc 46"/>
            <p:cNvSpPr>
              <a:spLocks/>
            </p:cNvSpPr>
            <p:nvPr/>
          </p:nvSpPr>
          <p:spPr bwMode="auto">
            <a:xfrm>
              <a:off x="3708400" y="4122738"/>
              <a:ext cx="107950" cy="9525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3" name="Arc 47"/>
            <p:cNvSpPr>
              <a:spLocks/>
            </p:cNvSpPr>
            <p:nvPr/>
          </p:nvSpPr>
          <p:spPr bwMode="auto">
            <a:xfrm>
              <a:off x="3708400" y="3914775"/>
              <a:ext cx="107950" cy="95250"/>
            </a:xfrm>
            <a:custGeom>
              <a:avLst/>
              <a:gdLst>
                <a:gd name="G0" fmla="+- 8852 0 0"/>
                <a:gd name="G1" fmla="+- 0 0 0"/>
                <a:gd name="G2" fmla="+- 21600 0 0"/>
                <a:gd name="T0" fmla="*/ 17464 w 17464"/>
                <a:gd name="T1" fmla="*/ 19809 h 21600"/>
                <a:gd name="T2" fmla="*/ 0 w 17464"/>
                <a:gd name="T3" fmla="*/ 19703 h 21600"/>
                <a:gd name="T4" fmla="*/ 8852 w 17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3760788" y="4010025"/>
              <a:ext cx="0" cy="1206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5" name="Arc 49"/>
            <p:cNvSpPr>
              <a:spLocks/>
            </p:cNvSpPr>
            <p:nvPr/>
          </p:nvSpPr>
          <p:spPr bwMode="auto">
            <a:xfrm>
              <a:off x="4102100" y="4122738"/>
              <a:ext cx="107950" cy="9525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6" name="Arc 50"/>
            <p:cNvSpPr>
              <a:spLocks/>
            </p:cNvSpPr>
            <p:nvPr/>
          </p:nvSpPr>
          <p:spPr bwMode="auto">
            <a:xfrm>
              <a:off x="4102100" y="3914775"/>
              <a:ext cx="107950" cy="95250"/>
            </a:xfrm>
            <a:custGeom>
              <a:avLst/>
              <a:gdLst>
                <a:gd name="G0" fmla="+- 8852 0 0"/>
                <a:gd name="G1" fmla="+- 0 0 0"/>
                <a:gd name="G2" fmla="+- 21600 0 0"/>
                <a:gd name="T0" fmla="*/ 17464 w 17464"/>
                <a:gd name="T1" fmla="*/ 19809 h 21600"/>
                <a:gd name="T2" fmla="*/ 0 w 17464"/>
                <a:gd name="T3" fmla="*/ 19703 h 21600"/>
                <a:gd name="T4" fmla="*/ 8852 w 17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>
              <a:off x="4154488" y="4010025"/>
              <a:ext cx="0" cy="1206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8" name="Arc 52"/>
            <p:cNvSpPr>
              <a:spLocks/>
            </p:cNvSpPr>
            <p:nvPr/>
          </p:nvSpPr>
          <p:spPr bwMode="auto">
            <a:xfrm>
              <a:off x="3708400" y="4654550"/>
              <a:ext cx="107950" cy="9525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9" name="Arc 53"/>
            <p:cNvSpPr>
              <a:spLocks/>
            </p:cNvSpPr>
            <p:nvPr/>
          </p:nvSpPr>
          <p:spPr bwMode="auto">
            <a:xfrm>
              <a:off x="3708400" y="4446588"/>
              <a:ext cx="107950" cy="95250"/>
            </a:xfrm>
            <a:custGeom>
              <a:avLst/>
              <a:gdLst>
                <a:gd name="G0" fmla="+- 8852 0 0"/>
                <a:gd name="G1" fmla="+- 0 0 0"/>
                <a:gd name="G2" fmla="+- 21600 0 0"/>
                <a:gd name="T0" fmla="*/ 17464 w 17464"/>
                <a:gd name="T1" fmla="*/ 19809 h 21600"/>
                <a:gd name="T2" fmla="*/ 0 w 17464"/>
                <a:gd name="T3" fmla="*/ 19703 h 21600"/>
                <a:gd name="T4" fmla="*/ 8852 w 17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0" name="Line 54"/>
            <p:cNvSpPr>
              <a:spLocks noChangeShapeType="1"/>
            </p:cNvSpPr>
            <p:nvPr/>
          </p:nvSpPr>
          <p:spPr bwMode="auto">
            <a:xfrm>
              <a:off x="3760788" y="4541838"/>
              <a:ext cx="0" cy="1206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1" name="Arc 55"/>
            <p:cNvSpPr>
              <a:spLocks/>
            </p:cNvSpPr>
            <p:nvPr/>
          </p:nvSpPr>
          <p:spPr bwMode="auto">
            <a:xfrm>
              <a:off x="4102100" y="4654550"/>
              <a:ext cx="107950" cy="9525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2" name="Arc 56"/>
            <p:cNvSpPr>
              <a:spLocks/>
            </p:cNvSpPr>
            <p:nvPr/>
          </p:nvSpPr>
          <p:spPr bwMode="auto">
            <a:xfrm>
              <a:off x="4102100" y="4446588"/>
              <a:ext cx="107950" cy="95250"/>
            </a:xfrm>
            <a:custGeom>
              <a:avLst/>
              <a:gdLst>
                <a:gd name="G0" fmla="+- 8852 0 0"/>
                <a:gd name="G1" fmla="+- 0 0 0"/>
                <a:gd name="G2" fmla="+- 21600 0 0"/>
                <a:gd name="T0" fmla="*/ 17464 w 17464"/>
                <a:gd name="T1" fmla="*/ 19809 h 21600"/>
                <a:gd name="T2" fmla="*/ 0 w 17464"/>
                <a:gd name="T3" fmla="*/ 19703 h 21600"/>
                <a:gd name="T4" fmla="*/ 8852 w 17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" name="Line 57"/>
            <p:cNvSpPr>
              <a:spLocks noChangeShapeType="1"/>
            </p:cNvSpPr>
            <p:nvPr/>
          </p:nvSpPr>
          <p:spPr bwMode="auto">
            <a:xfrm>
              <a:off x="4154488" y="4541838"/>
              <a:ext cx="0" cy="1206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3387725" y="4783138"/>
              <a:ext cx="1097161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Main Memory</a:t>
              </a:r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2967038" y="4764088"/>
              <a:ext cx="1968500" cy="3016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6" name="Arc 60"/>
            <p:cNvSpPr>
              <a:spLocks/>
            </p:cNvSpPr>
            <p:nvPr/>
          </p:nvSpPr>
          <p:spPr bwMode="auto">
            <a:xfrm>
              <a:off x="3708400" y="5276850"/>
              <a:ext cx="107950" cy="9525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7" name="Arc 61"/>
            <p:cNvSpPr>
              <a:spLocks/>
            </p:cNvSpPr>
            <p:nvPr/>
          </p:nvSpPr>
          <p:spPr bwMode="auto">
            <a:xfrm>
              <a:off x="3708400" y="5070475"/>
              <a:ext cx="107950" cy="95250"/>
            </a:xfrm>
            <a:custGeom>
              <a:avLst/>
              <a:gdLst>
                <a:gd name="G0" fmla="+- 8852 0 0"/>
                <a:gd name="G1" fmla="+- 0 0 0"/>
                <a:gd name="G2" fmla="+- 21600 0 0"/>
                <a:gd name="T0" fmla="*/ 17464 w 17464"/>
                <a:gd name="T1" fmla="*/ 19809 h 21600"/>
                <a:gd name="T2" fmla="*/ 0 w 17464"/>
                <a:gd name="T3" fmla="*/ 19703 h 21600"/>
                <a:gd name="T4" fmla="*/ 8852 w 17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8" name="Line 62"/>
            <p:cNvSpPr>
              <a:spLocks noChangeShapeType="1"/>
            </p:cNvSpPr>
            <p:nvPr/>
          </p:nvSpPr>
          <p:spPr bwMode="auto">
            <a:xfrm>
              <a:off x="3760788" y="5165725"/>
              <a:ext cx="0" cy="1206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9" name="Arc 63"/>
            <p:cNvSpPr>
              <a:spLocks/>
            </p:cNvSpPr>
            <p:nvPr/>
          </p:nvSpPr>
          <p:spPr bwMode="auto">
            <a:xfrm>
              <a:off x="4102100" y="5276850"/>
              <a:ext cx="107950" cy="9525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0" name="Arc 64"/>
            <p:cNvSpPr>
              <a:spLocks/>
            </p:cNvSpPr>
            <p:nvPr/>
          </p:nvSpPr>
          <p:spPr bwMode="auto">
            <a:xfrm>
              <a:off x="4102100" y="5070475"/>
              <a:ext cx="107950" cy="95250"/>
            </a:xfrm>
            <a:custGeom>
              <a:avLst/>
              <a:gdLst>
                <a:gd name="G0" fmla="+- 8852 0 0"/>
                <a:gd name="G1" fmla="+- 0 0 0"/>
                <a:gd name="G2" fmla="+- 21600 0 0"/>
                <a:gd name="T0" fmla="*/ 17464 w 17464"/>
                <a:gd name="T1" fmla="*/ 19809 h 21600"/>
                <a:gd name="T2" fmla="*/ 0 w 17464"/>
                <a:gd name="T3" fmla="*/ 19703 h 21600"/>
                <a:gd name="T4" fmla="*/ 8852 w 17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1" name="Line 65"/>
            <p:cNvSpPr>
              <a:spLocks noChangeShapeType="1"/>
            </p:cNvSpPr>
            <p:nvPr/>
          </p:nvSpPr>
          <p:spPr bwMode="auto">
            <a:xfrm>
              <a:off x="4154488" y="5165725"/>
              <a:ext cx="0" cy="1206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2728913" y="5386388"/>
              <a:ext cx="2444750" cy="3810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3" name="Arc 67"/>
            <p:cNvSpPr>
              <a:spLocks/>
            </p:cNvSpPr>
            <p:nvPr/>
          </p:nvSpPr>
          <p:spPr bwMode="auto">
            <a:xfrm>
              <a:off x="3708400" y="5980113"/>
              <a:ext cx="107950" cy="9525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4" name="Arc 68"/>
            <p:cNvSpPr>
              <a:spLocks/>
            </p:cNvSpPr>
            <p:nvPr/>
          </p:nvSpPr>
          <p:spPr bwMode="auto">
            <a:xfrm>
              <a:off x="3708400" y="5773738"/>
              <a:ext cx="107950" cy="95250"/>
            </a:xfrm>
            <a:custGeom>
              <a:avLst/>
              <a:gdLst>
                <a:gd name="G0" fmla="+- 8852 0 0"/>
                <a:gd name="G1" fmla="+- 0 0 0"/>
                <a:gd name="G2" fmla="+- 21600 0 0"/>
                <a:gd name="T0" fmla="*/ 17464 w 17464"/>
                <a:gd name="T1" fmla="*/ 19809 h 21600"/>
                <a:gd name="T2" fmla="*/ 0 w 17464"/>
                <a:gd name="T3" fmla="*/ 19703 h 21600"/>
                <a:gd name="T4" fmla="*/ 8852 w 17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5" name="Line 69"/>
            <p:cNvSpPr>
              <a:spLocks noChangeShapeType="1"/>
            </p:cNvSpPr>
            <p:nvPr/>
          </p:nvSpPr>
          <p:spPr bwMode="auto">
            <a:xfrm>
              <a:off x="3760788" y="5868988"/>
              <a:ext cx="0" cy="1206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6" name="Arc 70"/>
            <p:cNvSpPr>
              <a:spLocks/>
            </p:cNvSpPr>
            <p:nvPr/>
          </p:nvSpPr>
          <p:spPr bwMode="auto">
            <a:xfrm>
              <a:off x="4102100" y="5980113"/>
              <a:ext cx="107950" cy="9525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7" name="Arc 71"/>
            <p:cNvSpPr>
              <a:spLocks/>
            </p:cNvSpPr>
            <p:nvPr/>
          </p:nvSpPr>
          <p:spPr bwMode="auto">
            <a:xfrm>
              <a:off x="4102100" y="5773738"/>
              <a:ext cx="107950" cy="95250"/>
            </a:xfrm>
            <a:custGeom>
              <a:avLst/>
              <a:gdLst>
                <a:gd name="G0" fmla="+- 8852 0 0"/>
                <a:gd name="G1" fmla="+- 0 0 0"/>
                <a:gd name="G2" fmla="+- 21600 0 0"/>
                <a:gd name="T0" fmla="*/ 17464 w 17464"/>
                <a:gd name="T1" fmla="*/ 19809 h 21600"/>
                <a:gd name="T2" fmla="*/ 0 w 17464"/>
                <a:gd name="T3" fmla="*/ 19703 h 21600"/>
                <a:gd name="T4" fmla="*/ 8852 w 17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8" name="Line 72"/>
            <p:cNvSpPr>
              <a:spLocks noChangeShapeType="1"/>
            </p:cNvSpPr>
            <p:nvPr/>
          </p:nvSpPr>
          <p:spPr bwMode="auto">
            <a:xfrm>
              <a:off x="4154488" y="5868988"/>
              <a:ext cx="0" cy="1206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3365500" y="5440363"/>
              <a:ext cx="1087415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Magnetic Disk</a:t>
              </a:r>
            </a:p>
          </p:txBody>
        </p:sp>
        <p:sp>
          <p:nvSpPr>
            <p:cNvPr id="80" name="Rectangle 74"/>
            <p:cNvSpPr>
              <a:spLocks noChangeArrowheads="1"/>
            </p:cNvSpPr>
            <p:nvPr/>
          </p:nvSpPr>
          <p:spPr bwMode="auto">
            <a:xfrm>
              <a:off x="2489200" y="6089650"/>
              <a:ext cx="2924175" cy="4016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1" name="Rectangle 75"/>
            <p:cNvSpPr>
              <a:spLocks noChangeArrowheads="1"/>
            </p:cNvSpPr>
            <p:nvPr/>
          </p:nvSpPr>
          <p:spPr bwMode="auto">
            <a:xfrm>
              <a:off x="3322638" y="6148388"/>
              <a:ext cx="111742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Magnetic Tape</a:t>
              </a:r>
            </a:p>
          </p:txBody>
        </p:sp>
      </p:grpSp>
      <p:sp>
        <p:nvSpPr>
          <p:cNvPr id="83" name="Rectangle 77"/>
          <p:cNvSpPr>
            <a:spLocks noChangeArrowheads="1"/>
          </p:cNvSpPr>
          <p:nvPr/>
        </p:nvSpPr>
        <p:spPr bwMode="auto">
          <a:xfrm>
            <a:off x="533400" y="1239838"/>
            <a:ext cx="7924800" cy="5883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Memory Hierarchy is to obtain the highest possible access speed while minimizing the total cost of the memory system</a:t>
            </a:r>
          </a:p>
        </p:txBody>
      </p:sp>
      <p:sp>
        <p:nvSpPr>
          <p:cNvPr id="84" name="Rectangle 78"/>
          <p:cNvSpPr>
            <a:spLocks noChangeArrowheads="1"/>
          </p:cNvSpPr>
          <p:nvPr/>
        </p:nvSpPr>
        <p:spPr bwMode="auto">
          <a:xfrm>
            <a:off x="558800" y="1204913"/>
            <a:ext cx="7975600" cy="6238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Organization		               </a:t>
            </a:r>
            <a:fld id="{44198361-0847-4097-97B6-F757CEDA3EDF}" type="slidenum">
              <a:rPr lang="en-US" smtClean="0"/>
              <a:pPr/>
              <a:t>20</a:t>
            </a:fld>
            <a:r>
              <a:rPr lang="en-US" dirty="0"/>
              <a:t>				          Lecture 43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Associative Memory Page Table</a:t>
            </a:r>
          </a:p>
        </p:txBody>
      </p:sp>
      <p:sp>
        <p:nvSpPr>
          <p:cNvPr id="128" name="Rectangle 3"/>
          <p:cNvSpPr>
            <a:spLocks noChangeArrowheads="1"/>
          </p:cNvSpPr>
          <p:nvPr/>
        </p:nvSpPr>
        <p:spPr bwMode="auto">
          <a:xfrm>
            <a:off x="630238" y="1067335"/>
            <a:ext cx="4943727" cy="837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Assume that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        Number of Blocks in memory = m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        Number of Pages in Virtual Address Space = n</a:t>
            </a:r>
          </a:p>
        </p:txBody>
      </p: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304800" y="1898939"/>
            <a:ext cx="8610600" cy="18348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Page Table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   - Straight forward design -&gt; n entry table in memory Inefficient storage space utilization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        &lt;- n-m entries of the table is empty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  - More efficient method is m-entry Page Table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               Page Table made of an Associative Memory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               m words; (Page Number: Block Number)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370263" y="3721100"/>
            <a:ext cx="3603462" cy="2329195"/>
            <a:chOff x="1439" y="2164"/>
            <a:chExt cx="3356" cy="1213"/>
          </a:xfrm>
        </p:grpSpPr>
        <p:sp>
          <p:nvSpPr>
            <p:cNvPr id="131" name="Rectangle 5"/>
            <p:cNvSpPr>
              <a:spLocks noChangeArrowheads="1"/>
            </p:cNvSpPr>
            <p:nvPr/>
          </p:nvSpPr>
          <p:spPr bwMode="auto">
            <a:xfrm>
              <a:off x="1495" y="2448"/>
              <a:ext cx="2050" cy="8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2" name="Rectangle 6"/>
            <p:cNvSpPr>
              <a:spLocks noChangeArrowheads="1"/>
            </p:cNvSpPr>
            <p:nvPr/>
          </p:nvSpPr>
          <p:spPr bwMode="auto">
            <a:xfrm>
              <a:off x="1548" y="2447"/>
              <a:ext cx="521" cy="1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1  0  1</a:t>
              </a:r>
            </a:p>
          </p:txBody>
        </p:sp>
        <p:sp>
          <p:nvSpPr>
            <p:cNvPr id="133" name="Line 7"/>
            <p:cNvSpPr>
              <a:spLocks noChangeShapeType="1"/>
            </p:cNvSpPr>
            <p:nvPr/>
          </p:nvSpPr>
          <p:spPr bwMode="auto">
            <a:xfrm flipV="1">
              <a:off x="2121" y="2449"/>
              <a:ext cx="0" cy="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4" name="Rectangle 8"/>
            <p:cNvSpPr>
              <a:spLocks noChangeArrowheads="1"/>
            </p:cNvSpPr>
            <p:nvPr/>
          </p:nvSpPr>
          <p:spPr bwMode="auto">
            <a:xfrm>
              <a:off x="2292" y="2447"/>
              <a:ext cx="900" cy="1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 b="1" dirty="0">
                  <a:solidFill>
                    <a:srgbClr val="000000"/>
                  </a:solidFill>
                </a:rPr>
                <a:t>Line number</a:t>
              </a:r>
            </a:p>
          </p:txBody>
        </p:sp>
        <p:sp>
          <p:nvSpPr>
            <p:cNvPr id="135" name="Rectangle 9"/>
            <p:cNvSpPr>
              <a:spLocks noChangeArrowheads="1"/>
            </p:cNvSpPr>
            <p:nvPr/>
          </p:nvSpPr>
          <p:spPr bwMode="auto">
            <a:xfrm>
              <a:off x="1494" y="2297"/>
              <a:ext cx="679" cy="1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Page no.</a:t>
              </a:r>
            </a:p>
          </p:txBody>
        </p:sp>
        <p:sp>
          <p:nvSpPr>
            <p:cNvPr id="136" name="Rectangle 10"/>
            <p:cNvSpPr>
              <a:spLocks noChangeArrowheads="1"/>
            </p:cNvSpPr>
            <p:nvPr/>
          </p:nvSpPr>
          <p:spPr bwMode="auto">
            <a:xfrm>
              <a:off x="3546" y="2447"/>
              <a:ext cx="1249" cy="1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Argument register</a:t>
              </a:r>
            </a:p>
          </p:txBody>
        </p:sp>
        <p:sp>
          <p:nvSpPr>
            <p:cNvPr id="137" name="Rectangle 11"/>
            <p:cNvSpPr>
              <a:spLocks noChangeArrowheads="1"/>
            </p:cNvSpPr>
            <p:nvPr/>
          </p:nvSpPr>
          <p:spPr bwMode="auto">
            <a:xfrm>
              <a:off x="1495" y="2636"/>
              <a:ext cx="1042" cy="8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8" name="Rectangle 12"/>
            <p:cNvSpPr>
              <a:spLocks noChangeArrowheads="1"/>
            </p:cNvSpPr>
            <p:nvPr/>
          </p:nvSpPr>
          <p:spPr bwMode="auto">
            <a:xfrm>
              <a:off x="1548" y="2634"/>
              <a:ext cx="930" cy="1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1  0  1      0  0</a:t>
              </a:r>
            </a:p>
          </p:txBody>
        </p:sp>
        <p:sp>
          <p:nvSpPr>
            <p:cNvPr id="139" name="Rectangle 13"/>
            <p:cNvSpPr>
              <a:spLocks noChangeArrowheads="1"/>
            </p:cNvSpPr>
            <p:nvPr/>
          </p:nvSpPr>
          <p:spPr bwMode="auto">
            <a:xfrm>
              <a:off x="1495" y="2825"/>
              <a:ext cx="1042" cy="9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40" name="Rectangle 14"/>
            <p:cNvSpPr>
              <a:spLocks noChangeArrowheads="1"/>
            </p:cNvSpPr>
            <p:nvPr/>
          </p:nvSpPr>
          <p:spPr bwMode="auto">
            <a:xfrm>
              <a:off x="1548" y="2823"/>
              <a:ext cx="930" cy="1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0  0  1      1  1</a:t>
              </a:r>
            </a:p>
          </p:txBody>
        </p:sp>
        <p:sp>
          <p:nvSpPr>
            <p:cNvPr id="141" name="Line 15"/>
            <p:cNvSpPr>
              <a:spLocks noChangeShapeType="1"/>
            </p:cNvSpPr>
            <p:nvPr/>
          </p:nvSpPr>
          <p:spPr bwMode="auto">
            <a:xfrm>
              <a:off x="2121" y="2825"/>
              <a:ext cx="0" cy="9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42" name="Rectangle 16"/>
            <p:cNvSpPr>
              <a:spLocks noChangeArrowheads="1"/>
            </p:cNvSpPr>
            <p:nvPr/>
          </p:nvSpPr>
          <p:spPr bwMode="auto">
            <a:xfrm>
              <a:off x="1495" y="2919"/>
              <a:ext cx="1042" cy="9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43" name="Rectangle 17"/>
            <p:cNvSpPr>
              <a:spLocks noChangeArrowheads="1"/>
            </p:cNvSpPr>
            <p:nvPr/>
          </p:nvSpPr>
          <p:spPr bwMode="auto">
            <a:xfrm>
              <a:off x="1548" y="2916"/>
              <a:ext cx="930" cy="1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0  1  0      0  0</a:t>
              </a:r>
            </a:p>
          </p:txBody>
        </p:sp>
        <p:sp>
          <p:nvSpPr>
            <p:cNvPr id="144" name="Line 18"/>
            <p:cNvSpPr>
              <a:spLocks noChangeShapeType="1"/>
            </p:cNvSpPr>
            <p:nvPr/>
          </p:nvSpPr>
          <p:spPr bwMode="auto">
            <a:xfrm>
              <a:off x="2121" y="2919"/>
              <a:ext cx="0" cy="9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45" name="Rectangle 19"/>
            <p:cNvSpPr>
              <a:spLocks noChangeArrowheads="1"/>
            </p:cNvSpPr>
            <p:nvPr/>
          </p:nvSpPr>
          <p:spPr bwMode="auto">
            <a:xfrm>
              <a:off x="1495" y="3013"/>
              <a:ext cx="1042" cy="9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46" name="Rectangle 20"/>
            <p:cNvSpPr>
              <a:spLocks noChangeArrowheads="1"/>
            </p:cNvSpPr>
            <p:nvPr/>
          </p:nvSpPr>
          <p:spPr bwMode="auto">
            <a:xfrm>
              <a:off x="1548" y="3012"/>
              <a:ext cx="930" cy="1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1  0  1      0  1</a:t>
              </a:r>
            </a:p>
          </p:txBody>
        </p:sp>
        <p:sp>
          <p:nvSpPr>
            <p:cNvPr id="147" name="Line 21"/>
            <p:cNvSpPr>
              <a:spLocks noChangeShapeType="1"/>
            </p:cNvSpPr>
            <p:nvPr/>
          </p:nvSpPr>
          <p:spPr bwMode="auto">
            <a:xfrm>
              <a:off x="2121" y="3013"/>
              <a:ext cx="0" cy="1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48" name="Rectangle 22"/>
            <p:cNvSpPr>
              <a:spLocks noChangeArrowheads="1"/>
            </p:cNvSpPr>
            <p:nvPr/>
          </p:nvSpPr>
          <p:spPr bwMode="auto">
            <a:xfrm>
              <a:off x="1495" y="3107"/>
              <a:ext cx="1042" cy="8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49" name="Rectangle 23"/>
            <p:cNvSpPr>
              <a:spLocks noChangeArrowheads="1"/>
            </p:cNvSpPr>
            <p:nvPr/>
          </p:nvSpPr>
          <p:spPr bwMode="auto">
            <a:xfrm>
              <a:off x="1548" y="3106"/>
              <a:ext cx="930" cy="1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1  1  0      1  0</a:t>
              </a:r>
            </a:p>
          </p:txBody>
        </p:sp>
        <p:sp>
          <p:nvSpPr>
            <p:cNvPr id="150" name="Line 24"/>
            <p:cNvSpPr>
              <a:spLocks noChangeShapeType="1"/>
            </p:cNvSpPr>
            <p:nvPr/>
          </p:nvSpPr>
          <p:spPr bwMode="auto">
            <a:xfrm>
              <a:off x="2121" y="3107"/>
              <a:ext cx="0" cy="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1" name="Rectangle 25"/>
            <p:cNvSpPr>
              <a:spLocks noChangeArrowheads="1"/>
            </p:cNvSpPr>
            <p:nvPr/>
          </p:nvSpPr>
          <p:spPr bwMode="auto">
            <a:xfrm>
              <a:off x="2611" y="2634"/>
              <a:ext cx="868" cy="1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Key register</a:t>
              </a:r>
            </a:p>
          </p:txBody>
        </p:sp>
        <p:sp>
          <p:nvSpPr>
            <p:cNvPr id="152" name="Rectangle 26"/>
            <p:cNvSpPr>
              <a:spLocks noChangeArrowheads="1"/>
            </p:cNvSpPr>
            <p:nvPr/>
          </p:nvSpPr>
          <p:spPr bwMode="auto">
            <a:xfrm>
              <a:off x="2611" y="2951"/>
              <a:ext cx="1369" cy="1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Associative memory</a:t>
              </a:r>
            </a:p>
          </p:txBody>
        </p:sp>
        <p:sp>
          <p:nvSpPr>
            <p:cNvPr id="153" name="Rectangle 27"/>
            <p:cNvSpPr>
              <a:spLocks noChangeArrowheads="1"/>
            </p:cNvSpPr>
            <p:nvPr/>
          </p:nvSpPr>
          <p:spPr bwMode="auto">
            <a:xfrm>
              <a:off x="1439" y="3244"/>
              <a:ext cx="679" cy="1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Page no.</a:t>
              </a:r>
            </a:p>
          </p:txBody>
        </p:sp>
        <p:sp>
          <p:nvSpPr>
            <p:cNvPr id="154" name="Rectangle 28"/>
            <p:cNvSpPr>
              <a:spLocks noChangeArrowheads="1"/>
            </p:cNvSpPr>
            <p:nvPr/>
          </p:nvSpPr>
          <p:spPr bwMode="auto">
            <a:xfrm>
              <a:off x="2038" y="3244"/>
              <a:ext cx="720" cy="1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Block no.</a:t>
              </a:r>
            </a:p>
          </p:txBody>
        </p:sp>
        <p:sp>
          <p:nvSpPr>
            <p:cNvPr id="155" name="Rectangle 29"/>
            <p:cNvSpPr>
              <a:spLocks noChangeArrowheads="1"/>
            </p:cNvSpPr>
            <p:nvPr/>
          </p:nvSpPr>
          <p:spPr bwMode="auto">
            <a:xfrm>
              <a:off x="2047" y="2164"/>
              <a:ext cx="1067" cy="1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Virtual address</a:t>
              </a:r>
            </a:p>
          </p:txBody>
        </p: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1498" y="2266"/>
              <a:ext cx="2050" cy="77"/>
              <a:chOff x="1081" y="3273"/>
              <a:chExt cx="1480" cy="112"/>
            </a:xfrm>
          </p:grpSpPr>
          <p:sp>
            <p:nvSpPr>
              <p:cNvPr id="166" name="Arc 30"/>
              <p:cNvSpPr>
                <a:spLocks/>
              </p:cNvSpPr>
              <p:nvPr/>
            </p:nvSpPr>
            <p:spPr bwMode="auto">
              <a:xfrm>
                <a:off x="1081" y="3273"/>
                <a:ext cx="740" cy="11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71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1"/>
                      <a:pt x="9652" y="16"/>
                      <a:pt x="21571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1"/>
                      <a:pt x="9652" y="16"/>
                      <a:pt x="21571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7" name="Arc 31"/>
              <p:cNvSpPr>
                <a:spLocks/>
              </p:cNvSpPr>
              <p:nvPr/>
            </p:nvSpPr>
            <p:spPr bwMode="auto">
              <a:xfrm>
                <a:off x="1820" y="3273"/>
                <a:ext cx="741" cy="112"/>
              </a:xfrm>
              <a:custGeom>
                <a:avLst/>
                <a:gdLst>
                  <a:gd name="G0" fmla="+- 29 0 0"/>
                  <a:gd name="G1" fmla="+- 21600 0 0"/>
                  <a:gd name="G2" fmla="+- 21600 0 0"/>
                  <a:gd name="T0" fmla="*/ 0 w 21629"/>
                  <a:gd name="T1" fmla="*/ 0 h 21600"/>
                  <a:gd name="T2" fmla="*/ 21629 w 21629"/>
                  <a:gd name="T3" fmla="*/ 21600 h 21600"/>
                  <a:gd name="T4" fmla="*/ 29 w 2162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29" h="21600" fill="none" extrusionOk="0">
                    <a:moveTo>
                      <a:pt x="0" y="0"/>
                    </a:moveTo>
                    <a:cubicBezTo>
                      <a:pt x="9" y="0"/>
                      <a:pt x="19" y="-1"/>
                      <a:pt x="29" y="0"/>
                    </a:cubicBezTo>
                    <a:cubicBezTo>
                      <a:pt x="11958" y="0"/>
                      <a:pt x="21629" y="9670"/>
                      <a:pt x="21629" y="21600"/>
                    </a:cubicBezTo>
                  </a:path>
                  <a:path w="21629" h="21600" stroke="0" extrusionOk="0">
                    <a:moveTo>
                      <a:pt x="0" y="0"/>
                    </a:moveTo>
                    <a:cubicBezTo>
                      <a:pt x="9" y="0"/>
                      <a:pt x="19" y="-1"/>
                      <a:pt x="29" y="0"/>
                    </a:cubicBezTo>
                    <a:cubicBezTo>
                      <a:pt x="11958" y="0"/>
                      <a:pt x="21629" y="9670"/>
                      <a:pt x="21629" y="21600"/>
                    </a:cubicBezTo>
                    <a:lnTo>
                      <a:pt x="29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1499" y="2393"/>
              <a:ext cx="610" cy="28"/>
              <a:chOff x="1081" y="3457"/>
              <a:chExt cx="440" cy="40"/>
            </a:xfrm>
          </p:grpSpPr>
          <p:sp>
            <p:nvSpPr>
              <p:cNvPr id="164" name="Arc 33"/>
              <p:cNvSpPr>
                <a:spLocks/>
              </p:cNvSpPr>
              <p:nvPr/>
            </p:nvSpPr>
            <p:spPr bwMode="auto">
              <a:xfrm>
                <a:off x="1081" y="3457"/>
                <a:ext cx="220" cy="4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02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8"/>
                      <a:pt x="9611" y="54"/>
                      <a:pt x="21502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8"/>
                      <a:pt x="9611" y="54"/>
                      <a:pt x="21502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5" name="Arc 34"/>
              <p:cNvSpPr>
                <a:spLocks/>
              </p:cNvSpPr>
              <p:nvPr/>
            </p:nvSpPr>
            <p:spPr bwMode="auto">
              <a:xfrm>
                <a:off x="1300" y="3457"/>
                <a:ext cx="221" cy="40"/>
              </a:xfrm>
              <a:custGeom>
                <a:avLst/>
                <a:gdLst>
                  <a:gd name="G0" fmla="+- 98 0 0"/>
                  <a:gd name="G1" fmla="+- 21600 0 0"/>
                  <a:gd name="G2" fmla="+- 21600 0 0"/>
                  <a:gd name="T0" fmla="*/ 0 w 21698"/>
                  <a:gd name="T1" fmla="*/ 0 h 21600"/>
                  <a:gd name="T2" fmla="*/ 21698 w 21698"/>
                  <a:gd name="T3" fmla="*/ 21600 h 21600"/>
                  <a:gd name="T4" fmla="*/ 98 w 2169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98" h="21600" fill="none" extrusionOk="0">
                    <a:moveTo>
                      <a:pt x="0" y="0"/>
                    </a:moveTo>
                    <a:cubicBezTo>
                      <a:pt x="32" y="0"/>
                      <a:pt x="65" y="-1"/>
                      <a:pt x="98" y="0"/>
                    </a:cubicBezTo>
                    <a:cubicBezTo>
                      <a:pt x="12027" y="0"/>
                      <a:pt x="21698" y="9670"/>
                      <a:pt x="21698" y="21600"/>
                    </a:cubicBezTo>
                  </a:path>
                  <a:path w="21698" h="21600" stroke="0" extrusionOk="0">
                    <a:moveTo>
                      <a:pt x="0" y="0"/>
                    </a:moveTo>
                    <a:cubicBezTo>
                      <a:pt x="32" y="0"/>
                      <a:pt x="65" y="-1"/>
                      <a:pt x="98" y="0"/>
                    </a:cubicBezTo>
                    <a:cubicBezTo>
                      <a:pt x="12027" y="0"/>
                      <a:pt x="21698" y="9670"/>
                      <a:pt x="21698" y="21600"/>
                    </a:cubicBezTo>
                    <a:lnTo>
                      <a:pt x="98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1497" y="3212"/>
              <a:ext cx="585" cy="34"/>
              <a:chOff x="1081" y="4640"/>
              <a:chExt cx="423" cy="48"/>
            </a:xfrm>
          </p:grpSpPr>
          <p:sp>
            <p:nvSpPr>
              <p:cNvPr id="162" name="Arc 36"/>
              <p:cNvSpPr>
                <a:spLocks/>
              </p:cNvSpPr>
              <p:nvPr/>
            </p:nvSpPr>
            <p:spPr bwMode="auto">
              <a:xfrm>
                <a:off x="1081" y="4640"/>
                <a:ext cx="212" cy="4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3" name="Arc 37"/>
              <p:cNvSpPr>
                <a:spLocks/>
              </p:cNvSpPr>
              <p:nvPr/>
            </p:nvSpPr>
            <p:spPr bwMode="auto">
              <a:xfrm>
                <a:off x="1292" y="4640"/>
                <a:ext cx="212" cy="4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11" name="Group 41"/>
            <p:cNvGrpSpPr>
              <a:grpSpLocks/>
            </p:cNvGrpSpPr>
            <p:nvPr/>
          </p:nvGrpSpPr>
          <p:grpSpPr bwMode="auto">
            <a:xfrm>
              <a:off x="2150" y="3212"/>
              <a:ext cx="387" cy="34"/>
              <a:chOff x="1553" y="4640"/>
              <a:chExt cx="279" cy="48"/>
            </a:xfrm>
          </p:grpSpPr>
          <p:sp>
            <p:nvSpPr>
              <p:cNvPr id="160" name="Arc 39"/>
              <p:cNvSpPr>
                <a:spLocks/>
              </p:cNvSpPr>
              <p:nvPr/>
            </p:nvSpPr>
            <p:spPr bwMode="auto">
              <a:xfrm>
                <a:off x="1553" y="4640"/>
                <a:ext cx="140" cy="4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1" name="Arc 40"/>
              <p:cNvSpPr>
                <a:spLocks/>
              </p:cNvSpPr>
              <p:nvPr/>
            </p:nvSpPr>
            <p:spPr bwMode="auto">
              <a:xfrm>
                <a:off x="1692" y="4640"/>
                <a:ext cx="140" cy="4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</p:grpSp>
      <p:sp>
        <p:nvSpPr>
          <p:cNvPr id="168" name="Rectangle 42"/>
          <p:cNvSpPr>
            <a:spLocks noChangeArrowheads="1"/>
          </p:cNvSpPr>
          <p:nvPr/>
        </p:nvSpPr>
        <p:spPr bwMode="auto">
          <a:xfrm>
            <a:off x="782638" y="5929313"/>
            <a:ext cx="5053307" cy="5883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800" b="1"/>
              <a:t>Page Fault</a:t>
            </a:r>
          </a:p>
          <a:p>
            <a:pPr defTabSz="762000">
              <a:lnSpc>
                <a:spcPct val="90000"/>
              </a:lnSpc>
            </a:pPr>
            <a:r>
              <a:rPr lang="en-US" altLang="ko-KR" sz="1800" b="1"/>
              <a:t>      Page number cannot be found in the Page Table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Organization		               </a:t>
            </a:r>
            <a:fld id="{44198361-0847-4097-97B6-F757CEDA3EDF}" type="slidenum">
              <a:rPr lang="en-US" smtClean="0"/>
              <a:pPr/>
              <a:t>21</a:t>
            </a:fld>
            <a:r>
              <a:rPr lang="en-US" dirty="0"/>
              <a:t>				          Lecture 43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Page Replacement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0513" y="1666875"/>
            <a:ext cx="3537250" cy="3241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 b="1"/>
              <a:t> Modified page fault service routine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61975" y="1000125"/>
            <a:ext cx="5177379" cy="6018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 b="1" dirty="0"/>
              <a:t>Decision on which page to displace to make room for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 b="1" dirty="0"/>
              <a:t>an incoming page when no free frame is available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1933575"/>
            <a:ext cx="8012451" cy="1965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>
              <a:lnSpc>
                <a:spcPct val="89000"/>
              </a:lnSpc>
              <a:spcBef>
                <a:spcPct val="9000"/>
              </a:spcBef>
            </a:pPr>
            <a:r>
              <a:rPr lang="en-US" altLang="ko-KR" sz="1800" b="1"/>
              <a:t>1. Find the location of the desired page on the backing store</a:t>
            </a:r>
          </a:p>
          <a:p>
            <a:pPr marL="571500" lvl="1" defTabSz="762000">
              <a:lnSpc>
                <a:spcPct val="89000"/>
              </a:lnSpc>
              <a:spcBef>
                <a:spcPct val="9000"/>
              </a:spcBef>
            </a:pPr>
            <a:r>
              <a:rPr lang="en-US" altLang="ko-KR" sz="1800" b="1"/>
              <a:t>2. Find a free frame</a:t>
            </a:r>
          </a:p>
          <a:p>
            <a:pPr marL="571500" lvl="1" defTabSz="762000">
              <a:lnSpc>
                <a:spcPct val="89000"/>
              </a:lnSpc>
              <a:spcBef>
                <a:spcPct val="9000"/>
              </a:spcBef>
            </a:pPr>
            <a:r>
              <a:rPr lang="en-US" altLang="ko-KR" sz="1800" b="1"/>
              <a:t>	     - If there is a free frame, use it</a:t>
            </a:r>
          </a:p>
          <a:p>
            <a:pPr marL="571500" lvl="1" defTabSz="762000">
              <a:lnSpc>
                <a:spcPct val="89000"/>
              </a:lnSpc>
              <a:spcBef>
                <a:spcPct val="9000"/>
              </a:spcBef>
            </a:pPr>
            <a:r>
              <a:rPr lang="en-US" altLang="ko-KR" sz="1800" b="1"/>
              <a:t>        - Otherwise, use a page-replacement algorithm to select a </a:t>
            </a:r>
            <a:r>
              <a:rPr lang="en-US" altLang="ko-KR" sz="1800" b="1" i="1"/>
              <a:t>victim</a:t>
            </a:r>
            <a:r>
              <a:rPr lang="en-US" altLang="ko-KR" sz="1800" b="1"/>
              <a:t>  frame</a:t>
            </a:r>
          </a:p>
          <a:p>
            <a:pPr marL="571500" lvl="1" defTabSz="762000">
              <a:lnSpc>
                <a:spcPct val="89000"/>
              </a:lnSpc>
              <a:spcBef>
                <a:spcPct val="9000"/>
              </a:spcBef>
            </a:pPr>
            <a:r>
              <a:rPr lang="en-US" altLang="ko-KR" sz="1800" b="1"/>
              <a:t>	     - Write the victim page to the backing store</a:t>
            </a:r>
          </a:p>
          <a:p>
            <a:pPr marL="571500" lvl="1" defTabSz="762000">
              <a:lnSpc>
                <a:spcPct val="89000"/>
              </a:lnSpc>
              <a:spcBef>
                <a:spcPct val="9000"/>
              </a:spcBef>
            </a:pPr>
            <a:r>
              <a:rPr lang="en-US" altLang="ko-KR" sz="1800" b="1"/>
              <a:t>3. Read the desired page into the (newly) free frame</a:t>
            </a:r>
          </a:p>
          <a:p>
            <a:pPr marL="571500" lvl="1" defTabSz="762000">
              <a:lnSpc>
                <a:spcPct val="89000"/>
              </a:lnSpc>
              <a:spcBef>
                <a:spcPct val="9000"/>
              </a:spcBef>
            </a:pPr>
            <a:r>
              <a:rPr lang="en-US" altLang="ko-KR" sz="1800" b="1"/>
              <a:t>4. Restart the user process</a:t>
            </a:r>
          </a:p>
        </p:txBody>
      </p:sp>
      <p:grpSp>
        <p:nvGrpSpPr>
          <p:cNvPr id="2" name="Group 70"/>
          <p:cNvGrpSpPr/>
          <p:nvPr/>
        </p:nvGrpSpPr>
        <p:grpSpPr>
          <a:xfrm>
            <a:off x="3262958" y="3657600"/>
            <a:ext cx="5423842" cy="2936379"/>
            <a:chOff x="2268538" y="3617913"/>
            <a:chExt cx="5423842" cy="2936379"/>
          </a:xfrm>
        </p:grpSpPr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3424238" y="4454525"/>
              <a:ext cx="184150" cy="17303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373438" y="4416425"/>
              <a:ext cx="279400" cy="2809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2</a:t>
              </a: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6391275" y="3921125"/>
              <a:ext cx="1279525" cy="1471613"/>
              <a:chOff x="3028" y="3705"/>
              <a:chExt cx="816" cy="1167"/>
            </a:xfrm>
          </p:grpSpPr>
          <p:sp>
            <p:nvSpPr>
              <p:cNvPr id="15" name="Arc 8"/>
              <p:cNvSpPr>
                <a:spLocks/>
              </p:cNvSpPr>
              <p:nvPr/>
            </p:nvSpPr>
            <p:spPr bwMode="auto">
              <a:xfrm>
                <a:off x="3033" y="3705"/>
                <a:ext cx="400" cy="8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46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91"/>
                      <a:pt x="9637" y="29"/>
                      <a:pt x="21546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91"/>
                      <a:pt x="9637" y="29"/>
                      <a:pt x="21546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" name="Arc 9"/>
              <p:cNvSpPr>
                <a:spLocks/>
              </p:cNvSpPr>
              <p:nvPr/>
            </p:nvSpPr>
            <p:spPr bwMode="auto">
              <a:xfrm>
                <a:off x="3432" y="3705"/>
                <a:ext cx="401" cy="80"/>
              </a:xfrm>
              <a:custGeom>
                <a:avLst/>
                <a:gdLst>
                  <a:gd name="G0" fmla="+- 54 0 0"/>
                  <a:gd name="G1" fmla="+- 21600 0 0"/>
                  <a:gd name="G2" fmla="+- 21600 0 0"/>
                  <a:gd name="T0" fmla="*/ 0 w 21654"/>
                  <a:gd name="T1" fmla="*/ 0 h 21600"/>
                  <a:gd name="T2" fmla="*/ 21654 w 21654"/>
                  <a:gd name="T3" fmla="*/ 21600 h 21600"/>
                  <a:gd name="T4" fmla="*/ 54 w 2165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54" h="21600" fill="none" extrusionOk="0">
                    <a:moveTo>
                      <a:pt x="0" y="0"/>
                    </a:moveTo>
                    <a:cubicBezTo>
                      <a:pt x="18" y="0"/>
                      <a:pt x="36" y="-1"/>
                      <a:pt x="54" y="0"/>
                    </a:cubicBezTo>
                    <a:cubicBezTo>
                      <a:pt x="11983" y="0"/>
                      <a:pt x="21654" y="9670"/>
                      <a:pt x="21654" y="21600"/>
                    </a:cubicBezTo>
                  </a:path>
                  <a:path w="21654" h="21600" stroke="0" extrusionOk="0">
                    <a:moveTo>
                      <a:pt x="0" y="0"/>
                    </a:moveTo>
                    <a:cubicBezTo>
                      <a:pt x="18" y="0"/>
                      <a:pt x="36" y="-1"/>
                      <a:pt x="54" y="0"/>
                    </a:cubicBezTo>
                    <a:cubicBezTo>
                      <a:pt x="11983" y="0"/>
                      <a:pt x="21654" y="9670"/>
                      <a:pt x="21654" y="21600"/>
                    </a:cubicBezTo>
                    <a:lnTo>
                      <a:pt x="5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" name="Arc 10"/>
              <p:cNvSpPr>
                <a:spLocks/>
              </p:cNvSpPr>
              <p:nvPr/>
            </p:nvSpPr>
            <p:spPr bwMode="auto">
              <a:xfrm>
                <a:off x="3033" y="3784"/>
                <a:ext cx="400" cy="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8" name="Arc 11"/>
              <p:cNvSpPr>
                <a:spLocks/>
              </p:cNvSpPr>
              <p:nvPr/>
            </p:nvSpPr>
            <p:spPr bwMode="auto">
              <a:xfrm>
                <a:off x="3432" y="3784"/>
                <a:ext cx="400" cy="8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9" name="Arc 12"/>
              <p:cNvSpPr>
                <a:spLocks/>
              </p:cNvSpPr>
              <p:nvPr/>
            </p:nvSpPr>
            <p:spPr bwMode="auto">
              <a:xfrm>
                <a:off x="3033" y="4792"/>
                <a:ext cx="400" cy="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0" name="Arc 13"/>
              <p:cNvSpPr>
                <a:spLocks/>
              </p:cNvSpPr>
              <p:nvPr/>
            </p:nvSpPr>
            <p:spPr bwMode="auto">
              <a:xfrm>
                <a:off x="3432" y="4792"/>
                <a:ext cx="400" cy="8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3028" y="3792"/>
                <a:ext cx="0" cy="99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3844" y="3792"/>
                <a:ext cx="0" cy="99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2281238" y="4040188"/>
              <a:ext cx="1093787" cy="146367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2281238" y="4600575"/>
              <a:ext cx="10937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281238" y="4833938"/>
              <a:ext cx="10937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2281238" y="5064125"/>
              <a:ext cx="10937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2976563" y="4040188"/>
              <a:ext cx="0" cy="14636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2392363" y="4606925"/>
              <a:ext cx="239712" cy="2809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2613025" y="4589463"/>
              <a:ext cx="279400" cy="2809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2955925" y="4598988"/>
              <a:ext cx="267703" cy="283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v</a:t>
              </a: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3178175" y="4589463"/>
              <a:ext cx="230188" cy="2809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439988" y="5070475"/>
              <a:ext cx="239712" cy="2809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3036888" y="5041900"/>
              <a:ext cx="267703" cy="283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v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2281238" y="5286375"/>
              <a:ext cx="10937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 flipH="1">
              <a:off x="2390775" y="4694238"/>
              <a:ext cx="220663" cy="904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 flipH="1">
              <a:off x="2970213" y="4705350"/>
              <a:ext cx="233362" cy="904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2268538" y="3800475"/>
              <a:ext cx="622800" cy="283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frame</a:t>
              </a: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2882900" y="3617913"/>
              <a:ext cx="633413" cy="4730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valid/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400" b="1">
                <a:solidFill>
                  <a:srgbClr val="000000"/>
                </a:solidFill>
              </a:endParaRP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2882900" y="3789363"/>
              <a:ext cx="921343" cy="283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invalid bit</a:t>
              </a: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2328863" y="5554663"/>
              <a:ext cx="959751" cy="283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page table</a:t>
              </a: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3570288" y="4505325"/>
              <a:ext cx="908455" cy="4775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change to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400" b="1">
                <a:solidFill>
                  <a:srgbClr val="000000"/>
                </a:solidFill>
              </a:endParaRP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3570288" y="4676775"/>
              <a:ext cx="677687" cy="283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invalid</a:t>
              </a:r>
            </a:p>
          </p:txBody>
        </p:sp>
        <p:sp>
          <p:nvSpPr>
            <p:cNvPr id="43" name="Oval 37"/>
            <p:cNvSpPr>
              <a:spLocks noChangeArrowheads="1"/>
            </p:cNvSpPr>
            <p:nvPr/>
          </p:nvSpPr>
          <p:spPr bwMode="auto">
            <a:xfrm>
              <a:off x="3424238" y="4968875"/>
              <a:ext cx="184150" cy="1746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3382963" y="4921250"/>
              <a:ext cx="279400" cy="2809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3546475" y="5070475"/>
              <a:ext cx="955071" cy="4775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reset page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400" b="1">
                <a:solidFill>
                  <a:srgbClr val="000000"/>
                </a:solidFill>
              </a:endParaRP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3546475" y="5243513"/>
              <a:ext cx="816315" cy="4775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table for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400" b="1">
                <a:solidFill>
                  <a:srgbClr val="000000"/>
                </a:solidFill>
              </a:endParaRP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3546475" y="5413375"/>
              <a:ext cx="898067" cy="283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new page</a:t>
              </a: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4714875" y="3635375"/>
              <a:ext cx="809625" cy="2616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4787900" y="4587875"/>
              <a:ext cx="641202" cy="283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victim</a:t>
              </a:r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>
              <a:off x="4714875" y="4600575"/>
              <a:ext cx="809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1" name="Line 45"/>
            <p:cNvSpPr>
              <a:spLocks noChangeShapeType="1"/>
            </p:cNvSpPr>
            <p:nvPr/>
          </p:nvSpPr>
          <p:spPr bwMode="auto">
            <a:xfrm>
              <a:off x="4714875" y="4833938"/>
              <a:ext cx="809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2" name="Arc 46"/>
            <p:cNvSpPr>
              <a:spLocks/>
            </p:cNvSpPr>
            <p:nvPr/>
          </p:nvSpPr>
          <p:spPr bwMode="auto">
            <a:xfrm>
              <a:off x="6619875" y="4354513"/>
              <a:ext cx="115888" cy="74612"/>
            </a:xfrm>
            <a:custGeom>
              <a:avLst/>
              <a:gdLst>
                <a:gd name="G0" fmla="+- 21600 0 0"/>
                <a:gd name="G1" fmla="+- 3369 0 0"/>
                <a:gd name="G2" fmla="+- 21600 0 0"/>
                <a:gd name="T0" fmla="*/ 4596 w 21600"/>
                <a:gd name="T1" fmla="*/ 16689 h 16689"/>
                <a:gd name="T2" fmla="*/ 264 w 21600"/>
                <a:gd name="T3" fmla="*/ 0 h 16689"/>
                <a:gd name="T4" fmla="*/ 21600 w 21600"/>
                <a:gd name="T5" fmla="*/ 3369 h 16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689" fill="none" extrusionOk="0">
                  <a:moveTo>
                    <a:pt x="4595" y="16689"/>
                  </a:moveTo>
                  <a:cubicBezTo>
                    <a:pt x="1618" y="12887"/>
                    <a:pt x="0" y="8197"/>
                    <a:pt x="0" y="3369"/>
                  </a:cubicBezTo>
                  <a:cubicBezTo>
                    <a:pt x="-1" y="2240"/>
                    <a:pt x="88" y="1114"/>
                    <a:pt x="264" y="0"/>
                  </a:cubicBezTo>
                </a:path>
                <a:path w="21600" h="16689" stroke="0" extrusionOk="0">
                  <a:moveTo>
                    <a:pt x="4595" y="16689"/>
                  </a:moveTo>
                  <a:cubicBezTo>
                    <a:pt x="1618" y="12887"/>
                    <a:pt x="0" y="8197"/>
                    <a:pt x="0" y="3369"/>
                  </a:cubicBezTo>
                  <a:cubicBezTo>
                    <a:pt x="-1" y="2240"/>
                    <a:pt x="88" y="1114"/>
                    <a:pt x="264" y="0"/>
                  </a:cubicBezTo>
                  <a:lnTo>
                    <a:pt x="21600" y="3369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 flipV="1">
              <a:off x="5524500" y="4389438"/>
              <a:ext cx="1093788" cy="2809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6740525" y="4322763"/>
              <a:ext cx="184150" cy="15081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7292975" y="4948238"/>
              <a:ext cx="184150" cy="15081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6" name="Arc 50"/>
            <p:cNvSpPr>
              <a:spLocks/>
            </p:cNvSpPr>
            <p:nvPr/>
          </p:nvSpPr>
          <p:spPr bwMode="auto">
            <a:xfrm>
              <a:off x="5543550" y="4740275"/>
              <a:ext cx="117475" cy="76200"/>
            </a:xfrm>
            <a:custGeom>
              <a:avLst/>
              <a:gdLst>
                <a:gd name="G0" fmla="+- 0 0 0"/>
                <a:gd name="G1" fmla="+- 5105 0 0"/>
                <a:gd name="G2" fmla="+- 21600 0 0"/>
                <a:gd name="T0" fmla="*/ 20988 w 21600"/>
                <a:gd name="T1" fmla="*/ 0 h 17415"/>
                <a:gd name="T2" fmla="*/ 17749 w 21600"/>
                <a:gd name="T3" fmla="*/ 17415 h 17415"/>
                <a:gd name="T4" fmla="*/ 0 w 21600"/>
                <a:gd name="T5" fmla="*/ 5105 h 17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15" fill="none" extrusionOk="0">
                  <a:moveTo>
                    <a:pt x="20988" y="-1"/>
                  </a:moveTo>
                  <a:cubicBezTo>
                    <a:pt x="21394" y="1671"/>
                    <a:pt x="21600" y="3385"/>
                    <a:pt x="21600" y="5105"/>
                  </a:cubicBezTo>
                  <a:cubicBezTo>
                    <a:pt x="21600" y="9504"/>
                    <a:pt x="20256" y="13799"/>
                    <a:pt x="17748" y="17414"/>
                  </a:cubicBezTo>
                </a:path>
                <a:path w="21600" h="17415" stroke="0" extrusionOk="0">
                  <a:moveTo>
                    <a:pt x="20988" y="-1"/>
                  </a:moveTo>
                  <a:cubicBezTo>
                    <a:pt x="21394" y="1671"/>
                    <a:pt x="21600" y="3385"/>
                    <a:pt x="21600" y="5105"/>
                  </a:cubicBezTo>
                  <a:cubicBezTo>
                    <a:pt x="21600" y="9504"/>
                    <a:pt x="20256" y="13799"/>
                    <a:pt x="17748" y="17414"/>
                  </a:cubicBezTo>
                  <a:lnTo>
                    <a:pt x="0" y="510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 flipH="1" flipV="1">
              <a:off x="5622925" y="4781550"/>
              <a:ext cx="1670050" cy="2921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8" name="Oval 52"/>
            <p:cNvSpPr>
              <a:spLocks noChangeArrowheads="1"/>
            </p:cNvSpPr>
            <p:nvPr/>
          </p:nvSpPr>
          <p:spPr bwMode="auto">
            <a:xfrm>
              <a:off x="5586413" y="4221163"/>
              <a:ext cx="188912" cy="16351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5545138" y="4184650"/>
              <a:ext cx="279400" cy="2809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5707063" y="3810000"/>
              <a:ext cx="569452" cy="4775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swap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400" b="1">
                <a:solidFill>
                  <a:srgbClr val="000000"/>
                </a:solidFill>
              </a:endParaRP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5707063" y="3979863"/>
              <a:ext cx="437621" cy="4775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out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400" b="1">
                <a:solidFill>
                  <a:srgbClr val="000000"/>
                </a:solidFill>
              </a:endParaRPr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5707063" y="4151313"/>
              <a:ext cx="641202" cy="4775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victim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400" b="1">
                <a:solidFill>
                  <a:srgbClr val="000000"/>
                </a:solidFill>
              </a:endParaRPr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5707063" y="4324350"/>
              <a:ext cx="539892" cy="283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page</a:t>
              </a:r>
            </a:p>
          </p:txBody>
        </p:sp>
        <p:sp>
          <p:nvSpPr>
            <p:cNvPr id="64" name="Oval 58"/>
            <p:cNvSpPr>
              <a:spLocks noChangeArrowheads="1"/>
            </p:cNvSpPr>
            <p:nvPr/>
          </p:nvSpPr>
          <p:spPr bwMode="auto">
            <a:xfrm>
              <a:off x="5622925" y="4848225"/>
              <a:ext cx="188913" cy="16986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5572125" y="4810125"/>
              <a:ext cx="279400" cy="2809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5608638" y="5010150"/>
              <a:ext cx="569452" cy="4775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swap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400" b="1">
                <a:solidFill>
                  <a:srgbClr val="000000"/>
                </a:solidFill>
              </a:endParaRPr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5608638" y="5181600"/>
              <a:ext cx="733792" cy="4775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desired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400" b="1">
                <a:solidFill>
                  <a:srgbClr val="000000"/>
                </a:solidFill>
              </a:endParaRPr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5608638" y="5348288"/>
              <a:ext cx="721032" cy="283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page in</a:t>
              </a:r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6518275" y="5443538"/>
              <a:ext cx="1174105" cy="283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backing store</a:t>
              </a: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4418013" y="6270625"/>
              <a:ext cx="1447641" cy="283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>
                  <a:solidFill>
                    <a:srgbClr val="000000"/>
                  </a:solidFill>
                </a:rPr>
                <a:t>physical memory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Organization		               </a:t>
            </a:r>
            <a:fld id="{44198361-0847-4097-97B6-F757CEDA3EDF}" type="slidenum">
              <a:rPr lang="en-US" smtClean="0"/>
              <a:pPr/>
              <a:t>22</a:t>
            </a:fld>
            <a:r>
              <a:rPr lang="en-US" dirty="0"/>
              <a:t>				          Lecture 43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Page Replacement Algorithms</a:t>
            </a:r>
          </a:p>
        </p:txBody>
      </p:sp>
      <p:grpSp>
        <p:nvGrpSpPr>
          <p:cNvPr id="2" name="Group 388"/>
          <p:cNvGrpSpPr/>
          <p:nvPr/>
        </p:nvGrpSpPr>
        <p:grpSpPr>
          <a:xfrm>
            <a:off x="314325" y="990600"/>
            <a:ext cx="8559800" cy="5634418"/>
            <a:chOff x="314325" y="836613"/>
            <a:chExt cx="8559800" cy="5634418"/>
          </a:xfrm>
        </p:grpSpPr>
        <p:sp>
          <p:nvSpPr>
            <p:cNvPr id="199" name="Rectangle 3"/>
            <p:cNvSpPr>
              <a:spLocks noChangeArrowheads="1"/>
            </p:cNvSpPr>
            <p:nvPr/>
          </p:nvSpPr>
          <p:spPr bwMode="auto">
            <a:xfrm>
              <a:off x="346075" y="836613"/>
              <a:ext cx="554575" cy="3338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102000"/>
                </a:lnSpc>
              </a:pPr>
              <a:r>
                <a:rPr lang="en-US" altLang="ko-KR" sz="1800" b="1" u="sng"/>
                <a:t>FIFO</a:t>
              </a:r>
              <a:endParaRPr lang="en-US" altLang="ko-KR" sz="1800" b="1"/>
            </a:p>
          </p:txBody>
        </p:sp>
        <p:sp>
          <p:nvSpPr>
            <p:cNvPr id="200" name="Rectangle 4"/>
            <p:cNvSpPr>
              <a:spLocks noChangeArrowheads="1"/>
            </p:cNvSpPr>
            <p:nvPr/>
          </p:nvSpPr>
          <p:spPr bwMode="auto">
            <a:xfrm>
              <a:off x="2579688" y="1138238"/>
              <a:ext cx="33337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1" name="Rectangle 5"/>
            <p:cNvSpPr>
              <a:spLocks noChangeArrowheads="1"/>
            </p:cNvSpPr>
            <p:nvPr/>
          </p:nvSpPr>
          <p:spPr bwMode="auto">
            <a:xfrm>
              <a:off x="2009775" y="1471613"/>
              <a:ext cx="146050" cy="60166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2" name="Line 6"/>
            <p:cNvSpPr>
              <a:spLocks noChangeShapeType="1"/>
            </p:cNvSpPr>
            <p:nvPr/>
          </p:nvSpPr>
          <p:spPr bwMode="auto">
            <a:xfrm>
              <a:off x="2009775" y="1673225"/>
              <a:ext cx="1460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3" name="Line 7"/>
            <p:cNvSpPr>
              <a:spLocks noChangeShapeType="1"/>
            </p:cNvSpPr>
            <p:nvPr/>
          </p:nvSpPr>
          <p:spPr bwMode="auto">
            <a:xfrm>
              <a:off x="2009775" y="1882775"/>
              <a:ext cx="1460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4" name="Rectangle 8"/>
            <p:cNvSpPr>
              <a:spLocks noChangeArrowheads="1"/>
            </p:cNvSpPr>
            <p:nvPr/>
          </p:nvSpPr>
          <p:spPr bwMode="auto">
            <a:xfrm>
              <a:off x="1697038" y="118586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05" name="Rectangle 9"/>
            <p:cNvSpPr>
              <a:spLocks noChangeArrowheads="1"/>
            </p:cNvSpPr>
            <p:nvPr/>
          </p:nvSpPr>
          <p:spPr bwMode="auto">
            <a:xfrm>
              <a:off x="1957388" y="1455738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06" name="Rectangle 10"/>
            <p:cNvSpPr>
              <a:spLocks noChangeArrowheads="1"/>
            </p:cNvSpPr>
            <p:nvPr/>
          </p:nvSpPr>
          <p:spPr bwMode="auto">
            <a:xfrm>
              <a:off x="2366963" y="1471613"/>
              <a:ext cx="163512" cy="60166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7" name="Line 11"/>
            <p:cNvSpPr>
              <a:spLocks noChangeShapeType="1"/>
            </p:cNvSpPr>
            <p:nvPr/>
          </p:nvSpPr>
          <p:spPr bwMode="auto">
            <a:xfrm>
              <a:off x="2366963" y="1673225"/>
              <a:ext cx="1635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8" name="Line 12"/>
            <p:cNvSpPr>
              <a:spLocks noChangeShapeType="1"/>
            </p:cNvSpPr>
            <p:nvPr/>
          </p:nvSpPr>
          <p:spPr bwMode="auto">
            <a:xfrm>
              <a:off x="2366963" y="1882775"/>
              <a:ext cx="1635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2070100" y="1185863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2332038" y="146526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11" name="Rectangle 15"/>
            <p:cNvSpPr>
              <a:spLocks noChangeArrowheads="1"/>
            </p:cNvSpPr>
            <p:nvPr/>
          </p:nvSpPr>
          <p:spPr bwMode="auto">
            <a:xfrm>
              <a:off x="2428875" y="1185863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12" name="Rectangle 16"/>
            <p:cNvSpPr>
              <a:spLocks noChangeArrowheads="1"/>
            </p:cNvSpPr>
            <p:nvPr/>
          </p:nvSpPr>
          <p:spPr bwMode="auto">
            <a:xfrm>
              <a:off x="2809875" y="1185863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13" name="Rectangle 17"/>
            <p:cNvSpPr>
              <a:spLocks noChangeArrowheads="1"/>
            </p:cNvSpPr>
            <p:nvPr/>
          </p:nvSpPr>
          <p:spPr bwMode="auto">
            <a:xfrm>
              <a:off x="3186113" y="118586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14" name="Rectangle 18"/>
            <p:cNvSpPr>
              <a:spLocks noChangeArrowheads="1"/>
            </p:cNvSpPr>
            <p:nvPr/>
          </p:nvSpPr>
          <p:spPr bwMode="auto">
            <a:xfrm>
              <a:off x="3538538" y="118586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15" name="Rectangle 19"/>
            <p:cNvSpPr>
              <a:spLocks noChangeArrowheads="1"/>
            </p:cNvSpPr>
            <p:nvPr/>
          </p:nvSpPr>
          <p:spPr bwMode="auto">
            <a:xfrm>
              <a:off x="3913188" y="118586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16" name="Rectangle 20"/>
            <p:cNvSpPr>
              <a:spLocks noChangeArrowheads="1"/>
            </p:cNvSpPr>
            <p:nvPr/>
          </p:nvSpPr>
          <p:spPr bwMode="auto">
            <a:xfrm>
              <a:off x="4289425" y="1185863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17" name="Rectangle 21"/>
            <p:cNvSpPr>
              <a:spLocks noChangeArrowheads="1"/>
            </p:cNvSpPr>
            <p:nvPr/>
          </p:nvSpPr>
          <p:spPr bwMode="auto">
            <a:xfrm>
              <a:off x="4646613" y="118586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18" name="Rectangle 22"/>
            <p:cNvSpPr>
              <a:spLocks noChangeArrowheads="1"/>
            </p:cNvSpPr>
            <p:nvPr/>
          </p:nvSpPr>
          <p:spPr bwMode="auto">
            <a:xfrm>
              <a:off x="5024438" y="118586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19" name="Rectangle 23"/>
            <p:cNvSpPr>
              <a:spLocks noChangeArrowheads="1"/>
            </p:cNvSpPr>
            <p:nvPr/>
          </p:nvSpPr>
          <p:spPr bwMode="auto">
            <a:xfrm>
              <a:off x="5395913" y="118586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20" name="Rectangle 24"/>
            <p:cNvSpPr>
              <a:spLocks noChangeArrowheads="1"/>
            </p:cNvSpPr>
            <p:nvPr/>
          </p:nvSpPr>
          <p:spPr bwMode="auto">
            <a:xfrm>
              <a:off x="5757863" y="118586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21" name="Rectangle 25"/>
            <p:cNvSpPr>
              <a:spLocks noChangeArrowheads="1"/>
            </p:cNvSpPr>
            <p:nvPr/>
          </p:nvSpPr>
          <p:spPr bwMode="auto">
            <a:xfrm>
              <a:off x="6132513" y="118586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22" name="Rectangle 26"/>
            <p:cNvSpPr>
              <a:spLocks noChangeArrowheads="1"/>
            </p:cNvSpPr>
            <p:nvPr/>
          </p:nvSpPr>
          <p:spPr bwMode="auto">
            <a:xfrm>
              <a:off x="6507163" y="118586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23" name="Rectangle 27"/>
            <p:cNvSpPr>
              <a:spLocks noChangeArrowheads="1"/>
            </p:cNvSpPr>
            <p:nvPr/>
          </p:nvSpPr>
          <p:spPr bwMode="auto">
            <a:xfrm>
              <a:off x="6869113" y="118586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24" name="Rectangle 28"/>
            <p:cNvSpPr>
              <a:spLocks noChangeArrowheads="1"/>
            </p:cNvSpPr>
            <p:nvPr/>
          </p:nvSpPr>
          <p:spPr bwMode="auto">
            <a:xfrm>
              <a:off x="7242175" y="1185863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25" name="Rectangle 29"/>
            <p:cNvSpPr>
              <a:spLocks noChangeArrowheads="1"/>
            </p:cNvSpPr>
            <p:nvPr/>
          </p:nvSpPr>
          <p:spPr bwMode="auto">
            <a:xfrm>
              <a:off x="7621588" y="118586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26" name="Rectangle 30"/>
            <p:cNvSpPr>
              <a:spLocks noChangeArrowheads="1"/>
            </p:cNvSpPr>
            <p:nvPr/>
          </p:nvSpPr>
          <p:spPr bwMode="auto">
            <a:xfrm>
              <a:off x="1635125" y="1471613"/>
              <a:ext cx="146050" cy="60166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27" name="Line 31"/>
            <p:cNvSpPr>
              <a:spLocks noChangeShapeType="1"/>
            </p:cNvSpPr>
            <p:nvPr/>
          </p:nvSpPr>
          <p:spPr bwMode="auto">
            <a:xfrm>
              <a:off x="1635125" y="1673225"/>
              <a:ext cx="1460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28" name="Line 32"/>
            <p:cNvSpPr>
              <a:spLocks noChangeShapeType="1"/>
            </p:cNvSpPr>
            <p:nvPr/>
          </p:nvSpPr>
          <p:spPr bwMode="auto">
            <a:xfrm>
              <a:off x="1635125" y="1882775"/>
              <a:ext cx="1460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29" name="Rectangle 33"/>
            <p:cNvSpPr>
              <a:spLocks noChangeArrowheads="1"/>
            </p:cNvSpPr>
            <p:nvPr/>
          </p:nvSpPr>
          <p:spPr bwMode="auto">
            <a:xfrm>
              <a:off x="1322388" y="118586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30" name="Rectangle 34"/>
            <p:cNvSpPr>
              <a:spLocks noChangeArrowheads="1"/>
            </p:cNvSpPr>
            <p:nvPr/>
          </p:nvSpPr>
          <p:spPr bwMode="auto">
            <a:xfrm>
              <a:off x="7989888" y="118586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31" name="Rectangle 35"/>
            <p:cNvSpPr>
              <a:spLocks noChangeArrowheads="1"/>
            </p:cNvSpPr>
            <p:nvPr/>
          </p:nvSpPr>
          <p:spPr bwMode="auto">
            <a:xfrm>
              <a:off x="8355013" y="118586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32" name="Rectangle 36"/>
            <p:cNvSpPr>
              <a:spLocks noChangeArrowheads="1"/>
            </p:cNvSpPr>
            <p:nvPr/>
          </p:nvSpPr>
          <p:spPr bwMode="auto">
            <a:xfrm>
              <a:off x="1957388" y="1665288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33" name="Rectangle 37"/>
            <p:cNvSpPr>
              <a:spLocks noChangeArrowheads="1"/>
            </p:cNvSpPr>
            <p:nvPr/>
          </p:nvSpPr>
          <p:spPr bwMode="auto">
            <a:xfrm>
              <a:off x="2327275" y="166528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34" name="Rectangle 38"/>
            <p:cNvSpPr>
              <a:spLocks noChangeArrowheads="1"/>
            </p:cNvSpPr>
            <p:nvPr/>
          </p:nvSpPr>
          <p:spPr bwMode="auto">
            <a:xfrm>
              <a:off x="1582738" y="1455738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35" name="Rectangle 39"/>
            <p:cNvSpPr>
              <a:spLocks noChangeArrowheads="1"/>
            </p:cNvSpPr>
            <p:nvPr/>
          </p:nvSpPr>
          <p:spPr bwMode="auto">
            <a:xfrm>
              <a:off x="2322513" y="1863725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36" name="Rectangle 40"/>
            <p:cNvSpPr>
              <a:spLocks noChangeArrowheads="1"/>
            </p:cNvSpPr>
            <p:nvPr/>
          </p:nvSpPr>
          <p:spPr bwMode="auto">
            <a:xfrm>
              <a:off x="2743200" y="1471613"/>
              <a:ext cx="147638" cy="60166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37" name="Line 41"/>
            <p:cNvSpPr>
              <a:spLocks noChangeShapeType="1"/>
            </p:cNvSpPr>
            <p:nvPr/>
          </p:nvSpPr>
          <p:spPr bwMode="auto">
            <a:xfrm>
              <a:off x="2743200" y="1673225"/>
              <a:ext cx="1476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38" name="Line 42"/>
            <p:cNvSpPr>
              <a:spLocks noChangeShapeType="1"/>
            </p:cNvSpPr>
            <p:nvPr/>
          </p:nvSpPr>
          <p:spPr bwMode="auto">
            <a:xfrm>
              <a:off x="2743200" y="1882775"/>
              <a:ext cx="1476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39" name="Rectangle 43"/>
            <p:cNvSpPr>
              <a:spLocks noChangeArrowheads="1"/>
            </p:cNvSpPr>
            <p:nvPr/>
          </p:nvSpPr>
          <p:spPr bwMode="auto">
            <a:xfrm>
              <a:off x="2690813" y="145256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40" name="Rectangle 44"/>
            <p:cNvSpPr>
              <a:spLocks noChangeArrowheads="1"/>
            </p:cNvSpPr>
            <p:nvPr/>
          </p:nvSpPr>
          <p:spPr bwMode="auto">
            <a:xfrm>
              <a:off x="2690813" y="1665288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41" name="Rectangle 45"/>
            <p:cNvSpPr>
              <a:spLocks noChangeArrowheads="1"/>
            </p:cNvSpPr>
            <p:nvPr/>
          </p:nvSpPr>
          <p:spPr bwMode="auto">
            <a:xfrm>
              <a:off x="2679700" y="1863725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42" name="Rectangle 46"/>
            <p:cNvSpPr>
              <a:spLocks noChangeArrowheads="1"/>
            </p:cNvSpPr>
            <p:nvPr/>
          </p:nvSpPr>
          <p:spPr bwMode="auto">
            <a:xfrm>
              <a:off x="3478213" y="1471613"/>
              <a:ext cx="161925" cy="60166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43" name="Line 47"/>
            <p:cNvSpPr>
              <a:spLocks noChangeShapeType="1"/>
            </p:cNvSpPr>
            <p:nvPr/>
          </p:nvSpPr>
          <p:spPr bwMode="auto">
            <a:xfrm>
              <a:off x="3478213" y="1673225"/>
              <a:ext cx="1619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44" name="Line 48"/>
            <p:cNvSpPr>
              <a:spLocks noChangeShapeType="1"/>
            </p:cNvSpPr>
            <p:nvPr/>
          </p:nvSpPr>
          <p:spPr bwMode="auto">
            <a:xfrm>
              <a:off x="3478213" y="1882775"/>
              <a:ext cx="1619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45" name="Rectangle 49"/>
            <p:cNvSpPr>
              <a:spLocks noChangeArrowheads="1"/>
            </p:cNvSpPr>
            <p:nvPr/>
          </p:nvSpPr>
          <p:spPr bwMode="auto">
            <a:xfrm>
              <a:off x="3421063" y="1455738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46" name="Rectangle 50"/>
            <p:cNvSpPr>
              <a:spLocks noChangeArrowheads="1"/>
            </p:cNvSpPr>
            <p:nvPr/>
          </p:nvSpPr>
          <p:spPr bwMode="auto">
            <a:xfrm>
              <a:off x="3432175" y="166528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47" name="Rectangle 51"/>
            <p:cNvSpPr>
              <a:spLocks noChangeArrowheads="1"/>
            </p:cNvSpPr>
            <p:nvPr/>
          </p:nvSpPr>
          <p:spPr bwMode="auto">
            <a:xfrm>
              <a:off x="3421063" y="1863725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48" name="Rectangle 52"/>
            <p:cNvSpPr>
              <a:spLocks noChangeArrowheads="1"/>
            </p:cNvSpPr>
            <p:nvPr/>
          </p:nvSpPr>
          <p:spPr bwMode="auto">
            <a:xfrm>
              <a:off x="3851275" y="1471613"/>
              <a:ext cx="147638" cy="60166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49" name="Line 53"/>
            <p:cNvSpPr>
              <a:spLocks noChangeShapeType="1"/>
            </p:cNvSpPr>
            <p:nvPr/>
          </p:nvSpPr>
          <p:spPr bwMode="auto">
            <a:xfrm>
              <a:off x="3851275" y="1673225"/>
              <a:ext cx="1476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50" name="Line 54"/>
            <p:cNvSpPr>
              <a:spLocks noChangeShapeType="1"/>
            </p:cNvSpPr>
            <p:nvPr/>
          </p:nvSpPr>
          <p:spPr bwMode="auto">
            <a:xfrm>
              <a:off x="3851275" y="1882775"/>
              <a:ext cx="1476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51" name="Rectangle 55"/>
            <p:cNvSpPr>
              <a:spLocks noChangeArrowheads="1"/>
            </p:cNvSpPr>
            <p:nvPr/>
          </p:nvSpPr>
          <p:spPr bwMode="auto">
            <a:xfrm>
              <a:off x="3797300" y="145573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2" name="Rectangle 56"/>
            <p:cNvSpPr>
              <a:spLocks noChangeArrowheads="1"/>
            </p:cNvSpPr>
            <p:nvPr/>
          </p:nvSpPr>
          <p:spPr bwMode="auto">
            <a:xfrm>
              <a:off x="3790950" y="166528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53" name="Rectangle 57"/>
            <p:cNvSpPr>
              <a:spLocks noChangeArrowheads="1"/>
            </p:cNvSpPr>
            <p:nvPr/>
          </p:nvSpPr>
          <p:spPr bwMode="auto">
            <a:xfrm>
              <a:off x="3806825" y="1863725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54" name="Rectangle 58"/>
            <p:cNvSpPr>
              <a:spLocks noChangeArrowheads="1"/>
            </p:cNvSpPr>
            <p:nvPr/>
          </p:nvSpPr>
          <p:spPr bwMode="auto">
            <a:xfrm>
              <a:off x="4227513" y="1471613"/>
              <a:ext cx="146050" cy="60166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55" name="Line 59"/>
            <p:cNvSpPr>
              <a:spLocks noChangeShapeType="1"/>
            </p:cNvSpPr>
            <p:nvPr/>
          </p:nvSpPr>
          <p:spPr bwMode="auto">
            <a:xfrm>
              <a:off x="4227513" y="1673225"/>
              <a:ext cx="1460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56" name="Line 60"/>
            <p:cNvSpPr>
              <a:spLocks noChangeShapeType="1"/>
            </p:cNvSpPr>
            <p:nvPr/>
          </p:nvSpPr>
          <p:spPr bwMode="auto">
            <a:xfrm>
              <a:off x="4227513" y="1882775"/>
              <a:ext cx="1460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57" name="Rectangle 61"/>
            <p:cNvSpPr>
              <a:spLocks noChangeArrowheads="1"/>
            </p:cNvSpPr>
            <p:nvPr/>
          </p:nvSpPr>
          <p:spPr bwMode="auto">
            <a:xfrm>
              <a:off x="4162425" y="145573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58" name="Rectangle 62"/>
            <p:cNvSpPr>
              <a:spLocks noChangeArrowheads="1"/>
            </p:cNvSpPr>
            <p:nvPr/>
          </p:nvSpPr>
          <p:spPr bwMode="auto">
            <a:xfrm>
              <a:off x="4168775" y="166528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59" name="Rectangle 63"/>
            <p:cNvSpPr>
              <a:spLocks noChangeArrowheads="1"/>
            </p:cNvSpPr>
            <p:nvPr/>
          </p:nvSpPr>
          <p:spPr bwMode="auto">
            <a:xfrm>
              <a:off x="4171950" y="187325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60" name="Rectangle 64"/>
            <p:cNvSpPr>
              <a:spLocks noChangeArrowheads="1"/>
            </p:cNvSpPr>
            <p:nvPr/>
          </p:nvSpPr>
          <p:spPr bwMode="auto">
            <a:xfrm>
              <a:off x="4586288" y="1471613"/>
              <a:ext cx="163512" cy="60166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61" name="Line 65"/>
            <p:cNvSpPr>
              <a:spLocks noChangeShapeType="1"/>
            </p:cNvSpPr>
            <p:nvPr/>
          </p:nvSpPr>
          <p:spPr bwMode="auto">
            <a:xfrm>
              <a:off x="4586288" y="1673225"/>
              <a:ext cx="1635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62" name="Line 66"/>
            <p:cNvSpPr>
              <a:spLocks noChangeShapeType="1"/>
            </p:cNvSpPr>
            <p:nvPr/>
          </p:nvSpPr>
          <p:spPr bwMode="auto">
            <a:xfrm>
              <a:off x="4586288" y="1882775"/>
              <a:ext cx="1635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63" name="Rectangle 67"/>
            <p:cNvSpPr>
              <a:spLocks noChangeArrowheads="1"/>
            </p:cNvSpPr>
            <p:nvPr/>
          </p:nvSpPr>
          <p:spPr bwMode="auto">
            <a:xfrm>
              <a:off x="4540250" y="1465263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64" name="Rectangle 68"/>
            <p:cNvSpPr>
              <a:spLocks noChangeArrowheads="1"/>
            </p:cNvSpPr>
            <p:nvPr/>
          </p:nvSpPr>
          <p:spPr bwMode="auto">
            <a:xfrm>
              <a:off x="4541838" y="1665288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5" name="Rectangle 69"/>
            <p:cNvSpPr>
              <a:spLocks noChangeArrowheads="1"/>
            </p:cNvSpPr>
            <p:nvPr/>
          </p:nvSpPr>
          <p:spPr bwMode="auto">
            <a:xfrm>
              <a:off x="4540250" y="187325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66" name="Rectangle 70"/>
            <p:cNvSpPr>
              <a:spLocks noChangeArrowheads="1"/>
            </p:cNvSpPr>
            <p:nvPr/>
          </p:nvSpPr>
          <p:spPr bwMode="auto">
            <a:xfrm>
              <a:off x="4962525" y="1471613"/>
              <a:ext cx="144463" cy="60166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67" name="Line 71"/>
            <p:cNvSpPr>
              <a:spLocks noChangeShapeType="1"/>
            </p:cNvSpPr>
            <p:nvPr/>
          </p:nvSpPr>
          <p:spPr bwMode="auto">
            <a:xfrm>
              <a:off x="4962525" y="1673225"/>
              <a:ext cx="1444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68" name="Line 72"/>
            <p:cNvSpPr>
              <a:spLocks noChangeShapeType="1"/>
            </p:cNvSpPr>
            <p:nvPr/>
          </p:nvSpPr>
          <p:spPr bwMode="auto">
            <a:xfrm>
              <a:off x="4962525" y="1882775"/>
              <a:ext cx="1444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69" name="Rectangle 73"/>
            <p:cNvSpPr>
              <a:spLocks noChangeArrowheads="1"/>
            </p:cNvSpPr>
            <p:nvPr/>
          </p:nvSpPr>
          <p:spPr bwMode="auto">
            <a:xfrm>
              <a:off x="4911725" y="145573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70" name="Rectangle 74"/>
            <p:cNvSpPr>
              <a:spLocks noChangeArrowheads="1"/>
            </p:cNvSpPr>
            <p:nvPr/>
          </p:nvSpPr>
          <p:spPr bwMode="auto">
            <a:xfrm>
              <a:off x="4902200" y="166528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71" name="Rectangle 75"/>
            <p:cNvSpPr>
              <a:spLocks noChangeArrowheads="1"/>
            </p:cNvSpPr>
            <p:nvPr/>
          </p:nvSpPr>
          <p:spPr bwMode="auto">
            <a:xfrm>
              <a:off x="4902200" y="187325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72" name="Rectangle 76"/>
            <p:cNvSpPr>
              <a:spLocks noChangeArrowheads="1"/>
            </p:cNvSpPr>
            <p:nvPr/>
          </p:nvSpPr>
          <p:spPr bwMode="auto">
            <a:xfrm>
              <a:off x="5335588" y="1471613"/>
              <a:ext cx="147637" cy="60166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3" name="Line 77"/>
            <p:cNvSpPr>
              <a:spLocks noChangeShapeType="1"/>
            </p:cNvSpPr>
            <p:nvPr/>
          </p:nvSpPr>
          <p:spPr bwMode="auto">
            <a:xfrm>
              <a:off x="5335588" y="1673225"/>
              <a:ext cx="1476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4" name="Line 78"/>
            <p:cNvSpPr>
              <a:spLocks noChangeShapeType="1"/>
            </p:cNvSpPr>
            <p:nvPr/>
          </p:nvSpPr>
          <p:spPr bwMode="auto">
            <a:xfrm>
              <a:off x="5335588" y="1882775"/>
              <a:ext cx="1476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5" name="Rectangle 79"/>
            <p:cNvSpPr>
              <a:spLocks noChangeArrowheads="1"/>
            </p:cNvSpPr>
            <p:nvPr/>
          </p:nvSpPr>
          <p:spPr bwMode="auto">
            <a:xfrm>
              <a:off x="5283200" y="1465263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76" name="Rectangle 80"/>
            <p:cNvSpPr>
              <a:spLocks noChangeArrowheads="1"/>
            </p:cNvSpPr>
            <p:nvPr/>
          </p:nvSpPr>
          <p:spPr bwMode="auto">
            <a:xfrm>
              <a:off x="5275263" y="1665288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77" name="Rectangle 81"/>
            <p:cNvSpPr>
              <a:spLocks noChangeArrowheads="1"/>
            </p:cNvSpPr>
            <p:nvPr/>
          </p:nvSpPr>
          <p:spPr bwMode="auto">
            <a:xfrm>
              <a:off x="5283200" y="187325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78" name="Rectangle 82"/>
            <p:cNvSpPr>
              <a:spLocks noChangeArrowheads="1"/>
            </p:cNvSpPr>
            <p:nvPr/>
          </p:nvSpPr>
          <p:spPr bwMode="auto">
            <a:xfrm>
              <a:off x="6445250" y="1471613"/>
              <a:ext cx="146050" cy="60166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9" name="Line 83"/>
            <p:cNvSpPr>
              <a:spLocks noChangeShapeType="1"/>
            </p:cNvSpPr>
            <p:nvPr/>
          </p:nvSpPr>
          <p:spPr bwMode="auto">
            <a:xfrm>
              <a:off x="6445250" y="1673225"/>
              <a:ext cx="1460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0" name="Line 84"/>
            <p:cNvSpPr>
              <a:spLocks noChangeShapeType="1"/>
            </p:cNvSpPr>
            <p:nvPr/>
          </p:nvSpPr>
          <p:spPr bwMode="auto">
            <a:xfrm>
              <a:off x="6445250" y="1882775"/>
              <a:ext cx="1460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1" name="Rectangle 85"/>
            <p:cNvSpPr>
              <a:spLocks noChangeArrowheads="1"/>
            </p:cNvSpPr>
            <p:nvPr/>
          </p:nvSpPr>
          <p:spPr bwMode="auto">
            <a:xfrm>
              <a:off x="6381750" y="145573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82" name="Rectangle 86"/>
            <p:cNvSpPr>
              <a:spLocks noChangeArrowheads="1"/>
            </p:cNvSpPr>
            <p:nvPr/>
          </p:nvSpPr>
          <p:spPr bwMode="auto">
            <a:xfrm>
              <a:off x="6383338" y="1665288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83" name="Rectangle 87"/>
            <p:cNvSpPr>
              <a:spLocks noChangeArrowheads="1"/>
            </p:cNvSpPr>
            <p:nvPr/>
          </p:nvSpPr>
          <p:spPr bwMode="auto">
            <a:xfrm>
              <a:off x="6391275" y="187325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84" name="Rectangle 88"/>
            <p:cNvSpPr>
              <a:spLocks noChangeArrowheads="1"/>
            </p:cNvSpPr>
            <p:nvPr/>
          </p:nvSpPr>
          <p:spPr bwMode="auto">
            <a:xfrm>
              <a:off x="6804025" y="1471613"/>
              <a:ext cx="163513" cy="60166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5" name="Line 89"/>
            <p:cNvSpPr>
              <a:spLocks noChangeShapeType="1"/>
            </p:cNvSpPr>
            <p:nvPr/>
          </p:nvSpPr>
          <p:spPr bwMode="auto">
            <a:xfrm>
              <a:off x="6804025" y="1673225"/>
              <a:ext cx="1635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6" name="Line 90"/>
            <p:cNvSpPr>
              <a:spLocks noChangeShapeType="1"/>
            </p:cNvSpPr>
            <p:nvPr/>
          </p:nvSpPr>
          <p:spPr bwMode="auto">
            <a:xfrm>
              <a:off x="6804025" y="1882775"/>
              <a:ext cx="1635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7" name="Rectangle 91"/>
            <p:cNvSpPr>
              <a:spLocks noChangeArrowheads="1"/>
            </p:cNvSpPr>
            <p:nvPr/>
          </p:nvSpPr>
          <p:spPr bwMode="auto">
            <a:xfrm>
              <a:off x="6756400" y="145573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88" name="Rectangle 92"/>
            <p:cNvSpPr>
              <a:spLocks noChangeArrowheads="1"/>
            </p:cNvSpPr>
            <p:nvPr/>
          </p:nvSpPr>
          <p:spPr bwMode="auto">
            <a:xfrm>
              <a:off x="6759575" y="166528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89" name="Rectangle 93"/>
            <p:cNvSpPr>
              <a:spLocks noChangeArrowheads="1"/>
            </p:cNvSpPr>
            <p:nvPr/>
          </p:nvSpPr>
          <p:spPr bwMode="auto">
            <a:xfrm>
              <a:off x="6746875" y="187325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90" name="Rectangle 94"/>
            <p:cNvSpPr>
              <a:spLocks noChangeArrowheads="1"/>
            </p:cNvSpPr>
            <p:nvPr/>
          </p:nvSpPr>
          <p:spPr bwMode="auto">
            <a:xfrm>
              <a:off x="7929563" y="1471613"/>
              <a:ext cx="146050" cy="60166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91" name="Line 95"/>
            <p:cNvSpPr>
              <a:spLocks noChangeShapeType="1"/>
            </p:cNvSpPr>
            <p:nvPr/>
          </p:nvSpPr>
          <p:spPr bwMode="auto">
            <a:xfrm>
              <a:off x="7929563" y="1673225"/>
              <a:ext cx="1460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92" name="Line 96"/>
            <p:cNvSpPr>
              <a:spLocks noChangeShapeType="1"/>
            </p:cNvSpPr>
            <p:nvPr/>
          </p:nvSpPr>
          <p:spPr bwMode="auto">
            <a:xfrm>
              <a:off x="7929563" y="1882775"/>
              <a:ext cx="1460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93" name="Rectangle 97"/>
            <p:cNvSpPr>
              <a:spLocks noChangeArrowheads="1"/>
            </p:cNvSpPr>
            <p:nvPr/>
          </p:nvSpPr>
          <p:spPr bwMode="auto">
            <a:xfrm>
              <a:off x="7867650" y="145573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94" name="Rectangle 98"/>
            <p:cNvSpPr>
              <a:spLocks noChangeArrowheads="1"/>
            </p:cNvSpPr>
            <p:nvPr/>
          </p:nvSpPr>
          <p:spPr bwMode="auto">
            <a:xfrm>
              <a:off x="7867650" y="166528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95" name="Rectangle 99"/>
            <p:cNvSpPr>
              <a:spLocks noChangeArrowheads="1"/>
            </p:cNvSpPr>
            <p:nvPr/>
          </p:nvSpPr>
          <p:spPr bwMode="auto">
            <a:xfrm>
              <a:off x="7867650" y="187325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96" name="Rectangle 100"/>
            <p:cNvSpPr>
              <a:spLocks noChangeArrowheads="1"/>
            </p:cNvSpPr>
            <p:nvPr/>
          </p:nvSpPr>
          <p:spPr bwMode="auto">
            <a:xfrm>
              <a:off x="8288338" y="1471613"/>
              <a:ext cx="161925" cy="60166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97" name="Line 101"/>
            <p:cNvSpPr>
              <a:spLocks noChangeShapeType="1"/>
            </p:cNvSpPr>
            <p:nvPr/>
          </p:nvSpPr>
          <p:spPr bwMode="auto">
            <a:xfrm>
              <a:off x="8288338" y="1673225"/>
              <a:ext cx="1619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98" name="Line 102"/>
            <p:cNvSpPr>
              <a:spLocks noChangeShapeType="1"/>
            </p:cNvSpPr>
            <p:nvPr/>
          </p:nvSpPr>
          <p:spPr bwMode="auto">
            <a:xfrm>
              <a:off x="8288338" y="1882775"/>
              <a:ext cx="1619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99" name="Rectangle 103"/>
            <p:cNvSpPr>
              <a:spLocks noChangeArrowheads="1"/>
            </p:cNvSpPr>
            <p:nvPr/>
          </p:nvSpPr>
          <p:spPr bwMode="auto">
            <a:xfrm>
              <a:off x="8235950" y="145573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0" name="Rectangle 104"/>
            <p:cNvSpPr>
              <a:spLocks noChangeArrowheads="1"/>
            </p:cNvSpPr>
            <p:nvPr/>
          </p:nvSpPr>
          <p:spPr bwMode="auto">
            <a:xfrm>
              <a:off x="8237538" y="1665288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1" name="Rectangle 105"/>
            <p:cNvSpPr>
              <a:spLocks noChangeArrowheads="1"/>
            </p:cNvSpPr>
            <p:nvPr/>
          </p:nvSpPr>
          <p:spPr bwMode="auto">
            <a:xfrm>
              <a:off x="8235950" y="187325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2" name="Rectangle 106"/>
            <p:cNvSpPr>
              <a:spLocks noChangeArrowheads="1"/>
            </p:cNvSpPr>
            <p:nvPr/>
          </p:nvSpPr>
          <p:spPr bwMode="auto">
            <a:xfrm>
              <a:off x="8662988" y="1471613"/>
              <a:ext cx="147637" cy="60166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03" name="Line 107"/>
            <p:cNvSpPr>
              <a:spLocks noChangeShapeType="1"/>
            </p:cNvSpPr>
            <p:nvPr/>
          </p:nvSpPr>
          <p:spPr bwMode="auto">
            <a:xfrm>
              <a:off x="8662988" y="1673225"/>
              <a:ext cx="1476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04" name="Line 108"/>
            <p:cNvSpPr>
              <a:spLocks noChangeShapeType="1"/>
            </p:cNvSpPr>
            <p:nvPr/>
          </p:nvSpPr>
          <p:spPr bwMode="auto">
            <a:xfrm>
              <a:off x="8662988" y="1882775"/>
              <a:ext cx="1476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05" name="Rectangle 109"/>
            <p:cNvSpPr>
              <a:spLocks noChangeArrowheads="1"/>
            </p:cNvSpPr>
            <p:nvPr/>
          </p:nvSpPr>
          <p:spPr bwMode="auto">
            <a:xfrm>
              <a:off x="8609013" y="1455738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6" name="Rectangle 110"/>
            <p:cNvSpPr>
              <a:spLocks noChangeArrowheads="1"/>
            </p:cNvSpPr>
            <p:nvPr/>
          </p:nvSpPr>
          <p:spPr bwMode="auto">
            <a:xfrm>
              <a:off x="8605838" y="1665288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7" name="Rectangle 111"/>
            <p:cNvSpPr>
              <a:spLocks noChangeArrowheads="1"/>
            </p:cNvSpPr>
            <p:nvPr/>
          </p:nvSpPr>
          <p:spPr bwMode="auto">
            <a:xfrm>
              <a:off x="8609013" y="187325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8" name="Rectangle 112"/>
            <p:cNvSpPr>
              <a:spLocks noChangeArrowheads="1"/>
            </p:cNvSpPr>
            <p:nvPr/>
          </p:nvSpPr>
          <p:spPr bwMode="auto">
            <a:xfrm>
              <a:off x="1471613" y="2155825"/>
              <a:ext cx="95853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Page frames</a:t>
              </a:r>
            </a:p>
          </p:txBody>
        </p:sp>
        <p:sp>
          <p:nvSpPr>
            <p:cNvPr id="309" name="Rectangle 113"/>
            <p:cNvSpPr>
              <a:spLocks noChangeArrowheads="1"/>
            </p:cNvSpPr>
            <p:nvPr/>
          </p:nvSpPr>
          <p:spPr bwMode="auto">
            <a:xfrm>
              <a:off x="1403350" y="952500"/>
              <a:ext cx="1216744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Reference string</a:t>
              </a:r>
            </a:p>
          </p:txBody>
        </p:sp>
        <p:sp>
          <p:nvSpPr>
            <p:cNvPr id="310" name="Rectangle 114"/>
            <p:cNvSpPr>
              <a:spLocks noChangeArrowheads="1"/>
            </p:cNvSpPr>
            <p:nvPr/>
          </p:nvSpPr>
          <p:spPr bwMode="auto">
            <a:xfrm>
              <a:off x="1387475" y="3208338"/>
              <a:ext cx="253275" cy="3390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800" b="1"/>
                <a:t>-</a:t>
              </a:r>
            </a:p>
          </p:txBody>
        </p:sp>
        <p:sp>
          <p:nvSpPr>
            <p:cNvPr id="311" name="Rectangle 115"/>
            <p:cNvSpPr>
              <a:spLocks noChangeArrowheads="1"/>
            </p:cNvSpPr>
            <p:nvPr/>
          </p:nvSpPr>
          <p:spPr bwMode="auto">
            <a:xfrm>
              <a:off x="609600" y="2613025"/>
              <a:ext cx="7236213" cy="1336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800" b="1" dirty="0"/>
                <a:t>FIFO algorithm selects the page that has been in memory the longest time</a:t>
              </a:r>
            </a:p>
            <a:p>
              <a:pPr defTabSz="762000">
                <a:lnSpc>
                  <a:spcPct val="90000"/>
                </a:lnSpc>
              </a:pPr>
              <a:r>
                <a:rPr lang="en-US" altLang="ko-KR" sz="1800" b="1" dirty="0"/>
                <a:t>Using a queue - every time a page is loaded, its </a:t>
              </a:r>
            </a:p>
            <a:p>
              <a:pPr defTabSz="762000">
                <a:lnSpc>
                  <a:spcPct val="90000"/>
                </a:lnSpc>
              </a:pPr>
              <a:r>
                <a:rPr lang="en-US" altLang="ko-KR" sz="1800" b="1" dirty="0"/>
                <a:t>                           identification is inserted in the queue</a:t>
              </a:r>
            </a:p>
            <a:p>
              <a:pPr defTabSz="762000">
                <a:lnSpc>
                  <a:spcPct val="90000"/>
                </a:lnSpc>
              </a:pPr>
              <a:r>
                <a:rPr lang="en-US" altLang="ko-KR" sz="1800" b="1" dirty="0"/>
                <a:t>Easy to implement</a:t>
              </a:r>
            </a:p>
            <a:p>
              <a:pPr defTabSz="762000">
                <a:lnSpc>
                  <a:spcPct val="90000"/>
                </a:lnSpc>
              </a:pPr>
              <a:r>
                <a:rPr lang="en-US" altLang="ko-KR" sz="1800" b="1" dirty="0"/>
                <a:t>May result in a frequent page fault</a:t>
              </a:r>
            </a:p>
          </p:txBody>
        </p:sp>
        <p:sp>
          <p:nvSpPr>
            <p:cNvPr id="312" name="Rectangle 116"/>
            <p:cNvSpPr>
              <a:spLocks noChangeArrowheads="1"/>
            </p:cNvSpPr>
            <p:nvPr/>
          </p:nvSpPr>
          <p:spPr bwMode="auto">
            <a:xfrm>
              <a:off x="314325" y="4054475"/>
              <a:ext cx="128305" cy="3338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102000"/>
                </a:lnSpc>
              </a:pPr>
              <a:endParaRPr lang="en-US" altLang="ko-KR" sz="1800" b="1" dirty="0"/>
            </a:p>
          </p:txBody>
        </p:sp>
        <p:sp>
          <p:nvSpPr>
            <p:cNvPr id="315" name="Rectangle 120"/>
            <p:cNvSpPr>
              <a:spLocks noChangeArrowheads="1"/>
            </p:cNvSpPr>
            <p:nvPr/>
          </p:nvSpPr>
          <p:spPr bwMode="auto">
            <a:xfrm>
              <a:off x="4360863" y="4811713"/>
              <a:ext cx="33337" cy="5191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6" name="Rectangle 121"/>
            <p:cNvSpPr>
              <a:spLocks noChangeArrowheads="1"/>
            </p:cNvSpPr>
            <p:nvPr/>
          </p:nvSpPr>
          <p:spPr bwMode="auto">
            <a:xfrm>
              <a:off x="1376363" y="5527675"/>
              <a:ext cx="152400" cy="60483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7" name="Line 122"/>
            <p:cNvSpPr>
              <a:spLocks noChangeShapeType="1"/>
            </p:cNvSpPr>
            <p:nvPr/>
          </p:nvSpPr>
          <p:spPr bwMode="auto">
            <a:xfrm>
              <a:off x="1376363" y="5730875"/>
              <a:ext cx="152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8" name="Line 123"/>
            <p:cNvSpPr>
              <a:spLocks noChangeShapeType="1"/>
            </p:cNvSpPr>
            <p:nvPr/>
          </p:nvSpPr>
          <p:spPr bwMode="auto">
            <a:xfrm>
              <a:off x="1376363" y="5940425"/>
              <a:ext cx="152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9" name="Rectangle 124"/>
            <p:cNvSpPr>
              <a:spLocks noChangeArrowheads="1"/>
            </p:cNvSpPr>
            <p:nvPr/>
          </p:nvSpPr>
          <p:spPr bwMode="auto">
            <a:xfrm>
              <a:off x="1052513" y="5240338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20" name="Rectangle 125"/>
            <p:cNvSpPr>
              <a:spLocks noChangeArrowheads="1"/>
            </p:cNvSpPr>
            <p:nvPr/>
          </p:nvSpPr>
          <p:spPr bwMode="auto">
            <a:xfrm>
              <a:off x="1338263" y="5513388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21" name="Rectangle 126"/>
            <p:cNvSpPr>
              <a:spLocks noChangeArrowheads="1"/>
            </p:cNvSpPr>
            <p:nvPr/>
          </p:nvSpPr>
          <p:spPr bwMode="auto">
            <a:xfrm>
              <a:off x="1747838" y="5527675"/>
              <a:ext cx="168275" cy="60483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22" name="Line 127"/>
            <p:cNvSpPr>
              <a:spLocks noChangeShapeType="1"/>
            </p:cNvSpPr>
            <p:nvPr/>
          </p:nvSpPr>
          <p:spPr bwMode="auto">
            <a:xfrm>
              <a:off x="1747838" y="5730875"/>
              <a:ext cx="1682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23" name="Line 128"/>
            <p:cNvSpPr>
              <a:spLocks noChangeShapeType="1"/>
            </p:cNvSpPr>
            <p:nvPr/>
          </p:nvSpPr>
          <p:spPr bwMode="auto">
            <a:xfrm>
              <a:off x="1747838" y="5940425"/>
              <a:ext cx="1682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24" name="Rectangle 129"/>
            <p:cNvSpPr>
              <a:spLocks noChangeArrowheads="1"/>
            </p:cNvSpPr>
            <p:nvPr/>
          </p:nvSpPr>
          <p:spPr bwMode="auto">
            <a:xfrm>
              <a:off x="1441450" y="524033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25" name="Rectangle 130"/>
            <p:cNvSpPr>
              <a:spLocks noChangeArrowheads="1"/>
            </p:cNvSpPr>
            <p:nvPr/>
          </p:nvSpPr>
          <p:spPr bwMode="auto">
            <a:xfrm>
              <a:off x="1700213" y="5513388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26" name="Rectangle 131"/>
            <p:cNvSpPr>
              <a:spLocks noChangeArrowheads="1"/>
            </p:cNvSpPr>
            <p:nvPr/>
          </p:nvSpPr>
          <p:spPr bwMode="auto">
            <a:xfrm>
              <a:off x="1812925" y="524033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27" name="Rectangle 132"/>
            <p:cNvSpPr>
              <a:spLocks noChangeArrowheads="1"/>
            </p:cNvSpPr>
            <p:nvPr/>
          </p:nvSpPr>
          <p:spPr bwMode="auto">
            <a:xfrm>
              <a:off x="2200275" y="524033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28" name="Rectangle 133"/>
            <p:cNvSpPr>
              <a:spLocks noChangeArrowheads="1"/>
            </p:cNvSpPr>
            <p:nvPr/>
          </p:nvSpPr>
          <p:spPr bwMode="auto">
            <a:xfrm>
              <a:off x="2589213" y="5240338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29" name="Rectangle 134"/>
            <p:cNvSpPr>
              <a:spLocks noChangeArrowheads="1"/>
            </p:cNvSpPr>
            <p:nvPr/>
          </p:nvSpPr>
          <p:spPr bwMode="auto">
            <a:xfrm>
              <a:off x="2959100" y="524033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0" name="Rectangle 135"/>
            <p:cNvSpPr>
              <a:spLocks noChangeArrowheads="1"/>
            </p:cNvSpPr>
            <p:nvPr/>
          </p:nvSpPr>
          <p:spPr bwMode="auto">
            <a:xfrm>
              <a:off x="3346450" y="524033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31" name="Rectangle 136"/>
            <p:cNvSpPr>
              <a:spLocks noChangeArrowheads="1"/>
            </p:cNvSpPr>
            <p:nvPr/>
          </p:nvSpPr>
          <p:spPr bwMode="auto">
            <a:xfrm>
              <a:off x="3732213" y="5240338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32" name="Rectangle 137"/>
            <p:cNvSpPr>
              <a:spLocks noChangeArrowheads="1"/>
            </p:cNvSpPr>
            <p:nvPr/>
          </p:nvSpPr>
          <p:spPr bwMode="auto">
            <a:xfrm>
              <a:off x="4105275" y="524033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33" name="Rectangle 138"/>
            <p:cNvSpPr>
              <a:spLocks noChangeArrowheads="1"/>
            </p:cNvSpPr>
            <p:nvPr/>
          </p:nvSpPr>
          <p:spPr bwMode="auto">
            <a:xfrm>
              <a:off x="4495800" y="524033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4" name="Rectangle 139"/>
            <p:cNvSpPr>
              <a:spLocks noChangeArrowheads="1"/>
            </p:cNvSpPr>
            <p:nvPr/>
          </p:nvSpPr>
          <p:spPr bwMode="auto">
            <a:xfrm>
              <a:off x="4878388" y="5240338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35" name="Rectangle 140"/>
            <p:cNvSpPr>
              <a:spLocks noChangeArrowheads="1"/>
            </p:cNvSpPr>
            <p:nvPr/>
          </p:nvSpPr>
          <p:spPr bwMode="auto">
            <a:xfrm>
              <a:off x="5251450" y="524033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36" name="Rectangle 141"/>
            <p:cNvSpPr>
              <a:spLocks noChangeArrowheads="1"/>
            </p:cNvSpPr>
            <p:nvPr/>
          </p:nvSpPr>
          <p:spPr bwMode="auto">
            <a:xfrm>
              <a:off x="5641975" y="524033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7" name="Rectangle 142"/>
            <p:cNvSpPr>
              <a:spLocks noChangeArrowheads="1"/>
            </p:cNvSpPr>
            <p:nvPr/>
          </p:nvSpPr>
          <p:spPr bwMode="auto">
            <a:xfrm>
              <a:off x="6029325" y="524033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38" name="Rectangle 143"/>
            <p:cNvSpPr>
              <a:spLocks noChangeArrowheads="1"/>
            </p:cNvSpPr>
            <p:nvPr/>
          </p:nvSpPr>
          <p:spPr bwMode="auto">
            <a:xfrm>
              <a:off x="6396038" y="5240338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9" name="Rectangle 144"/>
            <p:cNvSpPr>
              <a:spLocks noChangeArrowheads="1"/>
            </p:cNvSpPr>
            <p:nvPr/>
          </p:nvSpPr>
          <p:spPr bwMode="auto">
            <a:xfrm>
              <a:off x="6788150" y="524033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40" name="Rectangle 145"/>
            <p:cNvSpPr>
              <a:spLocks noChangeArrowheads="1"/>
            </p:cNvSpPr>
            <p:nvPr/>
          </p:nvSpPr>
          <p:spPr bwMode="auto">
            <a:xfrm>
              <a:off x="7175500" y="524033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41" name="Rectangle 146"/>
            <p:cNvSpPr>
              <a:spLocks noChangeArrowheads="1"/>
            </p:cNvSpPr>
            <p:nvPr/>
          </p:nvSpPr>
          <p:spPr bwMode="auto">
            <a:xfrm>
              <a:off x="989013" y="5527675"/>
              <a:ext cx="152400" cy="60483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42" name="Line 147"/>
            <p:cNvSpPr>
              <a:spLocks noChangeShapeType="1"/>
            </p:cNvSpPr>
            <p:nvPr/>
          </p:nvSpPr>
          <p:spPr bwMode="auto">
            <a:xfrm>
              <a:off x="989013" y="5730875"/>
              <a:ext cx="152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43" name="Line 148"/>
            <p:cNvSpPr>
              <a:spLocks noChangeShapeType="1"/>
            </p:cNvSpPr>
            <p:nvPr/>
          </p:nvSpPr>
          <p:spPr bwMode="auto">
            <a:xfrm>
              <a:off x="989013" y="5940425"/>
              <a:ext cx="152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44" name="Rectangle 149"/>
            <p:cNvSpPr>
              <a:spLocks noChangeArrowheads="1"/>
            </p:cNvSpPr>
            <p:nvPr/>
          </p:nvSpPr>
          <p:spPr bwMode="auto">
            <a:xfrm>
              <a:off x="666750" y="5240338"/>
              <a:ext cx="182808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345" name="Rectangle 150"/>
            <p:cNvSpPr>
              <a:spLocks noChangeArrowheads="1"/>
            </p:cNvSpPr>
            <p:nvPr/>
          </p:nvSpPr>
          <p:spPr bwMode="auto">
            <a:xfrm>
              <a:off x="7562850" y="524033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46" name="Rectangle 151"/>
            <p:cNvSpPr>
              <a:spLocks noChangeArrowheads="1"/>
            </p:cNvSpPr>
            <p:nvPr/>
          </p:nvSpPr>
          <p:spPr bwMode="auto">
            <a:xfrm>
              <a:off x="7932738" y="5240338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47" name="Rectangle 152"/>
            <p:cNvSpPr>
              <a:spLocks noChangeArrowheads="1"/>
            </p:cNvSpPr>
            <p:nvPr/>
          </p:nvSpPr>
          <p:spPr bwMode="auto">
            <a:xfrm>
              <a:off x="1319213" y="5718175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48" name="Rectangle 153"/>
            <p:cNvSpPr>
              <a:spLocks noChangeArrowheads="1"/>
            </p:cNvSpPr>
            <p:nvPr/>
          </p:nvSpPr>
          <p:spPr bwMode="auto">
            <a:xfrm>
              <a:off x="1701800" y="5718175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49" name="Rectangle 154"/>
            <p:cNvSpPr>
              <a:spLocks noChangeArrowheads="1"/>
            </p:cNvSpPr>
            <p:nvPr/>
          </p:nvSpPr>
          <p:spPr bwMode="auto">
            <a:xfrm>
              <a:off x="933450" y="551338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50" name="Rectangle 155"/>
            <p:cNvSpPr>
              <a:spLocks noChangeArrowheads="1"/>
            </p:cNvSpPr>
            <p:nvPr/>
          </p:nvSpPr>
          <p:spPr bwMode="auto">
            <a:xfrm>
              <a:off x="1700213" y="5921375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1" name="Rectangle 156"/>
            <p:cNvSpPr>
              <a:spLocks noChangeArrowheads="1"/>
            </p:cNvSpPr>
            <p:nvPr/>
          </p:nvSpPr>
          <p:spPr bwMode="auto">
            <a:xfrm>
              <a:off x="2135188" y="5527675"/>
              <a:ext cx="152400" cy="60483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52" name="Line 157"/>
            <p:cNvSpPr>
              <a:spLocks noChangeShapeType="1"/>
            </p:cNvSpPr>
            <p:nvPr/>
          </p:nvSpPr>
          <p:spPr bwMode="auto">
            <a:xfrm>
              <a:off x="2135188" y="5730875"/>
              <a:ext cx="152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53" name="Line 158"/>
            <p:cNvSpPr>
              <a:spLocks noChangeShapeType="1"/>
            </p:cNvSpPr>
            <p:nvPr/>
          </p:nvSpPr>
          <p:spPr bwMode="auto">
            <a:xfrm>
              <a:off x="2135188" y="5940425"/>
              <a:ext cx="152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54" name="Rectangle 159"/>
            <p:cNvSpPr>
              <a:spLocks noChangeArrowheads="1"/>
            </p:cNvSpPr>
            <p:nvPr/>
          </p:nvSpPr>
          <p:spPr bwMode="auto">
            <a:xfrm>
              <a:off x="2070100" y="551815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55" name="Rectangle 160"/>
            <p:cNvSpPr>
              <a:spLocks noChangeArrowheads="1"/>
            </p:cNvSpPr>
            <p:nvPr/>
          </p:nvSpPr>
          <p:spPr bwMode="auto">
            <a:xfrm>
              <a:off x="2079625" y="572770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56" name="Rectangle 161"/>
            <p:cNvSpPr>
              <a:spLocks noChangeArrowheads="1"/>
            </p:cNvSpPr>
            <p:nvPr/>
          </p:nvSpPr>
          <p:spPr bwMode="auto">
            <a:xfrm>
              <a:off x="2078038" y="5921375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7" name="Rectangle 162"/>
            <p:cNvSpPr>
              <a:spLocks noChangeArrowheads="1"/>
            </p:cNvSpPr>
            <p:nvPr/>
          </p:nvSpPr>
          <p:spPr bwMode="auto">
            <a:xfrm>
              <a:off x="2894013" y="5527675"/>
              <a:ext cx="168275" cy="60483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58" name="Line 163"/>
            <p:cNvSpPr>
              <a:spLocks noChangeShapeType="1"/>
            </p:cNvSpPr>
            <p:nvPr/>
          </p:nvSpPr>
          <p:spPr bwMode="auto">
            <a:xfrm>
              <a:off x="2894013" y="5730875"/>
              <a:ext cx="1682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59" name="Line 164"/>
            <p:cNvSpPr>
              <a:spLocks noChangeShapeType="1"/>
            </p:cNvSpPr>
            <p:nvPr/>
          </p:nvSpPr>
          <p:spPr bwMode="auto">
            <a:xfrm>
              <a:off x="2894013" y="5940425"/>
              <a:ext cx="1682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60" name="Rectangle 165"/>
            <p:cNvSpPr>
              <a:spLocks noChangeArrowheads="1"/>
            </p:cNvSpPr>
            <p:nvPr/>
          </p:nvSpPr>
          <p:spPr bwMode="auto">
            <a:xfrm>
              <a:off x="2846388" y="5513388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1" name="Rectangle 166"/>
            <p:cNvSpPr>
              <a:spLocks noChangeArrowheads="1"/>
            </p:cNvSpPr>
            <p:nvPr/>
          </p:nvSpPr>
          <p:spPr bwMode="auto">
            <a:xfrm>
              <a:off x="2847975" y="5718175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62" name="Rectangle 167"/>
            <p:cNvSpPr>
              <a:spLocks noChangeArrowheads="1"/>
            </p:cNvSpPr>
            <p:nvPr/>
          </p:nvSpPr>
          <p:spPr bwMode="auto">
            <a:xfrm>
              <a:off x="2846388" y="593090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63" name="Rectangle 168"/>
            <p:cNvSpPr>
              <a:spLocks noChangeArrowheads="1"/>
            </p:cNvSpPr>
            <p:nvPr/>
          </p:nvSpPr>
          <p:spPr bwMode="auto">
            <a:xfrm>
              <a:off x="3668713" y="5527675"/>
              <a:ext cx="152400" cy="60483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64" name="Line 169"/>
            <p:cNvSpPr>
              <a:spLocks noChangeShapeType="1"/>
            </p:cNvSpPr>
            <p:nvPr/>
          </p:nvSpPr>
          <p:spPr bwMode="auto">
            <a:xfrm>
              <a:off x="3668713" y="5730875"/>
              <a:ext cx="152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65" name="Line 170"/>
            <p:cNvSpPr>
              <a:spLocks noChangeShapeType="1"/>
            </p:cNvSpPr>
            <p:nvPr/>
          </p:nvSpPr>
          <p:spPr bwMode="auto">
            <a:xfrm>
              <a:off x="3668713" y="5940425"/>
              <a:ext cx="152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66" name="Rectangle 171"/>
            <p:cNvSpPr>
              <a:spLocks noChangeArrowheads="1"/>
            </p:cNvSpPr>
            <p:nvPr/>
          </p:nvSpPr>
          <p:spPr bwMode="auto">
            <a:xfrm>
              <a:off x="3613150" y="5513388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7" name="Rectangle 172"/>
            <p:cNvSpPr>
              <a:spLocks noChangeArrowheads="1"/>
            </p:cNvSpPr>
            <p:nvPr/>
          </p:nvSpPr>
          <p:spPr bwMode="auto">
            <a:xfrm>
              <a:off x="3603625" y="571500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68" name="Rectangle 173"/>
            <p:cNvSpPr>
              <a:spLocks noChangeArrowheads="1"/>
            </p:cNvSpPr>
            <p:nvPr/>
          </p:nvSpPr>
          <p:spPr bwMode="auto">
            <a:xfrm>
              <a:off x="3603625" y="593090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69" name="Rectangle 174"/>
            <p:cNvSpPr>
              <a:spLocks noChangeArrowheads="1"/>
            </p:cNvSpPr>
            <p:nvPr/>
          </p:nvSpPr>
          <p:spPr bwMode="auto">
            <a:xfrm>
              <a:off x="4816475" y="5527675"/>
              <a:ext cx="150813" cy="60483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70" name="Line 175"/>
            <p:cNvSpPr>
              <a:spLocks noChangeShapeType="1"/>
            </p:cNvSpPr>
            <p:nvPr/>
          </p:nvSpPr>
          <p:spPr bwMode="auto">
            <a:xfrm>
              <a:off x="4816475" y="5730875"/>
              <a:ext cx="1508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71" name="Line 176"/>
            <p:cNvSpPr>
              <a:spLocks noChangeShapeType="1"/>
            </p:cNvSpPr>
            <p:nvPr/>
          </p:nvSpPr>
          <p:spPr bwMode="auto">
            <a:xfrm>
              <a:off x="4816475" y="5940425"/>
              <a:ext cx="1508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72" name="Rectangle 177"/>
            <p:cNvSpPr>
              <a:spLocks noChangeArrowheads="1"/>
            </p:cNvSpPr>
            <p:nvPr/>
          </p:nvSpPr>
          <p:spPr bwMode="auto">
            <a:xfrm>
              <a:off x="4770438" y="550386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3" name="Rectangle 178"/>
            <p:cNvSpPr>
              <a:spLocks noChangeArrowheads="1"/>
            </p:cNvSpPr>
            <p:nvPr/>
          </p:nvSpPr>
          <p:spPr bwMode="auto">
            <a:xfrm>
              <a:off x="4764088" y="572770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74" name="Rectangle 179"/>
            <p:cNvSpPr>
              <a:spLocks noChangeArrowheads="1"/>
            </p:cNvSpPr>
            <p:nvPr/>
          </p:nvSpPr>
          <p:spPr bwMode="auto">
            <a:xfrm>
              <a:off x="4760913" y="5921375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5" name="Rectangle 180"/>
            <p:cNvSpPr>
              <a:spLocks noChangeArrowheads="1"/>
            </p:cNvSpPr>
            <p:nvPr/>
          </p:nvSpPr>
          <p:spPr bwMode="auto">
            <a:xfrm>
              <a:off x="5962650" y="5527675"/>
              <a:ext cx="150813" cy="60483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76" name="Line 181"/>
            <p:cNvSpPr>
              <a:spLocks noChangeShapeType="1"/>
            </p:cNvSpPr>
            <p:nvPr/>
          </p:nvSpPr>
          <p:spPr bwMode="auto">
            <a:xfrm>
              <a:off x="5962650" y="5730875"/>
              <a:ext cx="1508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77" name="Line 182"/>
            <p:cNvSpPr>
              <a:spLocks noChangeShapeType="1"/>
            </p:cNvSpPr>
            <p:nvPr/>
          </p:nvSpPr>
          <p:spPr bwMode="auto">
            <a:xfrm>
              <a:off x="5962650" y="5940425"/>
              <a:ext cx="1508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78" name="Rectangle 183"/>
            <p:cNvSpPr>
              <a:spLocks noChangeArrowheads="1"/>
            </p:cNvSpPr>
            <p:nvPr/>
          </p:nvSpPr>
          <p:spPr bwMode="auto">
            <a:xfrm>
              <a:off x="5897563" y="5513388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" name="Rectangle 184"/>
            <p:cNvSpPr>
              <a:spLocks noChangeArrowheads="1"/>
            </p:cNvSpPr>
            <p:nvPr/>
          </p:nvSpPr>
          <p:spPr bwMode="auto">
            <a:xfrm>
              <a:off x="5900738" y="572770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80" name="Rectangle 185"/>
            <p:cNvSpPr>
              <a:spLocks noChangeArrowheads="1"/>
            </p:cNvSpPr>
            <p:nvPr/>
          </p:nvSpPr>
          <p:spPr bwMode="auto">
            <a:xfrm>
              <a:off x="5897563" y="5921375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81" name="Rectangle 186"/>
            <p:cNvSpPr>
              <a:spLocks noChangeArrowheads="1"/>
            </p:cNvSpPr>
            <p:nvPr/>
          </p:nvSpPr>
          <p:spPr bwMode="auto">
            <a:xfrm>
              <a:off x="7496175" y="5527675"/>
              <a:ext cx="152400" cy="60483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82" name="Line 187"/>
            <p:cNvSpPr>
              <a:spLocks noChangeShapeType="1"/>
            </p:cNvSpPr>
            <p:nvPr/>
          </p:nvSpPr>
          <p:spPr bwMode="auto">
            <a:xfrm>
              <a:off x="7496175" y="5730875"/>
              <a:ext cx="152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83" name="Line 188"/>
            <p:cNvSpPr>
              <a:spLocks noChangeShapeType="1"/>
            </p:cNvSpPr>
            <p:nvPr/>
          </p:nvSpPr>
          <p:spPr bwMode="auto">
            <a:xfrm>
              <a:off x="7496175" y="5940425"/>
              <a:ext cx="152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84" name="Rectangle 189"/>
            <p:cNvSpPr>
              <a:spLocks noChangeArrowheads="1"/>
            </p:cNvSpPr>
            <p:nvPr/>
          </p:nvSpPr>
          <p:spPr bwMode="auto">
            <a:xfrm>
              <a:off x="7440613" y="5513388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85" name="Rectangle 190"/>
            <p:cNvSpPr>
              <a:spLocks noChangeArrowheads="1"/>
            </p:cNvSpPr>
            <p:nvPr/>
          </p:nvSpPr>
          <p:spPr bwMode="auto">
            <a:xfrm>
              <a:off x="7445375" y="5718175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86" name="Rectangle 191"/>
            <p:cNvSpPr>
              <a:spLocks noChangeArrowheads="1"/>
            </p:cNvSpPr>
            <p:nvPr/>
          </p:nvSpPr>
          <p:spPr bwMode="auto">
            <a:xfrm>
              <a:off x="7440613" y="591185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87" name="Rectangle 192"/>
            <p:cNvSpPr>
              <a:spLocks noChangeArrowheads="1"/>
            </p:cNvSpPr>
            <p:nvPr/>
          </p:nvSpPr>
          <p:spPr bwMode="auto">
            <a:xfrm>
              <a:off x="819150" y="6215063"/>
              <a:ext cx="95853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Page frames</a:t>
              </a: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758154" y="5225256"/>
            <a:ext cx="7439696" cy="114379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Organization		               </a:t>
            </a:r>
            <a:fld id="{44198361-0847-4097-97B6-F757CEDA3EDF}" type="slidenum">
              <a:rPr lang="en-US" smtClean="0"/>
              <a:pPr/>
              <a:t>23</a:t>
            </a:fld>
            <a:r>
              <a:rPr lang="en-US" dirty="0"/>
              <a:t>				          Lecture 43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Page Replacement Algorithms</a:t>
            </a:r>
          </a:p>
        </p:txBody>
      </p:sp>
      <p:grpSp>
        <p:nvGrpSpPr>
          <p:cNvPr id="2" name="Group 104"/>
          <p:cNvGrpSpPr/>
          <p:nvPr/>
        </p:nvGrpSpPr>
        <p:grpSpPr>
          <a:xfrm>
            <a:off x="436563" y="1165225"/>
            <a:ext cx="8305800" cy="5505867"/>
            <a:chOff x="436563" y="868363"/>
            <a:chExt cx="8305800" cy="5505867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633413" y="1169988"/>
              <a:ext cx="6944337" cy="6108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101000"/>
                </a:lnSpc>
              </a:pPr>
              <a:r>
                <a:rPr lang="en-US" altLang="ko-KR" sz="1800" b="1" dirty="0"/>
                <a:t>   </a:t>
              </a:r>
            </a:p>
            <a:p>
              <a:pPr defTabSz="762000">
                <a:lnSpc>
                  <a:spcPct val="101000"/>
                </a:lnSpc>
              </a:pPr>
              <a:r>
                <a:rPr lang="en-US" altLang="ko-KR" sz="1800" b="1" dirty="0"/>
                <a:t>   - LRU uses the recent past as an approximation of near future.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760538" y="1930400"/>
              <a:ext cx="3803926" cy="6018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101000"/>
                </a:lnSpc>
              </a:pPr>
              <a:r>
                <a:rPr lang="en-US" altLang="ko-KR" sz="1800" b="1"/>
                <a:t>Replace that page which has not been </a:t>
              </a:r>
            </a:p>
            <a:p>
              <a:pPr defTabSz="762000">
                <a:lnSpc>
                  <a:spcPct val="101000"/>
                </a:lnSpc>
              </a:pPr>
              <a:r>
                <a:rPr lang="en-US" altLang="ko-KR" sz="1800" b="1"/>
                <a:t>used for the longest period of time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676400" y="1946275"/>
              <a:ext cx="4459288" cy="5953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436563" y="868363"/>
              <a:ext cx="561052" cy="3390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800" b="1" u="sng"/>
                <a:t>LRU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301875" y="3430588"/>
              <a:ext cx="142875" cy="56991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2301875" y="3622675"/>
              <a:ext cx="1428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2301875" y="3821113"/>
              <a:ext cx="1428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998663" y="316071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243138" y="3406775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651125" y="3430588"/>
              <a:ext cx="158750" cy="56991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2651125" y="3622675"/>
              <a:ext cx="1587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2651125" y="3821113"/>
              <a:ext cx="1587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363788" y="316071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598738" y="341630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2713038" y="316071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3078163" y="316071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443288" y="316071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3795713" y="316071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4159250" y="3160713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4524375" y="3160713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4870450" y="3160713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5238750" y="3160713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5603875" y="3160713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5951538" y="316071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6319838" y="316071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6684963" y="316071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7034213" y="316071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7397750" y="3160713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7766050" y="3160713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1936750" y="3430588"/>
              <a:ext cx="142875" cy="56991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1936750" y="3622675"/>
              <a:ext cx="1428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1936750" y="3821113"/>
              <a:ext cx="1428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1633538" y="316071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8134350" y="3160713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8477250" y="3160713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243138" y="3597275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2590800" y="3597275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1878013" y="3406775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2598738" y="379730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3017838" y="3430588"/>
              <a:ext cx="142875" cy="56991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3017838" y="3622675"/>
              <a:ext cx="1428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>
              <a:off x="3017838" y="3821113"/>
              <a:ext cx="1428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2957513" y="3414713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2967038" y="360680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2954338" y="379730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3732213" y="3430588"/>
              <a:ext cx="158750" cy="56991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>
              <a:off x="3732213" y="3622675"/>
              <a:ext cx="1587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>
              <a:off x="3732213" y="3821113"/>
              <a:ext cx="1587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3678238" y="3406775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3681413" y="360680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3678238" y="379730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4462463" y="3430588"/>
              <a:ext cx="142875" cy="56991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1" name="Line 55"/>
            <p:cNvSpPr>
              <a:spLocks noChangeShapeType="1"/>
            </p:cNvSpPr>
            <p:nvPr/>
          </p:nvSpPr>
          <p:spPr bwMode="auto">
            <a:xfrm>
              <a:off x="4462463" y="3622675"/>
              <a:ext cx="1428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2" name="Line 56"/>
            <p:cNvSpPr>
              <a:spLocks noChangeShapeType="1"/>
            </p:cNvSpPr>
            <p:nvPr/>
          </p:nvSpPr>
          <p:spPr bwMode="auto">
            <a:xfrm>
              <a:off x="4462463" y="3821113"/>
              <a:ext cx="1428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4403725" y="339725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4406900" y="360680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4413250" y="379730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4811713" y="3430588"/>
              <a:ext cx="158750" cy="56991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7" name="Line 61"/>
            <p:cNvSpPr>
              <a:spLocks noChangeShapeType="1"/>
            </p:cNvSpPr>
            <p:nvPr/>
          </p:nvSpPr>
          <p:spPr bwMode="auto">
            <a:xfrm>
              <a:off x="4811713" y="3622675"/>
              <a:ext cx="1587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8" name="Line 62"/>
            <p:cNvSpPr>
              <a:spLocks noChangeShapeType="1"/>
            </p:cNvSpPr>
            <p:nvPr/>
          </p:nvSpPr>
          <p:spPr bwMode="auto">
            <a:xfrm>
              <a:off x="4811713" y="3821113"/>
              <a:ext cx="1587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4759325" y="3406775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4762500" y="360680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4768850" y="379730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5176838" y="3430588"/>
              <a:ext cx="142875" cy="56991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3" name="Line 67"/>
            <p:cNvSpPr>
              <a:spLocks noChangeShapeType="1"/>
            </p:cNvSpPr>
            <p:nvPr/>
          </p:nvSpPr>
          <p:spPr bwMode="auto">
            <a:xfrm>
              <a:off x="5176838" y="3622675"/>
              <a:ext cx="1428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4" name="Line 68"/>
            <p:cNvSpPr>
              <a:spLocks noChangeShapeType="1"/>
            </p:cNvSpPr>
            <p:nvPr/>
          </p:nvSpPr>
          <p:spPr bwMode="auto">
            <a:xfrm>
              <a:off x="5176838" y="3821113"/>
              <a:ext cx="1428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5124450" y="3406775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5114925" y="360680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5124450" y="379730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5541963" y="3430588"/>
              <a:ext cx="142875" cy="56991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9" name="Line 73"/>
            <p:cNvSpPr>
              <a:spLocks noChangeShapeType="1"/>
            </p:cNvSpPr>
            <p:nvPr/>
          </p:nvSpPr>
          <p:spPr bwMode="auto">
            <a:xfrm>
              <a:off x="5541963" y="3622675"/>
              <a:ext cx="1428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0" name="Line 74"/>
            <p:cNvSpPr>
              <a:spLocks noChangeShapeType="1"/>
            </p:cNvSpPr>
            <p:nvPr/>
          </p:nvSpPr>
          <p:spPr bwMode="auto">
            <a:xfrm>
              <a:off x="5541963" y="3821113"/>
              <a:ext cx="1428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1" name="Rectangle 75"/>
            <p:cNvSpPr>
              <a:spLocks noChangeArrowheads="1"/>
            </p:cNvSpPr>
            <p:nvPr/>
          </p:nvSpPr>
          <p:spPr bwMode="auto">
            <a:xfrm>
              <a:off x="5492750" y="341630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82" name="Rectangle 76"/>
            <p:cNvSpPr>
              <a:spLocks noChangeArrowheads="1"/>
            </p:cNvSpPr>
            <p:nvPr/>
          </p:nvSpPr>
          <p:spPr bwMode="auto">
            <a:xfrm>
              <a:off x="5486400" y="360680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5502275" y="3787775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6621463" y="3430588"/>
              <a:ext cx="142875" cy="56991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5" name="Line 79"/>
            <p:cNvSpPr>
              <a:spLocks noChangeShapeType="1"/>
            </p:cNvSpPr>
            <p:nvPr/>
          </p:nvSpPr>
          <p:spPr bwMode="auto">
            <a:xfrm>
              <a:off x="6621463" y="3622675"/>
              <a:ext cx="1428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6" name="Line 80"/>
            <p:cNvSpPr>
              <a:spLocks noChangeShapeType="1"/>
            </p:cNvSpPr>
            <p:nvPr/>
          </p:nvSpPr>
          <p:spPr bwMode="auto">
            <a:xfrm>
              <a:off x="6621463" y="3821113"/>
              <a:ext cx="1428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>
              <a:off x="6553200" y="3406775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8" name="Rectangle 82"/>
            <p:cNvSpPr>
              <a:spLocks noChangeArrowheads="1"/>
            </p:cNvSpPr>
            <p:nvPr/>
          </p:nvSpPr>
          <p:spPr bwMode="auto">
            <a:xfrm>
              <a:off x="6556375" y="360680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89" name="Rectangle 83"/>
            <p:cNvSpPr>
              <a:spLocks noChangeArrowheads="1"/>
            </p:cNvSpPr>
            <p:nvPr/>
          </p:nvSpPr>
          <p:spPr bwMode="auto">
            <a:xfrm>
              <a:off x="6553200" y="379730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90" name="Rectangle 84"/>
            <p:cNvSpPr>
              <a:spLocks noChangeArrowheads="1"/>
            </p:cNvSpPr>
            <p:nvPr/>
          </p:nvSpPr>
          <p:spPr bwMode="auto">
            <a:xfrm>
              <a:off x="7335838" y="3430588"/>
              <a:ext cx="158750" cy="56991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1" name="Line 85"/>
            <p:cNvSpPr>
              <a:spLocks noChangeShapeType="1"/>
            </p:cNvSpPr>
            <p:nvPr/>
          </p:nvSpPr>
          <p:spPr bwMode="auto">
            <a:xfrm>
              <a:off x="7335838" y="3622675"/>
              <a:ext cx="1587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" name="Line 86"/>
            <p:cNvSpPr>
              <a:spLocks noChangeShapeType="1"/>
            </p:cNvSpPr>
            <p:nvPr/>
          </p:nvSpPr>
          <p:spPr bwMode="auto">
            <a:xfrm>
              <a:off x="7335838" y="3821113"/>
              <a:ext cx="1587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3" name="Rectangle 87"/>
            <p:cNvSpPr>
              <a:spLocks noChangeArrowheads="1"/>
            </p:cNvSpPr>
            <p:nvPr/>
          </p:nvSpPr>
          <p:spPr bwMode="auto">
            <a:xfrm>
              <a:off x="7292975" y="341630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94" name="Rectangle 88"/>
            <p:cNvSpPr>
              <a:spLocks noChangeArrowheads="1"/>
            </p:cNvSpPr>
            <p:nvPr/>
          </p:nvSpPr>
          <p:spPr bwMode="auto">
            <a:xfrm>
              <a:off x="7277100" y="360680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95" name="Rectangle 89"/>
            <p:cNvSpPr>
              <a:spLocks noChangeArrowheads="1"/>
            </p:cNvSpPr>
            <p:nvPr/>
          </p:nvSpPr>
          <p:spPr bwMode="auto">
            <a:xfrm>
              <a:off x="7283450" y="379730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96" name="Rectangle 90"/>
            <p:cNvSpPr>
              <a:spLocks noChangeArrowheads="1"/>
            </p:cNvSpPr>
            <p:nvPr/>
          </p:nvSpPr>
          <p:spPr bwMode="auto">
            <a:xfrm>
              <a:off x="8067675" y="3430588"/>
              <a:ext cx="142875" cy="56991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7" name="Line 91"/>
            <p:cNvSpPr>
              <a:spLocks noChangeShapeType="1"/>
            </p:cNvSpPr>
            <p:nvPr/>
          </p:nvSpPr>
          <p:spPr bwMode="auto">
            <a:xfrm>
              <a:off x="8067675" y="3622675"/>
              <a:ext cx="1428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8" name="Line 92"/>
            <p:cNvSpPr>
              <a:spLocks noChangeShapeType="1"/>
            </p:cNvSpPr>
            <p:nvPr/>
          </p:nvSpPr>
          <p:spPr bwMode="auto">
            <a:xfrm>
              <a:off x="8067675" y="3821113"/>
              <a:ext cx="1428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9" name="Rectangle 93"/>
            <p:cNvSpPr>
              <a:spLocks noChangeArrowheads="1"/>
            </p:cNvSpPr>
            <p:nvPr/>
          </p:nvSpPr>
          <p:spPr bwMode="auto">
            <a:xfrm>
              <a:off x="8007350" y="341630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0" name="Rectangle 94"/>
            <p:cNvSpPr>
              <a:spLocks noChangeArrowheads="1"/>
            </p:cNvSpPr>
            <p:nvPr/>
          </p:nvSpPr>
          <p:spPr bwMode="auto">
            <a:xfrm>
              <a:off x="8010525" y="3616325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01" name="Rectangle 95"/>
            <p:cNvSpPr>
              <a:spLocks noChangeArrowheads="1"/>
            </p:cNvSpPr>
            <p:nvPr/>
          </p:nvSpPr>
          <p:spPr bwMode="auto">
            <a:xfrm>
              <a:off x="8016875" y="3797300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102" name="Rectangle 96"/>
            <p:cNvSpPr>
              <a:spLocks noChangeArrowheads="1"/>
            </p:cNvSpPr>
            <p:nvPr/>
          </p:nvSpPr>
          <p:spPr bwMode="auto">
            <a:xfrm>
              <a:off x="1776413" y="4079875"/>
              <a:ext cx="95853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Page frames</a:t>
              </a:r>
            </a:p>
          </p:txBody>
        </p:sp>
        <p:sp>
          <p:nvSpPr>
            <p:cNvPr id="103" name="Rectangle 97"/>
            <p:cNvSpPr>
              <a:spLocks noChangeArrowheads="1"/>
            </p:cNvSpPr>
            <p:nvPr/>
          </p:nvSpPr>
          <p:spPr bwMode="auto">
            <a:xfrm>
              <a:off x="1712913" y="2940050"/>
              <a:ext cx="1216744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Reference string</a:t>
              </a:r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595313" y="5214938"/>
              <a:ext cx="5245026" cy="11592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800" b="1"/>
                <a:t>- LRU may require substantial hardware assistance</a:t>
              </a:r>
            </a:p>
            <a:p>
              <a:pPr defTabSz="762000"/>
              <a:r>
                <a:rPr lang="en-US" altLang="ko-KR" sz="1800" b="1"/>
                <a:t>- The problem is to determine an order for the frames</a:t>
              </a:r>
            </a:p>
            <a:p>
              <a:pPr defTabSz="762000"/>
              <a:r>
                <a:rPr lang="en-US" altLang="ko-KR" sz="1800" b="1"/>
                <a:t>   defined by the time of last use</a:t>
              </a:r>
            </a:p>
            <a:p>
              <a:pPr defTabSz="762000" eaLnBrk="1"/>
              <a:endParaRPr lang="en-US" altLang="ko-KR" sz="1800" b="1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Organization		               </a:t>
            </a:r>
            <a:fld id="{44198361-0847-4097-97B6-F757CEDA3EDF}" type="slidenum">
              <a:rPr lang="en-US" smtClean="0"/>
              <a:pPr/>
              <a:t>3</a:t>
            </a:fld>
            <a:r>
              <a:rPr lang="en-US" dirty="0"/>
              <a:t>				          Lecture 40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Main Memory </a:t>
            </a:r>
          </a:p>
        </p:txBody>
      </p:sp>
      <p:grpSp>
        <p:nvGrpSpPr>
          <p:cNvPr id="2" name="Group 152"/>
          <p:cNvGrpSpPr/>
          <p:nvPr/>
        </p:nvGrpSpPr>
        <p:grpSpPr>
          <a:xfrm>
            <a:off x="939800" y="1095375"/>
            <a:ext cx="6985000" cy="5457825"/>
            <a:chOff x="482600" y="1095375"/>
            <a:chExt cx="6985000" cy="5457825"/>
          </a:xfrm>
        </p:grpSpPr>
        <p:sp>
          <p:nvSpPr>
            <p:cNvPr id="82" name="Rectangle 3"/>
            <p:cNvSpPr>
              <a:spLocks noChangeArrowheads="1"/>
            </p:cNvSpPr>
            <p:nvPr/>
          </p:nvSpPr>
          <p:spPr bwMode="auto">
            <a:xfrm>
              <a:off x="482600" y="1095375"/>
              <a:ext cx="2413000" cy="330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102000"/>
                </a:lnSpc>
              </a:pPr>
              <a:r>
                <a:rPr lang="en-US" altLang="ko-KR" sz="1800"/>
                <a:t>RAM and ROM Chips</a:t>
              </a:r>
            </a:p>
          </p:txBody>
        </p:sp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774700" y="1427163"/>
              <a:ext cx="2032000" cy="3286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101000"/>
                </a:lnSpc>
              </a:pPr>
              <a:r>
                <a:rPr lang="en-US" altLang="ko-KR" sz="1800"/>
                <a:t>Typical RAM chip</a:t>
              </a:r>
            </a:p>
          </p:txBody>
        </p:sp>
        <p:sp>
          <p:nvSpPr>
            <p:cNvPr id="86" name="Rectangle 5"/>
            <p:cNvSpPr>
              <a:spLocks noChangeArrowheads="1"/>
            </p:cNvSpPr>
            <p:nvPr/>
          </p:nvSpPr>
          <p:spPr bwMode="auto">
            <a:xfrm>
              <a:off x="774700" y="4891088"/>
              <a:ext cx="2044700" cy="3286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101000"/>
                </a:lnSpc>
              </a:pPr>
              <a:r>
                <a:rPr lang="en-US" altLang="ko-KR" sz="1800"/>
                <a:t>Typical ROM chip</a:t>
              </a:r>
            </a:p>
          </p:txBody>
        </p:sp>
        <p:sp>
          <p:nvSpPr>
            <p:cNvPr id="87" name="Line 6"/>
            <p:cNvSpPr>
              <a:spLocks noChangeShapeType="1"/>
            </p:cNvSpPr>
            <p:nvPr/>
          </p:nvSpPr>
          <p:spPr bwMode="auto">
            <a:xfrm>
              <a:off x="3530600" y="2065338"/>
              <a:ext cx="365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7"/>
            <p:cNvSpPr>
              <a:spLocks noChangeArrowheads="1"/>
            </p:cNvSpPr>
            <p:nvPr/>
          </p:nvSpPr>
          <p:spPr bwMode="auto">
            <a:xfrm>
              <a:off x="2370137" y="1943100"/>
              <a:ext cx="1120775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Chip select 1</a:t>
              </a: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>
              <a:off x="3530600" y="2263775"/>
              <a:ext cx="365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9"/>
            <p:cNvSpPr>
              <a:spLocks noChangeArrowheads="1"/>
            </p:cNvSpPr>
            <p:nvPr/>
          </p:nvSpPr>
          <p:spPr bwMode="auto">
            <a:xfrm>
              <a:off x="2370137" y="2138363"/>
              <a:ext cx="1120775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Chip select 2</a:t>
              </a: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>
              <a:off x="3530600" y="2459038"/>
              <a:ext cx="365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>
              <a:off x="3530600" y="2655888"/>
              <a:ext cx="365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3530600" y="2851150"/>
              <a:ext cx="365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13"/>
            <p:cNvSpPr>
              <a:spLocks noChangeArrowheads="1"/>
            </p:cNvSpPr>
            <p:nvPr/>
          </p:nvSpPr>
          <p:spPr bwMode="auto">
            <a:xfrm>
              <a:off x="2908300" y="2335213"/>
              <a:ext cx="5524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Read</a:t>
              </a:r>
            </a:p>
          </p:txBody>
        </p:sp>
        <p:sp>
          <p:nvSpPr>
            <p:cNvPr id="95" name="Rectangle 14"/>
            <p:cNvSpPr>
              <a:spLocks noChangeArrowheads="1"/>
            </p:cNvSpPr>
            <p:nvPr/>
          </p:nvSpPr>
          <p:spPr bwMode="auto">
            <a:xfrm>
              <a:off x="2908300" y="2530475"/>
              <a:ext cx="561975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Write</a:t>
              </a:r>
            </a:p>
          </p:txBody>
        </p:sp>
        <p:sp>
          <p:nvSpPr>
            <p:cNvPr id="96" name="Rectangle 15"/>
            <p:cNvSpPr>
              <a:spLocks noChangeArrowheads="1"/>
            </p:cNvSpPr>
            <p:nvPr/>
          </p:nvSpPr>
          <p:spPr bwMode="auto">
            <a:xfrm>
              <a:off x="2370137" y="2725738"/>
              <a:ext cx="11287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7-bit address</a:t>
              </a:r>
            </a:p>
          </p:txBody>
        </p:sp>
        <p:sp>
          <p:nvSpPr>
            <p:cNvPr id="97" name="Rectangle 16"/>
            <p:cNvSpPr>
              <a:spLocks noChangeArrowheads="1"/>
            </p:cNvSpPr>
            <p:nvPr/>
          </p:nvSpPr>
          <p:spPr bwMode="auto">
            <a:xfrm>
              <a:off x="3890962" y="1943100"/>
              <a:ext cx="4762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CS1</a:t>
              </a:r>
            </a:p>
          </p:txBody>
        </p:sp>
        <p:sp>
          <p:nvSpPr>
            <p:cNvPr id="98" name="Rectangle 17"/>
            <p:cNvSpPr>
              <a:spLocks noChangeArrowheads="1"/>
            </p:cNvSpPr>
            <p:nvPr/>
          </p:nvSpPr>
          <p:spPr bwMode="auto">
            <a:xfrm>
              <a:off x="3890962" y="2138363"/>
              <a:ext cx="4762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CS2</a:t>
              </a:r>
            </a:p>
          </p:txBody>
        </p:sp>
        <p:sp>
          <p:nvSpPr>
            <p:cNvPr id="99" name="Rectangle 18"/>
            <p:cNvSpPr>
              <a:spLocks noChangeArrowheads="1"/>
            </p:cNvSpPr>
            <p:nvPr/>
          </p:nvSpPr>
          <p:spPr bwMode="auto">
            <a:xfrm>
              <a:off x="3890962" y="2335213"/>
              <a:ext cx="4000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RD</a:t>
              </a:r>
            </a:p>
          </p:txBody>
        </p:sp>
        <p:sp>
          <p:nvSpPr>
            <p:cNvPr id="100" name="Rectangle 19"/>
            <p:cNvSpPr>
              <a:spLocks noChangeArrowheads="1"/>
            </p:cNvSpPr>
            <p:nvPr/>
          </p:nvSpPr>
          <p:spPr bwMode="auto">
            <a:xfrm>
              <a:off x="3890962" y="2530475"/>
              <a:ext cx="434975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WR</a:t>
              </a:r>
            </a:p>
          </p:txBody>
        </p:sp>
        <p:sp>
          <p:nvSpPr>
            <p:cNvPr id="101" name="Rectangle 20"/>
            <p:cNvSpPr>
              <a:spLocks noChangeArrowheads="1"/>
            </p:cNvSpPr>
            <p:nvPr/>
          </p:nvSpPr>
          <p:spPr bwMode="auto">
            <a:xfrm>
              <a:off x="3906837" y="2725738"/>
              <a:ext cx="5270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AD 7</a:t>
              </a:r>
            </a:p>
          </p:txBody>
        </p:sp>
        <p:sp>
          <p:nvSpPr>
            <p:cNvPr id="102" name="Rectangle 21"/>
            <p:cNvSpPr>
              <a:spLocks noChangeArrowheads="1"/>
            </p:cNvSpPr>
            <p:nvPr/>
          </p:nvSpPr>
          <p:spPr bwMode="auto">
            <a:xfrm>
              <a:off x="4527550" y="2265363"/>
              <a:ext cx="687387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128 x 8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103" name="Rectangle 22"/>
            <p:cNvSpPr>
              <a:spLocks noChangeArrowheads="1"/>
            </p:cNvSpPr>
            <p:nvPr/>
          </p:nvSpPr>
          <p:spPr bwMode="auto">
            <a:xfrm>
              <a:off x="4619625" y="2425700"/>
              <a:ext cx="5270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RAM</a:t>
              </a:r>
            </a:p>
          </p:txBody>
        </p:sp>
        <p:sp>
          <p:nvSpPr>
            <p:cNvPr id="104" name="Rectangle 23"/>
            <p:cNvSpPr>
              <a:spLocks noChangeArrowheads="1"/>
            </p:cNvSpPr>
            <p:nvPr/>
          </p:nvSpPr>
          <p:spPr bwMode="auto">
            <a:xfrm>
              <a:off x="3881437" y="1876425"/>
              <a:ext cx="1536700" cy="11461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Arc 24"/>
            <p:cNvSpPr>
              <a:spLocks/>
            </p:cNvSpPr>
            <p:nvPr/>
          </p:nvSpPr>
          <p:spPr bwMode="auto">
            <a:xfrm>
              <a:off x="5999162" y="2403475"/>
              <a:ext cx="128588" cy="88900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Arc 25"/>
            <p:cNvSpPr>
              <a:spLocks/>
            </p:cNvSpPr>
            <p:nvPr/>
          </p:nvSpPr>
          <p:spPr bwMode="auto">
            <a:xfrm>
              <a:off x="5438775" y="2403475"/>
              <a:ext cx="127000" cy="88900"/>
            </a:xfrm>
            <a:custGeom>
              <a:avLst/>
              <a:gdLst>
                <a:gd name="G0" fmla="+- 0 0 0"/>
                <a:gd name="G1" fmla="+- 8852 0 0"/>
                <a:gd name="G2" fmla="+- 21600 0 0"/>
                <a:gd name="T0" fmla="*/ 19703 w 21600"/>
                <a:gd name="T1" fmla="*/ 0 h 17464"/>
                <a:gd name="T2" fmla="*/ 19809 w 21600"/>
                <a:gd name="T3" fmla="*/ 17464 h 17464"/>
                <a:gd name="T4" fmla="*/ 0 w 21600"/>
                <a:gd name="T5" fmla="*/ 8852 h 17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26"/>
            <p:cNvSpPr>
              <a:spLocks noChangeShapeType="1"/>
            </p:cNvSpPr>
            <p:nvPr/>
          </p:nvSpPr>
          <p:spPr bwMode="auto">
            <a:xfrm>
              <a:off x="5553075" y="2451100"/>
              <a:ext cx="4460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27"/>
            <p:cNvSpPr>
              <a:spLocks noChangeArrowheads="1"/>
            </p:cNvSpPr>
            <p:nvPr/>
          </p:nvSpPr>
          <p:spPr bwMode="auto">
            <a:xfrm>
              <a:off x="6116637" y="2335213"/>
              <a:ext cx="117316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8-bit data bus</a:t>
              </a:r>
            </a:p>
          </p:txBody>
        </p:sp>
        <p:sp>
          <p:nvSpPr>
            <p:cNvPr id="109" name="Line 28"/>
            <p:cNvSpPr>
              <a:spLocks noChangeShapeType="1"/>
            </p:cNvSpPr>
            <p:nvPr/>
          </p:nvSpPr>
          <p:spPr bwMode="auto">
            <a:xfrm>
              <a:off x="3989387" y="2159000"/>
              <a:ext cx="2825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29"/>
            <p:cNvSpPr>
              <a:spLocks noChangeArrowheads="1"/>
            </p:cNvSpPr>
            <p:nvPr/>
          </p:nvSpPr>
          <p:spPr bwMode="auto">
            <a:xfrm>
              <a:off x="2479675" y="3454400"/>
              <a:ext cx="1716087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CS1  CS2     RD    WR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111" name="Rectangle 30"/>
            <p:cNvSpPr>
              <a:spLocks noChangeArrowheads="1"/>
            </p:cNvSpPr>
            <p:nvPr/>
          </p:nvSpPr>
          <p:spPr bwMode="auto">
            <a:xfrm>
              <a:off x="2451100" y="3673475"/>
              <a:ext cx="1674812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   0        0        x        x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112" name="Rectangle 31"/>
            <p:cNvSpPr>
              <a:spLocks noChangeArrowheads="1"/>
            </p:cNvSpPr>
            <p:nvPr/>
          </p:nvSpPr>
          <p:spPr bwMode="auto">
            <a:xfrm>
              <a:off x="2451100" y="3833813"/>
              <a:ext cx="1674812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   0        1        x        x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113" name="Rectangle 32"/>
            <p:cNvSpPr>
              <a:spLocks noChangeArrowheads="1"/>
            </p:cNvSpPr>
            <p:nvPr/>
          </p:nvSpPr>
          <p:spPr bwMode="auto">
            <a:xfrm>
              <a:off x="2451100" y="3997325"/>
              <a:ext cx="1674812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   1        0        0        0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114" name="Rectangle 33"/>
            <p:cNvSpPr>
              <a:spLocks noChangeArrowheads="1"/>
            </p:cNvSpPr>
            <p:nvPr/>
          </p:nvSpPr>
          <p:spPr bwMode="auto">
            <a:xfrm>
              <a:off x="2451100" y="4157663"/>
              <a:ext cx="1674812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   1        0        0        1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115" name="Rectangle 34"/>
            <p:cNvSpPr>
              <a:spLocks noChangeArrowheads="1"/>
            </p:cNvSpPr>
            <p:nvPr/>
          </p:nvSpPr>
          <p:spPr bwMode="auto">
            <a:xfrm>
              <a:off x="2451100" y="4319588"/>
              <a:ext cx="1674812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   1        0        1        x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116" name="Rectangle 35"/>
            <p:cNvSpPr>
              <a:spLocks noChangeArrowheads="1"/>
            </p:cNvSpPr>
            <p:nvPr/>
          </p:nvSpPr>
          <p:spPr bwMode="auto">
            <a:xfrm>
              <a:off x="2451100" y="4479925"/>
              <a:ext cx="16748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   1        1        x        x</a:t>
              </a:r>
            </a:p>
          </p:txBody>
        </p:sp>
        <p:sp>
          <p:nvSpPr>
            <p:cNvPr id="117" name="Rectangle 36"/>
            <p:cNvSpPr>
              <a:spLocks noChangeArrowheads="1"/>
            </p:cNvSpPr>
            <p:nvPr/>
          </p:nvSpPr>
          <p:spPr bwMode="auto">
            <a:xfrm>
              <a:off x="4232275" y="3443288"/>
              <a:ext cx="1409700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Memory function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118" name="Rectangle 37"/>
            <p:cNvSpPr>
              <a:spLocks noChangeArrowheads="1"/>
            </p:cNvSpPr>
            <p:nvPr/>
          </p:nvSpPr>
          <p:spPr bwMode="auto">
            <a:xfrm>
              <a:off x="4203700" y="3660775"/>
              <a:ext cx="855662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     Inhibit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119" name="Rectangle 38"/>
            <p:cNvSpPr>
              <a:spLocks noChangeArrowheads="1"/>
            </p:cNvSpPr>
            <p:nvPr/>
          </p:nvSpPr>
          <p:spPr bwMode="auto">
            <a:xfrm>
              <a:off x="4203700" y="3824288"/>
              <a:ext cx="855662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     Inhibit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120" name="Rectangle 39"/>
            <p:cNvSpPr>
              <a:spLocks noChangeArrowheads="1"/>
            </p:cNvSpPr>
            <p:nvPr/>
          </p:nvSpPr>
          <p:spPr bwMode="auto">
            <a:xfrm>
              <a:off x="4203700" y="3984625"/>
              <a:ext cx="855662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     Inhibit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121" name="Rectangle 40"/>
            <p:cNvSpPr>
              <a:spLocks noChangeArrowheads="1"/>
            </p:cNvSpPr>
            <p:nvPr/>
          </p:nvSpPr>
          <p:spPr bwMode="auto">
            <a:xfrm>
              <a:off x="4203700" y="4146550"/>
              <a:ext cx="776287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     Write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122" name="Rectangle 41"/>
            <p:cNvSpPr>
              <a:spLocks noChangeArrowheads="1"/>
            </p:cNvSpPr>
            <p:nvPr/>
          </p:nvSpPr>
          <p:spPr bwMode="auto">
            <a:xfrm>
              <a:off x="4203700" y="4308475"/>
              <a:ext cx="766762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     Read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123" name="Rectangle 42"/>
            <p:cNvSpPr>
              <a:spLocks noChangeArrowheads="1"/>
            </p:cNvSpPr>
            <p:nvPr/>
          </p:nvSpPr>
          <p:spPr bwMode="auto">
            <a:xfrm>
              <a:off x="4203700" y="4467225"/>
              <a:ext cx="855662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     Inhibit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124" name="Rectangle 43"/>
            <p:cNvSpPr>
              <a:spLocks noChangeArrowheads="1"/>
            </p:cNvSpPr>
            <p:nvPr/>
          </p:nvSpPr>
          <p:spPr bwMode="auto">
            <a:xfrm>
              <a:off x="4203700" y="4629150"/>
              <a:ext cx="26670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  </a:t>
              </a:r>
            </a:p>
          </p:txBody>
        </p:sp>
        <p:sp>
          <p:nvSpPr>
            <p:cNvPr id="125" name="Rectangle 44"/>
            <p:cNvSpPr>
              <a:spLocks noChangeArrowheads="1"/>
            </p:cNvSpPr>
            <p:nvPr/>
          </p:nvSpPr>
          <p:spPr bwMode="auto">
            <a:xfrm>
              <a:off x="5688012" y="3443288"/>
              <a:ext cx="1409700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State of data bus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126" name="Rectangle 45"/>
            <p:cNvSpPr>
              <a:spLocks noChangeArrowheads="1"/>
            </p:cNvSpPr>
            <p:nvPr/>
          </p:nvSpPr>
          <p:spPr bwMode="auto">
            <a:xfrm>
              <a:off x="5659437" y="3660775"/>
              <a:ext cx="1366838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High-impedence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127" name="Rectangle 46"/>
            <p:cNvSpPr>
              <a:spLocks noChangeArrowheads="1"/>
            </p:cNvSpPr>
            <p:nvPr/>
          </p:nvSpPr>
          <p:spPr bwMode="auto">
            <a:xfrm>
              <a:off x="5659437" y="3825875"/>
              <a:ext cx="1366838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High-impedence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128" name="Rectangle 47"/>
            <p:cNvSpPr>
              <a:spLocks noChangeArrowheads="1"/>
            </p:cNvSpPr>
            <p:nvPr/>
          </p:nvSpPr>
          <p:spPr bwMode="auto">
            <a:xfrm>
              <a:off x="5659437" y="3986213"/>
              <a:ext cx="1366838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High-impedence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129" name="Rectangle 48"/>
            <p:cNvSpPr>
              <a:spLocks noChangeArrowheads="1"/>
            </p:cNvSpPr>
            <p:nvPr/>
          </p:nvSpPr>
          <p:spPr bwMode="auto">
            <a:xfrm>
              <a:off x="5659437" y="4146550"/>
              <a:ext cx="1487488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Input data to RAM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130" name="Rectangle 49"/>
            <p:cNvSpPr>
              <a:spLocks noChangeArrowheads="1"/>
            </p:cNvSpPr>
            <p:nvPr/>
          </p:nvSpPr>
          <p:spPr bwMode="auto">
            <a:xfrm>
              <a:off x="5659437" y="4306888"/>
              <a:ext cx="1808163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Output data from RAM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131" name="Rectangle 50"/>
            <p:cNvSpPr>
              <a:spLocks noChangeArrowheads="1"/>
            </p:cNvSpPr>
            <p:nvPr/>
          </p:nvSpPr>
          <p:spPr bwMode="auto">
            <a:xfrm>
              <a:off x="5659437" y="4468813"/>
              <a:ext cx="1366838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High-impedence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132" name="Line 51"/>
            <p:cNvSpPr>
              <a:spLocks noChangeShapeType="1"/>
            </p:cNvSpPr>
            <p:nvPr/>
          </p:nvSpPr>
          <p:spPr bwMode="auto">
            <a:xfrm>
              <a:off x="2465387" y="3676650"/>
              <a:ext cx="49482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52"/>
            <p:cNvSpPr>
              <a:spLocks noChangeShapeType="1"/>
            </p:cNvSpPr>
            <p:nvPr/>
          </p:nvSpPr>
          <p:spPr bwMode="auto">
            <a:xfrm>
              <a:off x="2465387" y="4686300"/>
              <a:ext cx="49482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53"/>
            <p:cNvSpPr>
              <a:spLocks noChangeShapeType="1"/>
            </p:cNvSpPr>
            <p:nvPr/>
          </p:nvSpPr>
          <p:spPr bwMode="auto">
            <a:xfrm>
              <a:off x="4211637" y="3513138"/>
              <a:ext cx="0" cy="11731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54"/>
            <p:cNvSpPr>
              <a:spLocks noChangeShapeType="1"/>
            </p:cNvSpPr>
            <p:nvPr/>
          </p:nvSpPr>
          <p:spPr bwMode="auto">
            <a:xfrm>
              <a:off x="5586412" y="3513138"/>
              <a:ext cx="0" cy="11731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55"/>
            <p:cNvSpPr>
              <a:spLocks noChangeShapeType="1"/>
            </p:cNvSpPr>
            <p:nvPr/>
          </p:nvSpPr>
          <p:spPr bwMode="auto">
            <a:xfrm>
              <a:off x="2978150" y="3495675"/>
              <a:ext cx="2825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57"/>
            <p:cNvSpPr>
              <a:spLocks noChangeShapeType="1"/>
            </p:cNvSpPr>
            <p:nvPr/>
          </p:nvSpPr>
          <p:spPr bwMode="auto">
            <a:xfrm>
              <a:off x="2746375" y="5548313"/>
              <a:ext cx="3317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58"/>
            <p:cNvSpPr>
              <a:spLocks noChangeArrowheads="1"/>
            </p:cNvSpPr>
            <p:nvPr/>
          </p:nvSpPr>
          <p:spPr bwMode="auto">
            <a:xfrm>
              <a:off x="1685925" y="5419725"/>
              <a:ext cx="1120775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Chip select 1</a:t>
              </a:r>
            </a:p>
          </p:txBody>
        </p:sp>
        <p:sp>
          <p:nvSpPr>
            <p:cNvPr id="139" name="Line 59"/>
            <p:cNvSpPr>
              <a:spLocks noChangeShapeType="1"/>
            </p:cNvSpPr>
            <p:nvPr/>
          </p:nvSpPr>
          <p:spPr bwMode="auto">
            <a:xfrm>
              <a:off x="2746375" y="5751513"/>
              <a:ext cx="3317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60"/>
            <p:cNvSpPr>
              <a:spLocks noChangeArrowheads="1"/>
            </p:cNvSpPr>
            <p:nvPr/>
          </p:nvSpPr>
          <p:spPr bwMode="auto">
            <a:xfrm>
              <a:off x="1685925" y="5624513"/>
              <a:ext cx="1120775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Chip select 2</a:t>
              </a:r>
            </a:p>
          </p:txBody>
        </p:sp>
        <p:sp>
          <p:nvSpPr>
            <p:cNvPr id="141" name="Line 61"/>
            <p:cNvSpPr>
              <a:spLocks noChangeShapeType="1"/>
            </p:cNvSpPr>
            <p:nvPr/>
          </p:nvSpPr>
          <p:spPr bwMode="auto">
            <a:xfrm>
              <a:off x="2746375" y="6359525"/>
              <a:ext cx="3317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62"/>
            <p:cNvSpPr>
              <a:spLocks noChangeArrowheads="1"/>
            </p:cNvSpPr>
            <p:nvPr/>
          </p:nvSpPr>
          <p:spPr bwMode="auto">
            <a:xfrm>
              <a:off x="1685925" y="6230938"/>
              <a:ext cx="11287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9-bit address</a:t>
              </a:r>
            </a:p>
          </p:txBody>
        </p:sp>
        <p:sp>
          <p:nvSpPr>
            <p:cNvPr id="143" name="Rectangle 63"/>
            <p:cNvSpPr>
              <a:spLocks noChangeArrowheads="1"/>
            </p:cNvSpPr>
            <p:nvPr/>
          </p:nvSpPr>
          <p:spPr bwMode="auto">
            <a:xfrm>
              <a:off x="3076575" y="5408613"/>
              <a:ext cx="4762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CS1</a:t>
              </a:r>
            </a:p>
          </p:txBody>
        </p:sp>
        <p:sp>
          <p:nvSpPr>
            <p:cNvPr id="144" name="Rectangle 64"/>
            <p:cNvSpPr>
              <a:spLocks noChangeArrowheads="1"/>
            </p:cNvSpPr>
            <p:nvPr/>
          </p:nvSpPr>
          <p:spPr bwMode="auto">
            <a:xfrm>
              <a:off x="3076575" y="5611813"/>
              <a:ext cx="4762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CS2</a:t>
              </a:r>
            </a:p>
          </p:txBody>
        </p:sp>
        <p:sp>
          <p:nvSpPr>
            <p:cNvPr id="145" name="Rectangle 65"/>
            <p:cNvSpPr>
              <a:spLocks noChangeArrowheads="1"/>
            </p:cNvSpPr>
            <p:nvPr/>
          </p:nvSpPr>
          <p:spPr bwMode="auto">
            <a:xfrm>
              <a:off x="3089275" y="6243638"/>
              <a:ext cx="5270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AD 9</a:t>
              </a:r>
            </a:p>
          </p:txBody>
        </p:sp>
        <p:sp>
          <p:nvSpPr>
            <p:cNvPr id="146" name="Rectangle 66"/>
            <p:cNvSpPr>
              <a:spLocks noChangeArrowheads="1"/>
            </p:cNvSpPr>
            <p:nvPr/>
          </p:nvSpPr>
          <p:spPr bwMode="auto">
            <a:xfrm>
              <a:off x="3667125" y="5765800"/>
              <a:ext cx="687387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512 x 8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147" name="Rectangle 67"/>
            <p:cNvSpPr>
              <a:spLocks noChangeArrowheads="1"/>
            </p:cNvSpPr>
            <p:nvPr/>
          </p:nvSpPr>
          <p:spPr bwMode="auto">
            <a:xfrm>
              <a:off x="3754437" y="5934075"/>
              <a:ext cx="536575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ROM</a:t>
              </a:r>
            </a:p>
          </p:txBody>
        </p:sp>
        <p:sp>
          <p:nvSpPr>
            <p:cNvPr id="148" name="Rectangle 68"/>
            <p:cNvSpPr>
              <a:spLocks noChangeArrowheads="1"/>
            </p:cNvSpPr>
            <p:nvPr/>
          </p:nvSpPr>
          <p:spPr bwMode="auto">
            <a:xfrm>
              <a:off x="3057525" y="5353050"/>
              <a:ext cx="1412875" cy="12001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Arc 69"/>
            <p:cNvSpPr>
              <a:spLocks/>
            </p:cNvSpPr>
            <p:nvPr/>
          </p:nvSpPr>
          <p:spPr bwMode="auto">
            <a:xfrm>
              <a:off x="5000625" y="5897563"/>
              <a:ext cx="117475" cy="9048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70"/>
            <p:cNvSpPr>
              <a:spLocks noChangeShapeType="1"/>
            </p:cNvSpPr>
            <p:nvPr/>
          </p:nvSpPr>
          <p:spPr bwMode="auto">
            <a:xfrm>
              <a:off x="4486275" y="5945188"/>
              <a:ext cx="5222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71"/>
            <p:cNvSpPr>
              <a:spLocks noChangeArrowheads="1"/>
            </p:cNvSpPr>
            <p:nvPr/>
          </p:nvSpPr>
          <p:spPr bwMode="auto">
            <a:xfrm>
              <a:off x="5108575" y="5813425"/>
              <a:ext cx="117316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8-bit data bus</a:t>
              </a:r>
            </a:p>
          </p:txBody>
        </p:sp>
        <p:sp>
          <p:nvSpPr>
            <p:cNvPr id="152" name="Line 72"/>
            <p:cNvSpPr>
              <a:spLocks noChangeShapeType="1"/>
            </p:cNvSpPr>
            <p:nvPr/>
          </p:nvSpPr>
          <p:spPr bwMode="auto">
            <a:xfrm>
              <a:off x="3165475" y="5643563"/>
              <a:ext cx="2952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Organization		               </a:t>
            </a:r>
            <a:fld id="{44198361-0847-4097-97B6-F757CEDA3EDF}" type="slidenum">
              <a:rPr lang="en-US" smtClean="0"/>
              <a:pPr/>
              <a:t>4</a:t>
            </a:fld>
            <a:r>
              <a:rPr lang="en-US" dirty="0"/>
              <a:t>				          Lecture 40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Memory  Address Map</a:t>
            </a:r>
          </a:p>
        </p:txBody>
      </p:sp>
      <p:sp>
        <p:nvSpPr>
          <p:cNvPr id="77" name="Rectangle 17"/>
          <p:cNvSpPr>
            <a:spLocks noChangeArrowheads="1"/>
          </p:cNvSpPr>
          <p:nvPr/>
        </p:nvSpPr>
        <p:spPr bwMode="auto">
          <a:xfrm>
            <a:off x="862012" y="1105509"/>
            <a:ext cx="5273689" cy="1114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2000" b="1" dirty="0"/>
              <a:t>Address space assignment to each memory chip</a:t>
            </a:r>
          </a:p>
          <a:p>
            <a:pPr defTabSz="762000">
              <a:lnSpc>
                <a:spcPct val="90000"/>
              </a:lnSpc>
            </a:pPr>
            <a:endParaRPr lang="en-US" altLang="ko-KR" sz="1800" b="1" dirty="0"/>
          </a:p>
          <a:p>
            <a:pPr defTabSz="762000">
              <a:lnSpc>
                <a:spcPct val="90000"/>
              </a:lnSpc>
            </a:pPr>
            <a:endParaRPr lang="en-US" altLang="ko-KR" sz="1800" b="1" dirty="0"/>
          </a:p>
          <a:p>
            <a:pPr defTabSz="762000">
              <a:lnSpc>
                <a:spcPct val="90000"/>
              </a:lnSpc>
            </a:pPr>
            <a:r>
              <a:rPr lang="en-US" altLang="ko-KR" sz="1800" b="1" dirty="0"/>
              <a:t>Example:  512 bytes RAM and 512 bytes ROM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770062" y="2331058"/>
            <a:ext cx="4837113" cy="1584324"/>
            <a:chOff x="1030" y="1353"/>
            <a:chExt cx="3047" cy="998"/>
          </a:xfrm>
        </p:grpSpPr>
        <p:sp>
          <p:nvSpPr>
            <p:cNvPr id="79" name="Rectangle 3"/>
            <p:cNvSpPr>
              <a:spLocks noChangeArrowheads="1"/>
            </p:cNvSpPr>
            <p:nvPr/>
          </p:nvSpPr>
          <p:spPr bwMode="auto">
            <a:xfrm>
              <a:off x="1095" y="1684"/>
              <a:ext cx="373" cy="6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200" b="1"/>
                <a:t>RAM  1</a:t>
              </a:r>
            </a:p>
            <a:p>
              <a:pPr defTabSz="762000"/>
              <a:r>
                <a:rPr lang="en-US" altLang="ko-KR" sz="1200" b="1"/>
                <a:t>RAM  2</a:t>
              </a:r>
            </a:p>
            <a:p>
              <a:pPr defTabSz="762000"/>
              <a:r>
                <a:rPr lang="en-US" altLang="ko-KR" sz="1200" b="1"/>
                <a:t>RAM  3</a:t>
              </a:r>
            </a:p>
            <a:p>
              <a:pPr defTabSz="762000"/>
              <a:r>
                <a:rPr lang="en-US" altLang="ko-KR" sz="1200" b="1"/>
                <a:t>RAM  4</a:t>
              </a:r>
            </a:p>
            <a:p>
              <a:pPr defTabSz="762000"/>
              <a:r>
                <a:rPr lang="en-US" altLang="ko-KR" sz="1200" b="1"/>
                <a:t>ROM</a:t>
              </a:r>
            </a:p>
          </p:txBody>
        </p:sp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1794" y="1684"/>
              <a:ext cx="545" cy="6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200" b="1"/>
                <a:t>0000 - 007F</a:t>
              </a:r>
            </a:p>
            <a:p>
              <a:pPr defTabSz="762000"/>
              <a:r>
                <a:rPr lang="en-US" altLang="ko-KR" sz="1200" b="1"/>
                <a:t>0080 - 00FF</a:t>
              </a:r>
            </a:p>
            <a:p>
              <a:pPr defTabSz="762000"/>
              <a:r>
                <a:rPr lang="en-US" altLang="ko-KR" sz="1200" b="1"/>
                <a:t>0100 - 017F</a:t>
              </a:r>
            </a:p>
            <a:p>
              <a:pPr defTabSz="762000"/>
              <a:r>
                <a:rPr lang="en-US" altLang="ko-KR" sz="1200" b="1"/>
                <a:t>0180 - 01FF</a:t>
              </a:r>
            </a:p>
            <a:p>
              <a:pPr defTabSz="762000"/>
              <a:r>
                <a:rPr lang="en-US" altLang="ko-KR" sz="1200" b="1"/>
                <a:t>0200 - 03FF</a:t>
              </a:r>
            </a:p>
          </p:txBody>
        </p:sp>
        <p:sp>
          <p:nvSpPr>
            <p:cNvPr id="81" name="Rectangle 5"/>
            <p:cNvSpPr>
              <a:spLocks noChangeArrowheads="1"/>
            </p:cNvSpPr>
            <p:nvPr/>
          </p:nvSpPr>
          <p:spPr bwMode="auto">
            <a:xfrm>
              <a:off x="1030" y="1470"/>
              <a:ext cx="554" cy="1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200" b="1"/>
                <a:t>Component</a:t>
              </a:r>
            </a:p>
          </p:txBody>
        </p:sp>
        <p:sp>
          <p:nvSpPr>
            <p:cNvPr id="83" name="Rectangle 6"/>
            <p:cNvSpPr>
              <a:spLocks noChangeArrowheads="1"/>
            </p:cNvSpPr>
            <p:nvPr/>
          </p:nvSpPr>
          <p:spPr bwMode="auto">
            <a:xfrm>
              <a:off x="1869" y="1400"/>
              <a:ext cx="392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ctr" defTabSz="762000"/>
              <a:r>
                <a:rPr lang="en-US" altLang="ko-KR" sz="1200" b="1"/>
                <a:t>Hexa</a:t>
              </a:r>
            </a:p>
            <a:p>
              <a:pPr algn="ctr" defTabSz="762000"/>
              <a:r>
                <a:rPr lang="en-US" altLang="ko-KR" sz="1200" b="1"/>
                <a:t>address</a:t>
              </a:r>
            </a:p>
          </p:txBody>
        </p:sp>
        <p:sp>
          <p:nvSpPr>
            <p:cNvPr id="84" name="Rectangle 7"/>
            <p:cNvSpPr>
              <a:spLocks noChangeArrowheads="1"/>
            </p:cNvSpPr>
            <p:nvPr/>
          </p:nvSpPr>
          <p:spPr bwMode="auto">
            <a:xfrm>
              <a:off x="2552" y="1684"/>
              <a:ext cx="1229" cy="6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92000"/>
                </a:lnSpc>
              </a:pPr>
              <a:r>
                <a:rPr lang="en-US" altLang="ko-KR" sz="1200" b="1" dirty="0"/>
                <a:t>0   0     0   x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</a:t>
              </a:r>
              <a:r>
                <a:rPr lang="en-US" altLang="ko-KR" sz="1200" b="1" dirty="0" err="1"/>
                <a:t>x</a:t>
              </a:r>
              <a:endParaRPr lang="en-US" altLang="ko-KR" sz="1200" b="1" dirty="0"/>
            </a:p>
            <a:p>
              <a:pPr defTabSz="762000">
                <a:lnSpc>
                  <a:spcPct val="92000"/>
                </a:lnSpc>
              </a:pPr>
              <a:r>
                <a:rPr lang="en-US" altLang="ko-KR" sz="1200" b="1" dirty="0"/>
                <a:t>0   0     1   x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</a:t>
              </a:r>
              <a:r>
                <a:rPr lang="en-US" altLang="ko-KR" sz="1200" b="1" dirty="0" err="1"/>
                <a:t>x</a:t>
              </a:r>
              <a:endParaRPr lang="en-US" altLang="ko-KR" sz="1200" b="1" dirty="0"/>
            </a:p>
            <a:p>
              <a:pPr defTabSz="762000">
                <a:lnSpc>
                  <a:spcPct val="92000"/>
                </a:lnSpc>
              </a:pPr>
              <a:r>
                <a:rPr lang="en-US" altLang="ko-KR" sz="1200" b="1" dirty="0"/>
                <a:t>0   1     0   x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</a:t>
              </a:r>
              <a:r>
                <a:rPr lang="en-US" altLang="ko-KR" sz="1200" b="1" dirty="0" err="1"/>
                <a:t>x</a:t>
              </a:r>
              <a:endParaRPr lang="en-US" altLang="ko-KR" sz="1200" b="1" dirty="0"/>
            </a:p>
            <a:p>
              <a:pPr defTabSz="762000">
                <a:lnSpc>
                  <a:spcPct val="92000"/>
                </a:lnSpc>
              </a:pPr>
              <a:r>
                <a:rPr lang="en-US" altLang="ko-KR" sz="1200" b="1" dirty="0"/>
                <a:t>0   1     1   x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</a:t>
              </a:r>
              <a:r>
                <a:rPr lang="en-US" altLang="ko-KR" sz="1200" b="1" dirty="0" err="1"/>
                <a:t>x</a:t>
              </a:r>
              <a:endParaRPr lang="en-US" altLang="ko-KR" sz="1200" b="1" dirty="0"/>
            </a:p>
            <a:p>
              <a:pPr defTabSz="762000">
                <a:lnSpc>
                  <a:spcPct val="92000"/>
                </a:lnSpc>
              </a:pPr>
              <a:r>
                <a:rPr lang="en-US" altLang="ko-KR" sz="1200" b="1" dirty="0"/>
                <a:t>1   x   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</a:t>
              </a:r>
              <a:r>
                <a:rPr lang="en-US" altLang="ko-KR" sz="1200" b="1" dirty="0" err="1"/>
                <a:t>x</a:t>
              </a:r>
              <a:r>
                <a:rPr lang="en-US" altLang="ko-KR" sz="1200" b="1" dirty="0"/>
                <a:t>   </a:t>
              </a:r>
              <a:r>
                <a:rPr lang="en-US" altLang="ko-KR" sz="1200" b="1" dirty="0" err="1"/>
                <a:t>x</a:t>
              </a:r>
              <a:endParaRPr lang="en-US" altLang="ko-KR" sz="1200" b="1" dirty="0"/>
            </a:p>
            <a:p>
              <a:pPr defTabSz="762000" eaLnBrk="1">
                <a:lnSpc>
                  <a:spcPct val="85000"/>
                </a:lnSpc>
              </a:pPr>
              <a:endParaRPr lang="en-US" altLang="ko-KR" sz="1200" b="1" dirty="0"/>
            </a:p>
          </p:txBody>
        </p:sp>
        <p:sp>
          <p:nvSpPr>
            <p:cNvPr id="153" name="Rectangle 8"/>
            <p:cNvSpPr>
              <a:spLocks noChangeArrowheads="1"/>
            </p:cNvSpPr>
            <p:nvPr/>
          </p:nvSpPr>
          <p:spPr bwMode="auto">
            <a:xfrm>
              <a:off x="2494" y="1521"/>
              <a:ext cx="1314" cy="1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200" b="1"/>
                <a:t>10   9     8   7   6   5     4   3   2   1</a:t>
              </a:r>
            </a:p>
          </p:txBody>
        </p:sp>
        <p:sp>
          <p:nvSpPr>
            <p:cNvPr id="154" name="Rectangle 9"/>
            <p:cNvSpPr>
              <a:spLocks noChangeArrowheads="1"/>
            </p:cNvSpPr>
            <p:nvPr/>
          </p:nvSpPr>
          <p:spPr bwMode="auto">
            <a:xfrm>
              <a:off x="2865" y="1358"/>
              <a:ext cx="568" cy="1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200" b="1"/>
                <a:t>Address bus</a:t>
              </a:r>
            </a:p>
          </p:txBody>
        </p:sp>
        <p:sp>
          <p:nvSpPr>
            <p:cNvPr id="155" name="Rectangle 10"/>
            <p:cNvSpPr>
              <a:spLocks noChangeArrowheads="1"/>
            </p:cNvSpPr>
            <p:nvPr/>
          </p:nvSpPr>
          <p:spPr bwMode="auto">
            <a:xfrm>
              <a:off x="1042" y="1353"/>
              <a:ext cx="3035" cy="9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6" name="Line 11"/>
            <p:cNvSpPr>
              <a:spLocks noChangeShapeType="1"/>
            </p:cNvSpPr>
            <p:nvPr/>
          </p:nvSpPr>
          <p:spPr bwMode="auto">
            <a:xfrm>
              <a:off x="1042" y="1675"/>
              <a:ext cx="30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7" name="Line 12"/>
            <p:cNvSpPr>
              <a:spLocks noChangeShapeType="1"/>
            </p:cNvSpPr>
            <p:nvPr/>
          </p:nvSpPr>
          <p:spPr bwMode="auto">
            <a:xfrm>
              <a:off x="2431" y="1353"/>
              <a:ext cx="0" cy="9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8" name="Line 13"/>
            <p:cNvSpPr>
              <a:spLocks noChangeShapeType="1"/>
            </p:cNvSpPr>
            <p:nvPr/>
          </p:nvSpPr>
          <p:spPr bwMode="auto">
            <a:xfrm>
              <a:off x="2443" y="1512"/>
              <a:ext cx="16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4432907"/>
            <a:ext cx="8077730" cy="1622368"/>
            <a:chOff x="392" y="3200"/>
            <a:chExt cx="2989" cy="1476"/>
          </a:xfrm>
        </p:grpSpPr>
        <p:sp>
          <p:nvSpPr>
            <p:cNvPr id="160" name="Rectangle 14"/>
            <p:cNvSpPr>
              <a:spLocks noChangeArrowheads="1"/>
            </p:cNvSpPr>
            <p:nvPr/>
          </p:nvSpPr>
          <p:spPr bwMode="auto">
            <a:xfrm>
              <a:off x="392" y="3200"/>
              <a:ext cx="1033" cy="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85000"/>
                </a:lnSpc>
              </a:pPr>
              <a:r>
                <a:rPr lang="en-US" altLang="ko-KR" sz="1800" b="1" dirty="0"/>
                <a:t>Memory Connection to CPU</a:t>
              </a:r>
            </a:p>
          </p:txBody>
        </p:sp>
        <p:sp>
          <p:nvSpPr>
            <p:cNvPr id="161" name="Rectangle 15"/>
            <p:cNvSpPr>
              <a:spLocks noChangeArrowheads="1"/>
            </p:cNvSpPr>
            <p:nvPr/>
          </p:nvSpPr>
          <p:spPr bwMode="auto">
            <a:xfrm>
              <a:off x="584" y="3495"/>
              <a:ext cx="2797" cy="1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defTabSz="762000">
                <a:lnSpc>
                  <a:spcPct val="90000"/>
                </a:lnSpc>
                <a:buFontTx/>
                <a:buChar char="-"/>
              </a:pPr>
              <a:r>
                <a:rPr lang="en-US" altLang="ko-KR" sz="1800" b="1" dirty="0"/>
                <a:t>RAM and ROM chips are connected to a CPU through the data and address buses</a:t>
              </a:r>
            </a:p>
            <a:p>
              <a:pPr defTabSz="762000">
                <a:lnSpc>
                  <a:spcPct val="90000"/>
                </a:lnSpc>
                <a:buFontTx/>
                <a:buChar char="-"/>
              </a:pPr>
              <a:r>
                <a:rPr lang="en-US" altLang="ko-KR" sz="1800" b="1" dirty="0"/>
                <a:t>- The low-order lines in the address bus select the byte within the chips and other lines in the address bus select a particular chip through its chip select inputs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Organization		               </a:t>
            </a:r>
            <a:fld id="{44198361-0847-4097-97B6-F757CEDA3EDF}" type="slidenum">
              <a:rPr lang="en-US" smtClean="0"/>
              <a:pPr/>
              <a:t>5</a:t>
            </a:fld>
            <a:r>
              <a:rPr lang="en-US" dirty="0"/>
              <a:t>				          Lecture 40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Connection of Memory to CPU</a:t>
            </a:r>
          </a:p>
        </p:txBody>
      </p:sp>
      <p:grpSp>
        <p:nvGrpSpPr>
          <p:cNvPr id="2" name="Group 204"/>
          <p:cNvGrpSpPr/>
          <p:nvPr/>
        </p:nvGrpSpPr>
        <p:grpSpPr>
          <a:xfrm>
            <a:off x="1896791" y="1219532"/>
            <a:ext cx="4504009" cy="5333668"/>
            <a:chOff x="1336675" y="933782"/>
            <a:chExt cx="4580209" cy="5562268"/>
          </a:xfrm>
        </p:grpSpPr>
        <p:pic>
          <p:nvPicPr>
            <p:cNvPr id="23" name="Picture 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40175" y="6008688"/>
              <a:ext cx="228600" cy="460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24" name="Arc 4"/>
            <p:cNvSpPr>
              <a:spLocks/>
            </p:cNvSpPr>
            <p:nvPr/>
          </p:nvSpPr>
          <p:spPr bwMode="auto">
            <a:xfrm>
              <a:off x="3889375" y="2090738"/>
              <a:ext cx="107950" cy="66675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25" name="Line 5"/>
            <p:cNvSpPr>
              <a:spLocks noChangeShapeType="1"/>
            </p:cNvSpPr>
            <p:nvPr/>
          </p:nvSpPr>
          <p:spPr bwMode="auto">
            <a:xfrm>
              <a:off x="2713038" y="2128838"/>
              <a:ext cx="11763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26" name="Arc 6"/>
            <p:cNvSpPr>
              <a:spLocks/>
            </p:cNvSpPr>
            <p:nvPr/>
          </p:nvSpPr>
          <p:spPr bwMode="auto">
            <a:xfrm>
              <a:off x="3894138" y="2401888"/>
              <a:ext cx="107950" cy="66675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3492500" y="2433638"/>
              <a:ext cx="4159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28" name="Arc 8"/>
            <p:cNvSpPr>
              <a:spLocks/>
            </p:cNvSpPr>
            <p:nvPr/>
          </p:nvSpPr>
          <p:spPr bwMode="auto">
            <a:xfrm>
              <a:off x="3889375" y="2555875"/>
              <a:ext cx="107950" cy="69850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3689350" y="2587625"/>
              <a:ext cx="2000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30" name="Arc 10"/>
            <p:cNvSpPr>
              <a:spLocks/>
            </p:cNvSpPr>
            <p:nvPr/>
          </p:nvSpPr>
          <p:spPr bwMode="auto">
            <a:xfrm>
              <a:off x="3894138" y="2706688"/>
              <a:ext cx="107950" cy="68262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3103563" y="2740025"/>
              <a:ext cx="809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3986213" y="2016125"/>
              <a:ext cx="394340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CS1</a:t>
              </a: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3986213" y="2168525"/>
              <a:ext cx="394340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CS2</a:t>
              </a: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3986213" y="2324100"/>
              <a:ext cx="346250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RD</a:t>
              </a: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3986213" y="2484438"/>
              <a:ext cx="384722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WR</a:t>
              </a: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3997325" y="2638425"/>
              <a:ext cx="423194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AD7</a:t>
              </a: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4398963" y="2278063"/>
              <a:ext cx="596318" cy="3944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128 x 8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050" b="1">
                <a:solidFill>
                  <a:srgbClr val="000000"/>
                </a:solidFill>
              </a:endParaRP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4398963" y="2405063"/>
              <a:ext cx="597922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RAM  1</a:t>
              </a: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4008438" y="2025650"/>
              <a:ext cx="1279525" cy="798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40" name="Arc 20"/>
            <p:cNvSpPr>
              <a:spLocks/>
            </p:cNvSpPr>
            <p:nvPr/>
          </p:nvSpPr>
          <p:spPr bwMode="auto">
            <a:xfrm>
              <a:off x="5522913" y="2390775"/>
              <a:ext cx="107950" cy="66675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41" name="Arc 21"/>
            <p:cNvSpPr>
              <a:spLocks/>
            </p:cNvSpPr>
            <p:nvPr/>
          </p:nvSpPr>
          <p:spPr bwMode="auto">
            <a:xfrm>
              <a:off x="5307013" y="2390775"/>
              <a:ext cx="107950" cy="68263"/>
            </a:xfrm>
            <a:custGeom>
              <a:avLst/>
              <a:gdLst>
                <a:gd name="G0" fmla="+- 0 0 0"/>
                <a:gd name="G1" fmla="+- 8890 0 0"/>
                <a:gd name="G2" fmla="+- 21600 0 0"/>
                <a:gd name="T0" fmla="*/ 19686 w 21600"/>
                <a:gd name="T1" fmla="*/ 0 h 17514"/>
                <a:gd name="T2" fmla="*/ 19804 w 21600"/>
                <a:gd name="T3" fmla="*/ 17514 h 17514"/>
                <a:gd name="T4" fmla="*/ 0 w 21600"/>
                <a:gd name="T5" fmla="*/ 8890 h 17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514" fill="none" extrusionOk="0">
                  <a:moveTo>
                    <a:pt x="19685" y="0"/>
                  </a:moveTo>
                  <a:cubicBezTo>
                    <a:pt x="20947" y="2793"/>
                    <a:pt x="21600" y="5824"/>
                    <a:pt x="21600" y="8890"/>
                  </a:cubicBezTo>
                  <a:cubicBezTo>
                    <a:pt x="21600" y="11857"/>
                    <a:pt x="20988" y="14793"/>
                    <a:pt x="19803" y="17513"/>
                  </a:cubicBezTo>
                </a:path>
                <a:path w="21600" h="17514" stroke="0" extrusionOk="0">
                  <a:moveTo>
                    <a:pt x="19685" y="0"/>
                  </a:moveTo>
                  <a:cubicBezTo>
                    <a:pt x="20947" y="2793"/>
                    <a:pt x="21600" y="5824"/>
                    <a:pt x="21600" y="8890"/>
                  </a:cubicBezTo>
                  <a:cubicBezTo>
                    <a:pt x="21600" y="11857"/>
                    <a:pt x="20988" y="14793"/>
                    <a:pt x="19803" y="17513"/>
                  </a:cubicBezTo>
                  <a:lnTo>
                    <a:pt x="0" y="889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407025" y="2425700"/>
              <a:ext cx="1190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43" name="Line 23"/>
            <p:cNvSpPr>
              <a:spLocks noChangeShapeType="1"/>
            </p:cNvSpPr>
            <p:nvPr/>
          </p:nvSpPr>
          <p:spPr bwMode="auto">
            <a:xfrm>
              <a:off x="4086225" y="2203450"/>
              <a:ext cx="238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44" name="Arc 25"/>
            <p:cNvSpPr>
              <a:spLocks/>
            </p:cNvSpPr>
            <p:nvPr/>
          </p:nvSpPr>
          <p:spPr bwMode="auto">
            <a:xfrm>
              <a:off x="3889375" y="3008313"/>
              <a:ext cx="107950" cy="68262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>
              <a:off x="2519363" y="3046413"/>
              <a:ext cx="13700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46" name="Arc 27"/>
            <p:cNvSpPr>
              <a:spLocks/>
            </p:cNvSpPr>
            <p:nvPr/>
          </p:nvSpPr>
          <p:spPr bwMode="auto">
            <a:xfrm>
              <a:off x="3889375" y="3160713"/>
              <a:ext cx="107950" cy="69850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3298825" y="3198813"/>
              <a:ext cx="5905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48" name="Arc 29"/>
            <p:cNvSpPr>
              <a:spLocks/>
            </p:cNvSpPr>
            <p:nvPr/>
          </p:nvSpPr>
          <p:spPr bwMode="auto">
            <a:xfrm>
              <a:off x="3894138" y="3317875"/>
              <a:ext cx="107950" cy="66675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49" name="Line 30"/>
            <p:cNvSpPr>
              <a:spLocks noChangeShapeType="1"/>
            </p:cNvSpPr>
            <p:nvPr/>
          </p:nvSpPr>
          <p:spPr bwMode="auto">
            <a:xfrm>
              <a:off x="3492500" y="3352800"/>
              <a:ext cx="4206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50" name="Arc 31"/>
            <p:cNvSpPr>
              <a:spLocks/>
            </p:cNvSpPr>
            <p:nvPr/>
          </p:nvSpPr>
          <p:spPr bwMode="auto">
            <a:xfrm>
              <a:off x="3889375" y="3468688"/>
              <a:ext cx="107950" cy="66675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51" name="Line 32"/>
            <p:cNvSpPr>
              <a:spLocks noChangeShapeType="1"/>
            </p:cNvSpPr>
            <p:nvPr/>
          </p:nvSpPr>
          <p:spPr bwMode="auto">
            <a:xfrm>
              <a:off x="3689350" y="3506788"/>
              <a:ext cx="2000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52" name="Arc 33"/>
            <p:cNvSpPr>
              <a:spLocks/>
            </p:cNvSpPr>
            <p:nvPr/>
          </p:nvSpPr>
          <p:spPr bwMode="auto">
            <a:xfrm>
              <a:off x="3889375" y="3625850"/>
              <a:ext cx="107950" cy="66675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53" name="Line 34"/>
            <p:cNvSpPr>
              <a:spLocks noChangeShapeType="1"/>
            </p:cNvSpPr>
            <p:nvPr/>
          </p:nvSpPr>
          <p:spPr bwMode="auto">
            <a:xfrm>
              <a:off x="3103563" y="3657600"/>
              <a:ext cx="7858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54" name="Rectangle 35"/>
            <p:cNvSpPr>
              <a:spLocks noChangeArrowheads="1"/>
            </p:cNvSpPr>
            <p:nvPr/>
          </p:nvSpPr>
          <p:spPr bwMode="auto">
            <a:xfrm>
              <a:off x="3986213" y="2935288"/>
              <a:ext cx="394340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CS1</a:t>
              </a:r>
            </a:p>
          </p:txBody>
        </p:sp>
        <p:sp>
          <p:nvSpPr>
            <p:cNvPr id="55" name="Rectangle 36"/>
            <p:cNvSpPr>
              <a:spLocks noChangeArrowheads="1"/>
            </p:cNvSpPr>
            <p:nvPr/>
          </p:nvSpPr>
          <p:spPr bwMode="auto">
            <a:xfrm>
              <a:off x="3986213" y="3087688"/>
              <a:ext cx="394340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CS2</a:t>
              </a:r>
            </a:p>
          </p:txBody>
        </p:sp>
        <p:sp>
          <p:nvSpPr>
            <p:cNvPr id="56" name="Rectangle 37"/>
            <p:cNvSpPr>
              <a:spLocks noChangeArrowheads="1"/>
            </p:cNvSpPr>
            <p:nvPr/>
          </p:nvSpPr>
          <p:spPr bwMode="auto">
            <a:xfrm>
              <a:off x="3986213" y="3243263"/>
              <a:ext cx="346250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RD</a:t>
              </a:r>
            </a:p>
          </p:txBody>
        </p:sp>
        <p:sp>
          <p:nvSpPr>
            <p:cNvPr id="57" name="Rectangle 38"/>
            <p:cNvSpPr>
              <a:spLocks noChangeArrowheads="1"/>
            </p:cNvSpPr>
            <p:nvPr/>
          </p:nvSpPr>
          <p:spPr bwMode="auto">
            <a:xfrm>
              <a:off x="3986213" y="3403600"/>
              <a:ext cx="384722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WR</a:t>
              </a:r>
            </a:p>
          </p:txBody>
        </p:sp>
        <p:sp>
          <p:nvSpPr>
            <p:cNvPr id="58" name="Rectangle 39"/>
            <p:cNvSpPr>
              <a:spLocks noChangeArrowheads="1"/>
            </p:cNvSpPr>
            <p:nvPr/>
          </p:nvSpPr>
          <p:spPr bwMode="auto">
            <a:xfrm>
              <a:off x="3998913" y="3556000"/>
              <a:ext cx="423194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AD7</a:t>
              </a:r>
            </a:p>
          </p:txBody>
        </p:sp>
        <p:sp>
          <p:nvSpPr>
            <p:cNvPr id="59" name="Rectangle 40"/>
            <p:cNvSpPr>
              <a:spLocks noChangeArrowheads="1"/>
            </p:cNvSpPr>
            <p:nvPr/>
          </p:nvSpPr>
          <p:spPr bwMode="auto">
            <a:xfrm>
              <a:off x="4398963" y="3206750"/>
              <a:ext cx="596318" cy="3944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128 x 8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050" b="1">
                <a:solidFill>
                  <a:srgbClr val="000000"/>
                </a:solidFill>
              </a:endParaRPr>
            </a:p>
          </p:txBody>
        </p:sp>
        <p:sp>
          <p:nvSpPr>
            <p:cNvPr id="60" name="Rectangle 41"/>
            <p:cNvSpPr>
              <a:spLocks noChangeArrowheads="1"/>
            </p:cNvSpPr>
            <p:nvPr/>
          </p:nvSpPr>
          <p:spPr bwMode="auto">
            <a:xfrm>
              <a:off x="4398963" y="3330575"/>
              <a:ext cx="597922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RAM  2</a:t>
              </a:r>
            </a:p>
          </p:txBody>
        </p:sp>
        <p:sp>
          <p:nvSpPr>
            <p:cNvPr id="61" name="Rectangle 42"/>
            <p:cNvSpPr>
              <a:spLocks noChangeArrowheads="1"/>
            </p:cNvSpPr>
            <p:nvPr/>
          </p:nvSpPr>
          <p:spPr bwMode="auto">
            <a:xfrm>
              <a:off x="4008438" y="2943225"/>
              <a:ext cx="1279525" cy="7969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62" name="Arc 43"/>
            <p:cNvSpPr>
              <a:spLocks/>
            </p:cNvSpPr>
            <p:nvPr/>
          </p:nvSpPr>
          <p:spPr bwMode="auto">
            <a:xfrm>
              <a:off x="5522913" y="3306763"/>
              <a:ext cx="107950" cy="68262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63" name="Arc 44"/>
            <p:cNvSpPr>
              <a:spLocks/>
            </p:cNvSpPr>
            <p:nvPr/>
          </p:nvSpPr>
          <p:spPr bwMode="auto">
            <a:xfrm>
              <a:off x="5307013" y="3306763"/>
              <a:ext cx="107950" cy="69850"/>
            </a:xfrm>
            <a:custGeom>
              <a:avLst/>
              <a:gdLst>
                <a:gd name="G0" fmla="+- 0 0 0"/>
                <a:gd name="G1" fmla="+- 8890 0 0"/>
                <a:gd name="G2" fmla="+- 21600 0 0"/>
                <a:gd name="T0" fmla="*/ 19686 w 21600"/>
                <a:gd name="T1" fmla="*/ 0 h 17514"/>
                <a:gd name="T2" fmla="*/ 19804 w 21600"/>
                <a:gd name="T3" fmla="*/ 17514 h 17514"/>
                <a:gd name="T4" fmla="*/ 0 w 21600"/>
                <a:gd name="T5" fmla="*/ 8890 h 17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514" fill="none" extrusionOk="0">
                  <a:moveTo>
                    <a:pt x="19685" y="0"/>
                  </a:moveTo>
                  <a:cubicBezTo>
                    <a:pt x="20947" y="2793"/>
                    <a:pt x="21600" y="5824"/>
                    <a:pt x="21600" y="8890"/>
                  </a:cubicBezTo>
                  <a:cubicBezTo>
                    <a:pt x="21600" y="11857"/>
                    <a:pt x="20988" y="14793"/>
                    <a:pt x="19803" y="17513"/>
                  </a:cubicBezTo>
                </a:path>
                <a:path w="21600" h="17514" stroke="0" extrusionOk="0">
                  <a:moveTo>
                    <a:pt x="19685" y="0"/>
                  </a:moveTo>
                  <a:cubicBezTo>
                    <a:pt x="20947" y="2793"/>
                    <a:pt x="21600" y="5824"/>
                    <a:pt x="21600" y="8890"/>
                  </a:cubicBezTo>
                  <a:cubicBezTo>
                    <a:pt x="21600" y="11857"/>
                    <a:pt x="20988" y="14793"/>
                    <a:pt x="19803" y="17513"/>
                  </a:cubicBezTo>
                  <a:lnTo>
                    <a:pt x="0" y="889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64" name="Line 45"/>
            <p:cNvSpPr>
              <a:spLocks noChangeShapeType="1"/>
            </p:cNvSpPr>
            <p:nvPr/>
          </p:nvSpPr>
          <p:spPr bwMode="auto">
            <a:xfrm>
              <a:off x="5397500" y="3336925"/>
              <a:ext cx="1285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65" name="Line 46"/>
            <p:cNvSpPr>
              <a:spLocks noChangeShapeType="1"/>
            </p:cNvSpPr>
            <p:nvPr/>
          </p:nvSpPr>
          <p:spPr bwMode="auto">
            <a:xfrm>
              <a:off x="4095750" y="3127375"/>
              <a:ext cx="238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66" name="Arc 48"/>
            <p:cNvSpPr>
              <a:spLocks/>
            </p:cNvSpPr>
            <p:nvPr/>
          </p:nvSpPr>
          <p:spPr bwMode="auto">
            <a:xfrm>
              <a:off x="3889375" y="3927475"/>
              <a:ext cx="107950" cy="66675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67" name="Line 49"/>
            <p:cNvSpPr>
              <a:spLocks noChangeShapeType="1"/>
            </p:cNvSpPr>
            <p:nvPr/>
          </p:nvSpPr>
          <p:spPr bwMode="auto">
            <a:xfrm>
              <a:off x="2324100" y="3963988"/>
              <a:ext cx="15652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68" name="Arc 50"/>
            <p:cNvSpPr>
              <a:spLocks/>
            </p:cNvSpPr>
            <p:nvPr/>
          </p:nvSpPr>
          <p:spPr bwMode="auto">
            <a:xfrm>
              <a:off x="3889375" y="4084638"/>
              <a:ext cx="107950" cy="66675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69" name="Line 51"/>
            <p:cNvSpPr>
              <a:spLocks noChangeShapeType="1"/>
            </p:cNvSpPr>
            <p:nvPr/>
          </p:nvSpPr>
          <p:spPr bwMode="auto">
            <a:xfrm>
              <a:off x="3298825" y="4116388"/>
              <a:ext cx="5905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70" name="Arc 52"/>
            <p:cNvSpPr>
              <a:spLocks/>
            </p:cNvSpPr>
            <p:nvPr/>
          </p:nvSpPr>
          <p:spPr bwMode="auto">
            <a:xfrm>
              <a:off x="3894138" y="4233863"/>
              <a:ext cx="107950" cy="66675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71" name="Line 53"/>
            <p:cNvSpPr>
              <a:spLocks noChangeShapeType="1"/>
            </p:cNvSpPr>
            <p:nvPr/>
          </p:nvSpPr>
          <p:spPr bwMode="auto">
            <a:xfrm>
              <a:off x="3492500" y="4270375"/>
              <a:ext cx="430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72" name="Arc 54"/>
            <p:cNvSpPr>
              <a:spLocks/>
            </p:cNvSpPr>
            <p:nvPr/>
          </p:nvSpPr>
          <p:spPr bwMode="auto">
            <a:xfrm>
              <a:off x="3884613" y="4389438"/>
              <a:ext cx="107950" cy="68262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73" name="Line 55"/>
            <p:cNvSpPr>
              <a:spLocks noChangeShapeType="1"/>
            </p:cNvSpPr>
            <p:nvPr/>
          </p:nvSpPr>
          <p:spPr bwMode="auto">
            <a:xfrm>
              <a:off x="3689350" y="4422775"/>
              <a:ext cx="2000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74" name="Arc 56"/>
            <p:cNvSpPr>
              <a:spLocks/>
            </p:cNvSpPr>
            <p:nvPr/>
          </p:nvSpPr>
          <p:spPr bwMode="auto">
            <a:xfrm>
              <a:off x="3894138" y="4541838"/>
              <a:ext cx="107950" cy="66675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75" name="Line 57"/>
            <p:cNvSpPr>
              <a:spLocks noChangeShapeType="1"/>
            </p:cNvSpPr>
            <p:nvPr/>
          </p:nvSpPr>
          <p:spPr bwMode="auto">
            <a:xfrm>
              <a:off x="3103563" y="4575175"/>
              <a:ext cx="809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76" name="Rectangle 58"/>
            <p:cNvSpPr>
              <a:spLocks noChangeArrowheads="1"/>
            </p:cNvSpPr>
            <p:nvPr/>
          </p:nvSpPr>
          <p:spPr bwMode="auto">
            <a:xfrm>
              <a:off x="3986213" y="3862388"/>
              <a:ext cx="394340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CS1</a:t>
              </a:r>
            </a:p>
          </p:txBody>
        </p:sp>
        <p:sp>
          <p:nvSpPr>
            <p:cNvPr id="78" name="Rectangle 59"/>
            <p:cNvSpPr>
              <a:spLocks noChangeArrowheads="1"/>
            </p:cNvSpPr>
            <p:nvPr/>
          </p:nvSpPr>
          <p:spPr bwMode="auto">
            <a:xfrm>
              <a:off x="3986213" y="4014788"/>
              <a:ext cx="394340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CS2</a:t>
              </a:r>
            </a:p>
          </p:txBody>
        </p:sp>
        <p:sp>
          <p:nvSpPr>
            <p:cNvPr id="82" name="Rectangle 60"/>
            <p:cNvSpPr>
              <a:spLocks noChangeArrowheads="1"/>
            </p:cNvSpPr>
            <p:nvPr/>
          </p:nvSpPr>
          <p:spPr bwMode="auto">
            <a:xfrm>
              <a:off x="3986213" y="4168775"/>
              <a:ext cx="346250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RD</a:t>
              </a:r>
            </a:p>
          </p:txBody>
        </p:sp>
        <p:sp>
          <p:nvSpPr>
            <p:cNvPr id="85" name="Rectangle 61"/>
            <p:cNvSpPr>
              <a:spLocks noChangeArrowheads="1"/>
            </p:cNvSpPr>
            <p:nvPr/>
          </p:nvSpPr>
          <p:spPr bwMode="auto">
            <a:xfrm>
              <a:off x="3986213" y="4330700"/>
              <a:ext cx="384722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WR</a:t>
              </a:r>
            </a:p>
          </p:txBody>
        </p:sp>
        <p:sp>
          <p:nvSpPr>
            <p:cNvPr id="86" name="Rectangle 62"/>
            <p:cNvSpPr>
              <a:spLocks noChangeArrowheads="1"/>
            </p:cNvSpPr>
            <p:nvPr/>
          </p:nvSpPr>
          <p:spPr bwMode="auto">
            <a:xfrm>
              <a:off x="3987800" y="4465638"/>
              <a:ext cx="423194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AD7</a:t>
              </a:r>
            </a:p>
          </p:txBody>
        </p:sp>
        <p:sp>
          <p:nvSpPr>
            <p:cNvPr id="87" name="Rectangle 63"/>
            <p:cNvSpPr>
              <a:spLocks noChangeArrowheads="1"/>
            </p:cNvSpPr>
            <p:nvPr/>
          </p:nvSpPr>
          <p:spPr bwMode="auto">
            <a:xfrm>
              <a:off x="4398963" y="4114800"/>
              <a:ext cx="596318" cy="3944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128 x 8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050" b="1">
                <a:solidFill>
                  <a:srgbClr val="000000"/>
                </a:solidFill>
              </a:endParaRPr>
            </a:p>
          </p:txBody>
        </p:sp>
        <p:sp>
          <p:nvSpPr>
            <p:cNvPr id="88" name="Rectangle 64"/>
            <p:cNvSpPr>
              <a:spLocks noChangeArrowheads="1"/>
            </p:cNvSpPr>
            <p:nvPr/>
          </p:nvSpPr>
          <p:spPr bwMode="auto">
            <a:xfrm>
              <a:off x="4398963" y="4240213"/>
              <a:ext cx="597922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RAM  3</a:t>
              </a:r>
            </a:p>
          </p:txBody>
        </p:sp>
        <p:sp>
          <p:nvSpPr>
            <p:cNvPr id="89" name="Rectangle 65"/>
            <p:cNvSpPr>
              <a:spLocks noChangeArrowheads="1"/>
            </p:cNvSpPr>
            <p:nvPr/>
          </p:nvSpPr>
          <p:spPr bwMode="auto">
            <a:xfrm>
              <a:off x="4008438" y="3859213"/>
              <a:ext cx="1279525" cy="8001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90" name="Arc 66"/>
            <p:cNvSpPr>
              <a:spLocks/>
            </p:cNvSpPr>
            <p:nvPr/>
          </p:nvSpPr>
          <p:spPr bwMode="auto">
            <a:xfrm>
              <a:off x="5522913" y="4225925"/>
              <a:ext cx="107950" cy="66675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91" name="Arc 67"/>
            <p:cNvSpPr>
              <a:spLocks/>
            </p:cNvSpPr>
            <p:nvPr/>
          </p:nvSpPr>
          <p:spPr bwMode="auto">
            <a:xfrm>
              <a:off x="5307013" y="4225925"/>
              <a:ext cx="107950" cy="69850"/>
            </a:xfrm>
            <a:custGeom>
              <a:avLst/>
              <a:gdLst>
                <a:gd name="G0" fmla="+- 0 0 0"/>
                <a:gd name="G1" fmla="+- 8890 0 0"/>
                <a:gd name="G2" fmla="+- 21600 0 0"/>
                <a:gd name="T0" fmla="*/ 19686 w 21600"/>
                <a:gd name="T1" fmla="*/ 0 h 17514"/>
                <a:gd name="T2" fmla="*/ 19804 w 21600"/>
                <a:gd name="T3" fmla="*/ 17514 h 17514"/>
                <a:gd name="T4" fmla="*/ 0 w 21600"/>
                <a:gd name="T5" fmla="*/ 8890 h 17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514" fill="none" extrusionOk="0">
                  <a:moveTo>
                    <a:pt x="19685" y="0"/>
                  </a:moveTo>
                  <a:cubicBezTo>
                    <a:pt x="20947" y="2793"/>
                    <a:pt x="21600" y="5824"/>
                    <a:pt x="21600" y="8890"/>
                  </a:cubicBezTo>
                  <a:cubicBezTo>
                    <a:pt x="21600" y="11857"/>
                    <a:pt x="20988" y="14793"/>
                    <a:pt x="19803" y="17513"/>
                  </a:cubicBezTo>
                </a:path>
                <a:path w="21600" h="17514" stroke="0" extrusionOk="0">
                  <a:moveTo>
                    <a:pt x="19685" y="0"/>
                  </a:moveTo>
                  <a:cubicBezTo>
                    <a:pt x="20947" y="2793"/>
                    <a:pt x="21600" y="5824"/>
                    <a:pt x="21600" y="8890"/>
                  </a:cubicBezTo>
                  <a:cubicBezTo>
                    <a:pt x="21600" y="11857"/>
                    <a:pt x="20988" y="14793"/>
                    <a:pt x="19803" y="17513"/>
                  </a:cubicBezTo>
                  <a:lnTo>
                    <a:pt x="0" y="889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92" name="Line 68"/>
            <p:cNvSpPr>
              <a:spLocks noChangeShapeType="1"/>
            </p:cNvSpPr>
            <p:nvPr/>
          </p:nvSpPr>
          <p:spPr bwMode="auto">
            <a:xfrm>
              <a:off x="5402263" y="4259263"/>
              <a:ext cx="128587" cy="3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93" name="Line 69"/>
            <p:cNvSpPr>
              <a:spLocks noChangeShapeType="1"/>
            </p:cNvSpPr>
            <p:nvPr/>
          </p:nvSpPr>
          <p:spPr bwMode="auto">
            <a:xfrm>
              <a:off x="4086225" y="4056063"/>
              <a:ext cx="238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94" name="Arc 71"/>
            <p:cNvSpPr>
              <a:spLocks/>
            </p:cNvSpPr>
            <p:nvPr/>
          </p:nvSpPr>
          <p:spPr bwMode="auto">
            <a:xfrm>
              <a:off x="3889375" y="4851400"/>
              <a:ext cx="107950" cy="68263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95" name="Line 72"/>
            <p:cNvSpPr>
              <a:spLocks noChangeShapeType="1"/>
            </p:cNvSpPr>
            <p:nvPr/>
          </p:nvSpPr>
          <p:spPr bwMode="auto">
            <a:xfrm>
              <a:off x="2060575" y="4881563"/>
              <a:ext cx="1828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96" name="Arc 73"/>
            <p:cNvSpPr>
              <a:spLocks/>
            </p:cNvSpPr>
            <p:nvPr/>
          </p:nvSpPr>
          <p:spPr bwMode="auto">
            <a:xfrm>
              <a:off x="3884613" y="5000625"/>
              <a:ext cx="107950" cy="68263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97" name="Line 74"/>
            <p:cNvSpPr>
              <a:spLocks noChangeShapeType="1"/>
            </p:cNvSpPr>
            <p:nvPr/>
          </p:nvSpPr>
          <p:spPr bwMode="auto">
            <a:xfrm>
              <a:off x="3298825" y="5035550"/>
              <a:ext cx="5905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98" name="Arc 75"/>
            <p:cNvSpPr>
              <a:spLocks/>
            </p:cNvSpPr>
            <p:nvPr/>
          </p:nvSpPr>
          <p:spPr bwMode="auto">
            <a:xfrm>
              <a:off x="3889375" y="5154613"/>
              <a:ext cx="107950" cy="66675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99" name="Line 76"/>
            <p:cNvSpPr>
              <a:spLocks noChangeShapeType="1"/>
            </p:cNvSpPr>
            <p:nvPr/>
          </p:nvSpPr>
          <p:spPr bwMode="auto">
            <a:xfrm>
              <a:off x="3492500" y="5189538"/>
              <a:ext cx="3968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00" name="Arc 77"/>
            <p:cNvSpPr>
              <a:spLocks/>
            </p:cNvSpPr>
            <p:nvPr/>
          </p:nvSpPr>
          <p:spPr bwMode="auto">
            <a:xfrm>
              <a:off x="3889375" y="5305425"/>
              <a:ext cx="107950" cy="69850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01" name="Line 78"/>
            <p:cNvSpPr>
              <a:spLocks noChangeShapeType="1"/>
            </p:cNvSpPr>
            <p:nvPr/>
          </p:nvSpPr>
          <p:spPr bwMode="auto">
            <a:xfrm>
              <a:off x="3668713" y="5343525"/>
              <a:ext cx="2270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02" name="Arc 79"/>
            <p:cNvSpPr>
              <a:spLocks/>
            </p:cNvSpPr>
            <p:nvPr/>
          </p:nvSpPr>
          <p:spPr bwMode="auto">
            <a:xfrm>
              <a:off x="3894138" y="5461000"/>
              <a:ext cx="107950" cy="66675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03" name="Line 80"/>
            <p:cNvSpPr>
              <a:spLocks noChangeShapeType="1"/>
            </p:cNvSpPr>
            <p:nvPr/>
          </p:nvSpPr>
          <p:spPr bwMode="auto">
            <a:xfrm>
              <a:off x="3103563" y="5494338"/>
              <a:ext cx="8239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04" name="Rectangle 81"/>
            <p:cNvSpPr>
              <a:spLocks noChangeArrowheads="1"/>
            </p:cNvSpPr>
            <p:nvPr/>
          </p:nvSpPr>
          <p:spPr bwMode="auto">
            <a:xfrm>
              <a:off x="3986213" y="4768850"/>
              <a:ext cx="394340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CS1</a:t>
              </a:r>
            </a:p>
          </p:txBody>
        </p:sp>
        <p:sp>
          <p:nvSpPr>
            <p:cNvPr id="105" name="Rectangle 82"/>
            <p:cNvSpPr>
              <a:spLocks noChangeArrowheads="1"/>
            </p:cNvSpPr>
            <p:nvPr/>
          </p:nvSpPr>
          <p:spPr bwMode="auto">
            <a:xfrm>
              <a:off x="3986213" y="4924425"/>
              <a:ext cx="394340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CS2</a:t>
              </a:r>
            </a:p>
          </p:txBody>
        </p:sp>
        <p:sp>
          <p:nvSpPr>
            <p:cNvPr id="106" name="Rectangle 83"/>
            <p:cNvSpPr>
              <a:spLocks noChangeArrowheads="1"/>
            </p:cNvSpPr>
            <p:nvPr/>
          </p:nvSpPr>
          <p:spPr bwMode="auto">
            <a:xfrm>
              <a:off x="3986213" y="5075238"/>
              <a:ext cx="346250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RD</a:t>
              </a:r>
            </a:p>
          </p:txBody>
        </p:sp>
        <p:sp>
          <p:nvSpPr>
            <p:cNvPr id="107" name="Rectangle 84"/>
            <p:cNvSpPr>
              <a:spLocks noChangeArrowheads="1"/>
            </p:cNvSpPr>
            <p:nvPr/>
          </p:nvSpPr>
          <p:spPr bwMode="auto">
            <a:xfrm>
              <a:off x="3986213" y="5238750"/>
              <a:ext cx="384722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WR</a:t>
              </a:r>
            </a:p>
          </p:txBody>
        </p:sp>
        <p:sp>
          <p:nvSpPr>
            <p:cNvPr id="108" name="Rectangle 85"/>
            <p:cNvSpPr>
              <a:spLocks noChangeArrowheads="1"/>
            </p:cNvSpPr>
            <p:nvPr/>
          </p:nvSpPr>
          <p:spPr bwMode="auto">
            <a:xfrm>
              <a:off x="3998913" y="5391150"/>
              <a:ext cx="423194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AD7</a:t>
              </a:r>
            </a:p>
          </p:txBody>
        </p:sp>
        <p:sp>
          <p:nvSpPr>
            <p:cNvPr id="109" name="Rectangle 86"/>
            <p:cNvSpPr>
              <a:spLocks noChangeArrowheads="1"/>
            </p:cNvSpPr>
            <p:nvPr/>
          </p:nvSpPr>
          <p:spPr bwMode="auto">
            <a:xfrm>
              <a:off x="4398963" y="5040313"/>
              <a:ext cx="596318" cy="3944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128 x 8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050" b="1">
                <a:solidFill>
                  <a:srgbClr val="000000"/>
                </a:solidFill>
              </a:endParaRPr>
            </a:p>
          </p:txBody>
        </p:sp>
        <p:sp>
          <p:nvSpPr>
            <p:cNvPr id="110" name="Rectangle 87"/>
            <p:cNvSpPr>
              <a:spLocks noChangeArrowheads="1"/>
            </p:cNvSpPr>
            <p:nvPr/>
          </p:nvSpPr>
          <p:spPr bwMode="auto">
            <a:xfrm>
              <a:off x="4398963" y="5167313"/>
              <a:ext cx="597922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RAM  4</a:t>
              </a:r>
            </a:p>
          </p:txBody>
        </p:sp>
        <p:sp>
          <p:nvSpPr>
            <p:cNvPr id="111" name="Rectangle 88"/>
            <p:cNvSpPr>
              <a:spLocks noChangeArrowheads="1"/>
            </p:cNvSpPr>
            <p:nvPr/>
          </p:nvSpPr>
          <p:spPr bwMode="auto">
            <a:xfrm>
              <a:off x="4008438" y="4787900"/>
              <a:ext cx="1279525" cy="7889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12" name="Arc 89"/>
            <p:cNvSpPr>
              <a:spLocks/>
            </p:cNvSpPr>
            <p:nvPr/>
          </p:nvSpPr>
          <p:spPr bwMode="auto">
            <a:xfrm>
              <a:off x="5522913" y="5143500"/>
              <a:ext cx="107950" cy="66675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13" name="Arc 90"/>
            <p:cNvSpPr>
              <a:spLocks/>
            </p:cNvSpPr>
            <p:nvPr/>
          </p:nvSpPr>
          <p:spPr bwMode="auto">
            <a:xfrm>
              <a:off x="5307013" y="5143500"/>
              <a:ext cx="107950" cy="68263"/>
            </a:xfrm>
            <a:custGeom>
              <a:avLst/>
              <a:gdLst>
                <a:gd name="G0" fmla="+- 0 0 0"/>
                <a:gd name="G1" fmla="+- 8890 0 0"/>
                <a:gd name="G2" fmla="+- 21600 0 0"/>
                <a:gd name="T0" fmla="*/ 19686 w 21600"/>
                <a:gd name="T1" fmla="*/ 0 h 17514"/>
                <a:gd name="T2" fmla="*/ 19804 w 21600"/>
                <a:gd name="T3" fmla="*/ 17514 h 17514"/>
                <a:gd name="T4" fmla="*/ 0 w 21600"/>
                <a:gd name="T5" fmla="*/ 8890 h 17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514" fill="none" extrusionOk="0">
                  <a:moveTo>
                    <a:pt x="19685" y="0"/>
                  </a:moveTo>
                  <a:cubicBezTo>
                    <a:pt x="20947" y="2793"/>
                    <a:pt x="21600" y="5824"/>
                    <a:pt x="21600" y="8890"/>
                  </a:cubicBezTo>
                  <a:cubicBezTo>
                    <a:pt x="21600" y="11857"/>
                    <a:pt x="20988" y="14793"/>
                    <a:pt x="19803" y="17513"/>
                  </a:cubicBezTo>
                </a:path>
                <a:path w="21600" h="17514" stroke="0" extrusionOk="0">
                  <a:moveTo>
                    <a:pt x="19685" y="0"/>
                  </a:moveTo>
                  <a:cubicBezTo>
                    <a:pt x="20947" y="2793"/>
                    <a:pt x="21600" y="5824"/>
                    <a:pt x="21600" y="8890"/>
                  </a:cubicBezTo>
                  <a:cubicBezTo>
                    <a:pt x="21600" y="11857"/>
                    <a:pt x="20988" y="14793"/>
                    <a:pt x="19803" y="17513"/>
                  </a:cubicBezTo>
                  <a:lnTo>
                    <a:pt x="0" y="889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14" name="Line 91"/>
            <p:cNvSpPr>
              <a:spLocks noChangeShapeType="1"/>
            </p:cNvSpPr>
            <p:nvPr/>
          </p:nvSpPr>
          <p:spPr bwMode="auto">
            <a:xfrm>
              <a:off x="5416550" y="5176838"/>
              <a:ext cx="1095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15" name="Line 92"/>
            <p:cNvSpPr>
              <a:spLocks noChangeShapeType="1"/>
            </p:cNvSpPr>
            <p:nvPr/>
          </p:nvSpPr>
          <p:spPr bwMode="auto">
            <a:xfrm>
              <a:off x="4076700" y="4964113"/>
              <a:ext cx="238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16" name="Line 96"/>
            <p:cNvSpPr>
              <a:spLocks noChangeShapeType="1"/>
            </p:cNvSpPr>
            <p:nvPr/>
          </p:nvSpPr>
          <p:spPr bwMode="auto">
            <a:xfrm>
              <a:off x="3097213" y="1341438"/>
              <a:ext cx="0" cy="47625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17" name="Rectangle 97"/>
            <p:cNvSpPr>
              <a:spLocks noChangeArrowheads="1"/>
            </p:cNvSpPr>
            <p:nvPr/>
          </p:nvSpPr>
          <p:spPr bwMode="auto">
            <a:xfrm>
              <a:off x="2038350" y="1736725"/>
              <a:ext cx="666850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Decoder</a:t>
              </a:r>
            </a:p>
          </p:txBody>
        </p:sp>
        <p:sp>
          <p:nvSpPr>
            <p:cNvPr id="118" name="Rectangle 98"/>
            <p:cNvSpPr>
              <a:spLocks noChangeArrowheads="1"/>
            </p:cNvSpPr>
            <p:nvPr/>
          </p:nvSpPr>
          <p:spPr bwMode="auto">
            <a:xfrm>
              <a:off x="1952625" y="1871663"/>
              <a:ext cx="254879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19" name="Rectangle 99"/>
            <p:cNvSpPr>
              <a:spLocks noChangeArrowheads="1"/>
            </p:cNvSpPr>
            <p:nvPr/>
          </p:nvSpPr>
          <p:spPr bwMode="auto">
            <a:xfrm>
              <a:off x="2159000" y="1871663"/>
              <a:ext cx="254879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20" name="Rectangle 100"/>
            <p:cNvSpPr>
              <a:spLocks noChangeArrowheads="1"/>
            </p:cNvSpPr>
            <p:nvPr/>
          </p:nvSpPr>
          <p:spPr bwMode="auto">
            <a:xfrm>
              <a:off x="2354263" y="1871663"/>
              <a:ext cx="254879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21" name="Rectangle 101"/>
            <p:cNvSpPr>
              <a:spLocks noChangeArrowheads="1"/>
            </p:cNvSpPr>
            <p:nvPr/>
          </p:nvSpPr>
          <p:spPr bwMode="auto">
            <a:xfrm>
              <a:off x="2551113" y="1871663"/>
              <a:ext cx="254879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22" name="Rectangle 102"/>
            <p:cNvSpPr>
              <a:spLocks noChangeArrowheads="1"/>
            </p:cNvSpPr>
            <p:nvPr/>
          </p:nvSpPr>
          <p:spPr bwMode="auto">
            <a:xfrm>
              <a:off x="1935163" y="1773238"/>
              <a:ext cx="877887" cy="28416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23" name="Line 103"/>
            <p:cNvSpPr>
              <a:spLocks noChangeShapeType="1"/>
            </p:cNvSpPr>
            <p:nvPr/>
          </p:nvSpPr>
          <p:spPr bwMode="auto">
            <a:xfrm>
              <a:off x="2706688" y="2055813"/>
              <a:ext cx="0" cy="873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24" name="Line 105"/>
            <p:cNvSpPr>
              <a:spLocks noChangeShapeType="1"/>
            </p:cNvSpPr>
            <p:nvPr/>
          </p:nvSpPr>
          <p:spPr bwMode="auto">
            <a:xfrm>
              <a:off x="2312988" y="2065338"/>
              <a:ext cx="4762" cy="19050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25" name="Line 107"/>
            <p:cNvSpPr>
              <a:spLocks noChangeShapeType="1"/>
            </p:cNvSpPr>
            <p:nvPr/>
          </p:nvSpPr>
          <p:spPr bwMode="auto">
            <a:xfrm flipV="1">
              <a:off x="2249488" y="1347788"/>
              <a:ext cx="0" cy="4254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26" name="Line 109"/>
            <p:cNvSpPr>
              <a:spLocks noChangeShapeType="1"/>
            </p:cNvSpPr>
            <p:nvPr/>
          </p:nvSpPr>
          <p:spPr bwMode="auto">
            <a:xfrm flipV="1">
              <a:off x="5630863" y="1357313"/>
              <a:ext cx="0" cy="47529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auto">
            <a:xfrm>
              <a:off x="3578225" y="1150938"/>
              <a:ext cx="384722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WR</a:t>
              </a: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auto">
            <a:xfrm>
              <a:off x="3305175" y="1150938"/>
              <a:ext cx="346250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RD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auto">
            <a:xfrm>
              <a:off x="2116138" y="1150938"/>
              <a:ext cx="254879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30" name="Rectangle 114"/>
            <p:cNvSpPr>
              <a:spLocks noChangeArrowheads="1"/>
            </p:cNvSpPr>
            <p:nvPr/>
          </p:nvSpPr>
          <p:spPr bwMode="auto">
            <a:xfrm>
              <a:off x="2378075" y="1150938"/>
              <a:ext cx="254879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131" name="Rectangle 115"/>
            <p:cNvSpPr>
              <a:spLocks noChangeArrowheads="1"/>
            </p:cNvSpPr>
            <p:nvPr/>
          </p:nvSpPr>
          <p:spPr bwMode="auto">
            <a:xfrm>
              <a:off x="2894013" y="1150938"/>
              <a:ext cx="370295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7-1</a:t>
              </a:r>
            </a:p>
          </p:txBody>
        </p:sp>
        <p:sp>
          <p:nvSpPr>
            <p:cNvPr id="132" name="Freeform 116"/>
            <p:cNvSpPr>
              <a:spLocks/>
            </p:cNvSpPr>
            <p:nvPr/>
          </p:nvSpPr>
          <p:spPr bwMode="auto">
            <a:xfrm>
              <a:off x="1922463" y="1357313"/>
              <a:ext cx="1365250" cy="101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857" y="79"/>
                </a:cxn>
              </a:cxnLst>
              <a:rect l="0" t="0" r="r" b="b"/>
              <a:pathLst>
                <a:path w="858" h="80">
                  <a:moveTo>
                    <a:pt x="0" y="0"/>
                  </a:moveTo>
                  <a:lnTo>
                    <a:pt x="0" y="79"/>
                  </a:lnTo>
                  <a:lnTo>
                    <a:pt x="857" y="79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050" b="1"/>
            </a:p>
          </p:txBody>
        </p:sp>
        <p:sp>
          <p:nvSpPr>
            <p:cNvPr id="133" name="Rectangle 117"/>
            <p:cNvSpPr>
              <a:spLocks noChangeArrowheads="1"/>
            </p:cNvSpPr>
            <p:nvPr/>
          </p:nvSpPr>
          <p:spPr bwMode="auto">
            <a:xfrm>
              <a:off x="1792288" y="1150938"/>
              <a:ext cx="327014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34" name="Rectangle 118"/>
            <p:cNvSpPr>
              <a:spLocks noChangeArrowheads="1"/>
            </p:cNvSpPr>
            <p:nvPr/>
          </p:nvSpPr>
          <p:spPr bwMode="auto">
            <a:xfrm>
              <a:off x="1336675" y="1150938"/>
              <a:ext cx="514565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16-11</a:t>
              </a:r>
            </a:p>
          </p:txBody>
        </p:sp>
        <p:sp>
          <p:nvSpPr>
            <p:cNvPr id="135" name="Rectangle 119"/>
            <p:cNvSpPr>
              <a:spLocks noChangeArrowheads="1"/>
            </p:cNvSpPr>
            <p:nvPr/>
          </p:nvSpPr>
          <p:spPr bwMode="auto">
            <a:xfrm>
              <a:off x="1808163" y="987425"/>
              <a:ext cx="875241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Address bus</a:t>
              </a:r>
            </a:p>
          </p:txBody>
        </p:sp>
        <p:sp>
          <p:nvSpPr>
            <p:cNvPr id="136" name="Rectangle 120"/>
            <p:cNvSpPr>
              <a:spLocks noChangeArrowheads="1"/>
            </p:cNvSpPr>
            <p:nvPr/>
          </p:nvSpPr>
          <p:spPr bwMode="auto">
            <a:xfrm>
              <a:off x="5232400" y="1150938"/>
              <a:ext cx="684484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Data bus</a:t>
              </a:r>
            </a:p>
          </p:txBody>
        </p:sp>
        <p:sp>
          <p:nvSpPr>
            <p:cNvPr id="137" name="Rectangle 121"/>
            <p:cNvSpPr>
              <a:spLocks noChangeArrowheads="1"/>
            </p:cNvSpPr>
            <p:nvPr/>
          </p:nvSpPr>
          <p:spPr bwMode="auto">
            <a:xfrm>
              <a:off x="3231735" y="933782"/>
              <a:ext cx="399149" cy="2282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 b="1" dirty="0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138" name="Line 122"/>
            <p:cNvSpPr>
              <a:spLocks noChangeShapeType="1"/>
            </p:cNvSpPr>
            <p:nvPr/>
          </p:nvSpPr>
          <p:spPr bwMode="auto">
            <a:xfrm flipH="1">
              <a:off x="1528763" y="1562100"/>
              <a:ext cx="7254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39" name="Freeform 123"/>
            <p:cNvSpPr>
              <a:spLocks/>
            </p:cNvSpPr>
            <p:nvPr/>
          </p:nvSpPr>
          <p:spPr bwMode="auto">
            <a:xfrm>
              <a:off x="1795463" y="1665288"/>
              <a:ext cx="712787" cy="4591050"/>
            </a:xfrm>
            <a:custGeom>
              <a:avLst/>
              <a:gdLst/>
              <a:ahLst/>
              <a:cxnLst>
                <a:cxn ang="0">
                  <a:pos x="446" y="0"/>
                </a:cxn>
                <a:cxn ang="0">
                  <a:pos x="0" y="0"/>
                </a:cxn>
                <a:cxn ang="0">
                  <a:pos x="0" y="3672"/>
                </a:cxn>
              </a:cxnLst>
              <a:rect l="0" t="0" r="r" b="b"/>
              <a:pathLst>
                <a:path w="447" h="3673">
                  <a:moveTo>
                    <a:pt x="446" y="0"/>
                  </a:moveTo>
                  <a:lnTo>
                    <a:pt x="0" y="0"/>
                  </a:lnTo>
                  <a:lnTo>
                    <a:pt x="0" y="3672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050" b="1"/>
            </a:p>
          </p:txBody>
        </p:sp>
        <p:sp>
          <p:nvSpPr>
            <p:cNvPr id="140" name="Arc 125"/>
            <p:cNvSpPr>
              <a:spLocks/>
            </p:cNvSpPr>
            <p:nvPr/>
          </p:nvSpPr>
          <p:spPr bwMode="auto">
            <a:xfrm>
              <a:off x="3889375" y="2247900"/>
              <a:ext cx="107950" cy="66675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41" name="Line 126"/>
            <p:cNvSpPr>
              <a:spLocks noChangeShapeType="1"/>
            </p:cNvSpPr>
            <p:nvPr/>
          </p:nvSpPr>
          <p:spPr bwMode="auto">
            <a:xfrm flipH="1">
              <a:off x="3273425" y="2279650"/>
              <a:ext cx="6429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42" name="Arc 127"/>
            <p:cNvSpPr>
              <a:spLocks/>
            </p:cNvSpPr>
            <p:nvPr/>
          </p:nvSpPr>
          <p:spPr bwMode="auto">
            <a:xfrm>
              <a:off x="3898900" y="5922963"/>
              <a:ext cx="107950" cy="66675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43" name="Line 128"/>
            <p:cNvSpPr>
              <a:spLocks noChangeShapeType="1"/>
            </p:cNvSpPr>
            <p:nvPr/>
          </p:nvSpPr>
          <p:spPr bwMode="auto">
            <a:xfrm>
              <a:off x="3702050" y="5953125"/>
              <a:ext cx="2032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44" name="Arc 129"/>
            <p:cNvSpPr>
              <a:spLocks/>
            </p:cNvSpPr>
            <p:nvPr/>
          </p:nvSpPr>
          <p:spPr bwMode="auto">
            <a:xfrm>
              <a:off x="3889375" y="6075363"/>
              <a:ext cx="107950" cy="68262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45" name="Line 130"/>
            <p:cNvSpPr>
              <a:spLocks noChangeShapeType="1"/>
            </p:cNvSpPr>
            <p:nvPr/>
          </p:nvSpPr>
          <p:spPr bwMode="auto">
            <a:xfrm>
              <a:off x="3103563" y="6105525"/>
              <a:ext cx="7858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46" name="Arc 131"/>
            <p:cNvSpPr>
              <a:spLocks/>
            </p:cNvSpPr>
            <p:nvPr/>
          </p:nvSpPr>
          <p:spPr bwMode="auto">
            <a:xfrm>
              <a:off x="3889375" y="6229350"/>
              <a:ext cx="107950" cy="68263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47" name="Line 132"/>
            <p:cNvSpPr>
              <a:spLocks noChangeShapeType="1"/>
            </p:cNvSpPr>
            <p:nvPr/>
          </p:nvSpPr>
          <p:spPr bwMode="auto">
            <a:xfrm>
              <a:off x="1808163" y="6259513"/>
              <a:ext cx="20812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48" name="Arc 133"/>
            <p:cNvSpPr>
              <a:spLocks/>
            </p:cNvSpPr>
            <p:nvPr/>
          </p:nvSpPr>
          <p:spPr bwMode="auto">
            <a:xfrm>
              <a:off x="3894138" y="6375400"/>
              <a:ext cx="107950" cy="66675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49" name="Line 134"/>
            <p:cNvSpPr>
              <a:spLocks noChangeShapeType="1"/>
            </p:cNvSpPr>
            <p:nvPr/>
          </p:nvSpPr>
          <p:spPr bwMode="auto">
            <a:xfrm>
              <a:off x="1517650" y="6410325"/>
              <a:ext cx="24003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50" name="Rectangle 135"/>
            <p:cNvSpPr>
              <a:spLocks noChangeArrowheads="1"/>
            </p:cNvSpPr>
            <p:nvPr/>
          </p:nvSpPr>
          <p:spPr bwMode="auto">
            <a:xfrm>
              <a:off x="3986213" y="5686425"/>
              <a:ext cx="394340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CS1</a:t>
              </a:r>
            </a:p>
          </p:txBody>
        </p:sp>
        <p:sp>
          <p:nvSpPr>
            <p:cNvPr id="151" name="Rectangle 136"/>
            <p:cNvSpPr>
              <a:spLocks noChangeArrowheads="1"/>
            </p:cNvSpPr>
            <p:nvPr/>
          </p:nvSpPr>
          <p:spPr bwMode="auto">
            <a:xfrm>
              <a:off x="3986213" y="5840413"/>
              <a:ext cx="394340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CS2</a:t>
              </a:r>
            </a:p>
          </p:txBody>
        </p:sp>
        <p:sp>
          <p:nvSpPr>
            <p:cNvPr id="152" name="Rectangle 137"/>
            <p:cNvSpPr>
              <a:spLocks noChangeArrowheads="1"/>
            </p:cNvSpPr>
            <p:nvPr/>
          </p:nvSpPr>
          <p:spPr bwMode="auto">
            <a:xfrm>
              <a:off x="4384675" y="5959475"/>
              <a:ext cx="596318" cy="3944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512 x 8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050" b="1">
                <a:solidFill>
                  <a:srgbClr val="000000"/>
                </a:solidFill>
              </a:endParaRPr>
            </a:p>
          </p:txBody>
        </p:sp>
        <p:sp>
          <p:nvSpPr>
            <p:cNvPr id="159" name="Rectangle 138"/>
            <p:cNvSpPr>
              <a:spLocks noChangeArrowheads="1"/>
            </p:cNvSpPr>
            <p:nvPr/>
          </p:nvSpPr>
          <p:spPr bwMode="auto">
            <a:xfrm>
              <a:off x="4468813" y="6086475"/>
              <a:ext cx="472887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ROM</a:t>
              </a:r>
            </a:p>
          </p:txBody>
        </p:sp>
        <p:sp>
          <p:nvSpPr>
            <p:cNvPr id="162" name="Rectangle 139"/>
            <p:cNvSpPr>
              <a:spLocks noChangeArrowheads="1"/>
            </p:cNvSpPr>
            <p:nvPr/>
          </p:nvSpPr>
          <p:spPr bwMode="auto">
            <a:xfrm>
              <a:off x="4008438" y="5705475"/>
              <a:ext cx="1279525" cy="7905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63" name="Arc 140"/>
            <p:cNvSpPr>
              <a:spLocks/>
            </p:cNvSpPr>
            <p:nvPr/>
          </p:nvSpPr>
          <p:spPr bwMode="auto">
            <a:xfrm>
              <a:off x="5522913" y="6064250"/>
              <a:ext cx="107950" cy="66675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64" name="Line 141"/>
            <p:cNvSpPr>
              <a:spLocks noChangeShapeType="1"/>
            </p:cNvSpPr>
            <p:nvPr/>
          </p:nvSpPr>
          <p:spPr bwMode="auto">
            <a:xfrm>
              <a:off x="5295900" y="6094413"/>
              <a:ext cx="230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65" name="Line 142"/>
            <p:cNvSpPr>
              <a:spLocks noChangeShapeType="1"/>
            </p:cNvSpPr>
            <p:nvPr/>
          </p:nvSpPr>
          <p:spPr bwMode="auto">
            <a:xfrm>
              <a:off x="4105275" y="5880100"/>
              <a:ext cx="238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66" name="Arc 144"/>
            <p:cNvSpPr>
              <a:spLocks/>
            </p:cNvSpPr>
            <p:nvPr/>
          </p:nvSpPr>
          <p:spPr bwMode="auto">
            <a:xfrm>
              <a:off x="3894138" y="5762625"/>
              <a:ext cx="107950" cy="66675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67" name="Line 145"/>
            <p:cNvSpPr>
              <a:spLocks noChangeShapeType="1"/>
            </p:cNvSpPr>
            <p:nvPr/>
          </p:nvSpPr>
          <p:spPr bwMode="auto">
            <a:xfrm>
              <a:off x="3478213" y="5800725"/>
              <a:ext cx="4445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68" name="Line 146"/>
            <p:cNvSpPr>
              <a:spLocks noChangeShapeType="1"/>
            </p:cNvSpPr>
            <p:nvPr/>
          </p:nvSpPr>
          <p:spPr bwMode="auto">
            <a:xfrm>
              <a:off x="3298825" y="5953125"/>
              <a:ext cx="984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69" name="Rectangle 147"/>
            <p:cNvSpPr>
              <a:spLocks noChangeArrowheads="1"/>
            </p:cNvSpPr>
            <p:nvPr/>
          </p:nvSpPr>
          <p:spPr bwMode="auto">
            <a:xfrm>
              <a:off x="4046538" y="6151563"/>
              <a:ext cx="423194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AD9</a:t>
              </a:r>
            </a:p>
          </p:txBody>
        </p:sp>
        <p:sp>
          <p:nvSpPr>
            <p:cNvPr id="170" name="Line 148"/>
            <p:cNvSpPr>
              <a:spLocks noChangeShapeType="1"/>
            </p:cNvSpPr>
            <p:nvPr/>
          </p:nvSpPr>
          <p:spPr bwMode="auto">
            <a:xfrm flipH="1">
              <a:off x="3394075" y="5843588"/>
              <a:ext cx="0" cy="2063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71" name="Freeform 149"/>
            <p:cNvSpPr>
              <a:spLocks/>
            </p:cNvSpPr>
            <p:nvPr/>
          </p:nvSpPr>
          <p:spPr bwMode="auto">
            <a:xfrm>
              <a:off x="3411538" y="5849938"/>
              <a:ext cx="220662" cy="1984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7" y="79"/>
                </a:cxn>
                <a:cxn ang="0">
                  <a:pos x="0" y="158"/>
                </a:cxn>
              </a:cxnLst>
              <a:rect l="0" t="0" r="r" b="b"/>
              <a:pathLst>
                <a:path w="138" h="159">
                  <a:moveTo>
                    <a:pt x="0" y="0"/>
                  </a:moveTo>
                  <a:lnTo>
                    <a:pt x="137" y="79"/>
                  </a:lnTo>
                  <a:lnTo>
                    <a:pt x="0" y="15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050" b="1"/>
            </a:p>
          </p:txBody>
        </p:sp>
        <p:sp>
          <p:nvSpPr>
            <p:cNvPr id="172" name="Rectangle 152"/>
            <p:cNvSpPr>
              <a:spLocks noChangeArrowheads="1"/>
            </p:cNvSpPr>
            <p:nvPr/>
          </p:nvSpPr>
          <p:spPr bwMode="auto">
            <a:xfrm>
              <a:off x="3540125" y="5929313"/>
              <a:ext cx="402355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1- 7</a:t>
              </a:r>
            </a:p>
          </p:txBody>
        </p:sp>
        <p:sp>
          <p:nvSpPr>
            <p:cNvPr id="173" name="Rectangle 153"/>
            <p:cNvSpPr>
              <a:spLocks noChangeArrowheads="1"/>
            </p:cNvSpPr>
            <p:nvPr/>
          </p:nvSpPr>
          <p:spPr bwMode="auto">
            <a:xfrm>
              <a:off x="3576638" y="6230938"/>
              <a:ext cx="254879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74" name="Rectangle 154"/>
            <p:cNvSpPr>
              <a:spLocks noChangeArrowheads="1"/>
            </p:cNvSpPr>
            <p:nvPr/>
          </p:nvSpPr>
          <p:spPr bwMode="auto">
            <a:xfrm>
              <a:off x="3570288" y="6075363"/>
              <a:ext cx="254879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175" name="Line 155"/>
            <p:cNvSpPr>
              <a:spLocks noChangeShapeType="1"/>
            </p:cNvSpPr>
            <p:nvPr/>
          </p:nvSpPr>
          <p:spPr bwMode="auto">
            <a:xfrm flipH="1">
              <a:off x="3287713" y="1468438"/>
              <a:ext cx="4762" cy="44878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auto">
            <a:xfrm>
              <a:off x="2208213" y="1525588"/>
              <a:ext cx="74612" cy="5873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auto">
            <a:xfrm>
              <a:off x="2470150" y="1633538"/>
              <a:ext cx="74613" cy="603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auto">
            <a:xfrm>
              <a:off x="3248025" y="2246313"/>
              <a:ext cx="74613" cy="571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auto">
            <a:xfrm>
              <a:off x="3443288" y="2403475"/>
              <a:ext cx="74612" cy="587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auto">
            <a:xfrm>
              <a:off x="3629025" y="2552700"/>
              <a:ext cx="74613" cy="603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auto">
            <a:xfrm>
              <a:off x="3060700" y="2706688"/>
              <a:ext cx="76200" cy="5873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82" name="Line 181"/>
            <p:cNvSpPr>
              <a:spLocks noChangeShapeType="1"/>
            </p:cNvSpPr>
            <p:nvPr/>
          </p:nvSpPr>
          <p:spPr bwMode="auto">
            <a:xfrm>
              <a:off x="2495550" y="2073275"/>
              <a:ext cx="3175" cy="9826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83" name="Line 182"/>
            <p:cNvSpPr>
              <a:spLocks noChangeShapeType="1"/>
            </p:cNvSpPr>
            <p:nvPr/>
          </p:nvSpPr>
          <p:spPr bwMode="auto">
            <a:xfrm>
              <a:off x="2065338" y="2073275"/>
              <a:ext cx="4762" cy="28114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84" name="Line 183"/>
            <p:cNvSpPr>
              <a:spLocks noChangeShapeType="1"/>
            </p:cNvSpPr>
            <p:nvPr/>
          </p:nvSpPr>
          <p:spPr bwMode="auto">
            <a:xfrm>
              <a:off x="1520825" y="1562100"/>
              <a:ext cx="7938" cy="48529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85" name="Line 184"/>
            <p:cNvSpPr>
              <a:spLocks noChangeShapeType="1"/>
            </p:cNvSpPr>
            <p:nvPr/>
          </p:nvSpPr>
          <p:spPr bwMode="auto">
            <a:xfrm>
              <a:off x="3470275" y="1354138"/>
              <a:ext cx="0" cy="44545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86" name="Line 185"/>
            <p:cNvSpPr>
              <a:spLocks noChangeShapeType="1"/>
            </p:cNvSpPr>
            <p:nvPr/>
          </p:nvSpPr>
          <p:spPr bwMode="auto">
            <a:xfrm>
              <a:off x="3673475" y="1346200"/>
              <a:ext cx="0" cy="40020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87" name="Oval 186"/>
            <p:cNvSpPr>
              <a:spLocks noChangeArrowheads="1"/>
            </p:cNvSpPr>
            <p:nvPr/>
          </p:nvSpPr>
          <p:spPr bwMode="auto">
            <a:xfrm>
              <a:off x="3252788" y="3168650"/>
              <a:ext cx="74612" cy="571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88" name="Oval 187"/>
            <p:cNvSpPr>
              <a:spLocks noChangeArrowheads="1"/>
            </p:cNvSpPr>
            <p:nvPr/>
          </p:nvSpPr>
          <p:spPr bwMode="auto">
            <a:xfrm>
              <a:off x="3438525" y="3317875"/>
              <a:ext cx="74613" cy="587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89" name="Oval 188"/>
            <p:cNvSpPr>
              <a:spLocks noChangeArrowheads="1"/>
            </p:cNvSpPr>
            <p:nvPr/>
          </p:nvSpPr>
          <p:spPr bwMode="auto">
            <a:xfrm>
              <a:off x="3629025" y="3471863"/>
              <a:ext cx="74613" cy="5873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90" name="Oval 190"/>
            <p:cNvSpPr>
              <a:spLocks noChangeArrowheads="1"/>
            </p:cNvSpPr>
            <p:nvPr/>
          </p:nvSpPr>
          <p:spPr bwMode="auto">
            <a:xfrm>
              <a:off x="3060700" y="3629025"/>
              <a:ext cx="76200" cy="587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91" name="Oval 191"/>
            <p:cNvSpPr>
              <a:spLocks noChangeArrowheads="1"/>
            </p:cNvSpPr>
            <p:nvPr/>
          </p:nvSpPr>
          <p:spPr bwMode="auto">
            <a:xfrm>
              <a:off x="3248025" y="4087813"/>
              <a:ext cx="74613" cy="571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92" name="Oval 192"/>
            <p:cNvSpPr>
              <a:spLocks noChangeArrowheads="1"/>
            </p:cNvSpPr>
            <p:nvPr/>
          </p:nvSpPr>
          <p:spPr bwMode="auto">
            <a:xfrm>
              <a:off x="3433763" y="4240213"/>
              <a:ext cx="74612" cy="5873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93" name="Oval 193"/>
            <p:cNvSpPr>
              <a:spLocks noChangeArrowheads="1"/>
            </p:cNvSpPr>
            <p:nvPr/>
          </p:nvSpPr>
          <p:spPr bwMode="auto">
            <a:xfrm>
              <a:off x="3635375" y="4394200"/>
              <a:ext cx="74613" cy="603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94" name="Oval 194"/>
            <p:cNvSpPr>
              <a:spLocks noChangeArrowheads="1"/>
            </p:cNvSpPr>
            <p:nvPr/>
          </p:nvSpPr>
          <p:spPr bwMode="auto">
            <a:xfrm>
              <a:off x="3060700" y="4545013"/>
              <a:ext cx="76200" cy="5873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95" name="Oval 195"/>
            <p:cNvSpPr>
              <a:spLocks noChangeArrowheads="1"/>
            </p:cNvSpPr>
            <p:nvPr/>
          </p:nvSpPr>
          <p:spPr bwMode="auto">
            <a:xfrm>
              <a:off x="3248025" y="4997450"/>
              <a:ext cx="74613" cy="603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96" name="Oval 196"/>
            <p:cNvSpPr>
              <a:spLocks noChangeArrowheads="1"/>
            </p:cNvSpPr>
            <p:nvPr/>
          </p:nvSpPr>
          <p:spPr bwMode="auto">
            <a:xfrm>
              <a:off x="3438525" y="5156200"/>
              <a:ext cx="74613" cy="571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97" name="Oval 197"/>
            <p:cNvSpPr>
              <a:spLocks noChangeArrowheads="1"/>
            </p:cNvSpPr>
            <p:nvPr/>
          </p:nvSpPr>
          <p:spPr bwMode="auto">
            <a:xfrm>
              <a:off x="3057525" y="5459413"/>
              <a:ext cx="74613" cy="5873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98" name="Oval 198"/>
            <p:cNvSpPr>
              <a:spLocks noChangeArrowheads="1"/>
            </p:cNvSpPr>
            <p:nvPr/>
          </p:nvSpPr>
          <p:spPr bwMode="auto">
            <a:xfrm>
              <a:off x="3629025" y="5919788"/>
              <a:ext cx="74613" cy="603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199" name="Line 199"/>
            <p:cNvSpPr>
              <a:spLocks noChangeShapeType="1"/>
            </p:cNvSpPr>
            <p:nvPr/>
          </p:nvSpPr>
          <p:spPr bwMode="auto">
            <a:xfrm flipV="1">
              <a:off x="2506663" y="1355725"/>
              <a:ext cx="0" cy="4238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 b="1"/>
            </a:p>
          </p:txBody>
        </p:sp>
        <p:sp>
          <p:nvSpPr>
            <p:cNvPr id="200" name="Rectangle 201"/>
            <p:cNvSpPr>
              <a:spLocks noChangeArrowheads="1"/>
            </p:cNvSpPr>
            <p:nvPr/>
          </p:nvSpPr>
          <p:spPr bwMode="auto">
            <a:xfrm rot="16200000">
              <a:off x="4958759" y="2299084"/>
              <a:ext cx="450445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201" name="Rectangle 202"/>
            <p:cNvSpPr>
              <a:spLocks noChangeArrowheads="1"/>
            </p:cNvSpPr>
            <p:nvPr/>
          </p:nvSpPr>
          <p:spPr bwMode="auto">
            <a:xfrm rot="16200000">
              <a:off x="4949234" y="3223009"/>
              <a:ext cx="450445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202" name="Rectangle 203"/>
            <p:cNvSpPr>
              <a:spLocks noChangeArrowheads="1"/>
            </p:cNvSpPr>
            <p:nvPr/>
          </p:nvSpPr>
          <p:spPr bwMode="auto">
            <a:xfrm rot="16200000">
              <a:off x="4958759" y="4137409"/>
              <a:ext cx="450445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203" name="Rectangle 204"/>
            <p:cNvSpPr>
              <a:spLocks noChangeArrowheads="1"/>
            </p:cNvSpPr>
            <p:nvPr/>
          </p:nvSpPr>
          <p:spPr bwMode="auto">
            <a:xfrm rot="16200000">
              <a:off x="4939709" y="5070859"/>
              <a:ext cx="450445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204" name="Rectangle 205"/>
            <p:cNvSpPr>
              <a:spLocks noChangeArrowheads="1"/>
            </p:cNvSpPr>
            <p:nvPr/>
          </p:nvSpPr>
          <p:spPr bwMode="auto">
            <a:xfrm rot="16200000">
              <a:off x="4939709" y="5985259"/>
              <a:ext cx="450445" cy="242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</a:rPr>
                <a:t>Data</a:t>
              </a:r>
            </a:p>
          </p:txBody>
        </p:sp>
      </p:grpSp>
      <p:sp>
        <p:nvSpPr>
          <p:cNvPr id="206" name="Rectangle 110"/>
          <p:cNvSpPr>
            <a:spLocks noChangeArrowheads="1"/>
          </p:cNvSpPr>
          <p:nvPr/>
        </p:nvSpPr>
        <p:spPr bwMode="auto">
          <a:xfrm>
            <a:off x="1828800" y="1143000"/>
            <a:ext cx="4648200" cy="490537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Organization		               </a:t>
            </a:r>
            <a:fld id="{44198361-0847-4097-97B6-F757CEDA3EDF}" type="slidenum">
              <a:rPr lang="en-US" smtClean="0"/>
              <a:pPr/>
              <a:t>6</a:t>
            </a:fld>
            <a:r>
              <a:rPr lang="en-US" dirty="0"/>
              <a:t>				          Lecture 41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Auxiliary Memory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03568" y="1087933"/>
            <a:ext cx="3494099" cy="2836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 b="1" dirty="0"/>
              <a:t>Information Organization on Magnetic Tapes</a:t>
            </a:r>
          </a:p>
        </p:txBody>
      </p:sp>
      <p:grpSp>
        <p:nvGrpSpPr>
          <p:cNvPr id="2" name="Group 209"/>
          <p:cNvGrpSpPr>
            <a:grpSpLocks/>
          </p:cNvGrpSpPr>
          <p:nvPr/>
        </p:nvGrpSpPr>
        <p:grpSpPr bwMode="auto">
          <a:xfrm>
            <a:off x="2533943" y="1226055"/>
            <a:ext cx="3943057" cy="1998663"/>
            <a:chOff x="1407" y="1032"/>
            <a:chExt cx="3327" cy="935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750" y="1302"/>
              <a:ext cx="2328" cy="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48"/>
                </a:cxn>
                <a:cxn ang="0">
                  <a:pos x="1344" y="144"/>
                </a:cxn>
                <a:cxn ang="0">
                  <a:pos x="1680" y="288"/>
                </a:cxn>
              </a:cxnLst>
              <a:rect l="0" t="0" r="r" b="b"/>
              <a:pathLst>
                <a:path w="1681" h="289">
                  <a:moveTo>
                    <a:pt x="0" y="0"/>
                  </a:moveTo>
                  <a:lnTo>
                    <a:pt x="1008" y="48"/>
                  </a:lnTo>
                  <a:lnTo>
                    <a:pt x="1344" y="144"/>
                  </a:lnTo>
                  <a:lnTo>
                    <a:pt x="1680" y="28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617" y="1401"/>
              <a:ext cx="2328" cy="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04" y="48"/>
                </a:cxn>
                <a:cxn ang="0">
                  <a:pos x="1440" y="144"/>
                </a:cxn>
                <a:cxn ang="0">
                  <a:pos x="1680" y="240"/>
                </a:cxn>
              </a:cxnLst>
              <a:rect l="0" t="0" r="r" b="b"/>
              <a:pathLst>
                <a:path w="1681" h="241">
                  <a:moveTo>
                    <a:pt x="0" y="0"/>
                  </a:moveTo>
                  <a:lnTo>
                    <a:pt x="1104" y="48"/>
                  </a:lnTo>
                  <a:lnTo>
                    <a:pt x="1440" y="144"/>
                  </a:lnTo>
                  <a:lnTo>
                    <a:pt x="1680" y="24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3079" y="1501"/>
              <a:ext cx="999" cy="167"/>
            </a:xfrm>
            <a:custGeom>
              <a:avLst/>
              <a:gdLst/>
              <a:ahLst/>
              <a:cxnLst>
                <a:cxn ang="0">
                  <a:pos x="720" y="0"/>
                </a:cxn>
                <a:cxn ang="0">
                  <a:pos x="624" y="96"/>
                </a:cxn>
                <a:cxn ang="0">
                  <a:pos x="288" y="192"/>
                </a:cxn>
                <a:cxn ang="0">
                  <a:pos x="0" y="240"/>
                </a:cxn>
              </a:cxnLst>
              <a:rect l="0" t="0" r="r" b="b"/>
              <a:pathLst>
                <a:path w="721" h="241">
                  <a:moveTo>
                    <a:pt x="720" y="0"/>
                  </a:moveTo>
                  <a:lnTo>
                    <a:pt x="624" y="96"/>
                  </a:lnTo>
                  <a:lnTo>
                    <a:pt x="288" y="192"/>
                  </a:lnTo>
                  <a:lnTo>
                    <a:pt x="0" y="24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481" y="1501"/>
              <a:ext cx="1597" cy="266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1152" y="192"/>
                </a:cxn>
                <a:cxn ang="0">
                  <a:pos x="1104" y="240"/>
                </a:cxn>
                <a:cxn ang="0">
                  <a:pos x="720" y="336"/>
                </a:cxn>
                <a:cxn ang="0">
                  <a:pos x="384" y="384"/>
                </a:cxn>
                <a:cxn ang="0">
                  <a:pos x="0" y="384"/>
                </a:cxn>
              </a:cxnLst>
              <a:rect l="0" t="0" r="r" b="b"/>
              <a:pathLst>
                <a:path w="1153" h="385">
                  <a:moveTo>
                    <a:pt x="1152" y="0"/>
                  </a:moveTo>
                  <a:lnTo>
                    <a:pt x="1152" y="192"/>
                  </a:lnTo>
                  <a:lnTo>
                    <a:pt x="1104" y="240"/>
                  </a:lnTo>
                  <a:lnTo>
                    <a:pt x="720" y="336"/>
                  </a:lnTo>
                  <a:lnTo>
                    <a:pt x="384" y="384"/>
                  </a:lnTo>
                  <a:lnTo>
                    <a:pt x="0" y="384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2215" y="1667"/>
              <a:ext cx="866" cy="67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192" y="0"/>
                </a:cxn>
                <a:cxn ang="0">
                  <a:pos x="48" y="48"/>
                </a:cxn>
                <a:cxn ang="0">
                  <a:pos x="0" y="96"/>
                </a:cxn>
              </a:cxnLst>
              <a:rect l="0" t="0" r="r" b="b"/>
              <a:pathLst>
                <a:path w="625" h="97">
                  <a:moveTo>
                    <a:pt x="624" y="0"/>
                  </a:moveTo>
                  <a:lnTo>
                    <a:pt x="192" y="0"/>
                  </a:lnTo>
                  <a:lnTo>
                    <a:pt x="48" y="48"/>
                  </a:lnTo>
                  <a:lnTo>
                    <a:pt x="0" y="96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2404" y="1772"/>
              <a:ext cx="99" cy="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2221" y="1739"/>
              <a:ext cx="0" cy="1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2215" y="1734"/>
              <a:ext cx="1464" cy="1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96"/>
                </a:cxn>
                <a:cxn ang="0">
                  <a:pos x="384" y="144"/>
                </a:cxn>
                <a:cxn ang="0">
                  <a:pos x="1056" y="192"/>
                </a:cxn>
              </a:cxnLst>
              <a:rect l="0" t="0" r="r" b="b"/>
              <a:pathLst>
                <a:path w="1057" h="193">
                  <a:moveTo>
                    <a:pt x="0" y="0"/>
                  </a:moveTo>
                  <a:lnTo>
                    <a:pt x="192" y="96"/>
                  </a:lnTo>
                  <a:lnTo>
                    <a:pt x="384" y="144"/>
                  </a:lnTo>
                  <a:lnTo>
                    <a:pt x="1056" y="192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2215" y="1866"/>
              <a:ext cx="1198" cy="1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96"/>
                </a:cxn>
                <a:cxn ang="0">
                  <a:pos x="432" y="144"/>
                </a:cxn>
                <a:cxn ang="0">
                  <a:pos x="864" y="144"/>
                </a:cxn>
              </a:cxnLst>
              <a:rect l="0" t="0" r="r" b="b"/>
              <a:pathLst>
                <a:path w="865" h="145">
                  <a:moveTo>
                    <a:pt x="0" y="0"/>
                  </a:moveTo>
                  <a:lnTo>
                    <a:pt x="192" y="96"/>
                  </a:lnTo>
                  <a:lnTo>
                    <a:pt x="432" y="144"/>
                  </a:lnTo>
                  <a:lnTo>
                    <a:pt x="864" y="144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 flipH="1">
              <a:off x="3401" y="1872"/>
              <a:ext cx="299" cy="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3478" y="1866"/>
              <a:ext cx="400" cy="101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144"/>
                </a:cxn>
                <a:cxn ang="0">
                  <a:pos x="288" y="144"/>
                </a:cxn>
              </a:cxnLst>
              <a:rect l="0" t="0" r="r" b="b"/>
              <a:pathLst>
                <a:path w="289" h="145">
                  <a:moveTo>
                    <a:pt x="192" y="0"/>
                  </a:moveTo>
                  <a:lnTo>
                    <a:pt x="0" y="144"/>
                  </a:lnTo>
                  <a:lnTo>
                    <a:pt x="288" y="144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3744" y="1866"/>
              <a:ext cx="533" cy="1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96" y="144"/>
                </a:cxn>
              </a:cxnLst>
              <a:rect l="0" t="0" r="r" b="b"/>
              <a:pathLst>
                <a:path w="385" h="145">
                  <a:moveTo>
                    <a:pt x="0" y="0"/>
                  </a:moveTo>
                  <a:lnTo>
                    <a:pt x="384" y="0"/>
                  </a:lnTo>
                  <a:lnTo>
                    <a:pt x="384" y="144"/>
                  </a:lnTo>
                  <a:lnTo>
                    <a:pt x="96" y="144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1423" y="1307"/>
              <a:ext cx="0" cy="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 flipH="1">
              <a:off x="1540" y="1307"/>
              <a:ext cx="166" cy="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 flipH="1">
              <a:off x="1606" y="1307"/>
              <a:ext cx="166" cy="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flipH="1">
              <a:off x="1407" y="1304"/>
              <a:ext cx="2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 flipH="1">
              <a:off x="1407" y="1404"/>
              <a:ext cx="1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>
              <a:off x="2088" y="1307"/>
              <a:ext cx="0" cy="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>
              <a:off x="2287" y="1340"/>
              <a:ext cx="0" cy="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2487" y="1340"/>
              <a:ext cx="0" cy="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2753" y="1340"/>
              <a:ext cx="0" cy="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2952" y="1340"/>
              <a:ext cx="0" cy="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>
              <a:off x="3151" y="1340"/>
              <a:ext cx="0" cy="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3351" y="1374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>
              <a:off x="3550" y="1407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>
              <a:off x="3816" y="1473"/>
              <a:ext cx="0" cy="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>
              <a:off x="4015" y="1506"/>
              <a:ext cx="0" cy="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>
              <a:off x="3882" y="1573"/>
              <a:ext cx="0" cy="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>
              <a:off x="3750" y="1606"/>
              <a:ext cx="0" cy="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>
              <a:off x="3550" y="1639"/>
              <a:ext cx="0" cy="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>
              <a:off x="3351" y="1673"/>
              <a:ext cx="0" cy="5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44" name="Line 36"/>
            <p:cNvSpPr>
              <a:spLocks noChangeShapeType="1"/>
            </p:cNvSpPr>
            <p:nvPr/>
          </p:nvSpPr>
          <p:spPr bwMode="auto">
            <a:xfrm>
              <a:off x="3151" y="1673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2819" y="1673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46" name="Line 38"/>
            <p:cNvSpPr>
              <a:spLocks noChangeShapeType="1"/>
            </p:cNvSpPr>
            <p:nvPr/>
          </p:nvSpPr>
          <p:spPr bwMode="auto">
            <a:xfrm>
              <a:off x="2553" y="1673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47" name="Line 39"/>
            <p:cNvSpPr>
              <a:spLocks noChangeShapeType="1"/>
            </p:cNvSpPr>
            <p:nvPr/>
          </p:nvSpPr>
          <p:spPr bwMode="auto">
            <a:xfrm flipH="1">
              <a:off x="2404" y="1772"/>
              <a:ext cx="99" cy="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>
              <a:off x="2420" y="1706"/>
              <a:ext cx="0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49" name="Rectangle 41"/>
            <p:cNvSpPr>
              <a:spLocks noChangeArrowheads="1"/>
            </p:cNvSpPr>
            <p:nvPr/>
          </p:nvSpPr>
          <p:spPr bwMode="auto">
            <a:xfrm>
              <a:off x="1545" y="1596"/>
              <a:ext cx="399" cy="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  <a:latin typeface="Munjo" charset="0"/>
                </a:rPr>
                <a:t>EOF</a:t>
              </a:r>
            </a:p>
          </p:txBody>
        </p:sp>
        <p:sp>
          <p:nvSpPr>
            <p:cNvPr id="50" name="Rectangle 42"/>
            <p:cNvSpPr>
              <a:spLocks noChangeArrowheads="1"/>
            </p:cNvSpPr>
            <p:nvPr/>
          </p:nvSpPr>
          <p:spPr bwMode="auto">
            <a:xfrm>
              <a:off x="3072" y="1497"/>
              <a:ext cx="365" cy="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  <a:latin typeface="Munjo" charset="0"/>
                </a:rPr>
                <a:t>IRG</a:t>
              </a:r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2082" y="1235"/>
              <a:ext cx="666" cy="67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8" y="0"/>
                </a:cxn>
                <a:cxn ang="0">
                  <a:pos x="432" y="48"/>
                </a:cxn>
                <a:cxn ang="0">
                  <a:pos x="480" y="96"/>
                </a:cxn>
              </a:cxnLst>
              <a:rect l="0" t="0" r="r" b="b"/>
              <a:pathLst>
                <a:path w="481" h="97">
                  <a:moveTo>
                    <a:pt x="0" y="48"/>
                  </a:moveTo>
                  <a:lnTo>
                    <a:pt x="48" y="0"/>
                  </a:lnTo>
                  <a:lnTo>
                    <a:pt x="432" y="48"/>
                  </a:lnTo>
                  <a:lnTo>
                    <a:pt x="480" y="96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2946" y="1268"/>
              <a:ext cx="401" cy="67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8" y="0"/>
                </a:cxn>
                <a:cxn ang="0">
                  <a:pos x="240" y="48"/>
                </a:cxn>
                <a:cxn ang="0">
                  <a:pos x="288" y="96"/>
                </a:cxn>
              </a:cxnLst>
              <a:rect l="0" t="0" r="r" b="b"/>
              <a:pathLst>
                <a:path w="289" h="97">
                  <a:moveTo>
                    <a:pt x="0" y="48"/>
                  </a:moveTo>
                  <a:lnTo>
                    <a:pt x="48" y="0"/>
                  </a:lnTo>
                  <a:lnTo>
                    <a:pt x="240" y="48"/>
                  </a:lnTo>
                  <a:lnTo>
                    <a:pt x="288" y="96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3611" y="1335"/>
              <a:ext cx="201" cy="67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8" y="0"/>
                </a:cxn>
                <a:cxn ang="0">
                  <a:pos x="144" y="48"/>
                </a:cxn>
                <a:cxn ang="0">
                  <a:pos x="144" y="96"/>
                </a:cxn>
              </a:cxnLst>
              <a:rect l="0" t="0" r="r" b="b"/>
              <a:pathLst>
                <a:path w="145" h="97">
                  <a:moveTo>
                    <a:pt x="0" y="48"/>
                  </a:moveTo>
                  <a:lnTo>
                    <a:pt x="48" y="0"/>
                  </a:lnTo>
                  <a:lnTo>
                    <a:pt x="144" y="48"/>
                  </a:lnTo>
                  <a:lnTo>
                    <a:pt x="144" y="96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3943" y="1601"/>
              <a:ext cx="268" cy="1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8" y="192"/>
                </a:cxn>
                <a:cxn ang="0">
                  <a:pos x="192" y="48"/>
                </a:cxn>
                <a:cxn ang="0">
                  <a:pos x="144" y="0"/>
                </a:cxn>
              </a:cxnLst>
              <a:rect l="0" t="0" r="r" b="b"/>
              <a:pathLst>
                <a:path w="193" h="193">
                  <a:moveTo>
                    <a:pt x="0" y="144"/>
                  </a:moveTo>
                  <a:lnTo>
                    <a:pt x="48" y="192"/>
                  </a:lnTo>
                  <a:lnTo>
                    <a:pt x="192" y="48"/>
                  </a:lnTo>
                  <a:lnTo>
                    <a:pt x="144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3345" y="1734"/>
              <a:ext cx="400" cy="67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240" y="48"/>
                </a:cxn>
                <a:cxn ang="0">
                  <a:pos x="48" y="96"/>
                </a:cxn>
                <a:cxn ang="0">
                  <a:pos x="0" y="48"/>
                </a:cxn>
              </a:cxnLst>
              <a:rect l="0" t="0" r="r" b="b"/>
              <a:pathLst>
                <a:path w="289" h="97">
                  <a:moveTo>
                    <a:pt x="288" y="0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0" y="4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2548" y="1601"/>
              <a:ext cx="599" cy="34"/>
            </a:xfrm>
            <a:custGeom>
              <a:avLst/>
              <a:gdLst/>
              <a:ahLst/>
              <a:cxnLst>
                <a:cxn ang="0">
                  <a:pos x="432" y="48"/>
                </a:cxn>
                <a:cxn ang="0">
                  <a:pos x="384" y="0"/>
                </a:cxn>
                <a:cxn ang="0">
                  <a:pos x="48" y="0"/>
                </a:cxn>
                <a:cxn ang="0">
                  <a:pos x="0" y="48"/>
                </a:cxn>
              </a:cxnLst>
              <a:rect l="0" t="0" r="r" b="b"/>
              <a:pathLst>
                <a:path w="433" h="49">
                  <a:moveTo>
                    <a:pt x="432" y="48"/>
                  </a:moveTo>
                  <a:lnTo>
                    <a:pt x="384" y="0"/>
                  </a:lnTo>
                  <a:lnTo>
                    <a:pt x="48" y="0"/>
                  </a:lnTo>
                  <a:lnTo>
                    <a:pt x="0" y="4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57" name="Line 49"/>
            <p:cNvSpPr>
              <a:spLocks noChangeShapeType="1"/>
            </p:cNvSpPr>
            <p:nvPr/>
          </p:nvSpPr>
          <p:spPr bwMode="auto">
            <a:xfrm flipV="1">
              <a:off x="1900" y="1329"/>
              <a:ext cx="110" cy="3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58" name="Arc 50"/>
            <p:cNvSpPr>
              <a:spLocks/>
            </p:cNvSpPr>
            <p:nvPr/>
          </p:nvSpPr>
          <p:spPr bwMode="auto">
            <a:xfrm>
              <a:off x="1947" y="1338"/>
              <a:ext cx="87" cy="80"/>
            </a:xfrm>
            <a:custGeom>
              <a:avLst/>
              <a:gdLst>
                <a:gd name="G0" fmla="+- 10252 0 0"/>
                <a:gd name="G1" fmla="+- 0 0 0"/>
                <a:gd name="G2" fmla="+- 21600 0 0"/>
                <a:gd name="T0" fmla="*/ 11751 w 11751"/>
                <a:gd name="T1" fmla="*/ 21548 h 21600"/>
                <a:gd name="T2" fmla="*/ 0 w 11751"/>
                <a:gd name="T3" fmla="*/ 19012 h 21600"/>
                <a:gd name="T4" fmla="*/ 10252 w 1175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51" h="21600" fill="none" extrusionOk="0">
                  <a:moveTo>
                    <a:pt x="11750" y="21547"/>
                  </a:moveTo>
                  <a:cubicBezTo>
                    <a:pt x="11252" y="21582"/>
                    <a:pt x="10752" y="21599"/>
                    <a:pt x="10252" y="21600"/>
                  </a:cubicBezTo>
                  <a:cubicBezTo>
                    <a:pt x="6673" y="21600"/>
                    <a:pt x="3150" y="20710"/>
                    <a:pt x="-1" y="19012"/>
                  </a:cubicBezTo>
                </a:path>
                <a:path w="11751" h="21600" stroke="0" extrusionOk="0">
                  <a:moveTo>
                    <a:pt x="11750" y="21547"/>
                  </a:moveTo>
                  <a:cubicBezTo>
                    <a:pt x="11252" y="21582"/>
                    <a:pt x="10752" y="21599"/>
                    <a:pt x="10252" y="21600"/>
                  </a:cubicBezTo>
                  <a:cubicBezTo>
                    <a:pt x="6673" y="21600"/>
                    <a:pt x="3150" y="20710"/>
                    <a:pt x="-1" y="19012"/>
                  </a:cubicBezTo>
                  <a:lnTo>
                    <a:pt x="10252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59" name="Line 51"/>
            <p:cNvSpPr>
              <a:spLocks noChangeShapeType="1"/>
            </p:cNvSpPr>
            <p:nvPr/>
          </p:nvSpPr>
          <p:spPr bwMode="auto">
            <a:xfrm>
              <a:off x="1828" y="1675"/>
              <a:ext cx="642" cy="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60" name="Arc 52"/>
            <p:cNvSpPr>
              <a:spLocks/>
            </p:cNvSpPr>
            <p:nvPr/>
          </p:nvSpPr>
          <p:spPr bwMode="auto">
            <a:xfrm>
              <a:off x="2316" y="1695"/>
              <a:ext cx="161" cy="43"/>
            </a:xfrm>
            <a:custGeom>
              <a:avLst/>
              <a:gdLst>
                <a:gd name="G0" fmla="+- 21600 0 0"/>
                <a:gd name="G1" fmla="+- 9808 0 0"/>
                <a:gd name="G2" fmla="+- 21600 0 0"/>
                <a:gd name="T0" fmla="*/ 80 w 21600"/>
                <a:gd name="T1" fmla="*/ 11663 h 11663"/>
                <a:gd name="T2" fmla="*/ 2355 w 21600"/>
                <a:gd name="T3" fmla="*/ 0 h 11663"/>
                <a:gd name="T4" fmla="*/ 21600 w 21600"/>
                <a:gd name="T5" fmla="*/ 9808 h 1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663" fill="none" extrusionOk="0">
                  <a:moveTo>
                    <a:pt x="79" y="11663"/>
                  </a:moveTo>
                  <a:cubicBezTo>
                    <a:pt x="26" y="11046"/>
                    <a:pt x="0" y="10427"/>
                    <a:pt x="0" y="9808"/>
                  </a:cubicBezTo>
                  <a:cubicBezTo>
                    <a:pt x="-1" y="6398"/>
                    <a:pt x="807" y="3037"/>
                    <a:pt x="2355" y="0"/>
                  </a:cubicBezTo>
                </a:path>
                <a:path w="21600" h="11663" stroke="0" extrusionOk="0">
                  <a:moveTo>
                    <a:pt x="79" y="11663"/>
                  </a:moveTo>
                  <a:cubicBezTo>
                    <a:pt x="26" y="11046"/>
                    <a:pt x="0" y="10427"/>
                    <a:pt x="0" y="9808"/>
                  </a:cubicBezTo>
                  <a:cubicBezTo>
                    <a:pt x="-1" y="6398"/>
                    <a:pt x="807" y="3037"/>
                    <a:pt x="2355" y="0"/>
                  </a:cubicBezTo>
                  <a:lnTo>
                    <a:pt x="21600" y="9808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61" name="Line 53"/>
            <p:cNvSpPr>
              <a:spLocks noChangeShapeType="1"/>
            </p:cNvSpPr>
            <p:nvPr/>
          </p:nvSpPr>
          <p:spPr bwMode="auto">
            <a:xfrm flipH="1">
              <a:off x="3866" y="1307"/>
              <a:ext cx="498" cy="1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62" name="Arc 54"/>
            <p:cNvSpPr>
              <a:spLocks/>
            </p:cNvSpPr>
            <p:nvPr/>
          </p:nvSpPr>
          <p:spPr bwMode="auto">
            <a:xfrm>
              <a:off x="3882" y="1431"/>
              <a:ext cx="146" cy="68"/>
            </a:xfrm>
            <a:custGeom>
              <a:avLst/>
              <a:gdLst>
                <a:gd name="G0" fmla="+- 0 0 0"/>
                <a:gd name="G1" fmla="+- 18169 0 0"/>
                <a:gd name="G2" fmla="+- 21600 0 0"/>
                <a:gd name="T0" fmla="*/ 11680 w 19502"/>
                <a:gd name="T1" fmla="*/ 0 h 18169"/>
                <a:gd name="T2" fmla="*/ 19502 w 19502"/>
                <a:gd name="T3" fmla="*/ 8882 h 18169"/>
                <a:gd name="T4" fmla="*/ 0 w 19502"/>
                <a:gd name="T5" fmla="*/ 18169 h 18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02" h="18169" fill="none" extrusionOk="0">
                  <a:moveTo>
                    <a:pt x="11680" y="-1"/>
                  </a:moveTo>
                  <a:cubicBezTo>
                    <a:pt x="15063" y="2174"/>
                    <a:pt x="17772" y="5250"/>
                    <a:pt x="19501" y="8882"/>
                  </a:cubicBezTo>
                </a:path>
                <a:path w="19502" h="18169" stroke="0" extrusionOk="0">
                  <a:moveTo>
                    <a:pt x="11680" y="-1"/>
                  </a:moveTo>
                  <a:cubicBezTo>
                    <a:pt x="15063" y="2174"/>
                    <a:pt x="17772" y="5250"/>
                    <a:pt x="19501" y="8882"/>
                  </a:cubicBezTo>
                  <a:lnTo>
                    <a:pt x="0" y="18169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2208" y="1164"/>
              <a:ext cx="1309" cy="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  <a:latin typeface="Munjo" charset="0"/>
                </a:rPr>
                <a:t>block 1           block  2</a:t>
              </a:r>
            </a:p>
          </p:txBody>
        </p:sp>
        <p:sp>
          <p:nvSpPr>
            <p:cNvPr id="64" name="Rectangle 56"/>
            <p:cNvSpPr>
              <a:spLocks noChangeArrowheads="1"/>
            </p:cNvSpPr>
            <p:nvPr/>
          </p:nvSpPr>
          <p:spPr bwMode="auto">
            <a:xfrm>
              <a:off x="3671" y="1264"/>
              <a:ext cx="564" cy="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  <a:latin typeface="Munjo" charset="0"/>
                </a:rPr>
                <a:t>block 3</a:t>
              </a:r>
            </a:p>
          </p:txBody>
        </p:sp>
        <p:sp>
          <p:nvSpPr>
            <p:cNvPr id="65" name="Rectangle 57"/>
            <p:cNvSpPr>
              <a:spLocks noChangeArrowheads="1"/>
            </p:cNvSpPr>
            <p:nvPr/>
          </p:nvSpPr>
          <p:spPr bwMode="auto">
            <a:xfrm>
              <a:off x="4069" y="1663"/>
              <a:ext cx="564" cy="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  <a:latin typeface="Munjo" charset="0"/>
                </a:rPr>
                <a:t>block 1</a:t>
              </a:r>
            </a:p>
          </p:txBody>
        </p:sp>
        <p:sp>
          <p:nvSpPr>
            <p:cNvPr id="66" name="Rectangle 58"/>
            <p:cNvSpPr>
              <a:spLocks noChangeArrowheads="1"/>
            </p:cNvSpPr>
            <p:nvPr/>
          </p:nvSpPr>
          <p:spPr bwMode="auto">
            <a:xfrm>
              <a:off x="3470" y="1763"/>
              <a:ext cx="564" cy="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  <a:latin typeface="Munjo" charset="0"/>
                </a:rPr>
                <a:t>block 2</a:t>
              </a:r>
            </a:p>
          </p:txBody>
        </p:sp>
        <p:sp>
          <p:nvSpPr>
            <p:cNvPr id="67" name="Rectangle 59"/>
            <p:cNvSpPr>
              <a:spLocks noChangeArrowheads="1"/>
            </p:cNvSpPr>
            <p:nvPr/>
          </p:nvSpPr>
          <p:spPr bwMode="auto">
            <a:xfrm>
              <a:off x="2540" y="1497"/>
              <a:ext cx="564" cy="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  <a:latin typeface="Munjo" charset="0"/>
                </a:rPr>
                <a:t>block 3</a:t>
              </a:r>
            </a:p>
          </p:txBody>
        </p:sp>
        <p:sp>
          <p:nvSpPr>
            <p:cNvPr id="68" name="Line 60"/>
            <p:cNvSpPr>
              <a:spLocks noChangeShapeType="1"/>
            </p:cNvSpPr>
            <p:nvPr/>
          </p:nvSpPr>
          <p:spPr bwMode="auto">
            <a:xfrm flipH="1" flipV="1">
              <a:off x="2869" y="1362"/>
              <a:ext cx="365" cy="1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69" name="Arc 61"/>
            <p:cNvSpPr>
              <a:spLocks/>
            </p:cNvSpPr>
            <p:nvPr/>
          </p:nvSpPr>
          <p:spPr bwMode="auto">
            <a:xfrm>
              <a:off x="2886" y="1371"/>
              <a:ext cx="149" cy="6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042 w 20042"/>
                <a:gd name="T1" fmla="*/ 8054 h 17436"/>
                <a:gd name="T2" fmla="*/ 12749 w 20042"/>
                <a:gd name="T3" fmla="*/ 17436 h 17436"/>
                <a:gd name="T4" fmla="*/ 0 w 20042"/>
                <a:gd name="T5" fmla="*/ 0 h 17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42" h="17436" fill="none" extrusionOk="0">
                  <a:moveTo>
                    <a:pt x="20042" y="8054"/>
                  </a:moveTo>
                  <a:cubicBezTo>
                    <a:pt x="18536" y="11801"/>
                    <a:pt x="16009" y="15052"/>
                    <a:pt x="12749" y="17436"/>
                  </a:cubicBezTo>
                </a:path>
                <a:path w="20042" h="17436" stroke="0" extrusionOk="0">
                  <a:moveTo>
                    <a:pt x="20042" y="8054"/>
                  </a:moveTo>
                  <a:cubicBezTo>
                    <a:pt x="18536" y="11801"/>
                    <a:pt x="16009" y="15052"/>
                    <a:pt x="12749" y="174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70" name="Line 62"/>
            <p:cNvSpPr>
              <a:spLocks noChangeShapeType="1"/>
            </p:cNvSpPr>
            <p:nvPr/>
          </p:nvSpPr>
          <p:spPr bwMode="auto">
            <a:xfrm flipV="1">
              <a:off x="3428" y="1429"/>
              <a:ext cx="45" cy="1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71" name="Arc 63"/>
            <p:cNvSpPr>
              <a:spLocks/>
            </p:cNvSpPr>
            <p:nvPr/>
          </p:nvSpPr>
          <p:spPr bwMode="auto">
            <a:xfrm>
              <a:off x="3390" y="1437"/>
              <a:ext cx="95" cy="81"/>
            </a:xfrm>
            <a:custGeom>
              <a:avLst/>
              <a:gdLst>
                <a:gd name="G0" fmla="+- 12870 0 0"/>
                <a:gd name="G1" fmla="+- 0 0 0"/>
                <a:gd name="G2" fmla="+- 21600 0 0"/>
                <a:gd name="T0" fmla="*/ 11185 w 12870"/>
                <a:gd name="T1" fmla="*/ 21534 h 21534"/>
                <a:gd name="T2" fmla="*/ 0 w 12870"/>
                <a:gd name="T3" fmla="*/ 17347 h 21534"/>
                <a:gd name="T4" fmla="*/ 12870 w 12870"/>
                <a:gd name="T5" fmla="*/ 0 h 2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0" h="21534" fill="none" extrusionOk="0">
                  <a:moveTo>
                    <a:pt x="11184" y="21534"/>
                  </a:moveTo>
                  <a:cubicBezTo>
                    <a:pt x="7137" y="21217"/>
                    <a:pt x="3260" y="19766"/>
                    <a:pt x="-1" y="17347"/>
                  </a:cubicBezTo>
                </a:path>
                <a:path w="12870" h="21534" stroke="0" extrusionOk="0">
                  <a:moveTo>
                    <a:pt x="11184" y="21534"/>
                  </a:moveTo>
                  <a:cubicBezTo>
                    <a:pt x="7137" y="21217"/>
                    <a:pt x="3260" y="19766"/>
                    <a:pt x="-1" y="17347"/>
                  </a:cubicBezTo>
                  <a:lnTo>
                    <a:pt x="12870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72" name="Line 64"/>
            <p:cNvSpPr>
              <a:spLocks noChangeShapeType="1"/>
            </p:cNvSpPr>
            <p:nvPr/>
          </p:nvSpPr>
          <p:spPr bwMode="auto">
            <a:xfrm>
              <a:off x="3356" y="1576"/>
              <a:ext cx="443" cy="5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73" name="Arc 65"/>
            <p:cNvSpPr>
              <a:spLocks/>
            </p:cNvSpPr>
            <p:nvPr/>
          </p:nvSpPr>
          <p:spPr bwMode="auto">
            <a:xfrm>
              <a:off x="3646" y="1590"/>
              <a:ext cx="160" cy="43"/>
            </a:xfrm>
            <a:custGeom>
              <a:avLst/>
              <a:gdLst>
                <a:gd name="G0" fmla="+- 21600 0 0"/>
                <a:gd name="G1" fmla="+- 11113 0 0"/>
                <a:gd name="G2" fmla="+- 21600 0 0"/>
                <a:gd name="T0" fmla="*/ 3 w 21600"/>
                <a:gd name="T1" fmla="*/ 11485 h 11485"/>
                <a:gd name="T2" fmla="*/ 3078 w 21600"/>
                <a:gd name="T3" fmla="*/ 0 h 11485"/>
                <a:gd name="T4" fmla="*/ 21600 w 21600"/>
                <a:gd name="T5" fmla="*/ 11113 h 1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485" fill="none" extrusionOk="0">
                  <a:moveTo>
                    <a:pt x="3" y="11484"/>
                  </a:moveTo>
                  <a:cubicBezTo>
                    <a:pt x="1" y="11361"/>
                    <a:pt x="0" y="11237"/>
                    <a:pt x="0" y="11113"/>
                  </a:cubicBezTo>
                  <a:cubicBezTo>
                    <a:pt x="-1" y="7198"/>
                    <a:pt x="1063" y="3356"/>
                    <a:pt x="3078" y="0"/>
                  </a:cubicBezTo>
                </a:path>
                <a:path w="21600" h="11485" stroke="0" extrusionOk="0">
                  <a:moveTo>
                    <a:pt x="3" y="11484"/>
                  </a:moveTo>
                  <a:cubicBezTo>
                    <a:pt x="1" y="11361"/>
                    <a:pt x="0" y="11237"/>
                    <a:pt x="0" y="11113"/>
                  </a:cubicBezTo>
                  <a:cubicBezTo>
                    <a:pt x="-1" y="7198"/>
                    <a:pt x="1063" y="3356"/>
                    <a:pt x="3078" y="0"/>
                  </a:cubicBezTo>
                  <a:lnTo>
                    <a:pt x="21600" y="1111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74" name="Line 66"/>
            <p:cNvSpPr>
              <a:spLocks noChangeShapeType="1"/>
            </p:cNvSpPr>
            <p:nvPr/>
          </p:nvSpPr>
          <p:spPr bwMode="auto">
            <a:xfrm>
              <a:off x="3218" y="1573"/>
              <a:ext cx="0" cy="1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75" name="Arc 67"/>
            <p:cNvSpPr>
              <a:spLocks/>
            </p:cNvSpPr>
            <p:nvPr/>
          </p:nvSpPr>
          <p:spPr bwMode="auto">
            <a:xfrm>
              <a:off x="3175" y="1618"/>
              <a:ext cx="87" cy="80"/>
            </a:xfrm>
            <a:custGeom>
              <a:avLst/>
              <a:gdLst>
                <a:gd name="G0" fmla="+- 5934 0 0"/>
                <a:gd name="G1" fmla="+- 21600 0 0"/>
                <a:gd name="G2" fmla="+- 21600 0 0"/>
                <a:gd name="T0" fmla="*/ 0 w 11696"/>
                <a:gd name="T1" fmla="*/ 831 h 21600"/>
                <a:gd name="T2" fmla="*/ 11696 w 11696"/>
                <a:gd name="T3" fmla="*/ 783 h 21600"/>
                <a:gd name="T4" fmla="*/ 5934 w 1169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96" h="21600" fill="none" extrusionOk="0">
                  <a:moveTo>
                    <a:pt x="0" y="831"/>
                  </a:moveTo>
                  <a:cubicBezTo>
                    <a:pt x="1929" y="279"/>
                    <a:pt x="3927" y="-1"/>
                    <a:pt x="5934" y="0"/>
                  </a:cubicBezTo>
                  <a:cubicBezTo>
                    <a:pt x="7881" y="0"/>
                    <a:pt x="9819" y="263"/>
                    <a:pt x="11696" y="782"/>
                  </a:cubicBezTo>
                </a:path>
                <a:path w="11696" h="21600" stroke="0" extrusionOk="0">
                  <a:moveTo>
                    <a:pt x="0" y="831"/>
                  </a:moveTo>
                  <a:cubicBezTo>
                    <a:pt x="1929" y="279"/>
                    <a:pt x="3927" y="-1"/>
                    <a:pt x="5934" y="0"/>
                  </a:cubicBezTo>
                  <a:cubicBezTo>
                    <a:pt x="7881" y="0"/>
                    <a:pt x="9819" y="263"/>
                    <a:pt x="11696" y="782"/>
                  </a:cubicBezTo>
                  <a:lnTo>
                    <a:pt x="5934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76" name="Rectangle 68"/>
            <p:cNvSpPr>
              <a:spLocks noChangeArrowheads="1"/>
            </p:cNvSpPr>
            <p:nvPr/>
          </p:nvSpPr>
          <p:spPr bwMode="auto">
            <a:xfrm>
              <a:off x="2077" y="1306"/>
              <a:ext cx="265" cy="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800" b="1">
                  <a:solidFill>
                    <a:srgbClr val="000000"/>
                  </a:solidFill>
                  <a:latin typeface="Munjo" charset="0"/>
                </a:rPr>
                <a:t>R1</a:t>
              </a:r>
            </a:p>
          </p:txBody>
        </p:sp>
        <p:sp>
          <p:nvSpPr>
            <p:cNvPr id="77" name="Rectangle 69"/>
            <p:cNvSpPr>
              <a:spLocks noChangeArrowheads="1"/>
            </p:cNvSpPr>
            <p:nvPr/>
          </p:nvSpPr>
          <p:spPr bwMode="auto">
            <a:xfrm>
              <a:off x="2274" y="1340"/>
              <a:ext cx="852" cy="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800" b="1">
                  <a:solidFill>
                    <a:srgbClr val="000000"/>
                  </a:solidFill>
                  <a:latin typeface="Munjo" charset="0"/>
                </a:rPr>
                <a:t>R2    R3           R4</a:t>
              </a:r>
            </a:p>
          </p:txBody>
        </p:sp>
        <p:sp>
          <p:nvSpPr>
            <p:cNvPr id="78" name="Rectangle 70"/>
            <p:cNvSpPr>
              <a:spLocks noChangeArrowheads="1"/>
            </p:cNvSpPr>
            <p:nvPr/>
          </p:nvSpPr>
          <p:spPr bwMode="auto">
            <a:xfrm>
              <a:off x="3139" y="1373"/>
              <a:ext cx="265" cy="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800" b="1">
                  <a:solidFill>
                    <a:srgbClr val="000000"/>
                  </a:solidFill>
                  <a:latin typeface="Munjo" charset="0"/>
                </a:rPr>
                <a:t>R5</a:t>
              </a:r>
            </a:p>
          </p:txBody>
        </p:sp>
        <p:sp>
          <p:nvSpPr>
            <p:cNvPr id="79" name="Rectangle 71"/>
            <p:cNvSpPr>
              <a:spLocks noChangeArrowheads="1"/>
            </p:cNvSpPr>
            <p:nvPr/>
          </p:nvSpPr>
          <p:spPr bwMode="auto">
            <a:xfrm>
              <a:off x="3537" y="1439"/>
              <a:ext cx="265" cy="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800" b="1">
                  <a:solidFill>
                    <a:srgbClr val="000000"/>
                  </a:solidFill>
                  <a:latin typeface="Munjo" charset="0"/>
                </a:rPr>
                <a:t>R6</a:t>
              </a:r>
            </a:p>
          </p:txBody>
        </p:sp>
        <p:sp>
          <p:nvSpPr>
            <p:cNvPr id="80" name="Rectangle 72"/>
            <p:cNvSpPr>
              <a:spLocks noChangeArrowheads="1"/>
            </p:cNvSpPr>
            <p:nvPr/>
          </p:nvSpPr>
          <p:spPr bwMode="auto">
            <a:xfrm>
              <a:off x="3870" y="1572"/>
              <a:ext cx="265" cy="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800" b="1">
                  <a:solidFill>
                    <a:srgbClr val="000000"/>
                  </a:solidFill>
                  <a:latin typeface="Munjo" charset="0"/>
                </a:rPr>
                <a:t>R1</a:t>
              </a:r>
            </a:p>
          </p:txBody>
        </p:sp>
        <p:sp>
          <p:nvSpPr>
            <p:cNvPr id="81" name="Rectangle 73"/>
            <p:cNvSpPr>
              <a:spLocks noChangeArrowheads="1"/>
            </p:cNvSpPr>
            <p:nvPr/>
          </p:nvSpPr>
          <p:spPr bwMode="auto">
            <a:xfrm>
              <a:off x="3339" y="1639"/>
              <a:ext cx="425" cy="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800" b="1">
                  <a:solidFill>
                    <a:srgbClr val="000000"/>
                  </a:solidFill>
                  <a:latin typeface="Munjo" charset="0"/>
                </a:rPr>
                <a:t>R3  R2</a:t>
              </a:r>
            </a:p>
          </p:txBody>
        </p:sp>
        <p:sp>
          <p:nvSpPr>
            <p:cNvPr id="82" name="Rectangle 74"/>
            <p:cNvSpPr>
              <a:spLocks noChangeArrowheads="1"/>
            </p:cNvSpPr>
            <p:nvPr/>
          </p:nvSpPr>
          <p:spPr bwMode="auto">
            <a:xfrm>
              <a:off x="2540" y="1672"/>
              <a:ext cx="546" cy="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800" b="1">
                  <a:solidFill>
                    <a:srgbClr val="000000"/>
                  </a:solidFill>
                  <a:latin typeface="Munjo" charset="0"/>
                </a:rPr>
                <a:t> R5      R4</a:t>
              </a:r>
            </a:p>
          </p:txBody>
        </p:sp>
        <p:sp>
          <p:nvSpPr>
            <p:cNvPr id="83" name="Freeform 75"/>
            <p:cNvSpPr>
              <a:spLocks/>
            </p:cNvSpPr>
            <p:nvPr/>
          </p:nvSpPr>
          <p:spPr bwMode="auto">
            <a:xfrm>
              <a:off x="2282" y="1135"/>
              <a:ext cx="1862" cy="101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8" y="0"/>
                </a:cxn>
                <a:cxn ang="0">
                  <a:pos x="1296" y="0"/>
                </a:cxn>
                <a:cxn ang="0">
                  <a:pos x="1344" y="144"/>
                </a:cxn>
              </a:cxnLst>
              <a:rect l="0" t="0" r="r" b="b"/>
              <a:pathLst>
                <a:path w="1345" h="145">
                  <a:moveTo>
                    <a:pt x="0" y="48"/>
                  </a:moveTo>
                  <a:lnTo>
                    <a:pt x="48" y="0"/>
                  </a:lnTo>
                  <a:lnTo>
                    <a:pt x="1296" y="0"/>
                  </a:lnTo>
                  <a:lnTo>
                    <a:pt x="1344" y="144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84" name="Line 76"/>
            <p:cNvSpPr>
              <a:spLocks noChangeShapeType="1"/>
            </p:cNvSpPr>
            <p:nvPr/>
          </p:nvSpPr>
          <p:spPr bwMode="auto">
            <a:xfrm flipH="1">
              <a:off x="2758" y="1340"/>
              <a:ext cx="78" cy="17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85" name="Line 77"/>
            <p:cNvSpPr>
              <a:spLocks noChangeShapeType="1"/>
            </p:cNvSpPr>
            <p:nvPr/>
          </p:nvSpPr>
          <p:spPr bwMode="auto">
            <a:xfrm flipH="1">
              <a:off x="2736" y="1340"/>
              <a:ext cx="166" cy="6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86" name="Line 78"/>
            <p:cNvSpPr>
              <a:spLocks noChangeShapeType="1"/>
            </p:cNvSpPr>
            <p:nvPr/>
          </p:nvSpPr>
          <p:spPr bwMode="auto">
            <a:xfrm flipH="1">
              <a:off x="2780" y="1346"/>
              <a:ext cx="178" cy="66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87" name="Line 79"/>
            <p:cNvSpPr>
              <a:spLocks noChangeShapeType="1"/>
            </p:cNvSpPr>
            <p:nvPr/>
          </p:nvSpPr>
          <p:spPr bwMode="auto">
            <a:xfrm flipH="1">
              <a:off x="2825" y="1374"/>
              <a:ext cx="144" cy="44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88" name="Line 80"/>
            <p:cNvSpPr>
              <a:spLocks noChangeShapeType="1"/>
            </p:cNvSpPr>
            <p:nvPr/>
          </p:nvSpPr>
          <p:spPr bwMode="auto">
            <a:xfrm flipH="1">
              <a:off x="2891" y="1407"/>
              <a:ext cx="78" cy="16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89" name="Line 81"/>
            <p:cNvSpPr>
              <a:spLocks noChangeShapeType="1"/>
            </p:cNvSpPr>
            <p:nvPr/>
          </p:nvSpPr>
          <p:spPr bwMode="auto">
            <a:xfrm flipH="1">
              <a:off x="3356" y="1390"/>
              <a:ext cx="67" cy="17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90" name="Line 82"/>
            <p:cNvSpPr>
              <a:spLocks noChangeShapeType="1"/>
            </p:cNvSpPr>
            <p:nvPr/>
          </p:nvSpPr>
          <p:spPr bwMode="auto">
            <a:xfrm flipH="1">
              <a:off x="3367" y="1396"/>
              <a:ext cx="155" cy="50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91" name="Line 83"/>
            <p:cNvSpPr>
              <a:spLocks noChangeShapeType="1"/>
            </p:cNvSpPr>
            <p:nvPr/>
          </p:nvSpPr>
          <p:spPr bwMode="auto">
            <a:xfrm flipH="1">
              <a:off x="3401" y="1418"/>
              <a:ext cx="144" cy="50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92" name="Line 84"/>
            <p:cNvSpPr>
              <a:spLocks noChangeShapeType="1"/>
            </p:cNvSpPr>
            <p:nvPr/>
          </p:nvSpPr>
          <p:spPr bwMode="auto">
            <a:xfrm flipH="1">
              <a:off x="3467" y="1446"/>
              <a:ext cx="89" cy="2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93" name="Line 85"/>
            <p:cNvSpPr>
              <a:spLocks noChangeShapeType="1"/>
            </p:cNvSpPr>
            <p:nvPr/>
          </p:nvSpPr>
          <p:spPr bwMode="auto">
            <a:xfrm flipH="1">
              <a:off x="3799" y="1473"/>
              <a:ext cx="100" cy="28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94" name="Line 86"/>
            <p:cNvSpPr>
              <a:spLocks noChangeShapeType="1"/>
            </p:cNvSpPr>
            <p:nvPr/>
          </p:nvSpPr>
          <p:spPr bwMode="auto">
            <a:xfrm flipH="1">
              <a:off x="3822" y="1484"/>
              <a:ext cx="144" cy="50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95" name="Line 87"/>
            <p:cNvSpPr>
              <a:spLocks noChangeShapeType="1"/>
            </p:cNvSpPr>
            <p:nvPr/>
          </p:nvSpPr>
          <p:spPr bwMode="auto">
            <a:xfrm flipH="1">
              <a:off x="3866" y="1490"/>
              <a:ext cx="144" cy="55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96" name="Line 88"/>
            <p:cNvSpPr>
              <a:spLocks noChangeShapeType="1"/>
            </p:cNvSpPr>
            <p:nvPr/>
          </p:nvSpPr>
          <p:spPr bwMode="auto">
            <a:xfrm flipH="1">
              <a:off x="3744" y="1595"/>
              <a:ext cx="100" cy="28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97" name="Line 89"/>
            <p:cNvSpPr>
              <a:spLocks noChangeShapeType="1"/>
            </p:cNvSpPr>
            <p:nvPr/>
          </p:nvSpPr>
          <p:spPr bwMode="auto">
            <a:xfrm flipH="1">
              <a:off x="3733" y="1606"/>
              <a:ext cx="166" cy="6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98" name="Line 90"/>
            <p:cNvSpPr>
              <a:spLocks noChangeShapeType="1"/>
            </p:cNvSpPr>
            <p:nvPr/>
          </p:nvSpPr>
          <p:spPr bwMode="auto">
            <a:xfrm flipH="1">
              <a:off x="3777" y="1639"/>
              <a:ext cx="122" cy="39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99" name="Line 91"/>
            <p:cNvSpPr>
              <a:spLocks noChangeShapeType="1"/>
            </p:cNvSpPr>
            <p:nvPr/>
          </p:nvSpPr>
          <p:spPr bwMode="auto">
            <a:xfrm flipH="1">
              <a:off x="3135" y="1673"/>
              <a:ext cx="99" cy="27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00" name="Line 92"/>
            <p:cNvSpPr>
              <a:spLocks noChangeShapeType="1"/>
            </p:cNvSpPr>
            <p:nvPr/>
          </p:nvSpPr>
          <p:spPr bwMode="auto">
            <a:xfrm flipH="1">
              <a:off x="3157" y="1656"/>
              <a:ext cx="177" cy="6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01" name="Line 93"/>
            <p:cNvSpPr>
              <a:spLocks noChangeShapeType="1"/>
            </p:cNvSpPr>
            <p:nvPr/>
          </p:nvSpPr>
          <p:spPr bwMode="auto">
            <a:xfrm flipH="1">
              <a:off x="3201" y="1673"/>
              <a:ext cx="166" cy="6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02" name="Line 94"/>
            <p:cNvSpPr>
              <a:spLocks noChangeShapeType="1"/>
            </p:cNvSpPr>
            <p:nvPr/>
          </p:nvSpPr>
          <p:spPr bwMode="auto">
            <a:xfrm flipH="1">
              <a:off x="3268" y="1706"/>
              <a:ext cx="99" cy="28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03" name="Line 95"/>
            <p:cNvSpPr>
              <a:spLocks noChangeShapeType="1"/>
            </p:cNvSpPr>
            <p:nvPr/>
          </p:nvSpPr>
          <p:spPr bwMode="auto">
            <a:xfrm flipH="1">
              <a:off x="2404" y="1673"/>
              <a:ext cx="99" cy="27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04" name="Line 96"/>
            <p:cNvSpPr>
              <a:spLocks noChangeShapeType="1"/>
            </p:cNvSpPr>
            <p:nvPr/>
          </p:nvSpPr>
          <p:spPr bwMode="auto">
            <a:xfrm flipH="1">
              <a:off x="2404" y="1689"/>
              <a:ext cx="122" cy="45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05" name="Line 97"/>
            <p:cNvSpPr>
              <a:spLocks noChangeShapeType="1"/>
            </p:cNvSpPr>
            <p:nvPr/>
          </p:nvSpPr>
          <p:spPr bwMode="auto">
            <a:xfrm flipH="1">
              <a:off x="2404" y="1717"/>
              <a:ext cx="133" cy="50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06" name="Line 98"/>
            <p:cNvSpPr>
              <a:spLocks noChangeShapeType="1"/>
            </p:cNvSpPr>
            <p:nvPr/>
          </p:nvSpPr>
          <p:spPr bwMode="auto">
            <a:xfrm flipH="1">
              <a:off x="2404" y="1750"/>
              <a:ext cx="133" cy="2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07" name="Line 99"/>
            <p:cNvSpPr>
              <a:spLocks noChangeShapeType="1"/>
            </p:cNvSpPr>
            <p:nvPr/>
          </p:nvSpPr>
          <p:spPr bwMode="auto">
            <a:xfrm flipH="1">
              <a:off x="1938" y="1313"/>
              <a:ext cx="78" cy="2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08" name="Line 100"/>
            <p:cNvSpPr>
              <a:spLocks noChangeShapeType="1"/>
            </p:cNvSpPr>
            <p:nvPr/>
          </p:nvSpPr>
          <p:spPr bwMode="auto">
            <a:xfrm flipH="1">
              <a:off x="1938" y="1318"/>
              <a:ext cx="133" cy="50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09" name="Line 101"/>
            <p:cNvSpPr>
              <a:spLocks noChangeShapeType="1"/>
            </p:cNvSpPr>
            <p:nvPr/>
          </p:nvSpPr>
          <p:spPr bwMode="auto">
            <a:xfrm flipH="1">
              <a:off x="1950" y="1346"/>
              <a:ext cx="132" cy="50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10" name="Line 102"/>
            <p:cNvSpPr>
              <a:spLocks noChangeShapeType="1"/>
            </p:cNvSpPr>
            <p:nvPr/>
          </p:nvSpPr>
          <p:spPr bwMode="auto">
            <a:xfrm flipH="1">
              <a:off x="2005" y="1385"/>
              <a:ext cx="66" cy="16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11" name="Line 103"/>
            <p:cNvSpPr>
              <a:spLocks noChangeShapeType="1"/>
            </p:cNvSpPr>
            <p:nvPr/>
          </p:nvSpPr>
          <p:spPr bwMode="auto">
            <a:xfrm>
              <a:off x="1955" y="1307"/>
              <a:ext cx="0" cy="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12" name="Rectangle 104"/>
            <p:cNvSpPr>
              <a:spLocks noChangeArrowheads="1"/>
            </p:cNvSpPr>
            <p:nvPr/>
          </p:nvSpPr>
          <p:spPr bwMode="auto">
            <a:xfrm>
              <a:off x="2939" y="1032"/>
              <a:ext cx="390" cy="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  <a:latin typeface="Munjo" charset="0"/>
                </a:rPr>
                <a:t>file i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/>
          </p:nvSpPr>
          <p:spPr bwMode="auto">
            <a:xfrm>
              <a:off x="4335" y="1231"/>
              <a:ext cx="399" cy="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>
                  <a:solidFill>
                    <a:srgbClr val="000000"/>
                  </a:solidFill>
                  <a:latin typeface="Munjo" charset="0"/>
                </a:rPr>
                <a:t>EOF</a:t>
              </a:r>
            </a:p>
          </p:txBody>
        </p:sp>
      </p:grpSp>
      <p:sp>
        <p:nvSpPr>
          <p:cNvPr id="114" name="Rectangle 106"/>
          <p:cNvSpPr>
            <a:spLocks noChangeArrowheads="1"/>
          </p:cNvSpPr>
          <p:nvPr/>
        </p:nvSpPr>
        <p:spPr bwMode="auto">
          <a:xfrm>
            <a:off x="803568" y="3318380"/>
            <a:ext cx="2454968" cy="2836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400" b="1"/>
              <a:t>Organization of Disk Hardware</a:t>
            </a:r>
          </a:p>
        </p:txBody>
      </p:sp>
      <p:grpSp>
        <p:nvGrpSpPr>
          <p:cNvPr id="3" name="Group 208"/>
          <p:cNvGrpSpPr>
            <a:grpSpLocks/>
          </p:cNvGrpSpPr>
          <p:nvPr/>
        </p:nvGrpSpPr>
        <p:grpSpPr bwMode="auto">
          <a:xfrm>
            <a:off x="1968793" y="3583494"/>
            <a:ext cx="3574182" cy="2886903"/>
            <a:chOff x="759" y="3359"/>
            <a:chExt cx="2645" cy="2186"/>
          </a:xfrm>
        </p:grpSpPr>
        <p:sp>
          <p:nvSpPr>
            <p:cNvPr id="116" name="Line 109"/>
            <p:cNvSpPr>
              <a:spLocks noChangeShapeType="1"/>
            </p:cNvSpPr>
            <p:nvPr/>
          </p:nvSpPr>
          <p:spPr bwMode="auto">
            <a:xfrm>
              <a:off x="864" y="3863"/>
              <a:ext cx="909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17" name="Line 110"/>
            <p:cNvSpPr>
              <a:spLocks noChangeShapeType="1"/>
            </p:cNvSpPr>
            <p:nvPr/>
          </p:nvSpPr>
          <p:spPr bwMode="auto">
            <a:xfrm>
              <a:off x="864" y="4102"/>
              <a:ext cx="909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18" name="Line 111"/>
            <p:cNvSpPr>
              <a:spLocks noChangeShapeType="1"/>
            </p:cNvSpPr>
            <p:nvPr/>
          </p:nvSpPr>
          <p:spPr bwMode="auto">
            <a:xfrm>
              <a:off x="864" y="4437"/>
              <a:ext cx="909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19" name="Line 112"/>
            <p:cNvSpPr>
              <a:spLocks noChangeShapeType="1"/>
            </p:cNvSpPr>
            <p:nvPr/>
          </p:nvSpPr>
          <p:spPr bwMode="auto">
            <a:xfrm>
              <a:off x="1294" y="3719"/>
              <a:ext cx="1" cy="4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20" name="Line 113"/>
            <p:cNvSpPr>
              <a:spLocks noChangeShapeType="1"/>
            </p:cNvSpPr>
            <p:nvPr/>
          </p:nvSpPr>
          <p:spPr bwMode="auto">
            <a:xfrm>
              <a:off x="1294" y="4341"/>
              <a:ext cx="1" cy="2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21" name="Line 114"/>
            <p:cNvSpPr>
              <a:spLocks noChangeShapeType="1"/>
            </p:cNvSpPr>
            <p:nvPr/>
          </p:nvSpPr>
          <p:spPr bwMode="auto">
            <a:xfrm>
              <a:off x="1294" y="3719"/>
              <a:ext cx="4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22" name="Line 115"/>
            <p:cNvSpPr>
              <a:spLocks noChangeShapeType="1"/>
            </p:cNvSpPr>
            <p:nvPr/>
          </p:nvSpPr>
          <p:spPr bwMode="auto">
            <a:xfrm>
              <a:off x="1342" y="3719"/>
              <a:ext cx="1" cy="4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23" name="Line 116"/>
            <p:cNvSpPr>
              <a:spLocks noChangeShapeType="1"/>
            </p:cNvSpPr>
            <p:nvPr/>
          </p:nvSpPr>
          <p:spPr bwMode="auto">
            <a:xfrm>
              <a:off x="1342" y="4341"/>
              <a:ext cx="1" cy="2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24" name="Rectangle 117"/>
            <p:cNvSpPr>
              <a:spLocks noChangeArrowheads="1"/>
            </p:cNvSpPr>
            <p:nvPr/>
          </p:nvSpPr>
          <p:spPr bwMode="auto">
            <a:xfrm>
              <a:off x="1490" y="3771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25" name="Rectangle 118"/>
            <p:cNvSpPr>
              <a:spLocks noChangeArrowheads="1"/>
            </p:cNvSpPr>
            <p:nvPr/>
          </p:nvSpPr>
          <p:spPr bwMode="auto">
            <a:xfrm>
              <a:off x="1490" y="4489"/>
              <a:ext cx="48" cy="4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26" name="Rectangle 119"/>
            <p:cNvSpPr>
              <a:spLocks noChangeArrowheads="1"/>
            </p:cNvSpPr>
            <p:nvPr/>
          </p:nvSpPr>
          <p:spPr bwMode="auto">
            <a:xfrm>
              <a:off x="1490" y="4345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27" name="Rectangle 120"/>
            <p:cNvSpPr>
              <a:spLocks noChangeArrowheads="1"/>
            </p:cNvSpPr>
            <p:nvPr/>
          </p:nvSpPr>
          <p:spPr bwMode="auto">
            <a:xfrm>
              <a:off x="1490" y="4154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28" name="Rectangle 121"/>
            <p:cNvSpPr>
              <a:spLocks noChangeArrowheads="1"/>
            </p:cNvSpPr>
            <p:nvPr/>
          </p:nvSpPr>
          <p:spPr bwMode="auto">
            <a:xfrm>
              <a:off x="1490" y="4010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29" name="Rectangle 122"/>
            <p:cNvSpPr>
              <a:spLocks noChangeArrowheads="1"/>
            </p:cNvSpPr>
            <p:nvPr/>
          </p:nvSpPr>
          <p:spPr bwMode="auto">
            <a:xfrm>
              <a:off x="1490" y="3915"/>
              <a:ext cx="48" cy="4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30" name="Line 123"/>
            <p:cNvSpPr>
              <a:spLocks noChangeShapeType="1"/>
            </p:cNvSpPr>
            <p:nvPr/>
          </p:nvSpPr>
          <p:spPr bwMode="auto">
            <a:xfrm>
              <a:off x="1486" y="3767"/>
              <a:ext cx="3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31" name="Line 124"/>
            <p:cNvSpPr>
              <a:spLocks noChangeShapeType="1"/>
            </p:cNvSpPr>
            <p:nvPr/>
          </p:nvSpPr>
          <p:spPr bwMode="auto">
            <a:xfrm>
              <a:off x="1534" y="3959"/>
              <a:ext cx="28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32" name="Line 125"/>
            <p:cNvSpPr>
              <a:spLocks noChangeShapeType="1"/>
            </p:cNvSpPr>
            <p:nvPr/>
          </p:nvSpPr>
          <p:spPr bwMode="auto">
            <a:xfrm>
              <a:off x="1534" y="4006"/>
              <a:ext cx="28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33" name="Line 126"/>
            <p:cNvSpPr>
              <a:spLocks noChangeShapeType="1"/>
            </p:cNvSpPr>
            <p:nvPr/>
          </p:nvSpPr>
          <p:spPr bwMode="auto">
            <a:xfrm>
              <a:off x="1534" y="4198"/>
              <a:ext cx="28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34" name="Line 127"/>
            <p:cNvSpPr>
              <a:spLocks noChangeShapeType="1"/>
            </p:cNvSpPr>
            <p:nvPr/>
          </p:nvSpPr>
          <p:spPr bwMode="auto">
            <a:xfrm flipV="1">
              <a:off x="1540" y="4342"/>
              <a:ext cx="281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35" name="Line 128"/>
            <p:cNvSpPr>
              <a:spLocks noChangeShapeType="1"/>
            </p:cNvSpPr>
            <p:nvPr/>
          </p:nvSpPr>
          <p:spPr bwMode="auto">
            <a:xfrm>
              <a:off x="1534" y="4532"/>
              <a:ext cx="28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36" name="Line 129"/>
            <p:cNvSpPr>
              <a:spLocks noChangeShapeType="1"/>
            </p:cNvSpPr>
            <p:nvPr/>
          </p:nvSpPr>
          <p:spPr bwMode="auto">
            <a:xfrm>
              <a:off x="1821" y="3672"/>
              <a:ext cx="1" cy="9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37" name="Line 130"/>
            <p:cNvSpPr>
              <a:spLocks noChangeShapeType="1"/>
            </p:cNvSpPr>
            <p:nvPr/>
          </p:nvSpPr>
          <p:spPr bwMode="auto">
            <a:xfrm>
              <a:off x="1821" y="3672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38" name="Line 131"/>
            <p:cNvSpPr>
              <a:spLocks noChangeShapeType="1"/>
            </p:cNvSpPr>
            <p:nvPr/>
          </p:nvSpPr>
          <p:spPr bwMode="auto">
            <a:xfrm>
              <a:off x="1916" y="3672"/>
              <a:ext cx="1" cy="9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39" name="Line 132"/>
            <p:cNvSpPr>
              <a:spLocks noChangeShapeType="1"/>
            </p:cNvSpPr>
            <p:nvPr/>
          </p:nvSpPr>
          <p:spPr bwMode="auto">
            <a:xfrm>
              <a:off x="2299" y="3863"/>
              <a:ext cx="910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40" name="Line 133"/>
            <p:cNvSpPr>
              <a:spLocks noChangeShapeType="1"/>
            </p:cNvSpPr>
            <p:nvPr/>
          </p:nvSpPr>
          <p:spPr bwMode="auto">
            <a:xfrm>
              <a:off x="2299" y="4102"/>
              <a:ext cx="910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41" name="Line 134"/>
            <p:cNvSpPr>
              <a:spLocks noChangeShapeType="1"/>
            </p:cNvSpPr>
            <p:nvPr/>
          </p:nvSpPr>
          <p:spPr bwMode="auto">
            <a:xfrm>
              <a:off x="2299" y="4437"/>
              <a:ext cx="910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42" name="Line 135"/>
            <p:cNvSpPr>
              <a:spLocks noChangeShapeType="1"/>
            </p:cNvSpPr>
            <p:nvPr/>
          </p:nvSpPr>
          <p:spPr bwMode="auto">
            <a:xfrm>
              <a:off x="2730" y="3719"/>
              <a:ext cx="1" cy="4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43" name="Line 136"/>
            <p:cNvSpPr>
              <a:spLocks noChangeShapeType="1"/>
            </p:cNvSpPr>
            <p:nvPr/>
          </p:nvSpPr>
          <p:spPr bwMode="auto">
            <a:xfrm>
              <a:off x="2730" y="4341"/>
              <a:ext cx="1" cy="2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44" name="Line 137"/>
            <p:cNvSpPr>
              <a:spLocks noChangeShapeType="1"/>
            </p:cNvSpPr>
            <p:nvPr/>
          </p:nvSpPr>
          <p:spPr bwMode="auto">
            <a:xfrm>
              <a:off x="2778" y="3719"/>
              <a:ext cx="1" cy="4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45" name="Line 138"/>
            <p:cNvSpPr>
              <a:spLocks noChangeShapeType="1"/>
            </p:cNvSpPr>
            <p:nvPr/>
          </p:nvSpPr>
          <p:spPr bwMode="auto">
            <a:xfrm flipH="1">
              <a:off x="2730" y="3719"/>
              <a:ext cx="4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46" name="Line 139"/>
            <p:cNvSpPr>
              <a:spLocks noChangeShapeType="1"/>
            </p:cNvSpPr>
            <p:nvPr/>
          </p:nvSpPr>
          <p:spPr bwMode="auto">
            <a:xfrm>
              <a:off x="2778" y="4341"/>
              <a:ext cx="1" cy="2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47" name="Rectangle 140"/>
            <p:cNvSpPr>
              <a:spLocks noChangeArrowheads="1"/>
            </p:cNvSpPr>
            <p:nvPr/>
          </p:nvSpPr>
          <p:spPr bwMode="auto">
            <a:xfrm>
              <a:off x="2830" y="3771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48" name="Rectangle 141"/>
            <p:cNvSpPr>
              <a:spLocks noChangeArrowheads="1"/>
            </p:cNvSpPr>
            <p:nvPr/>
          </p:nvSpPr>
          <p:spPr bwMode="auto">
            <a:xfrm>
              <a:off x="2925" y="3771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49" name="Rectangle 142"/>
            <p:cNvSpPr>
              <a:spLocks noChangeArrowheads="1"/>
            </p:cNvSpPr>
            <p:nvPr/>
          </p:nvSpPr>
          <p:spPr bwMode="auto">
            <a:xfrm>
              <a:off x="3117" y="3771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50" name="Rectangle 143"/>
            <p:cNvSpPr>
              <a:spLocks noChangeArrowheads="1"/>
            </p:cNvSpPr>
            <p:nvPr/>
          </p:nvSpPr>
          <p:spPr bwMode="auto">
            <a:xfrm>
              <a:off x="2830" y="3915"/>
              <a:ext cx="48" cy="4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51" name="Rectangle 144"/>
            <p:cNvSpPr>
              <a:spLocks noChangeArrowheads="1"/>
            </p:cNvSpPr>
            <p:nvPr/>
          </p:nvSpPr>
          <p:spPr bwMode="auto">
            <a:xfrm>
              <a:off x="2925" y="3915"/>
              <a:ext cx="48" cy="4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52" name="Rectangle 145"/>
            <p:cNvSpPr>
              <a:spLocks noChangeArrowheads="1"/>
            </p:cNvSpPr>
            <p:nvPr/>
          </p:nvSpPr>
          <p:spPr bwMode="auto">
            <a:xfrm>
              <a:off x="3117" y="3915"/>
              <a:ext cx="48" cy="4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53" name="Rectangle 146"/>
            <p:cNvSpPr>
              <a:spLocks noChangeArrowheads="1"/>
            </p:cNvSpPr>
            <p:nvPr/>
          </p:nvSpPr>
          <p:spPr bwMode="auto">
            <a:xfrm>
              <a:off x="2830" y="4010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54" name="Rectangle 147"/>
            <p:cNvSpPr>
              <a:spLocks noChangeArrowheads="1"/>
            </p:cNvSpPr>
            <p:nvPr/>
          </p:nvSpPr>
          <p:spPr bwMode="auto">
            <a:xfrm>
              <a:off x="2925" y="4010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55" name="Rectangle 148"/>
            <p:cNvSpPr>
              <a:spLocks noChangeArrowheads="1"/>
            </p:cNvSpPr>
            <p:nvPr/>
          </p:nvSpPr>
          <p:spPr bwMode="auto">
            <a:xfrm>
              <a:off x="3117" y="4010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56" name="Rectangle 149"/>
            <p:cNvSpPr>
              <a:spLocks noChangeArrowheads="1"/>
            </p:cNvSpPr>
            <p:nvPr/>
          </p:nvSpPr>
          <p:spPr bwMode="auto">
            <a:xfrm>
              <a:off x="2830" y="4154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57" name="Rectangle 150"/>
            <p:cNvSpPr>
              <a:spLocks noChangeArrowheads="1"/>
            </p:cNvSpPr>
            <p:nvPr/>
          </p:nvSpPr>
          <p:spPr bwMode="auto">
            <a:xfrm>
              <a:off x="2925" y="4154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58" name="Rectangle 151"/>
            <p:cNvSpPr>
              <a:spLocks noChangeArrowheads="1"/>
            </p:cNvSpPr>
            <p:nvPr/>
          </p:nvSpPr>
          <p:spPr bwMode="auto">
            <a:xfrm>
              <a:off x="3117" y="4154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59" name="Rectangle 152"/>
            <p:cNvSpPr>
              <a:spLocks noChangeArrowheads="1"/>
            </p:cNvSpPr>
            <p:nvPr/>
          </p:nvSpPr>
          <p:spPr bwMode="auto">
            <a:xfrm>
              <a:off x="2830" y="4345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60" name="Rectangle 153"/>
            <p:cNvSpPr>
              <a:spLocks noChangeArrowheads="1"/>
            </p:cNvSpPr>
            <p:nvPr/>
          </p:nvSpPr>
          <p:spPr bwMode="auto">
            <a:xfrm>
              <a:off x="2925" y="4345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61" name="Rectangle 154"/>
            <p:cNvSpPr>
              <a:spLocks noChangeArrowheads="1"/>
            </p:cNvSpPr>
            <p:nvPr/>
          </p:nvSpPr>
          <p:spPr bwMode="auto">
            <a:xfrm>
              <a:off x="3117" y="4345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62" name="Rectangle 155"/>
            <p:cNvSpPr>
              <a:spLocks noChangeArrowheads="1"/>
            </p:cNvSpPr>
            <p:nvPr/>
          </p:nvSpPr>
          <p:spPr bwMode="auto">
            <a:xfrm>
              <a:off x="2830" y="4489"/>
              <a:ext cx="48" cy="4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63" name="Rectangle 156"/>
            <p:cNvSpPr>
              <a:spLocks noChangeArrowheads="1"/>
            </p:cNvSpPr>
            <p:nvPr/>
          </p:nvSpPr>
          <p:spPr bwMode="auto">
            <a:xfrm>
              <a:off x="2925" y="4489"/>
              <a:ext cx="48" cy="4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64" name="Rectangle 157"/>
            <p:cNvSpPr>
              <a:spLocks noChangeArrowheads="1"/>
            </p:cNvSpPr>
            <p:nvPr/>
          </p:nvSpPr>
          <p:spPr bwMode="auto">
            <a:xfrm>
              <a:off x="3117" y="4489"/>
              <a:ext cx="48" cy="4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65" name="Line 158"/>
            <p:cNvSpPr>
              <a:spLocks noChangeShapeType="1"/>
            </p:cNvSpPr>
            <p:nvPr/>
          </p:nvSpPr>
          <p:spPr bwMode="auto">
            <a:xfrm>
              <a:off x="2826" y="3767"/>
              <a:ext cx="47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66" name="Line 159"/>
            <p:cNvSpPr>
              <a:spLocks noChangeShapeType="1"/>
            </p:cNvSpPr>
            <p:nvPr/>
          </p:nvSpPr>
          <p:spPr bwMode="auto">
            <a:xfrm>
              <a:off x="2826" y="3959"/>
              <a:ext cx="47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67" name="Line 160"/>
            <p:cNvSpPr>
              <a:spLocks noChangeShapeType="1"/>
            </p:cNvSpPr>
            <p:nvPr/>
          </p:nvSpPr>
          <p:spPr bwMode="auto">
            <a:xfrm>
              <a:off x="2826" y="4006"/>
              <a:ext cx="47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68" name="Line 161"/>
            <p:cNvSpPr>
              <a:spLocks noChangeShapeType="1"/>
            </p:cNvSpPr>
            <p:nvPr/>
          </p:nvSpPr>
          <p:spPr bwMode="auto">
            <a:xfrm>
              <a:off x="2826" y="4198"/>
              <a:ext cx="47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69" name="Line 162"/>
            <p:cNvSpPr>
              <a:spLocks noChangeShapeType="1"/>
            </p:cNvSpPr>
            <p:nvPr/>
          </p:nvSpPr>
          <p:spPr bwMode="auto">
            <a:xfrm flipV="1">
              <a:off x="2826" y="4336"/>
              <a:ext cx="484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70" name="Line 163"/>
            <p:cNvSpPr>
              <a:spLocks noChangeShapeType="1"/>
            </p:cNvSpPr>
            <p:nvPr/>
          </p:nvSpPr>
          <p:spPr bwMode="auto">
            <a:xfrm>
              <a:off x="2874" y="4532"/>
              <a:ext cx="43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71" name="Line 164"/>
            <p:cNvSpPr>
              <a:spLocks noChangeShapeType="1"/>
            </p:cNvSpPr>
            <p:nvPr/>
          </p:nvSpPr>
          <p:spPr bwMode="auto">
            <a:xfrm>
              <a:off x="3304" y="3672"/>
              <a:ext cx="1" cy="9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72" name="Line 165"/>
            <p:cNvSpPr>
              <a:spLocks noChangeShapeType="1"/>
            </p:cNvSpPr>
            <p:nvPr/>
          </p:nvSpPr>
          <p:spPr bwMode="auto">
            <a:xfrm>
              <a:off x="3304" y="3672"/>
              <a:ext cx="9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73" name="Line 166"/>
            <p:cNvSpPr>
              <a:spLocks noChangeShapeType="1"/>
            </p:cNvSpPr>
            <p:nvPr/>
          </p:nvSpPr>
          <p:spPr bwMode="auto">
            <a:xfrm>
              <a:off x="3400" y="3672"/>
              <a:ext cx="1" cy="9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74" name="Oval 167"/>
            <p:cNvSpPr>
              <a:spLocks noChangeArrowheads="1"/>
            </p:cNvSpPr>
            <p:nvPr/>
          </p:nvSpPr>
          <p:spPr bwMode="auto">
            <a:xfrm>
              <a:off x="868" y="4632"/>
              <a:ext cx="909" cy="90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75" name="Oval 168"/>
            <p:cNvSpPr>
              <a:spLocks noChangeArrowheads="1"/>
            </p:cNvSpPr>
            <p:nvPr/>
          </p:nvSpPr>
          <p:spPr bwMode="auto">
            <a:xfrm>
              <a:off x="1107" y="4871"/>
              <a:ext cx="431" cy="431"/>
            </a:xfrm>
            <a:prstGeom prst="ellipse">
              <a:avLst/>
            </a:prstGeom>
            <a:noFill/>
            <a:ln w="12700">
              <a:solidFill>
                <a:srgbClr val="1F1F1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76" name="Line 169"/>
            <p:cNvSpPr>
              <a:spLocks noChangeShapeType="1"/>
            </p:cNvSpPr>
            <p:nvPr/>
          </p:nvSpPr>
          <p:spPr bwMode="auto">
            <a:xfrm flipH="1">
              <a:off x="1486" y="5106"/>
              <a:ext cx="3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77" name="Oval 170"/>
            <p:cNvSpPr>
              <a:spLocks noChangeArrowheads="1"/>
            </p:cNvSpPr>
            <p:nvPr/>
          </p:nvSpPr>
          <p:spPr bwMode="auto">
            <a:xfrm>
              <a:off x="1825" y="5063"/>
              <a:ext cx="95" cy="9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78" name="Rectangle 171"/>
            <p:cNvSpPr>
              <a:spLocks noChangeArrowheads="1"/>
            </p:cNvSpPr>
            <p:nvPr/>
          </p:nvSpPr>
          <p:spPr bwMode="auto">
            <a:xfrm>
              <a:off x="1490" y="5110"/>
              <a:ext cx="48" cy="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79" name="Line 172"/>
            <p:cNvSpPr>
              <a:spLocks noChangeShapeType="1"/>
            </p:cNvSpPr>
            <p:nvPr/>
          </p:nvSpPr>
          <p:spPr bwMode="auto">
            <a:xfrm>
              <a:off x="1446" y="3672"/>
              <a:ext cx="2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80" name="Arc 173"/>
            <p:cNvSpPr>
              <a:spLocks/>
            </p:cNvSpPr>
            <p:nvPr/>
          </p:nvSpPr>
          <p:spPr bwMode="auto">
            <a:xfrm>
              <a:off x="1653" y="3639"/>
              <a:ext cx="120" cy="65"/>
            </a:xfrm>
            <a:custGeom>
              <a:avLst/>
              <a:gdLst>
                <a:gd name="G0" fmla="+- 21600 0 0"/>
                <a:gd name="G1" fmla="+- 5885 0 0"/>
                <a:gd name="G2" fmla="+- 21600 0 0"/>
                <a:gd name="T0" fmla="*/ 810 w 21600"/>
                <a:gd name="T1" fmla="*/ 11745 h 11745"/>
                <a:gd name="T2" fmla="*/ 817 w 21600"/>
                <a:gd name="T3" fmla="*/ 0 h 11745"/>
                <a:gd name="T4" fmla="*/ 21600 w 21600"/>
                <a:gd name="T5" fmla="*/ 5885 h 1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745" fill="none" extrusionOk="0">
                  <a:moveTo>
                    <a:pt x="810" y="11744"/>
                  </a:moveTo>
                  <a:cubicBezTo>
                    <a:pt x="272" y="9838"/>
                    <a:pt x="0" y="7866"/>
                    <a:pt x="0" y="5885"/>
                  </a:cubicBezTo>
                  <a:cubicBezTo>
                    <a:pt x="-1" y="3895"/>
                    <a:pt x="274" y="1914"/>
                    <a:pt x="817" y="0"/>
                  </a:cubicBezTo>
                </a:path>
                <a:path w="21600" h="11745" stroke="0" extrusionOk="0">
                  <a:moveTo>
                    <a:pt x="810" y="11744"/>
                  </a:moveTo>
                  <a:cubicBezTo>
                    <a:pt x="272" y="9838"/>
                    <a:pt x="0" y="7866"/>
                    <a:pt x="0" y="5885"/>
                  </a:cubicBezTo>
                  <a:cubicBezTo>
                    <a:pt x="-1" y="3895"/>
                    <a:pt x="274" y="1914"/>
                    <a:pt x="817" y="0"/>
                  </a:cubicBezTo>
                  <a:lnTo>
                    <a:pt x="21600" y="58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81" name="Arc 174"/>
            <p:cNvSpPr>
              <a:spLocks/>
            </p:cNvSpPr>
            <p:nvPr/>
          </p:nvSpPr>
          <p:spPr bwMode="auto">
            <a:xfrm>
              <a:off x="1398" y="3639"/>
              <a:ext cx="120" cy="65"/>
            </a:xfrm>
            <a:custGeom>
              <a:avLst/>
              <a:gdLst>
                <a:gd name="G0" fmla="+- 0 0 0"/>
                <a:gd name="G1" fmla="+- 5885 0 0"/>
                <a:gd name="G2" fmla="+- 21600 0 0"/>
                <a:gd name="T0" fmla="*/ 20783 w 21600"/>
                <a:gd name="T1" fmla="*/ 0 h 11745"/>
                <a:gd name="T2" fmla="*/ 20790 w 21600"/>
                <a:gd name="T3" fmla="*/ 11745 h 11745"/>
                <a:gd name="T4" fmla="*/ 0 w 21600"/>
                <a:gd name="T5" fmla="*/ 5885 h 1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745" fill="none" extrusionOk="0">
                  <a:moveTo>
                    <a:pt x="20782" y="0"/>
                  </a:moveTo>
                  <a:cubicBezTo>
                    <a:pt x="21325" y="1914"/>
                    <a:pt x="21600" y="3895"/>
                    <a:pt x="21600" y="5885"/>
                  </a:cubicBezTo>
                  <a:cubicBezTo>
                    <a:pt x="21600" y="7866"/>
                    <a:pt x="21327" y="9838"/>
                    <a:pt x="20789" y="11744"/>
                  </a:cubicBezTo>
                </a:path>
                <a:path w="21600" h="11745" stroke="0" extrusionOk="0">
                  <a:moveTo>
                    <a:pt x="20782" y="0"/>
                  </a:moveTo>
                  <a:cubicBezTo>
                    <a:pt x="21325" y="1914"/>
                    <a:pt x="21600" y="3895"/>
                    <a:pt x="21600" y="5885"/>
                  </a:cubicBezTo>
                  <a:cubicBezTo>
                    <a:pt x="21600" y="7866"/>
                    <a:pt x="21327" y="9838"/>
                    <a:pt x="20789" y="11744"/>
                  </a:cubicBezTo>
                  <a:lnTo>
                    <a:pt x="0" y="58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82" name="Line 175"/>
            <p:cNvSpPr>
              <a:spLocks noChangeShapeType="1"/>
            </p:cNvSpPr>
            <p:nvPr/>
          </p:nvSpPr>
          <p:spPr bwMode="auto">
            <a:xfrm>
              <a:off x="1350" y="5059"/>
              <a:ext cx="36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83" name="Arc 176"/>
            <p:cNvSpPr>
              <a:spLocks/>
            </p:cNvSpPr>
            <p:nvPr/>
          </p:nvSpPr>
          <p:spPr bwMode="auto">
            <a:xfrm>
              <a:off x="1653" y="5026"/>
              <a:ext cx="120" cy="65"/>
            </a:xfrm>
            <a:custGeom>
              <a:avLst/>
              <a:gdLst>
                <a:gd name="G0" fmla="+- 21600 0 0"/>
                <a:gd name="G1" fmla="+- 5885 0 0"/>
                <a:gd name="G2" fmla="+- 21600 0 0"/>
                <a:gd name="T0" fmla="*/ 810 w 21600"/>
                <a:gd name="T1" fmla="*/ 11745 h 11745"/>
                <a:gd name="T2" fmla="*/ 817 w 21600"/>
                <a:gd name="T3" fmla="*/ 0 h 11745"/>
                <a:gd name="T4" fmla="*/ 21600 w 21600"/>
                <a:gd name="T5" fmla="*/ 5885 h 1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745" fill="none" extrusionOk="0">
                  <a:moveTo>
                    <a:pt x="810" y="11744"/>
                  </a:moveTo>
                  <a:cubicBezTo>
                    <a:pt x="272" y="9838"/>
                    <a:pt x="0" y="7866"/>
                    <a:pt x="0" y="5885"/>
                  </a:cubicBezTo>
                  <a:cubicBezTo>
                    <a:pt x="-1" y="3895"/>
                    <a:pt x="274" y="1914"/>
                    <a:pt x="817" y="0"/>
                  </a:cubicBezTo>
                </a:path>
                <a:path w="21600" h="11745" stroke="0" extrusionOk="0">
                  <a:moveTo>
                    <a:pt x="810" y="11744"/>
                  </a:moveTo>
                  <a:cubicBezTo>
                    <a:pt x="272" y="9838"/>
                    <a:pt x="0" y="7866"/>
                    <a:pt x="0" y="5885"/>
                  </a:cubicBezTo>
                  <a:cubicBezTo>
                    <a:pt x="-1" y="3895"/>
                    <a:pt x="274" y="1914"/>
                    <a:pt x="817" y="0"/>
                  </a:cubicBezTo>
                  <a:lnTo>
                    <a:pt x="21600" y="58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84" name="Arc 177"/>
            <p:cNvSpPr>
              <a:spLocks/>
            </p:cNvSpPr>
            <p:nvPr/>
          </p:nvSpPr>
          <p:spPr bwMode="auto">
            <a:xfrm>
              <a:off x="1303" y="5027"/>
              <a:ext cx="120" cy="65"/>
            </a:xfrm>
            <a:custGeom>
              <a:avLst/>
              <a:gdLst>
                <a:gd name="G0" fmla="+- 0 0 0"/>
                <a:gd name="G1" fmla="+- 5869 0 0"/>
                <a:gd name="G2" fmla="+- 21600 0 0"/>
                <a:gd name="T0" fmla="*/ 20787 w 21600"/>
                <a:gd name="T1" fmla="*/ 0 h 11713"/>
                <a:gd name="T2" fmla="*/ 20794 w 21600"/>
                <a:gd name="T3" fmla="*/ 11713 h 11713"/>
                <a:gd name="T4" fmla="*/ 0 w 21600"/>
                <a:gd name="T5" fmla="*/ 5869 h 11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713" fill="none" extrusionOk="0">
                  <a:moveTo>
                    <a:pt x="20787" y="-1"/>
                  </a:moveTo>
                  <a:cubicBezTo>
                    <a:pt x="21326" y="1909"/>
                    <a:pt x="21600" y="3884"/>
                    <a:pt x="21600" y="5869"/>
                  </a:cubicBezTo>
                  <a:cubicBezTo>
                    <a:pt x="21600" y="7844"/>
                    <a:pt x="21328" y="9811"/>
                    <a:pt x="20794" y="11713"/>
                  </a:cubicBezTo>
                </a:path>
                <a:path w="21600" h="11713" stroke="0" extrusionOk="0">
                  <a:moveTo>
                    <a:pt x="20787" y="-1"/>
                  </a:moveTo>
                  <a:cubicBezTo>
                    <a:pt x="21326" y="1909"/>
                    <a:pt x="21600" y="3884"/>
                    <a:pt x="21600" y="5869"/>
                  </a:cubicBezTo>
                  <a:cubicBezTo>
                    <a:pt x="21600" y="7844"/>
                    <a:pt x="21328" y="9811"/>
                    <a:pt x="20794" y="11713"/>
                  </a:cubicBezTo>
                  <a:lnTo>
                    <a:pt x="0" y="58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85" name="Oval 178"/>
            <p:cNvSpPr>
              <a:spLocks noChangeArrowheads="1"/>
            </p:cNvSpPr>
            <p:nvPr/>
          </p:nvSpPr>
          <p:spPr bwMode="auto">
            <a:xfrm>
              <a:off x="2686" y="5015"/>
              <a:ext cx="192" cy="191"/>
            </a:xfrm>
            <a:prstGeom prst="ellipse">
              <a:avLst/>
            </a:prstGeom>
            <a:noFill/>
            <a:ln w="12700">
              <a:solidFill>
                <a:srgbClr val="1F1F1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86" name="Oval 179"/>
            <p:cNvSpPr>
              <a:spLocks noChangeArrowheads="1"/>
            </p:cNvSpPr>
            <p:nvPr/>
          </p:nvSpPr>
          <p:spPr bwMode="auto">
            <a:xfrm>
              <a:off x="2590" y="4919"/>
              <a:ext cx="383" cy="383"/>
            </a:xfrm>
            <a:prstGeom prst="ellipse">
              <a:avLst/>
            </a:prstGeom>
            <a:noFill/>
            <a:ln w="12700">
              <a:solidFill>
                <a:srgbClr val="1F1F1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87" name="Oval 180"/>
            <p:cNvSpPr>
              <a:spLocks noChangeArrowheads="1"/>
            </p:cNvSpPr>
            <p:nvPr/>
          </p:nvSpPr>
          <p:spPr bwMode="auto">
            <a:xfrm>
              <a:off x="2303" y="4632"/>
              <a:ext cx="910" cy="90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88" name="Oval 181"/>
            <p:cNvSpPr>
              <a:spLocks noChangeArrowheads="1"/>
            </p:cNvSpPr>
            <p:nvPr/>
          </p:nvSpPr>
          <p:spPr bwMode="auto">
            <a:xfrm>
              <a:off x="3308" y="5063"/>
              <a:ext cx="96" cy="9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89" name="Line 182"/>
            <p:cNvSpPr>
              <a:spLocks noChangeShapeType="1"/>
            </p:cNvSpPr>
            <p:nvPr/>
          </p:nvSpPr>
          <p:spPr bwMode="auto">
            <a:xfrm>
              <a:off x="2826" y="5106"/>
              <a:ext cx="47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90" name="Rectangle 183"/>
            <p:cNvSpPr>
              <a:spLocks noChangeArrowheads="1"/>
            </p:cNvSpPr>
            <p:nvPr/>
          </p:nvSpPr>
          <p:spPr bwMode="auto">
            <a:xfrm>
              <a:off x="2830" y="5063"/>
              <a:ext cx="48" cy="4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91" name="Rectangle 184"/>
            <p:cNvSpPr>
              <a:spLocks noChangeArrowheads="1"/>
            </p:cNvSpPr>
            <p:nvPr/>
          </p:nvSpPr>
          <p:spPr bwMode="auto">
            <a:xfrm>
              <a:off x="2925" y="5063"/>
              <a:ext cx="48" cy="4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92" name="Oval 185"/>
            <p:cNvSpPr>
              <a:spLocks noChangeArrowheads="1"/>
            </p:cNvSpPr>
            <p:nvPr/>
          </p:nvSpPr>
          <p:spPr bwMode="auto">
            <a:xfrm>
              <a:off x="2351" y="4680"/>
              <a:ext cx="814" cy="813"/>
            </a:xfrm>
            <a:prstGeom prst="ellipse">
              <a:avLst/>
            </a:prstGeom>
            <a:noFill/>
            <a:ln w="12700">
              <a:solidFill>
                <a:srgbClr val="1F1F1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93" name="Rectangle 186"/>
            <p:cNvSpPr>
              <a:spLocks noChangeArrowheads="1"/>
            </p:cNvSpPr>
            <p:nvPr/>
          </p:nvSpPr>
          <p:spPr bwMode="auto">
            <a:xfrm>
              <a:off x="3117" y="5063"/>
              <a:ext cx="48" cy="4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94" name="Oval 187"/>
            <p:cNvSpPr>
              <a:spLocks noChangeArrowheads="1"/>
            </p:cNvSpPr>
            <p:nvPr/>
          </p:nvSpPr>
          <p:spPr bwMode="auto">
            <a:xfrm>
              <a:off x="1203" y="4967"/>
              <a:ext cx="239" cy="239"/>
            </a:xfrm>
            <a:prstGeom prst="ellipse">
              <a:avLst/>
            </a:prstGeom>
            <a:noFill/>
            <a:ln w="12700">
              <a:solidFill>
                <a:srgbClr val="1F1F1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95" name="Oval 188"/>
            <p:cNvSpPr>
              <a:spLocks noChangeArrowheads="1"/>
            </p:cNvSpPr>
            <p:nvPr/>
          </p:nvSpPr>
          <p:spPr bwMode="auto">
            <a:xfrm>
              <a:off x="915" y="4680"/>
              <a:ext cx="814" cy="813"/>
            </a:xfrm>
            <a:prstGeom prst="ellipse">
              <a:avLst/>
            </a:prstGeom>
            <a:noFill/>
            <a:ln w="12700">
              <a:solidFill>
                <a:srgbClr val="1F1F1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96" name="Line 189"/>
            <p:cNvSpPr>
              <a:spLocks noChangeShapeType="1"/>
            </p:cNvSpPr>
            <p:nvPr/>
          </p:nvSpPr>
          <p:spPr bwMode="auto">
            <a:xfrm flipH="1" flipV="1">
              <a:off x="1725" y="5310"/>
              <a:ext cx="144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97" name="Arc 190"/>
            <p:cNvSpPr>
              <a:spLocks/>
            </p:cNvSpPr>
            <p:nvPr/>
          </p:nvSpPr>
          <p:spPr bwMode="auto">
            <a:xfrm>
              <a:off x="1686" y="5258"/>
              <a:ext cx="98" cy="11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7663 w 17663"/>
                <a:gd name="T1" fmla="*/ 12433 h 19894"/>
                <a:gd name="T2" fmla="*/ 8414 w 17663"/>
                <a:gd name="T3" fmla="*/ 19894 h 19894"/>
                <a:gd name="T4" fmla="*/ 0 w 17663"/>
                <a:gd name="T5" fmla="*/ 0 h 19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63" h="19894" fill="none" extrusionOk="0">
                  <a:moveTo>
                    <a:pt x="17662" y="12432"/>
                  </a:moveTo>
                  <a:cubicBezTo>
                    <a:pt x="15338" y="15735"/>
                    <a:pt x="12133" y="18320"/>
                    <a:pt x="8413" y="19893"/>
                  </a:cubicBezTo>
                </a:path>
                <a:path w="17663" h="19894" stroke="0" extrusionOk="0">
                  <a:moveTo>
                    <a:pt x="17662" y="12432"/>
                  </a:moveTo>
                  <a:cubicBezTo>
                    <a:pt x="15338" y="15735"/>
                    <a:pt x="12133" y="18320"/>
                    <a:pt x="8413" y="198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98" name="Line 191"/>
            <p:cNvSpPr>
              <a:spLocks noChangeShapeType="1"/>
            </p:cNvSpPr>
            <p:nvPr/>
          </p:nvSpPr>
          <p:spPr bwMode="auto">
            <a:xfrm flipH="1" flipV="1">
              <a:off x="1542" y="5244"/>
              <a:ext cx="327" cy="2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99" name="Arc 192"/>
            <p:cNvSpPr>
              <a:spLocks/>
            </p:cNvSpPr>
            <p:nvPr/>
          </p:nvSpPr>
          <p:spPr bwMode="auto">
            <a:xfrm>
              <a:off x="1494" y="5210"/>
              <a:ext cx="112" cy="9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299 w 20299"/>
                <a:gd name="T1" fmla="*/ 7383 h 16994"/>
                <a:gd name="T2" fmla="*/ 13333 w 20299"/>
                <a:gd name="T3" fmla="*/ 16994 h 16994"/>
                <a:gd name="T4" fmla="*/ 0 w 20299"/>
                <a:gd name="T5" fmla="*/ 0 h 16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99" h="16994" fill="none" extrusionOk="0">
                  <a:moveTo>
                    <a:pt x="20299" y="7383"/>
                  </a:moveTo>
                  <a:cubicBezTo>
                    <a:pt x="18920" y="11174"/>
                    <a:pt x="16506" y="14503"/>
                    <a:pt x="13332" y="16993"/>
                  </a:cubicBezTo>
                </a:path>
                <a:path w="20299" h="16994" stroke="0" extrusionOk="0">
                  <a:moveTo>
                    <a:pt x="20299" y="7383"/>
                  </a:moveTo>
                  <a:cubicBezTo>
                    <a:pt x="18920" y="11174"/>
                    <a:pt x="16506" y="14503"/>
                    <a:pt x="13332" y="169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200" name="Line 193"/>
            <p:cNvSpPr>
              <a:spLocks noChangeShapeType="1"/>
            </p:cNvSpPr>
            <p:nvPr/>
          </p:nvSpPr>
          <p:spPr bwMode="auto">
            <a:xfrm flipH="1" flipV="1">
              <a:off x="1359" y="5234"/>
              <a:ext cx="510" cy="2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201" name="Arc 194"/>
            <p:cNvSpPr>
              <a:spLocks/>
            </p:cNvSpPr>
            <p:nvPr/>
          </p:nvSpPr>
          <p:spPr bwMode="auto">
            <a:xfrm>
              <a:off x="1303" y="5210"/>
              <a:ext cx="118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282 w 21282"/>
                <a:gd name="T1" fmla="*/ 3691 h 14341"/>
                <a:gd name="T2" fmla="*/ 16153 w 21282"/>
                <a:gd name="T3" fmla="*/ 14341 h 14341"/>
                <a:gd name="T4" fmla="*/ 0 w 21282"/>
                <a:gd name="T5" fmla="*/ 0 h 14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82" h="14341" fill="none" extrusionOk="0">
                  <a:moveTo>
                    <a:pt x="21282" y="3691"/>
                  </a:moveTo>
                  <a:cubicBezTo>
                    <a:pt x="20595" y="7648"/>
                    <a:pt x="18819" y="11336"/>
                    <a:pt x="16152" y="14340"/>
                  </a:cubicBezTo>
                </a:path>
                <a:path w="21282" h="14341" stroke="0" extrusionOk="0">
                  <a:moveTo>
                    <a:pt x="21282" y="3691"/>
                  </a:moveTo>
                  <a:cubicBezTo>
                    <a:pt x="20595" y="7648"/>
                    <a:pt x="18819" y="11336"/>
                    <a:pt x="16152" y="143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202" name="Line 195"/>
            <p:cNvSpPr>
              <a:spLocks noChangeShapeType="1"/>
            </p:cNvSpPr>
            <p:nvPr/>
          </p:nvSpPr>
          <p:spPr bwMode="auto">
            <a:xfrm flipV="1">
              <a:off x="2156" y="5258"/>
              <a:ext cx="135" cy="1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203" name="Arc 196"/>
            <p:cNvSpPr>
              <a:spLocks/>
            </p:cNvSpPr>
            <p:nvPr/>
          </p:nvSpPr>
          <p:spPr bwMode="auto">
            <a:xfrm>
              <a:off x="2241" y="5210"/>
              <a:ext cx="107" cy="103"/>
            </a:xfrm>
            <a:custGeom>
              <a:avLst/>
              <a:gdLst>
                <a:gd name="G0" fmla="+- 19298 0 0"/>
                <a:gd name="G1" fmla="+- 0 0 0"/>
                <a:gd name="G2" fmla="+- 21600 0 0"/>
                <a:gd name="T0" fmla="*/ 8127 w 19298"/>
                <a:gd name="T1" fmla="*/ 18487 h 18487"/>
                <a:gd name="T2" fmla="*/ 0 w 19298"/>
                <a:gd name="T3" fmla="*/ 9703 h 18487"/>
                <a:gd name="T4" fmla="*/ 19298 w 19298"/>
                <a:gd name="T5" fmla="*/ 0 h 18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98" h="18487" fill="none" extrusionOk="0">
                  <a:moveTo>
                    <a:pt x="8127" y="18486"/>
                  </a:moveTo>
                  <a:cubicBezTo>
                    <a:pt x="4644" y="16382"/>
                    <a:pt x="1827" y="13337"/>
                    <a:pt x="0" y="9702"/>
                  </a:cubicBezTo>
                </a:path>
                <a:path w="19298" h="18487" stroke="0" extrusionOk="0">
                  <a:moveTo>
                    <a:pt x="8127" y="18486"/>
                  </a:moveTo>
                  <a:cubicBezTo>
                    <a:pt x="4644" y="16382"/>
                    <a:pt x="1827" y="13337"/>
                    <a:pt x="0" y="9702"/>
                  </a:cubicBezTo>
                  <a:lnTo>
                    <a:pt x="1929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204" name="Line 197"/>
            <p:cNvSpPr>
              <a:spLocks noChangeShapeType="1"/>
            </p:cNvSpPr>
            <p:nvPr/>
          </p:nvSpPr>
          <p:spPr bwMode="auto">
            <a:xfrm flipV="1">
              <a:off x="2156" y="5234"/>
              <a:ext cx="414" cy="2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205" name="Arc 198"/>
            <p:cNvSpPr>
              <a:spLocks/>
            </p:cNvSpPr>
            <p:nvPr/>
          </p:nvSpPr>
          <p:spPr bwMode="auto">
            <a:xfrm>
              <a:off x="2517" y="5210"/>
              <a:ext cx="118" cy="78"/>
            </a:xfrm>
            <a:custGeom>
              <a:avLst/>
              <a:gdLst>
                <a:gd name="G0" fmla="+- 21352 0 0"/>
                <a:gd name="G1" fmla="+- 0 0 0"/>
                <a:gd name="G2" fmla="+- 21600 0 0"/>
                <a:gd name="T0" fmla="*/ 4985 w 21352"/>
                <a:gd name="T1" fmla="*/ 14095 h 14095"/>
                <a:gd name="T2" fmla="*/ 0 w 21352"/>
                <a:gd name="T3" fmla="*/ 3263 h 14095"/>
                <a:gd name="T4" fmla="*/ 21352 w 21352"/>
                <a:gd name="T5" fmla="*/ 0 h 14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52" h="14095" fill="none" extrusionOk="0">
                  <a:moveTo>
                    <a:pt x="4984" y="14095"/>
                  </a:moveTo>
                  <a:cubicBezTo>
                    <a:pt x="2339" y="11023"/>
                    <a:pt x="612" y="7269"/>
                    <a:pt x="-1" y="3263"/>
                  </a:cubicBezTo>
                </a:path>
                <a:path w="21352" h="14095" stroke="0" extrusionOk="0">
                  <a:moveTo>
                    <a:pt x="4984" y="14095"/>
                  </a:moveTo>
                  <a:cubicBezTo>
                    <a:pt x="2339" y="11023"/>
                    <a:pt x="612" y="7269"/>
                    <a:pt x="-1" y="3263"/>
                  </a:cubicBezTo>
                  <a:lnTo>
                    <a:pt x="2135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206" name="Line 199"/>
            <p:cNvSpPr>
              <a:spLocks noChangeShapeType="1"/>
            </p:cNvSpPr>
            <p:nvPr/>
          </p:nvSpPr>
          <p:spPr bwMode="auto">
            <a:xfrm flipV="1">
              <a:off x="2156" y="5311"/>
              <a:ext cx="566" cy="1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207" name="Arc 200"/>
            <p:cNvSpPr>
              <a:spLocks/>
            </p:cNvSpPr>
            <p:nvPr/>
          </p:nvSpPr>
          <p:spPr bwMode="auto">
            <a:xfrm>
              <a:off x="2658" y="5292"/>
              <a:ext cx="120" cy="64"/>
            </a:xfrm>
            <a:custGeom>
              <a:avLst/>
              <a:gdLst>
                <a:gd name="G0" fmla="+- 21600 0 0"/>
                <a:gd name="G1" fmla="+- 1097 0 0"/>
                <a:gd name="G2" fmla="+- 21600 0 0"/>
                <a:gd name="T0" fmla="*/ 2696 w 21600"/>
                <a:gd name="T1" fmla="*/ 11546 h 11546"/>
                <a:gd name="T2" fmla="*/ 28 w 21600"/>
                <a:gd name="T3" fmla="*/ 0 h 11546"/>
                <a:gd name="T4" fmla="*/ 21600 w 21600"/>
                <a:gd name="T5" fmla="*/ 1097 h 1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546" fill="none" extrusionOk="0">
                  <a:moveTo>
                    <a:pt x="2695" y="11546"/>
                  </a:moveTo>
                  <a:cubicBezTo>
                    <a:pt x="927" y="8347"/>
                    <a:pt x="0" y="4752"/>
                    <a:pt x="0" y="1097"/>
                  </a:cubicBezTo>
                  <a:cubicBezTo>
                    <a:pt x="-1" y="731"/>
                    <a:pt x="9" y="365"/>
                    <a:pt x="27" y="-1"/>
                  </a:cubicBezTo>
                </a:path>
                <a:path w="21600" h="11546" stroke="0" extrusionOk="0">
                  <a:moveTo>
                    <a:pt x="2695" y="11546"/>
                  </a:moveTo>
                  <a:cubicBezTo>
                    <a:pt x="927" y="8347"/>
                    <a:pt x="0" y="4752"/>
                    <a:pt x="0" y="1097"/>
                  </a:cubicBezTo>
                  <a:cubicBezTo>
                    <a:pt x="-1" y="731"/>
                    <a:pt x="9" y="365"/>
                    <a:pt x="27" y="-1"/>
                  </a:cubicBezTo>
                  <a:lnTo>
                    <a:pt x="21600" y="10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208" name="Rectangle 201"/>
            <p:cNvSpPr>
              <a:spLocks noChangeArrowheads="1"/>
            </p:cNvSpPr>
            <p:nvPr/>
          </p:nvSpPr>
          <p:spPr bwMode="auto">
            <a:xfrm>
              <a:off x="1896" y="5435"/>
              <a:ext cx="223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50" b="1"/>
                <a:t>Track</a:t>
              </a:r>
            </a:p>
          </p:txBody>
        </p:sp>
        <p:sp>
          <p:nvSpPr>
            <p:cNvPr id="209" name="Rectangle 204"/>
            <p:cNvSpPr>
              <a:spLocks noChangeArrowheads="1"/>
            </p:cNvSpPr>
            <p:nvPr/>
          </p:nvSpPr>
          <p:spPr bwMode="auto">
            <a:xfrm>
              <a:off x="864" y="4485"/>
              <a:ext cx="8" cy="534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210" name="Rectangle 205"/>
            <p:cNvSpPr>
              <a:spLocks noChangeArrowheads="1"/>
            </p:cNvSpPr>
            <p:nvPr/>
          </p:nvSpPr>
          <p:spPr bwMode="auto">
            <a:xfrm>
              <a:off x="1773" y="4485"/>
              <a:ext cx="8" cy="582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211" name="Rectangle 206"/>
            <p:cNvSpPr>
              <a:spLocks noChangeArrowheads="1"/>
            </p:cNvSpPr>
            <p:nvPr/>
          </p:nvSpPr>
          <p:spPr bwMode="auto">
            <a:xfrm>
              <a:off x="2299" y="4485"/>
              <a:ext cx="8" cy="534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212" name="Rectangle 207"/>
            <p:cNvSpPr>
              <a:spLocks noChangeArrowheads="1"/>
            </p:cNvSpPr>
            <p:nvPr/>
          </p:nvSpPr>
          <p:spPr bwMode="auto">
            <a:xfrm>
              <a:off x="3209" y="4485"/>
              <a:ext cx="8" cy="582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213" name="Rectangle 107"/>
            <p:cNvSpPr>
              <a:spLocks noChangeArrowheads="1"/>
            </p:cNvSpPr>
            <p:nvPr/>
          </p:nvSpPr>
          <p:spPr bwMode="auto">
            <a:xfrm>
              <a:off x="759" y="3359"/>
              <a:ext cx="2537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400" b="1" dirty="0"/>
                <a:t>Moving Head Disk                  Fixed Head Disk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Organization		               </a:t>
            </a:r>
            <a:fld id="{44198361-0847-4097-97B6-F757CEDA3EDF}" type="slidenum">
              <a:rPr lang="en-US" smtClean="0"/>
              <a:pPr/>
              <a:t>7</a:t>
            </a:fld>
            <a:r>
              <a:rPr lang="en-US" dirty="0"/>
              <a:t>				          Lecture 41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Associative Memory</a:t>
            </a:r>
          </a:p>
        </p:txBody>
      </p:sp>
      <p:grpSp>
        <p:nvGrpSpPr>
          <p:cNvPr id="2" name="Group 36"/>
          <p:cNvGrpSpPr/>
          <p:nvPr/>
        </p:nvGrpSpPr>
        <p:grpSpPr>
          <a:xfrm>
            <a:off x="2743200" y="2146300"/>
            <a:ext cx="3654012" cy="2654300"/>
            <a:chOff x="2379663" y="1749425"/>
            <a:chExt cx="3654012" cy="265430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273425" y="1770063"/>
              <a:ext cx="1530356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Argument register(A)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505200" y="2486025"/>
              <a:ext cx="1147879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Key register (K)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273425" y="3327400"/>
              <a:ext cx="1469442" cy="4221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Associative memory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505200" y="3516313"/>
              <a:ext cx="1119154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array and logic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694113" y="3917950"/>
              <a:ext cx="737447" cy="4221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 words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462338" y="4092575"/>
              <a:ext cx="1155830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n bits per word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5422900" y="2782888"/>
              <a:ext cx="589650" cy="4221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Match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367338" y="2932113"/>
              <a:ext cx="666337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register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379663" y="3276600"/>
              <a:ext cx="527389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Input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379663" y="3851275"/>
              <a:ext cx="50270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Read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379663" y="4067175"/>
              <a:ext cx="538931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Write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306763" y="1749425"/>
              <a:ext cx="1647825" cy="2667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306763" y="2474913"/>
              <a:ext cx="1647825" cy="25558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2" name="Arc 19"/>
            <p:cNvSpPr>
              <a:spLocks/>
            </p:cNvSpPr>
            <p:nvPr/>
          </p:nvSpPr>
          <p:spPr bwMode="auto">
            <a:xfrm>
              <a:off x="4094163" y="2336800"/>
              <a:ext cx="101600" cy="122238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143375" y="2019300"/>
              <a:ext cx="0" cy="3286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4" name="Arc 21"/>
            <p:cNvSpPr>
              <a:spLocks/>
            </p:cNvSpPr>
            <p:nvPr/>
          </p:nvSpPr>
          <p:spPr bwMode="auto">
            <a:xfrm>
              <a:off x="4094163" y="3051175"/>
              <a:ext cx="101600" cy="122238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4143375" y="2738438"/>
              <a:ext cx="0" cy="3238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306763" y="3192463"/>
              <a:ext cx="1647825" cy="121126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5584825" y="3192463"/>
              <a:ext cx="361950" cy="121126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" name="Arc 25"/>
            <p:cNvSpPr>
              <a:spLocks/>
            </p:cNvSpPr>
            <p:nvPr/>
          </p:nvSpPr>
          <p:spPr bwMode="auto">
            <a:xfrm>
              <a:off x="5451475" y="3709988"/>
              <a:ext cx="128588" cy="9683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4957763" y="3760788"/>
              <a:ext cx="5095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0" name="Arc 27"/>
            <p:cNvSpPr>
              <a:spLocks/>
            </p:cNvSpPr>
            <p:nvPr/>
          </p:nvSpPr>
          <p:spPr bwMode="auto">
            <a:xfrm>
              <a:off x="3173413" y="3351213"/>
              <a:ext cx="128587" cy="9683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2932113" y="3402013"/>
              <a:ext cx="2698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2" name="Arc 29"/>
            <p:cNvSpPr>
              <a:spLocks/>
            </p:cNvSpPr>
            <p:nvPr/>
          </p:nvSpPr>
          <p:spPr bwMode="auto">
            <a:xfrm>
              <a:off x="3168650" y="3943350"/>
              <a:ext cx="127000" cy="96838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2932113" y="3989388"/>
              <a:ext cx="2397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4" name="Arc 31"/>
            <p:cNvSpPr>
              <a:spLocks/>
            </p:cNvSpPr>
            <p:nvPr/>
          </p:nvSpPr>
          <p:spPr bwMode="auto">
            <a:xfrm>
              <a:off x="3173413" y="4154488"/>
              <a:ext cx="128587" cy="9683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2932113" y="4205288"/>
              <a:ext cx="2603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5622925" y="3659188"/>
              <a:ext cx="317396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</a:t>
              </a:r>
            </a:p>
          </p:txBody>
        </p:sp>
      </p:grp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703262" y="1136650"/>
            <a:ext cx="7170705" cy="6108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 b="1" dirty="0"/>
              <a:t>- Accessed by the content of the data rather than by an address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 b="1" dirty="0"/>
              <a:t>- Also called Content Addressable Memory (CAM)</a:t>
            </a: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95275" y="1866900"/>
            <a:ext cx="2717536" cy="3338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 b="1"/>
              <a:t>Hardware Organization</a:t>
            </a:r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431799" y="4886325"/>
            <a:ext cx="8407401" cy="1819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pic>
        <p:nvPicPr>
          <p:cNvPr id="1026" name="Picture 2" descr="C:\Users\gagan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9825" y="5029200"/>
            <a:ext cx="432435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Organization		               </a:t>
            </a:r>
            <a:fld id="{44198361-0847-4097-97B6-F757CEDA3EDF}" type="slidenum">
              <a:rPr lang="en-US" smtClean="0"/>
              <a:pPr/>
              <a:t>8</a:t>
            </a:fld>
            <a:r>
              <a:rPr lang="en-US" dirty="0"/>
              <a:t>				          Lecture 41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Organization of CAM</a:t>
            </a:r>
          </a:p>
        </p:txBody>
      </p:sp>
      <p:grpSp>
        <p:nvGrpSpPr>
          <p:cNvPr id="2" name="Group 130"/>
          <p:cNvGrpSpPr/>
          <p:nvPr/>
        </p:nvGrpSpPr>
        <p:grpSpPr>
          <a:xfrm>
            <a:off x="1143000" y="1277937"/>
            <a:ext cx="7091977" cy="5126695"/>
            <a:chOff x="184150" y="835025"/>
            <a:chExt cx="7311218" cy="5584237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84150" y="3765550"/>
              <a:ext cx="4130999" cy="3508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lnSpc>
                  <a:spcPct val="101000"/>
                </a:lnSpc>
              </a:pPr>
              <a:r>
                <a:rPr lang="en-US" altLang="ko-KR" sz="1800" b="1"/>
                <a:t>Internal organization of a typical cell C</a:t>
              </a:r>
              <a:r>
                <a:rPr lang="en-US" altLang="ko-KR" sz="1800" b="1" baseline="-25000"/>
                <a:t>ij</a:t>
              </a:r>
              <a:r>
                <a:rPr lang="en-US" altLang="ko-KR" sz="1800" b="1"/>
                <a:t>   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949450" y="835025"/>
              <a:ext cx="398463" cy="2190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949450" y="1365250"/>
              <a:ext cx="398463" cy="2190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17713" y="1873249"/>
              <a:ext cx="378437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C</a:t>
              </a:r>
              <a:r>
                <a:rPr lang="en-US" altLang="ko-KR" sz="1200" b="1" baseline="-25000">
                  <a:solidFill>
                    <a:srgbClr val="000000"/>
                  </a:solidFill>
                </a:rPr>
                <a:t>11</a:t>
              </a: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990725" y="1895475"/>
              <a:ext cx="398463" cy="2190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1990725" y="2425700"/>
              <a:ext cx="398463" cy="2190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1990725" y="2955925"/>
              <a:ext cx="398463" cy="2190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3481388" y="835025"/>
              <a:ext cx="396875" cy="2190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7" name="Rectangle 25"/>
            <p:cNvSpPr>
              <a:spLocks noChangeArrowheads="1"/>
            </p:cNvSpPr>
            <p:nvPr/>
          </p:nvSpPr>
          <p:spPr bwMode="auto">
            <a:xfrm>
              <a:off x="3490913" y="1365250"/>
              <a:ext cx="396875" cy="2190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517900" y="1900238"/>
              <a:ext cx="398463" cy="21748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3517900" y="2430463"/>
              <a:ext cx="398463" cy="21748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3517900" y="2960688"/>
              <a:ext cx="398463" cy="21748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1" name="Rectangle 37"/>
            <p:cNvSpPr>
              <a:spLocks noChangeArrowheads="1"/>
            </p:cNvSpPr>
            <p:nvPr/>
          </p:nvSpPr>
          <p:spPr bwMode="auto">
            <a:xfrm>
              <a:off x="5045075" y="835025"/>
              <a:ext cx="396875" cy="2190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2" name="Rectangle 40"/>
            <p:cNvSpPr>
              <a:spLocks noChangeArrowheads="1"/>
            </p:cNvSpPr>
            <p:nvPr/>
          </p:nvSpPr>
          <p:spPr bwMode="auto">
            <a:xfrm>
              <a:off x="5045075" y="1365250"/>
              <a:ext cx="396875" cy="2190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3" name="Rectangle 43"/>
            <p:cNvSpPr>
              <a:spLocks noChangeArrowheads="1"/>
            </p:cNvSpPr>
            <p:nvPr/>
          </p:nvSpPr>
          <p:spPr bwMode="auto">
            <a:xfrm>
              <a:off x="5086350" y="1892300"/>
              <a:ext cx="396875" cy="2174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4" name="Rectangle 46"/>
            <p:cNvSpPr>
              <a:spLocks noChangeArrowheads="1"/>
            </p:cNvSpPr>
            <p:nvPr/>
          </p:nvSpPr>
          <p:spPr bwMode="auto">
            <a:xfrm>
              <a:off x="5086350" y="2422525"/>
              <a:ext cx="396875" cy="2174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5" name="Rectangle 49"/>
            <p:cNvSpPr>
              <a:spLocks noChangeArrowheads="1"/>
            </p:cNvSpPr>
            <p:nvPr/>
          </p:nvSpPr>
          <p:spPr bwMode="auto">
            <a:xfrm>
              <a:off x="5086350" y="2952750"/>
              <a:ext cx="396875" cy="2174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6" name="Rectangle 50"/>
            <p:cNvSpPr>
              <a:spLocks noChangeArrowheads="1"/>
            </p:cNvSpPr>
            <p:nvPr/>
          </p:nvSpPr>
          <p:spPr bwMode="auto">
            <a:xfrm>
              <a:off x="1800225" y="1781175"/>
              <a:ext cx="3790950" cy="15081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" name="Rectangle 51"/>
            <p:cNvSpPr>
              <a:spLocks noChangeArrowheads="1"/>
            </p:cNvSpPr>
            <p:nvPr/>
          </p:nvSpPr>
          <p:spPr bwMode="auto">
            <a:xfrm>
              <a:off x="1133475" y="1893889"/>
              <a:ext cx="669420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Word 1</a:t>
              </a:r>
            </a:p>
          </p:txBody>
        </p:sp>
        <p:sp>
          <p:nvSpPr>
            <p:cNvPr id="28" name="Rectangle 52"/>
            <p:cNvSpPr>
              <a:spLocks noChangeArrowheads="1"/>
            </p:cNvSpPr>
            <p:nvPr/>
          </p:nvSpPr>
          <p:spPr bwMode="auto">
            <a:xfrm>
              <a:off x="1152525" y="2405063"/>
              <a:ext cx="628105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Word i</a:t>
              </a: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1095375" y="2930525"/>
              <a:ext cx="717344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Word m</a:t>
              </a:r>
            </a:p>
          </p:txBody>
        </p:sp>
        <p:sp>
          <p:nvSpPr>
            <p:cNvPr id="30" name="Rectangle 54"/>
            <p:cNvSpPr>
              <a:spLocks noChangeArrowheads="1"/>
            </p:cNvSpPr>
            <p:nvPr/>
          </p:nvSpPr>
          <p:spPr bwMode="auto">
            <a:xfrm>
              <a:off x="1922463" y="3319463"/>
              <a:ext cx="489158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Bit 1</a:t>
              </a:r>
            </a:p>
          </p:txBody>
        </p:sp>
        <p:sp>
          <p:nvSpPr>
            <p:cNvPr id="31" name="Rectangle 55"/>
            <p:cNvSpPr>
              <a:spLocks noChangeArrowheads="1"/>
            </p:cNvSpPr>
            <p:nvPr/>
          </p:nvSpPr>
          <p:spPr bwMode="auto">
            <a:xfrm>
              <a:off x="3475038" y="3306763"/>
              <a:ext cx="449497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Bit j</a:t>
              </a:r>
            </a:p>
          </p:txBody>
        </p:sp>
        <p:sp>
          <p:nvSpPr>
            <p:cNvPr id="32" name="Rectangle 56"/>
            <p:cNvSpPr>
              <a:spLocks noChangeArrowheads="1"/>
            </p:cNvSpPr>
            <p:nvPr/>
          </p:nvSpPr>
          <p:spPr bwMode="auto">
            <a:xfrm>
              <a:off x="5030788" y="3306763"/>
              <a:ext cx="494116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Bit n</a:t>
              </a:r>
            </a:p>
          </p:txBody>
        </p:sp>
        <p:sp>
          <p:nvSpPr>
            <p:cNvPr id="33" name="Rectangle 57"/>
            <p:cNvSpPr>
              <a:spLocks noChangeArrowheads="1"/>
            </p:cNvSpPr>
            <p:nvPr/>
          </p:nvSpPr>
          <p:spPr bwMode="auto">
            <a:xfrm>
              <a:off x="5984875" y="1863725"/>
              <a:ext cx="380090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</a:t>
              </a:r>
              <a:r>
                <a:rPr lang="en-US" altLang="ko-KR" sz="1200" b="1" baseline="-25000">
                  <a:solidFill>
                    <a:srgbClr val="000000"/>
                  </a:solidFill>
                </a:rPr>
                <a:t>1</a:t>
              </a: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34" name="Rectangle 59"/>
            <p:cNvSpPr>
              <a:spLocks noChangeArrowheads="1"/>
            </p:cNvSpPr>
            <p:nvPr/>
          </p:nvSpPr>
          <p:spPr bwMode="auto">
            <a:xfrm>
              <a:off x="5964238" y="1895475"/>
              <a:ext cx="396875" cy="2190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5" name="Rectangle 60"/>
            <p:cNvSpPr>
              <a:spLocks noChangeArrowheads="1"/>
            </p:cNvSpPr>
            <p:nvPr/>
          </p:nvSpPr>
          <p:spPr bwMode="auto">
            <a:xfrm>
              <a:off x="5975351" y="2422525"/>
              <a:ext cx="353649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</a:t>
              </a:r>
              <a:r>
                <a:rPr lang="en-US" altLang="ko-KR" sz="1200" b="1" baseline="-25000">
                  <a:solidFill>
                    <a:srgbClr val="000000"/>
                  </a:solidFill>
                </a:rPr>
                <a:t>i</a:t>
              </a: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36" name="Rectangle 62"/>
            <p:cNvSpPr>
              <a:spLocks noChangeArrowheads="1"/>
            </p:cNvSpPr>
            <p:nvPr/>
          </p:nvSpPr>
          <p:spPr bwMode="auto">
            <a:xfrm>
              <a:off x="5964238" y="2425700"/>
              <a:ext cx="396875" cy="2190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7" name="Rectangle 63"/>
            <p:cNvSpPr>
              <a:spLocks noChangeArrowheads="1"/>
            </p:cNvSpPr>
            <p:nvPr/>
          </p:nvSpPr>
          <p:spPr bwMode="auto">
            <a:xfrm>
              <a:off x="5975351" y="2933700"/>
              <a:ext cx="413141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</a:t>
              </a:r>
              <a:r>
                <a:rPr lang="en-US" altLang="ko-KR" sz="1200" b="1" baseline="-25000">
                  <a:solidFill>
                    <a:srgbClr val="000000"/>
                  </a:solidFill>
                </a:rPr>
                <a:t>m</a:t>
              </a: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38" name="Rectangle 65"/>
            <p:cNvSpPr>
              <a:spLocks noChangeArrowheads="1"/>
            </p:cNvSpPr>
            <p:nvPr/>
          </p:nvSpPr>
          <p:spPr bwMode="auto">
            <a:xfrm>
              <a:off x="5964238" y="2955925"/>
              <a:ext cx="396875" cy="2190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9" name="Arc 66"/>
            <p:cNvSpPr>
              <a:spLocks/>
            </p:cNvSpPr>
            <p:nvPr/>
          </p:nvSpPr>
          <p:spPr bwMode="auto">
            <a:xfrm>
              <a:off x="2108200" y="1252538"/>
              <a:ext cx="95250" cy="98425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0" name="Line 67"/>
            <p:cNvSpPr>
              <a:spLocks noChangeShapeType="1"/>
            </p:cNvSpPr>
            <p:nvPr/>
          </p:nvSpPr>
          <p:spPr bwMode="auto">
            <a:xfrm>
              <a:off x="2154238" y="1058863"/>
              <a:ext cx="0" cy="203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1" name="Arc 68"/>
            <p:cNvSpPr>
              <a:spLocks/>
            </p:cNvSpPr>
            <p:nvPr/>
          </p:nvSpPr>
          <p:spPr bwMode="auto">
            <a:xfrm>
              <a:off x="3649663" y="1252538"/>
              <a:ext cx="93662" cy="98425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2" name="Line 69"/>
            <p:cNvSpPr>
              <a:spLocks noChangeShapeType="1"/>
            </p:cNvSpPr>
            <p:nvPr/>
          </p:nvSpPr>
          <p:spPr bwMode="auto">
            <a:xfrm>
              <a:off x="3695700" y="1050925"/>
              <a:ext cx="0" cy="2111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" name="Arc 70"/>
            <p:cNvSpPr>
              <a:spLocks/>
            </p:cNvSpPr>
            <p:nvPr/>
          </p:nvSpPr>
          <p:spPr bwMode="auto">
            <a:xfrm>
              <a:off x="5202238" y="1252538"/>
              <a:ext cx="95250" cy="98425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" name="Line 71"/>
            <p:cNvSpPr>
              <a:spLocks noChangeShapeType="1"/>
            </p:cNvSpPr>
            <p:nvPr/>
          </p:nvSpPr>
          <p:spPr bwMode="auto">
            <a:xfrm>
              <a:off x="5249863" y="1054100"/>
              <a:ext cx="0" cy="2079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5" name="Arc 72"/>
            <p:cNvSpPr>
              <a:spLocks/>
            </p:cNvSpPr>
            <p:nvPr/>
          </p:nvSpPr>
          <p:spPr bwMode="auto">
            <a:xfrm>
              <a:off x="2108200" y="1668463"/>
              <a:ext cx="95250" cy="98425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6" name="Line 73"/>
            <p:cNvSpPr>
              <a:spLocks noChangeShapeType="1"/>
            </p:cNvSpPr>
            <p:nvPr/>
          </p:nvSpPr>
          <p:spPr bwMode="auto">
            <a:xfrm>
              <a:off x="2154238" y="1581150"/>
              <a:ext cx="0" cy="968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7" name="Arc 74"/>
            <p:cNvSpPr>
              <a:spLocks/>
            </p:cNvSpPr>
            <p:nvPr/>
          </p:nvSpPr>
          <p:spPr bwMode="auto">
            <a:xfrm>
              <a:off x="3649663" y="1668463"/>
              <a:ext cx="93662" cy="98425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8" name="Line 75"/>
            <p:cNvSpPr>
              <a:spLocks noChangeShapeType="1"/>
            </p:cNvSpPr>
            <p:nvPr/>
          </p:nvSpPr>
          <p:spPr bwMode="auto">
            <a:xfrm>
              <a:off x="3695700" y="1592263"/>
              <a:ext cx="0" cy="857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9" name="Arc 76"/>
            <p:cNvSpPr>
              <a:spLocks/>
            </p:cNvSpPr>
            <p:nvPr/>
          </p:nvSpPr>
          <p:spPr bwMode="auto">
            <a:xfrm>
              <a:off x="5202238" y="1668463"/>
              <a:ext cx="95250" cy="98425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0" name="Line 77"/>
            <p:cNvSpPr>
              <a:spLocks noChangeShapeType="1"/>
            </p:cNvSpPr>
            <p:nvPr/>
          </p:nvSpPr>
          <p:spPr bwMode="auto">
            <a:xfrm flipH="1">
              <a:off x="5249863" y="1589088"/>
              <a:ext cx="0" cy="889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1" name="Arc 78"/>
            <p:cNvSpPr>
              <a:spLocks/>
            </p:cNvSpPr>
            <p:nvPr/>
          </p:nvSpPr>
          <p:spPr bwMode="auto">
            <a:xfrm>
              <a:off x="5842000" y="1955800"/>
              <a:ext cx="117475" cy="79375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2" name="Line 79"/>
            <p:cNvSpPr>
              <a:spLocks noChangeShapeType="1"/>
            </p:cNvSpPr>
            <p:nvPr/>
          </p:nvSpPr>
          <p:spPr bwMode="auto">
            <a:xfrm>
              <a:off x="5607050" y="1997075"/>
              <a:ext cx="2508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3" name="Arc 80"/>
            <p:cNvSpPr>
              <a:spLocks/>
            </p:cNvSpPr>
            <p:nvPr/>
          </p:nvSpPr>
          <p:spPr bwMode="auto">
            <a:xfrm>
              <a:off x="5842000" y="2486025"/>
              <a:ext cx="117475" cy="79375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4" name="Line 81"/>
            <p:cNvSpPr>
              <a:spLocks noChangeShapeType="1"/>
            </p:cNvSpPr>
            <p:nvPr/>
          </p:nvSpPr>
          <p:spPr bwMode="auto">
            <a:xfrm>
              <a:off x="5607050" y="2527300"/>
              <a:ext cx="255588" cy="3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5" name="Arc 82"/>
            <p:cNvSpPr>
              <a:spLocks/>
            </p:cNvSpPr>
            <p:nvPr/>
          </p:nvSpPr>
          <p:spPr bwMode="auto">
            <a:xfrm>
              <a:off x="5842000" y="3027363"/>
              <a:ext cx="117475" cy="79375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6" name="Line 83"/>
            <p:cNvSpPr>
              <a:spLocks noChangeShapeType="1"/>
            </p:cNvSpPr>
            <p:nvPr/>
          </p:nvSpPr>
          <p:spPr bwMode="auto">
            <a:xfrm>
              <a:off x="5588000" y="3068638"/>
              <a:ext cx="2571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7" name="Rectangle 85"/>
            <p:cNvSpPr>
              <a:spLocks noChangeArrowheads="1"/>
            </p:cNvSpPr>
            <p:nvPr/>
          </p:nvSpPr>
          <p:spPr bwMode="auto">
            <a:xfrm>
              <a:off x="5924550" y="3951288"/>
              <a:ext cx="310682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A</a:t>
              </a:r>
              <a:r>
                <a:rPr lang="en-US" altLang="ko-KR" sz="1200" b="1" baseline="-25000">
                  <a:solidFill>
                    <a:srgbClr val="000000"/>
                  </a:solidFill>
                </a:rPr>
                <a:t>j</a:t>
              </a: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58" name="Line 87"/>
            <p:cNvSpPr>
              <a:spLocks noChangeShapeType="1"/>
            </p:cNvSpPr>
            <p:nvPr/>
          </p:nvSpPr>
          <p:spPr bwMode="auto">
            <a:xfrm>
              <a:off x="4437063" y="4378325"/>
              <a:ext cx="2571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9" name="Line 88"/>
            <p:cNvSpPr>
              <a:spLocks noChangeShapeType="1"/>
            </p:cNvSpPr>
            <p:nvPr/>
          </p:nvSpPr>
          <p:spPr bwMode="auto">
            <a:xfrm>
              <a:off x="4440238" y="4376738"/>
              <a:ext cx="136525" cy="1857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0" name="Line 89"/>
            <p:cNvSpPr>
              <a:spLocks noChangeShapeType="1"/>
            </p:cNvSpPr>
            <p:nvPr/>
          </p:nvSpPr>
          <p:spPr bwMode="auto">
            <a:xfrm flipH="1">
              <a:off x="4564063" y="4370388"/>
              <a:ext cx="144462" cy="1920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grpSp>
          <p:nvGrpSpPr>
            <p:cNvPr id="3" name="Group 153"/>
            <p:cNvGrpSpPr>
              <a:grpSpLocks/>
            </p:cNvGrpSpPr>
            <p:nvPr/>
          </p:nvGrpSpPr>
          <p:grpSpPr bwMode="auto">
            <a:xfrm>
              <a:off x="4240213" y="4887913"/>
              <a:ext cx="414337" cy="327025"/>
              <a:chOff x="1362" y="4500"/>
              <a:chExt cx="280" cy="260"/>
            </a:xfrm>
          </p:grpSpPr>
          <p:sp>
            <p:nvSpPr>
              <p:cNvPr id="62" name="Arc 92"/>
              <p:cNvSpPr>
                <a:spLocks/>
              </p:cNvSpPr>
              <p:nvPr/>
            </p:nvSpPr>
            <p:spPr bwMode="auto">
              <a:xfrm>
                <a:off x="1366" y="4644"/>
                <a:ext cx="131" cy="116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3" name="Arc 93"/>
              <p:cNvSpPr>
                <a:spLocks/>
              </p:cNvSpPr>
              <p:nvPr/>
            </p:nvSpPr>
            <p:spPr bwMode="auto">
              <a:xfrm>
                <a:off x="1496" y="4644"/>
                <a:ext cx="140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4" name="Line 94"/>
              <p:cNvSpPr>
                <a:spLocks noChangeShapeType="1"/>
              </p:cNvSpPr>
              <p:nvPr/>
            </p:nvSpPr>
            <p:spPr bwMode="auto">
              <a:xfrm>
                <a:off x="1364" y="4504"/>
                <a:ext cx="0" cy="13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5" name="Line 95"/>
              <p:cNvSpPr>
                <a:spLocks noChangeShapeType="1"/>
              </p:cNvSpPr>
              <p:nvPr/>
            </p:nvSpPr>
            <p:spPr bwMode="auto">
              <a:xfrm>
                <a:off x="1636" y="4504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6" name="Line 96"/>
              <p:cNvSpPr>
                <a:spLocks noChangeShapeType="1"/>
              </p:cNvSpPr>
              <p:nvPr/>
            </p:nvSpPr>
            <p:spPr bwMode="auto">
              <a:xfrm>
                <a:off x="1362" y="4500"/>
                <a:ext cx="2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H="1" flipV="1">
              <a:off x="4573588" y="4621213"/>
              <a:ext cx="0" cy="2730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8" name="Line 99"/>
            <p:cNvSpPr>
              <a:spLocks noChangeShapeType="1"/>
            </p:cNvSpPr>
            <p:nvPr/>
          </p:nvSpPr>
          <p:spPr bwMode="auto">
            <a:xfrm flipV="1">
              <a:off x="4302125" y="4703763"/>
              <a:ext cx="0" cy="1905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9" name="Line 106"/>
            <p:cNvSpPr>
              <a:spLocks noChangeShapeType="1"/>
            </p:cNvSpPr>
            <p:nvPr/>
          </p:nvSpPr>
          <p:spPr bwMode="auto">
            <a:xfrm flipV="1">
              <a:off x="5175250" y="4203700"/>
              <a:ext cx="0" cy="690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0" name="Line 107"/>
            <p:cNvSpPr>
              <a:spLocks noChangeShapeType="1"/>
            </p:cNvSpPr>
            <p:nvPr/>
          </p:nvSpPr>
          <p:spPr bwMode="auto">
            <a:xfrm flipV="1">
              <a:off x="4903788" y="4703763"/>
              <a:ext cx="0" cy="1905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auto">
            <a:xfrm>
              <a:off x="4306888" y="5373688"/>
              <a:ext cx="277631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auto">
            <a:xfrm>
              <a:off x="4895850" y="5373688"/>
              <a:ext cx="262758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auto">
            <a:xfrm>
              <a:off x="4106863" y="5407025"/>
              <a:ext cx="1181100" cy="2095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4" name="Line 111"/>
            <p:cNvSpPr>
              <a:spLocks noChangeShapeType="1"/>
            </p:cNvSpPr>
            <p:nvPr/>
          </p:nvSpPr>
          <p:spPr bwMode="auto">
            <a:xfrm>
              <a:off x="4443413" y="5216525"/>
              <a:ext cx="0" cy="1889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5" name="Line 112"/>
            <p:cNvSpPr>
              <a:spLocks noChangeShapeType="1"/>
            </p:cNvSpPr>
            <p:nvPr/>
          </p:nvSpPr>
          <p:spPr bwMode="auto">
            <a:xfrm>
              <a:off x="5045075" y="5219700"/>
              <a:ext cx="0" cy="1809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6" name="Line 113"/>
            <p:cNvSpPr>
              <a:spLocks noChangeShapeType="1"/>
            </p:cNvSpPr>
            <p:nvPr/>
          </p:nvSpPr>
          <p:spPr bwMode="auto">
            <a:xfrm>
              <a:off x="3651250" y="4714875"/>
              <a:ext cx="12620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7" name="Line 114"/>
            <p:cNvSpPr>
              <a:spLocks noChangeShapeType="1"/>
            </p:cNvSpPr>
            <p:nvPr/>
          </p:nvSpPr>
          <p:spPr bwMode="auto">
            <a:xfrm flipV="1">
              <a:off x="4573588" y="4191000"/>
              <a:ext cx="0" cy="1920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 flipH="1">
              <a:off x="3624263" y="4206875"/>
              <a:ext cx="15573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9" name="Line 122"/>
            <p:cNvSpPr>
              <a:spLocks noChangeShapeType="1"/>
            </p:cNvSpPr>
            <p:nvPr/>
          </p:nvSpPr>
          <p:spPr bwMode="auto">
            <a:xfrm flipH="1">
              <a:off x="5049838" y="5618163"/>
              <a:ext cx="0" cy="2301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0" name="Line 123"/>
            <p:cNvSpPr>
              <a:spLocks noChangeShapeType="1"/>
            </p:cNvSpPr>
            <p:nvPr/>
          </p:nvSpPr>
          <p:spPr bwMode="auto">
            <a:xfrm>
              <a:off x="4773613" y="5746750"/>
              <a:ext cx="0" cy="106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1" name="Line 124"/>
            <p:cNvSpPr>
              <a:spLocks noChangeShapeType="1"/>
            </p:cNvSpPr>
            <p:nvPr/>
          </p:nvSpPr>
          <p:spPr bwMode="auto">
            <a:xfrm>
              <a:off x="3648075" y="5741988"/>
              <a:ext cx="11303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2" name="Arc 125"/>
            <p:cNvSpPr>
              <a:spLocks/>
            </p:cNvSpPr>
            <p:nvPr/>
          </p:nvSpPr>
          <p:spPr bwMode="auto">
            <a:xfrm>
              <a:off x="4859338" y="6319838"/>
              <a:ext cx="90487" cy="9525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3" name="Line 126"/>
            <p:cNvSpPr>
              <a:spLocks noChangeShapeType="1"/>
            </p:cNvSpPr>
            <p:nvPr/>
          </p:nvSpPr>
          <p:spPr bwMode="auto">
            <a:xfrm>
              <a:off x="4903788" y="6172200"/>
              <a:ext cx="0" cy="157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4" name="Rectangle 127"/>
            <p:cNvSpPr>
              <a:spLocks noChangeArrowheads="1"/>
            </p:cNvSpPr>
            <p:nvPr/>
          </p:nvSpPr>
          <p:spPr bwMode="auto">
            <a:xfrm>
              <a:off x="4052888" y="6140450"/>
              <a:ext cx="662678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Output</a:t>
              </a:r>
            </a:p>
          </p:txBody>
        </p:sp>
        <p:sp>
          <p:nvSpPr>
            <p:cNvPr id="85" name="Line 128"/>
            <p:cNvSpPr>
              <a:spLocks noChangeShapeType="1"/>
            </p:cNvSpPr>
            <p:nvPr/>
          </p:nvSpPr>
          <p:spPr bwMode="auto">
            <a:xfrm>
              <a:off x="5068888" y="5745163"/>
              <a:ext cx="9080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6" name="Rectangle 129"/>
            <p:cNvSpPr>
              <a:spLocks noChangeArrowheads="1"/>
            </p:cNvSpPr>
            <p:nvPr/>
          </p:nvSpPr>
          <p:spPr bwMode="auto">
            <a:xfrm>
              <a:off x="5989638" y="5453063"/>
              <a:ext cx="607878" cy="4598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Match</a:t>
              </a:r>
            </a:p>
            <a:p>
              <a:pPr defTabSz="762000" eaLnBrk="1">
                <a:lnSpc>
                  <a:spcPct val="90000"/>
                </a:lnSpc>
              </a:pP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87" name="Rectangle 130"/>
            <p:cNvSpPr>
              <a:spLocks noChangeArrowheads="1"/>
            </p:cNvSpPr>
            <p:nvPr/>
          </p:nvSpPr>
          <p:spPr bwMode="auto">
            <a:xfrm>
              <a:off x="6027738" y="5592763"/>
              <a:ext cx="495769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logic</a:t>
              </a:r>
            </a:p>
          </p:txBody>
        </p:sp>
        <p:sp>
          <p:nvSpPr>
            <p:cNvPr id="88" name="Rectangle 131"/>
            <p:cNvSpPr>
              <a:spLocks noChangeArrowheads="1"/>
            </p:cNvSpPr>
            <p:nvPr/>
          </p:nvSpPr>
          <p:spPr bwMode="auto">
            <a:xfrm>
              <a:off x="5983288" y="5407025"/>
              <a:ext cx="577850" cy="4302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9" name="Arc 132"/>
            <p:cNvSpPr>
              <a:spLocks/>
            </p:cNvSpPr>
            <p:nvPr/>
          </p:nvSpPr>
          <p:spPr bwMode="auto">
            <a:xfrm>
              <a:off x="6799263" y="5584825"/>
              <a:ext cx="111125" cy="76200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0" name="Line 133"/>
            <p:cNvSpPr>
              <a:spLocks noChangeShapeType="1"/>
            </p:cNvSpPr>
            <p:nvPr/>
          </p:nvSpPr>
          <p:spPr bwMode="auto">
            <a:xfrm>
              <a:off x="6584950" y="5630863"/>
              <a:ext cx="2127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1" name="Arc 134"/>
            <p:cNvSpPr>
              <a:spLocks/>
            </p:cNvSpPr>
            <p:nvPr/>
          </p:nvSpPr>
          <p:spPr bwMode="auto">
            <a:xfrm>
              <a:off x="6062663" y="5295900"/>
              <a:ext cx="90487" cy="96838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" name="Line 135"/>
            <p:cNvSpPr>
              <a:spLocks noChangeShapeType="1"/>
            </p:cNvSpPr>
            <p:nvPr/>
          </p:nvSpPr>
          <p:spPr bwMode="auto">
            <a:xfrm>
              <a:off x="6107113" y="4213225"/>
              <a:ext cx="0" cy="1092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3" name="Arc 136"/>
            <p:cNvSpPr>
              <a:spLocks/>
            </p:cNvSpPr>
            <p:nvPr/>
          </p:nvSpPr>
          <p:spPr bwMode="auto">
            <a:xfrm>
              <a:off x="6403975" y="5295900"/>
              <a:ext cx="90488" cy="96838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4" name="Line 137"/>
            <p:cNvSpPr>
              <a:spLocks noChangeShapeType="1"/>
            </p:cNvSpPr>
            <p:nvPr/>
          </p:nvSpPr>
          <p:spPr bwMode="auto">
            <a:xfrm>
              <a:off x="6450013" y="4213225"/>
              <a:ext cx="0" cy="1092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5" name="Rectangle 138"/>
            <p:cNvSpPr>
              <a:spLocks noChangeArrowheads="1"/>
            </p:cNvSpPr>
            <p:nvPr/>
          </p:nvSpPr>
          <p:spPr bwMode="auto">
            <a:xfrm>
              <a:off x="3086100" y="4098925"/>
              <a:ext cx="543693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Input</a:t>
              </a:r>
            </a:p>
          </p:txBody>
        </p:sp>
        <p:sp>
          <p:nvSpPr>
            <p:cNvPr id="96" name="Rectangle 139"/>
            <p:cNvSpPr>
              <a:spLocks noChangeArrowheads="1"/>
            </p:cNvSpPr>
            <p:nvPr/>
          </p:nvSpPr>
          <p:spPr bwMode="auto">
            <a:xfrm>
              <a:off x="3114675" y="4592638"/>
              <a:ext cx="555592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Write</a:t>
              </a:r>
            </a:p>
          </p:txBody>
        </p:sp>
        <p:sp>
          <p:nvSpPr>
            <p:cNvPr id="97" name="Rectangle 140"/>
            <p:cNvSpPr>
              <a:spLocks noChangeArrowheads="1"/>
            </p:cNvSpPr>
            <p:nvPr/>
          </p:nvSpPr>
          <p:spPr bwMode="auto">
            <a:xfrm>
              <a:off x="3151188" y="5635625"/>
              <a:ext cx="518244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Read</a:t>
              </a:r>
            </a:p>
          </p:txBody>
        </p:sp>
        <p:sp>
          <p:nvSpPr>
            <p:cNvPr id="98" name="Rectangle 141"/>
            <p:cNvSpPr>
              <a:spLocks noChangeArrowheads="1"/>
            </p:cNvSpPr>
            <p:nvPr/>
          </p:nvSpPr>
          <p:spPr bwMode="auto">
            <a:xfrm>
              <a:off x="6251575" y="3951288"/>
              <a:ext cx="302420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K</a:t>
              </a:r>
              <a:r>
                <a:rPr lang="en-US" altLang="ko-KR" sz="1200" b="1" baseline="-25000">
                  <a:solidFill>
                    <a:srgbClr val="000000"/>
                  </a:solidFill>
                </a:rPr>
                <a:t>j</a:t>
              </a: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99" name="Rectangle 143"/>
            <p:cNvSpPr>
              <a:spLocks noChangeArrowheads="1"/>
            </p:cNvSpPr>
            <p:nvPr/>
          </p:nvSpPr>
          <p:spPr bwMode="auto">
            <a:xfrm>
              <a:off x="7124700" y="5513388"/>
              <a:ext cx="327208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100" name="Rectangle 144"/>
            <p:cNvSpPr>
              <a:spLocks noChangeArrowheads="1"/>
            </p:cNvSpPr>
            <p:nvPr/>
          </p:nvSpPr>
          <p:spPr bwMode="auto">
            <a:xfrm>
              <a:off x="7273925" y="5570538"/>
              <a:ext cx="221443" cy="2486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 b="1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01" name="Rectangle 145"/>
            <p:cNvSpPr>
              <a:spLocks noChangeArrowheads="1"/>
            </p:cNvSpPr>
            <p:nvPr/>
          </p:nvSpPr>
          <p:spPr bwMode="auto">
            <a:xfrm>
              <a:off x="6902450" y="5513388"/>
              <a:ext cx="339966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To</a:t>
              </a:r>
            </a:p>
          </p:txBody>
        </p:sp>
        <p:sp>
          <p:nvSpPr>
            <p:cNvPr id="102" name="Rectangle 146"/>
            <p:cNvSpPr>
              <a:spLocks noChangeArrowheads="1"/>
            </p:cNvSpPr>
            <p:nvPr/>
          </p:nvSpPr>
          <p:spPr bwMode="auto">
            <a:xfrm>
              <a:off x="5372100" y="5516563"/>
              <a:ext cx="261105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03" name="Rectangle 147"/>
            <p:cNvSpPr>
              <a:spLocks noChangeArrowheads="1"/>
            </p:cNvSpPr>
            <p:nvPr/>
          </p:nvSpPr>
          <p:spPr bwMode="auto">
            <a:xfrm>
              <a:off x="5489574" y="5553075"/>
              <a:ext cx="254495" cy="2486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 b="1">
                  <a:solidFill>
                    <a:srgbClr val="000000"/>
                  </a:solidFill>
                </a:rPr>
                <a:t>ij</a:t>
              </a:r>
            </a:p>
          </p:txBody>
        </p:sp>
        <p:grpSp>
          <p:nvGrpSpPr>
            <p:cNvPr id="61" name="Group 154"/>
            <p:cNvGrpSpPr>
              <a:grpSpLocks/>
            </p:cNvGrpSpPr>
            <p:nvPr/>
          </p:nvGrpSpPr>
          <p:grpSpPr bwMode="auto">
            <a:xfrm>
              <a:off x="4838700" y="4884738"/>
              <a:ext cx="411163" cy="327025"/>
              <a:chOff x="1362" y="4500"/>
              <a:chExt cx="280" cy="260"/>
            </a:xfrm>
          </p:grpSpPr>
          <p:sp>
            <p:nvSpPr>
              <p:cNvPr id="105" name="Arc 155"/>
              <p:cNvSpPr>
                <a:spLocks/>
              </p:cNvSpPr>
              <p:nvPr/>
            </p:nvSpPr>
            <p:spPr bwMode="auto">
              <a:xfrm>
                <a:off x="1366" y="4644"/>
                <a:ext cx="131" cy="116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06" name="Arc 156"/>
              <p:cNvSpPr>
                <a:spLocks/>
              </p:cNvSpPr>
              <p:nvPr/>
            </p:nvSpPr>
            <p:spPr bwMode="auto">
              <a:xfrm>
                <a:off x="1496" y="4644"/>
                <a:ext cx="140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07" name="Line 157"/>
              <p:cNvSpPr>
                <a:spLocks noChangeShapeType="1"/>
              </p:cNvSpPr>
              <p:nvPr/>
            </p:nvSpPr>
            <p:spPr bwMode="auto">
              <a:xfrm>
                <a:off x="1364" y="4504"/>
                <a:ext cx="0" cy="13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08" name="Line 158"/>
              <p:cNvSpPr>
                <a:spLocks noChangeShapeType="1"/>
              </p:cNvSpPr>
              <p:nvPr/>
            </p:nvSpPr>
            <p:spPr bwMode="auto">
              <a:xfrm>
                <a:off x="1636" y="4504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09" name="Line 159"/>
              <p:cNvSpPr>
                <a:spLocks noChangeShapeType="1"/>
              </p:cNvSpPr>
              <p:nvPr/>
            </p:nvSpPr>
            <p:spPr bwMode="auto">
              <a:xfrm>
                <a:off x="1362" y="4500"/>
                <a:ext cx="2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104" name="Group 160"/>
            <p:cNvGrpSpPr>
              <a:grpSpLocks/>
            </p:cNvGrpSpPr>
            <p:nvPr/>
          </p:nvGrpSpPr>
          <p:grpSpPr bwMode="auto">
            <a:xfrm>
              <a:off x="4700588" y="5842000"/>
              <a:ext cx="412750" cy="325438"/>
              <a:chOff x="1362" y="4500"/>
              <a:chExt cx="280" cy="260"/>
            </a:xfrm>
          </p:grpSpPr>
          <p:sp>
            <p:nvSpPr>
              <p:cNvPr id="111" name="Arc 161"/>
              <p:cNvSpPr>
                <a:spLocks/>
              </p:cNvSpPr>
              <p:nvPr/>
            </p:nvSpPr>
            <p:spPr bwMode="auto">
              <a:xfrm>
                <a:off x="1366" y="4644"/>
                <a:ext cx="131" cy="116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12" name="Arc 162"/>
              <p:cNvSpPr>
                <a:spLocks/>
              </p:cNvSpPr>
              <p:nvPr/>
            </p:nvSpPr>
            <p:spPr bwMode="auto">
              <a:xfrm>
                <a:off x="1496" y="4644"/>
                <a:ext cx="140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13" name="Line 163"/>
              <p:cNvSpPr>
                <a:spLocks noChangeShapeType="1"/>
              </p:cNvSpPr>
              <p:nvPr/>
            </p:nvSpPr>
            <p:spPr bwMode="auto">
              <a:xfrm>
                <a:off x="1364" y="4504"/>
                <a:ext cx="0" cy="13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14" name="Line 164"/>
              <p:cNvSpPr>
                <a:spLocks noChangeShapeType="1"/>
              </p:cNvSpPr>
              <p:nvPr/>
            </p:nvSpPr>
            <p:spPr bwMode="auto">
              <a:xfrm>
                <a:off x="1636" y="4504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15" name="Line 165"/>
              <p:cNvSpPr>
                <a:spLocks noChangeShapeType="1"/>
              </p:cNvSpPr>
              <p:nvPr/>
            </p:nvSpPr>
            <p:spPr bwMode="auto">
              <a:xfrm>
                <a:off x="1362" y="4500"/>
                <a:ext cx="2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116" name="Oval 166"/>
            <p:cNvSpPr>
              <a:spLocks noChangeArrowheads="1"/>
            </p:cNvSpPr>
            <p:nvPr/>
          </p:nvSpPr>
          <p:spPr bwMode="auto">
            <a:xfrm>
              <a:off x="4537075" y="4554538"/>
              <a:ext cx="68263" cy="587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7" name="Oval 167"/>
            <p:cNvSpPr>
              <a:spLocks noChangeArrowheads="1"/>
            </p:cNvSpPr>
            <p:nvPr/>
          </p:nvSpPr>
          <p:spPr bwMode="auto">
            <a:xfrm>
              <a:off x="4532313" y="4178300"/>
              <a:ext cx="69850" cy="587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8" name="Oval 168"/>
            <p:cNvSpPr>
              <a:spLocks noChangeArrowheads="1"/>
            </p:cNvSpPr>
            <p:nvPr/>
          </p:nvSpPr>
          <p:spPr bwMode="auto">
            <a:xfrm>
              <a:off x="5010150" y="5716588"/>
              <a:ext cx="69850" cy="603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9" name="Oval 169"/>
            <p:cNvSpPr>
              <a:spLocks noChangeArrowheads="1"/>
            </p:cNvSpPr>
            <p:nvPr/>
          </p:nvSpPr>
          <p:spPr bwMode="auto">
            <a:xfrm>
              <a:off x="4267200" y="4686300"/>
              <a:ext cx="69850" cy="587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0" name="Rectangle 174"/>
            <p:cNvSpPr>
              <a:spLocks noChangeArrowheads="1"/>
            </p:cNvSpPr>
            <p:nvPr/>
          </p:nvSpPr>
          <p:spPr bwMode="auto">
            <a:xfrm>
              <a:off x="1995487" y="1347788"/>
              <a:ext cx="328861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K</a:t>
              </a:r>
              <a:r>
                <a:rPr lang="en-US" altLang="ko-KR" sz="1200" b="1" baseline="-25000">
                  <a:solidFill>
                    <a:srgbClr val="000000"/>
                  </a:solidFill>
                </a:rPr>
                <a:t>1</a:t>
              </a: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21" name="Rectangle 175"/>
            <p:cNvSpPr>
              <a:spLocks noChangeArrowheads="1"/>
            </p:cNvSpPr>
            <p:nvPr/>
          </p:nvSpPr>
          <p:spPr bwMode="auto">
            <a:xfrm>
              <a:off x="3548062" y="1328738"/>
              <a:ext cx="302420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K</a:t>
              </a:r>
              <a:r>
                <a:rPr lang="en-US" altLang="ko-KR" sz="1200" b="1" baseline="-25000">
                  <a:solidFill>
                    <a:srgbClr val="000000"/>
                  </a:solidFill>
                </a:rPr>
                <a:t>j</a:t>
              </a: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22" name="Rectangle 176"/>
            <p:cNvSpPr>
              <a:spLocks noChangeArrowheads="1"/>
            </p:cNvSpPr>
            <p:nvPr/>
          </p:nvSpPr>
          <p:spPr bwMode="auto">
            <a:xfrm>
              <a:off x="5100637" y="1347788"/>
              <a:ext cx="330447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K</a:t>
              </a:r>
              <a:r>
                <a:rPr lang="en-US" altLang="ko-KR" sz="1200" b="1" baseline="-25000">
                  <a:solidFill>
                    <a:srgbClr val="000000"/>
                  </a:solidFill>
                </a:rPr>
                <a:t>n</a:t>
              </a: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23" name="Rectangle 177"/>
            <p:cNvSpPr>
              <a:spLocks noChangeArrowheads="1"/>
            </p:cNvSpPr>
            <p:nvPr/>
          </p:nvSpPr>
          <p:spPr bwMode="auto">
            <a:xfrm>
              <a:off x="3522663" y="1863725"/>
              <a:ext cx="351996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C</a:t>
              </a:r>
              <a:r>
                <a:rPr lang="en-US" altLang="ko-KR" sz="1200" b="1" baseline="-25000">
                  <a:solidFill>
                    <a:srgbClr val="000000"/>
                  </a:solidFill>
                </a:rPr>
                <a:t>1j</a:t>
              </a: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24" name="Rectangle 178"/>
            <p:cNvSpPr>
              <a:spLocks noChangeArrowheads="1"/>
            </p:cNvSpPr>
            <p:nvPr/>
          </p:nvSpPr>
          <p:spPr bwMode="auto">
            <a:xfrm>
              <a:off x="5103813" y="1863725"/>
              <a:ext cx="381742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C</a:t>
              </a:r>
              <a:r>
                <a:rPr lang="en-US" altLang="ko-KR" sz="1200" b="1" baseline="-25000">
                  <a:solidFill>
                    <a:srgbClr val="000000"/>
                  </a:solidFill>
                </a:rPr>
                <a:t>1n</a:t>
              </a: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25" name="Rectangle 179"/>
            <p:cNvSpPr>
              <a:spLocks noChangeArrowheads="1"/>
            </p:cNvSpPr>
            <p:nvPr/>
          </p:nvSpPr>
          <p:spPr bwMode="auto">
            <a:xfrm>
              <a:off x="2008188" y="2406650"/>
              <a:ext cx="351996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C</a:t>
              </a:r>
              <a:r>
                <a:rPr lang="en-US" altLang="ko-KR" sz="1200" b="1" baseline="-25000" dirty="0">
                  <a:solidFill>
                    <a:srgbClr val="000000"/>
                  </a:solidFill>
                </a:rPr>
                <a:t>i1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26" name="Rectangle 180"/>
            <p:cNvSpPr>
              <a:spLocks noChangeArrowheads="1"/>
            </p:cNvSpPr>
            <p:nvPr/>
          </p:nvSpPr>
          <p:spPr bwMode="auto">
            <a:xfrm>
              <a:off x="3513138" y="2397125"/>
              <a:ext cx="325555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C</a:t>
              </a:r>
              <a:r>
                <a:rPr lang="en-US" altLang="ko-KR" sz="1200" b="1" baseline="-25000">
                  <a:solidFill>
                    <a:srgbClr val="000000"/>
                  </a:solidFill>
                </a:rPr>
                <a:t>ij</a:t>
              </a: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27" name="Rectangle 181"/>
            <p:cNvSpPr>
              <a:spLocks noChangeArrowheads="1"/>
            </p:cNvSpPr>
            <p:nvPr/>
          </p:nvSpPr>
          <p:spPr bwMode="auto">
            <a:xfrm>
              <a:off x="5094288" y="2397125"/>
              <a:ext cx="355301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 dirty="0" err="1">
                  <a:solidFill>
                    <a:srgbClr val="000000"/>
                  </a:solidFill>
                </a:rPr>
                <a:t>C</a:t>
              </a:r>
              <a:r>
                <a:rPr lang="en-US" altLang="ko-KR" sz="1200" b="1" baseline="-25000" dirty="0" err="1">
                  <a:solidFill>
                    <a:srgbClr val="000000"/>
                  </a:solidFill>
                </a:rPr>
                <a:t>in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28" name="Rectangle 182"/>
            <p:cNvSpPr>
              <a:spLocks noChangeArrowheads="1"/>
            </p:cNvSpPr>
            <p:nvPr/>
          </p:nvSpPr>
          <p:spPr bwMode="auto">
            <a:xfrm>
              <a:off x="2008188" y="2930525"/>
              <a:ext cx="411488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C</a:t>
              </a:r>
              <a:r>
                <a:rPr lang="en-US" altLang="ko-KR" sz="1200" b="1" baseline="-25000">
                  <a:solidFill>
                    <a:srgbClr val="000000"/>
                  </a:solidFill>
                </a:rPr>
                <a:t>m1</a:t>
              </a: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29" name="Rectangle 183"/>
            <p:cNvSpPr>
              <a:spLocks noChangeArrowheads="1"/>
            </p:cNvSpPr>
            <p:nvPr/>
          </p:nvSpPr>
          <p:spPr bwMode="auto">
            <a:xfrm>
              <a:off x="3513138" y="2921000"/>
              <a:ext cx="385047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C</a:t>
              </a:r>
              <a:r>
                <a:rPr lang="en-US" altLang="ko-KR" sz="1200" b="1" baseline="-25000">
                  <a:solidFill>
                    <a:srgbClr val="000000"/>
                  </a:solidFill>
                </a:rPr>
                <a:t>mj</a:t>
              </a:r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30" name="Rectangle 184"/>
            <p:cNvSpPr>
              <a:spLocks noChangeArrowheads="1"/>
            </p:cNvSpPr>
            <p:nvPr/>
          </p:nvSpPr>
          <p:spPr bwMode="auto">
            <a:xfrm>
              <a:off x="5094288" y="2921000"/>
              <a:ext cx="414793" cy="2788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C</a:t>
              </a:r>
              <a:r>
                <a:rPr lang="en-US" altLang="ko-KR" sz="1200" b="1" baseline="-25000">
                  <a:solidFill>
                    <a:srgbClr val="000000"/>
                  </a:solidFill>
                </a:rPr>
                <a:t>mn</a:t>
              </a:r>
              <a:endParaRPr lang="en-US" altLang="ko-KR" sz="1200" b="1">
                <a:solidFill>
                  <a:srgbClr val="000000"/>
                </a:solidFill>
              </a:endParaRPr>
            </a:p>
          </p:txBody>
        </p:sp>
      </p:grpSp>
      <p:sp>
        <p:nvSpPr>
          <p:cNvPr id="132" name="Rectangle 171"/>
          <p:cNvSpPr>
            <a:spLocks noChangeArrowheads="1"/>
          </p:cNvSpPr>
          <p:nvPr/>
        </p:nvSpPr>
        <p:spPr bwMode="auto">
          <a:xfrm>
            <a:off x="2895600" y="1270000"/>
            <a:ext cx="3476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</a:t>
            </a:r>
            <a:r>
              <a:rPr lang="en-US" altLang="ko-KR" sz="1200" baseline="-25000">
                <a:solidFill>
                  <a:srgbClr val="000000"/>
                </a:solidFill>
              </a:rPr>
              <a:t>1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33" name="Rectangle 172"/>
          <p:cNvSpPr>
            <a:spLocks noChangeArrowheads="1"/>
          </p:cNvSpPr>
          <p:nvPr/>
        </p:nvSpPr>
        <p:spPr bwMode="auto">
          <a:xfrm>
            <a:off x="4448175" y="1250950"/>
            <a:ext cx="3190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</a:t>
            </a:r>
            <a:r>
              <a:rPr lang="en-US" altLang="ko-KR" sz="1200" baseline="-25000">
                <a:solidFill>
                  <a:srgbClr val="000000"/>
                </a:solidFill>
              </a:rPr>
              <a:t>j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34" name="Rectangle 173"/>
          <p:cNvSpPr>
            <a:spLocks noChangeArrowheads="1"/>
          </p:cNvSpPr>
          <p:nvPr/>
        </p:nvSpPr>
        <p:spPr bwMode="auto">
          <a:xfrm>
            <a:off x="5972175" y="1270000"/>
            <a:ext cx="3524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A</a:t>
            </a:r>
            <a:r>
              <a:rPr lang="en-US" altLang="ko-KR" sz="1200" baseline="-25000" dirty="0">
                <a:solidFill>
                  <a:srgbClr val="000000"/>
                </a:solidFill>
              </a:rPr>
              <a:t>n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57200" y="2209800"/>
            <a:ext cx="128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</a:t>
            </a:r>
            <a:r>
              <a:rPr lang="en-US" sz="1400" dirty="0"/>
              <a:t>= word</a:t>
            </a:r>
          </a:p>
          <a:p>
            <a:r>
              <a:rPr lang="en-US" sz="1400" dirty="0"/>
              <a:t>j-= bit in word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Organization		               </a:t>
            </a:r>
            <a:fld id="{44198361-0847-4097-97B6-F757CEDA3EDF}" type="slidenum">
              <a:rPr lang="en-US" smtClean="0"/>
              <a:pPr/>
              <a:t>9</a:t>
            </a:fld>
            <a:r>
              <a:rPr lang="en-US" dirty="0"/>
              <a:t>				          Lecture 41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Match Logic</a:t>
            </a:r>
          </a:p>
        </p:txBody>
      </p:sp>
      <p:grpSp>
        <p:nvGrpSpPr>
          <p:cNvPr id="2" name="Group 394"/>
          <p:cNvGrpSpPr/>
          <p:nvPr/>
        </p:nvGrpSpPr>
        <p:grpSpPr>
          <a:xfrm>
            <a:off x="2133600" y="1720850"/>
            <a:ext cx="5042390" cy="3384550"/>
            <a:chOff x="2405063" y="1379538"/>
            <a:chExt cx="5042390" cy="3384550"/>
          </a:xfrm>
        </p:grpSpPr>
        <p:sp>
          <p:nvSpPr>
            <p:cNvPr id="202" name="Line 14"/>
            <p:cNvSpPr>
              <a:spLocks noChangeShapeType="1"/>
            </p:cNvSpPr>
            <p:nvPr/>
          </p:nvSpPr>
          <p:spPr bwMode="auto">
            <a:xfrm flipV="1">
              <a:off x="2919413" y="2660650"/>
              <a:ext cx="0" cy="1492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3" name="Line 15"/>
            <p:cNvSpPr>
              <a:spLocks noChangeShapeType="1"/>
            </p:cNvSpPr>
            <p:nvPr/>
          </p:nvSpPr>
          <p:spPr bwMode="auto">
            <a:xfrm flipV="1">
              <a:off x="2770188" y="2079625"/>
              <a:ext cx="0" cy="7302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4" name="Line 16"/>
            <p:cNvSpPr>
              <a:spLocks noChangeShapeType="1"/>
            </p:cNvSpPr>
            <p:nvPr/>
          </p:nvSpPr>
          <p:spPr bwMode="auto">
            <a:xfrm flipV="1">
              <a:off x="3336925" y="2205038"/>
              <a:ext cx="0" cy="6048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5" name="Line 17"/>
            <p:cNvSpPr>
              <a:spLocks noChangeShapeType="1"/>
            </p:cNvSpPr>
            <p:nvPr/>
          </p:nvSpPr>
          <p:spPr bwMode="auto">
            <a:xfrm flipV="1">
              <a:off x="3190875" y="2079625"/>
              <a:ext cx="0" cy="7302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6" name="Rectangle 18"/>
            <p:cNvSpPr>
              <a:spLocks noChangeArrowheads="1"/>
            </p:cNvSpPr>
            <p:nvPr/>
          </p:nvSpPr>
          <p:spPr bwMode="auto">
            <a:xfrm>
              <a:off x="2641600" y="1839913"/>
              <a:ext cx="814388" cy="23971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7" name="Rectangle 19"/>
            <p:cNvSpPr>
              <a:spLocks noChangeArrowheads="1"/>
            </p:cNvSpPr>
            <p:nvPr/>
          </p:nvSpPr>
          <p:spPr bwMode="auto">
            <a:xfrm>
              <a:off x="2601913" y="1838325"/>
              <a:ext cx="288542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F'</a:t>
              </a:r>
            </a:p>
          </p:txBody>
        </p:sp>
        <p:sp>
          <p:nvSpPr>
            <p:cNvPr id="208" name="Rectangle 20"/>
            <p:cNvSpPr>
              <a:spLocks noChangeArrowheads="1"/>
            </p:cNvSpPr>
            <p:nvPr/>
          </p:nvSpPr>
          <p:spPr bwMode="auto">
            <a:xfrm>
              <a:off x="2720975" y="1898650"/>
              <a:ext cx="280527" cy="2282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 b="1">
                  <a:solidFill>
                    <a:srgbClr val="000000"/>
                  </a:solidFill>
                </a:rPr>
                <a:t>i1</a:t>
              </a:r>
            </a:p>
          </p:txBody>
        </p:sp>
        <p:sp>
          <p:nvSpPr>
            <p:cNvPr id="209" name="Line 27"/>
            <p:cNvSpPr>
              <a:spLocks noChangeShapeType="1"/>
            </p:cNvSpPr>
            <p:nvPr/>
          </p:nvSpPr>
          <p:spPr bwMode="auto">
            <a:xfrm>
              <a:off x="2924175" y="2670175"/>
              <a:ext cx="5921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10" name="Rectangle 28"/>
            <p:cNvSpPr>
              <a:spLocks noChangeArrowheads="1"/>
            </p:cNvSpPr>
            <p:nvPr/>
          </p:nvSpPr>
          <p:spPr bwMode="auto">
            <a:xfrm>
              <a:off x="3014663" y="1838325"/>
              <a:ext cx="253275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11" name="Rectangle 29"/>
            <p:cNvSpPr>
              <a:spLocks noChangeArrowheads="1"/>
            </p:cNvSpPr>
            <p:nvPr/>
          </p:nvSpPr>
          <p:spPr bwMode="auto">
            <a:xfrm>
              <a:off x="3138488" y="1889125"/>
              <a:ext cx="280527" cy="2282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 b="1">
                  <a:solidFill>
                    <a:srgbClr val="000000"/>
                  </a:solidFill>
                </a:rPr>
                <a:t>i1</a:t>
              </a:r>
            </a:p>
          </p:txBody>
        </p:sp>
        <p:sp>
          <p:nvSpPr>
            <p:cNvPr id="212" name="Arc 30"/>
            <p:cNvSpPr>
              <a:spLocks/>
            </p:cNvSpPr>
            <p:nvPr/>
          </p:nvSpPr>
          <p:spPr bwMode="auto">
            <a:xfrm>
              <a:off x="3502025" y="3657600"/>
              <a:ext cx="93663" cy="10795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13" name="Line 31"/>
            <p:cNvSpPr>
              <a:spLocks noChangeShapeType="1"/>
            </p:cNvSpPr>
            <p:nvPr/>
          </p:nvSpPr>
          <p:spPr bwMode="auto">
            <a:xfrm>
              <a:off x="3548063" y="2557463"/>
              <a:ext cx="0" cy="11112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14" name="Arc 37"/>
            <p:cNvSpPr>
              <a:spLocks/>
            </p:cNvSpPr>
            <p:nvPr/>
          </p:nvSpPr>
          <p:spPr bwMode="auto">
            <a:xfrm>
              <a:off x="2514600" y="3657600"/>
              <a:ext cx="93663" cy="10795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15" name="Line 38"/>
            <p:cNvSpPr>
              <a:spLocks noChangeShapeType="1"/>
            </p:cNvSpPr>
            <p:nvPr/>
          </p:nvSpPr>
          <p:spPr bwMode="auto">
            <a:xfrm>
              <a:off x="2560638" y="2557463"/>
              <a:ext cx="0" cy="11112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16" name="Line 39"/>
            <p:cNvSpPr>
              <a:spLocks noChangeShapeType="1"/>
            </p:cNvSpPr>
            <p:nvPr/>
          </p:nvSpPr>
          <p:spPr bwMode="auto">
            <a:xfrm>
              <a:off x="3548063" y="1643063"/>
              <a:ext cx="0" cy="6445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17" name="Line 40"/>
            <p:cNvSpPr>
              <a:spLocks noChangeShapeType="1"/>
            </p:cNvSpPr>
            <p:nvPr/>
          </p:nvSpPr>
          <p:spPr bwMode="auto">
            <a:xfrm>
              <a:off x="3344863" y="2212975"/>
              <a:ext cx="1841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18" name="Line 41"/>
            <p:cNvSpPr>
              <a:spLocks noChangeShapeType="1"/>
            </p:cNvSpPr>
            <p:nvPr/>
          </p:nvSpPr>
          <p:spPr bwMode="auto">
            <a:xfrm flipH="1">
              <a:off x="2560638" y="1643063"/>
              <a:ext cx="0" cy="6508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2851150" y="3449638"/>
              <a:ext cx="393700" cy="446087"/>
              <a:chOff x="721" y="3008"/>
              <a:chExt cx="255" cy="312"/>
            </a:xfrm>
          </p:grpSpPr>
          <p:sp>
            <p:nvSpPr>
              <p:cNvPr id="220" name="Arc 42"/>
              <p:cNvSpPr>
                <a:spLocks/>
              </p:cNvSpPr>
              <p:nvPr/>
            </p:nvSpPr>
            <p:spPr bwMode="auto">
              <a:xfrm>
                <a:off x="721" y="3008"/>
                <a:ext cx="128" cy="4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21" name="Arc 43"/>
              <p:cNvSpPr>
                <a:spLocks/>
              </p:cNvSpPr>
              <p:nvPr/>
            </p:nvSpPr>
            <p:spPr bwMode="auto">
              <a:xfrm>
                <a:off x="848" y="3008"/>
                <a:ext cx="128" cy="4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22" name="Arc 44"/>
              <p:cNvSpPr>
                <a:spLocks/>
              </p:cNvSpPr>
              <p:nvPr/>
            </p:nvSpPr>
            <p:spPr bwMode="auto">
              <a:xfrm>
                <a:off x="721" y="3008"/>
                <a:ext cx="128" cy="31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23" name="Arc 45"/>
              <p:cNvSpPr>
                <a:spLocks/>
              </p:cNvSpPr>
              <p:nvPr/>
            </p:nvSpPr>
            <p:spPr bwMode="auto">
              <a:xfrm>
                <a:off x="848" y="3008"/>
                <a:ext cx="128" cy="3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224" name="Line 47"/>
            <p:cNvSpPr>
              <a:spLocks noChangeShapeType="1"/>
            </p:cNvSpPr>
            <p:nvPr/>
          </p:nvSpPr>
          <p:spPr bwMode="auto">
            <a:xfrm>
              <a:off x="3054350" y="3200400"/>
              <a:ext cx="0" cy="3063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25" name="Freeform 48"/>
            <p:cNvSpPr>
              <a:spLocks/>
            </p:cNvSpPr>
            <p:nvPr/>
          </p:nvSpPr>
          <p:spPr bwMode="auto">
            <a:xfrm>
              <a:off x="2838450" y="3070225"/>
              <a:ext cx="211138" cy="119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136" y="88"/>
                </a:cxn>
              </a:cxnLst>
              <a:rect l="0" t="0" r="r" b="b"/>
              <a:pathLst>
                <a:path w="137" h="89">
                  <a:moveTo>
                    <a:pt x="0" y="0"/>
                  </a:moveTo>
                  <a:lnTo>
                    <a:pt x="0" y="88"/>
                  </a:lnTo>
                  <a:lnTo>
                    <a:pt x="136" y="8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226" name="Line 49"/>
            <p:cNvSpPr>
              <a:spLocks noChangeShapeType="1"/>
            </p:cNvSpPr>
            <p:nvPr/>
          </p:nvSpPr>
          <p:spPr bwMode="auto">
            <a:xfrm flipH="1">
              <a:off x="3263900" y="3073400"/>
              <a:ext cx="0" cy="260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27" name="Line 50"/>
            <p:cNvSpPr>
              <a:spLocks noChangeShapeType="1"/>
            </p:cNvSpPr>
            <p:nvPr/>
          </p:nvSpPr>
          <p:spPr bwMode="auto">
            <a:xfrm flipV="1">
              <a:off x="3176588" y="3325813"/>
              <a:ext cx="101600" cy="47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28" name="Line 51"/>
            <p:cNvSpPr>
              <a:spLocks noChangeShapeType="1"/>
            </p:cNvSpPr>
            <p:nvPr/>
          </p:nvSpPr>
          <p:spPr bwMode="auto">
            <a:xfrm>
              <a:off x="3190875" y="3335338"/>
              <a:ext cx="0" cy="1619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29" name="Line 52"/>
            <p:cNvSpPr>
              <a:spLocks noChangeShapeType="1"/>
            </p:cNvSpPr>
            <p:nvPr/>
          </p:nvSpPr>
          <p:spPr bwMode="auto">
            <a:xfrm>
              <a:off x="2919413" y="3335338"/>
              <a:ext cx="0" cy="1492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30" name="Line 53"/>
            <p:cNvSpPr>
              <a:spLocks noChangeShapeType="1"/>
            </p:cNvSpPr>
            <p:nvPr/>
          </p:nvSpPr>
          <p:spPr bwMode="auto">
            <a:xfrm flipH="1">
              <a:off x="2541588" y="3330575"/>
              <a:ext cx="3825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31" name="Line 54"/>
            <p:cNvSpPr>
              <a:spLocks noChangeShapeType="1"/>
            </p:cNvSpPr>
            <p:nvPr/>
          </p:nvSpPr>
          <p:spPr bwMode="auto">
            <a:xfrm flipH="1">
              <a:off x="3049588" y="3910013"/>
              <a:ext cx="0" cy="708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32" name="Rectangle 55"/>
            <p:cNvSpPr>
              <a:spLocks noChangeArrowheads="1"/>
            </p:cNvSpPr>
            <p:nvPr/>
          </p:nvSpPr>
          <p:spPr bwMode="auto">
            <a:xfrm>
              <a:off x="2405063" y="1379538"/>
              <a:ext cx="26770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233" name="Rectangle 56"/>
            <p:cNvSpPr>
              <a:spLocks noChangeArrowheads="1"/>
            </p:cNvSpPr>
            <p:nvPr/>
          </p:nvSpPr>
          <p:spPr bwMode="auto">
            <a:xfrm>
              <a:off x="2520950" y="1443038"/>
              <a:ext cx="248467" cy="2282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34" name="Rectangle 57"/>
            <p:cNvSpPr>
              <a:spLocks noChangeArrowheads="1"/>
            </p:cNvSpPr>
            <p:nvPr/>
          </p:nvSpPr>
          <p:spPr bwMode="auto">
            <a:xfrm>
              <a:off x="3314700" y="1379538"/>
              <a:ext cx="275718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" name="Rectangle 58"/>
            <p:cNvSpPr>
              <a:spLocks noChangeArrowheads="1"/>
            </p:cNvSpPr>
            <p:nvPr/>
          </p:nvSpPr>
          <p:spPr bwMode="auto">
            <a:xfrm>
              <a:off x="3429000" y="1443038"/>
              <a:ext cx="248467" cy="2282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36" name="Line 59"/>
            <p:cNvSpPr>
              <a:spLocks noChangeShapeType="1"/>
            </p:cNvSpPr>
            <p:nvPr/>
          </p:nvSpPr>
          <p:spPr bwMode="auto">
            <a:xfrm flipH="1">
              <a:off x="2765425" y="2085975"/>
              <a:ext cx="111125" cy="1127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37" name="Oval 60"/>
            <p:cNvSpPr>
              <a:spLocks noChangeArrowheads="1"/>
            </p:cNvSpPr>
            <p:nvPr/>
          </p:nvSpPr>
          <p:spPr bwMode="auto">
            <a:xfrm>
              <a:off x="2530475" y="3298825"/>
              <a:ext cx="60325" cy="57150"/>
            </a:xfrm>
            <a:prstGeom prst="ellipse">
              <a:avLst/>
            </a:prstGeom>
            <a:solidFill>
              <a:srgbClr val="000000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38" name="Line 72"/>
            <p:cNvSpPr>
              <a:spLocks noChangeShapeType="1"/>
            </p:cNvSpPr>
            <p:nvPr/>
          </p:nvSpPr>
          <p:spPr bwMode="auto">
            <a:xfrm flipV="1">
              <a:off x="4387850" y="2660650"/>
              <a:ext cx="0" cy="1492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39" name="Line 73"/>
            <p:cNvSpPr>
              <a:spLocks noChangeShapeType="1"/>
            </p:cNvSpPr>
            <p:nvPr/>
          </p:nvSpPr>
          <p:spPr bwMode="auto">
            <a:xfrm flipV="1">
              <a:off x="4238625" y="2079625"/>
              <a:ext cx="0" cy="7302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40" name="Line 74"/>
            <p:cNvSpPr>
              <a:spLocks noChangeShapeType="1"/>
            </p:cNvSpPr>
            <p:nvPr/>
          </p:nvSpPr>
          <p:spPr bwMode="auto">
            <a:xfrm flipV="1">
              <a:off x="4806950" y="2205038"/>
              <a:ext cx="0" cy="6048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41" name="Line 75"/>
            <p:cNvSpPr>
              <a:spLocks noChangeShapeType="1"/>
            </p:cNvSpPr>
            <p:nvPr/>
          </p:nvSpPr>
          <p:spPr bwMode="auto">
            <a:xfrm flipV="1">
              <a:off x="4659313" y="2079625"/>
              <a:ext cx="0" cy="7302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42" name="Rectangle 76"/>
            <p:cNvSpPr>
              <a:spLocks noChangeArrowheads="1"/>
            </p:cNvSpPr>
            <p:nvPr/>
          </p:nvSpPr>
          <p:spPr bwMode="auto">
            <a:xfrm>
              <a:off x="4110038" y="1839913"/>
              <a:ext cx="814387" cy="23971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43" name="Rectangle 77"/>
            <p:cNvSpPr>
              <a:spLocks noChangeArrowheads="1"/>
            </p:cNvSpPr>
            <p:nvPr/>
          </p:nvSpPr>
          <p:spPr bwMode="auto">
            <a:xfrm>
              <a:off x="4064000" y="1838325"/>
              <a:ext cx="288542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F'</a:t>
              </a:r>
            </a:p>
          </p:txBody>
        </p:sp>
        <p:sp>
          <p:nvSpPr>
            <p:cNvPr id="244" name="Rectangle 78"/>
            <p:cNvSpPr>
              <a:spLocks noChangeArrowheads="1"/>
            </p:cNvSpPr>
            <p:nvPr/>
          </p:nvSpPr>
          <p:spPr bwMode="auto">
            <a:xfrm>
              <a:off x="4187825" y="1898650"/>
              <a:ext cx="280527" cy="2282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 b="1">
                  <a:solidFill>
                    <a:srgbClr val="000000"/>
                  </a:solidFill>
                </a:rPr>
                <a:t>i2</a:t>
              </a:r>
            </a:p>
          </p:txBody>
        </p:sp>
        <p:sp>
          <p:nvSpPr>
            <p:cNvPr id="245" name="Line 85"/>
            <p:cNvSpPr>
              <a:spLocks noChangeShapeType="1"/>
            </p:cNvSpPr>
            <p:nvPr/>
          </p:nvSpPr>
          <p:spPr bwMode="auto">
            <a:xfrm>
              <a:off x="4394200" y="2670175"/>
              <a:ext cx="5905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4481513" y="1838325"/>
              <a:ext cx="253275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4608513" y="1898650"/>
              <a:ext cx="280527" cy="2282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 b="1">
                  <a:solidFill>
                    <a:srgbClr val="000000"/>
                  </a:solidFill>
                </a:rPr>
                <a:t>i2</a:t>
              </a:r>
            </a:p>
          </p:txBody>
        </p:sp>
        <p:sp>
          <p:nvSpPr>
            <p:cNvPr id="248" name="Arc 88"/>
            <p:cNvSpPr>
              <a:spLocks/>
            </p:cNvSpPr>
            <p:nvPr/>
          </p:nvSpPr>
          <p:spPr bwMode="auto">
            <a:xfrm>
              <a:off x="4970463" y="3657600"/>
              <a:ext cx="93662" cy="10795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49" name="Line 89"/>
            <p:cNvSpPr>
              <a:spLocks noChangeShapeType="1"/>
            </p:cNvSpPr>
            <p:nvPr/>
          </p:nvSpPr>
          <p:spPr bwMode="auto">
            <a:xfrm>
              <a:off x="5016500" y="2557463"/>
              <a:ext cx="0" cy="11112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50" name="Arc 95"/>
            <p:cNvSpPr>
              <a:spLocks/>
            </p:cNvSpPr>
            <p:nvPr/>
          </p:nvSpPr>
          <p:spPr bwMode="auto">
            <a:xfrm>
              <a:off x="3983038" y="3657600"/>
              <a:ext cx="93662" cy="10795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51" name="Line 96"/>
            <p:cNvSpPr>
              <a:spLocks noChangeShapeType="1"/>
            </p:cNvSpPr>
            <p:nvPr/>
          </p:nvSpPr>
          <p:spPr bwMode="auto">
            <a:xfrm>
              <a:off x="4029075" y="2557463"/>
              <a:ext cx="0" cy="11112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52" name="Line 97"/>
            <p:cNvSpPr>
              <a:spLocks noChangeShapeType="1"/>
            </p:cNvSpPr>
            <p:nvPr/>
          </p:nvSpPr>
          <p:spPr bwMode="auto">
            <a:xfrm>
              <a:off x="5016500" y="1643063"/>
              <a:ext cx="0" cy="6429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53" name="Line 98"/>
            <p:cNvSpPr>
              <a:spLocks noChangeShapeType="1"/>
            </p:cNvSpPr>
            <p:nvPr/>
          </p:nvSpPr>
          <p:spPr bwMode="auto">
            <a:xfrm>
              <a:off x="4813300" y="2212975"/>
              <a:ext cx="1841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54" name="Line 99"/>
            <p:cNvSpPr>
              <a:spLocks noChangeShapeType="1"/>
            </p:cNvSpPr>
            <p:nvPr/>
          </p:nvSpPr>
          <p:spPr bwMode="auto">
            <a:xfrm>
              <a:off x="4029075" y="1643063"/>
              <a:ext cx="0" cy="6302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grpSp>
          <p:nvGrpSpPr>
            <p:cNvPr id="7" name="Group 104"/>
            <p:cNvGrpSpPr>
              <a:grpSpLocks/>
            </p:cNvGrpSpPr>
            <p:nvPr/>
          </p:nvGrpSpPr>
          <p:grpSpPr bwMode="auto">
            <a:xfrm>
              <a:off x="4319588" y="3449638"/>
              <a:ext cx="395287" cy="446087"/>
              <a:chOff x="1673" y="3008"/>
              <a:chExt cx="255" cy="312"/>
            </a:xfrm>
          </p:grpSpPr>
          <p:sp>
            <p:nvSpPr>
              <p:cNvPr id="256" name="Arc 100"/>
              <p:cNvSpPr>
                <a:spLocks/>
              </p:cNvSpPr>
              <p:nvPr/>
            </p:nvSpPr>
            <p:spPr bwMode="auto">
              <a:xfrm>
                <a:off x="1673" y="3008"/>
                <a:ext cx="128" cy="4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57" name="Arc 101"/>
              <p:cNvSpPr>
                <a:spLocks/>
              </p:cNvSpPr>
              <p:nvPr/>
            </p:nvSpPr>
            <p:spPr bwMode="auto">
              <a:xfrm>
                <a:off x="1800" y="3008"/>
                <a:ext cx="128" cy="4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58" name="Arc 102"/>
              <p:cNvSpPr>
                <a:spLocks/>
              </p:cNvSpPr>
              <p:nvPr/>
            </p:nvSpPr>
            <p:spPr bwMode="auto">
              <a:xfrm>
                <a:off x="1673" y="3008"/>
                <a:ext cx="128" cy="31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59" name="Arc 103"/>
              <p:cNvSpPr>
                <a:spLocks/>
              </p:cNvSpPr>
              <p:nvPr/>
            </p:nvSpPr>
            <p:spPr bwMode="auto">
              <a:xfrm>
                <a:off x="1800" y="3008"/>
                <a:ext cx="128" cy="3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260" name="Line 105"/>
            <p:cNvSpPr>
              <a:spLocks noChangeShapeType="1"/>
            </p:cNvSpPr>
            <p:nvPr/>
          </p:nvSpPr>
          <p:spPr bwMode="auto">
            <a:xfrm>
              <a:off x="4522788" y="3200400"/>
              <a:ext cx="0" cy="3063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61" name="Freeform 106"/>
            <p:cNvSpPr>
              <a:spLocks/>
            </p:cNvSpPr>
            <p:nvPr/>
          </p:nvSpPr>
          <p:spPr bwMode="auto">
            <a:xfrm>
              <a:off x="4306888" y="3065463"/>
              <a:ext cx="211137" cy="123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136" y="88"/>
                </a:cxn>
              </a:cxnLst>
              <a:rect l="0" t="0" r="r" b="b"/>
              <a:pathLst>
                <a:path w="137" h="89">
                  <a:moveTo>
                    <a:pt x="0" y="0"/>
                  </a:moveTo>
                  <a:lnTo>
                    <a:pt x="0" y="88"/>
                  </a:lnTo>
                  <a:lnTo>
                    <a:pt x="136" y="8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262" name="Line 107"/>
            <p:cNvSpPr>
              <a:spLocks noChangeShapeType="1"/>
            </p:cNvSpPr>
            <p:nvPr/>
          </p:nvSpPr>
          <p:spPr bwMode="auto">
            <a:xfrm>
              <a:off x="4732338" y="3073400"/>
              <a:ext cx="0" cy="265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63" name="Line 109"/>
            <p:cNvSpPr>
              <a:spLocks noChangeShapeType="1"/>
            </p:cNvSpPr>
            <p:nvPr/>
          </p:nvSpPr>
          <p:spPr bwMode="auto">
            <a:xfrm>
              <a:off x="4659313" y="3335338"/>
              <a:ext cx="0" cy="1619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64" name="Line 110"/>
            <p:cNvSpPr>
              <a:spLocks noChangeShapeType="1"/>
            </p:cNvSpPr>
            <p:nvPr/>
          </p:nvSpPr>
          <p:spPr bwMode="auto">
            <a:xfrm>
              <a:off x="4387850" y="3335338"/>
              <a:ext cx="0" cy="1492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65" name="Line 111"/>
            <p:cNvSpPr>
              <a:spLocks noChangeShapeType="1"/>
            </p:cNvSpPr>
            <p:nvPr/>
          </p:nvSpPr>
          <p:spPr bwMode="auto">
            <a:xfrm flipH="1">
              <a:off x="4010025" y="3330575"/>
              <a:ext cx="3841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66" name="Line 112"/>
            <p:cNvSpPr>
              <a:spLocks noChangeShapeType="1"/>
            </p:cNvSpPr>
            <p:nvPr/>
          </p:nvSpPr>
          <p:spPr bwMode="auto">
            <a:xfrm>
              <a:off x="4514850" y="3910013"/>
              <a:ext cx="0" cy="6540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67" name="Rectangle 113"/>
            <p:cNvSpPr>
              <a:spLocks noChangeArrowheads="1"/>
            </p:cNvSpPr>
            <p:nvPr/>
          </p:nvSpPr>
          <p:spPr bwMode="auto">
            <a:xfrm>
              <a:off x="3870325" y="1379538"/>
              <a:ext cx="26770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268" name="Rectangle 114"/>
            <p:cNvSpPr>
              <a:spLocks noChangeArrowheads="1"/>
            </p:cNvSpPr>
            <p:nvPr/>
          </p:nvSpPr>
          <p:spPr bwMode="auto">
            <a:xfrm>
              <a:off x="3986213" y="1443038"/>
              <a:ext cx="248467" cy="2282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9" name="Rectangle 115"/>
            <p:cNvSpPr>
              <a:spLocks noChangeArrowheads="1"/>
            </p:cNvSpPr>
            <p:nvPr/>
          </p:nvSpPr>
          <p:spPr bwMode="auto">
            <a:xfrm>
              <a:off x="4786313" y="1379538"/>
              <a:ext cx="275718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70" name="Rectangle 116"/>
            <p:cNvSpPr>
              <a:spLocks noChangeArrowheads="1"/>
            </p:cNvSpPr>
            <p:nvPr/>
          </p:nvSpPr>
          <p:spPr bwMode="auto">
            <a:xfrm>
              <a:off x="4897438" y="1443038"/>
              <a:ext cx="248467" cy="2282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71" name="Line 117"/>
            <p:cNvSpPr>
              <a:spLocks noChangeShapeType="1"/>
            </p:cNvSpPr>
            <p:nvPr/>
          </p:nvSpPr>
          <p:spPr bwMode="auto">
            <a:xfrm flipH="1">
              <a:off x="4238625" y="2085975"/>
              <a:ext cx="111125" cy="1127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2" name="Oval 118"/>
            <p:cNvSpPr>
              <a:spLocks noChangeArrowheads="1"/>
            </p:cNvSpPr>
            <p:nvPr/>
          </p:nvSpPr>
          <p:spPr bwMode="auto">
            <a:xfrm>
              <a:off x="4981575" y="2189163"/>
              <a:ext cx="63500" cy="57150"/>
            </a:xfrm>
            <a:prstGeom prst="ellipse">
              <a:avLst/>
            </a:prstGeom>
            <a:solidFill>
              <a:srgbClr val="000000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3" name="Oval 119"/>
            <p:cNvSpPr>
              <a:spLocks noChangeArrowheads="1"/>
            </p:cNvSpPr>
            <p:nvPr/>
          </p:nvSpPr>
          <p:spPr bwMode="auto">
            <a:xfrm>
              <a:off x="4983163" y="2638425"/>
              <a:ext cx="61912" cy="57150"/>
            </a:xfrm>
            <a:prstGeom prst="ellipse">
              <a:avLst/>
            </a:prstGeom>
            <a:solidFill>
              <a:srgbClr val="000000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4" name="Oval 120"/>
            <p:cNvSpPr>
              <a:spLocks noChangeArrowheads="1"/>
            </p:cNvSpPr>
            <p:nvPr/>
          </p:nvSpPr>
          <p:spPr bwMode="auto">
            <a:xfrm>
              <a:off x="4000500" y="3305175"/>
              <a:ext cx="60325" cy="57150"/>
            </a:xfrm>
            <a:prstGeom prst="ellipse">
              <a:avLst/>
            </a:prstGeom>
            <a:solidFill>
              <a:srgbClr val="000000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5" name="Line 132"/>
            <p:cNvSpPr>
              <a:spLocks noChangeShapeType="1"/>
            </p:cNvSpPr>
            <p:nvPr/>
          </p:nvSpPr>
          <p:spPr bwMode="auto">
            <a:xfrm flipV="1">
              <a:off x="5856288" y="2660650"/>
              <a:ext cx="0" cy="1492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6" name="Line 133"/>
            <p:cNvSpPr>
              <a:spLocks noChangeShapeType="1"/>
            </p:cNvSpPr>
            <p:nvPr/>
          </p:nvSpPr>
          <p:spPr bwMode="auto">
            <a:xfrm flipV="1">
              <a:off x="5707063" y="2079625"/>
              <a:ext cx="0" cy="7302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7" name="Line 134"/>
            <p:cNvSpPr>
              <a:spLocks noChangeShapeType="1"/>
            </p:cNvSpPr>
            <p:nvPr/>
          </p:nvSpPr>
          <p:spPr bwMode="auto">
            <a:xfrm flipV="1">
              <a:off x="6275388" y="2205038"/>
              <a:ext cx="0" cy="6048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8" name="Line 135"/>
            <p:cNvSpPr>
              <a:spLocks noChangeShapeType="1"/>
            </p:cNvSpPr>
            <p:nvPr/>
          </p:nvSpPr>
          <p:spPr bwMode="auto">
            <a:xfrm flipV="1">
              <a:off x="6127750" y="2079625"/>
              <a:ext cx="0" cy="7302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9" name="Rectangle 136"/>
            <p:cNvSpPr>
              <a:spLocks noChangeArrowheads="1"/>
            </p:cNvSpPr>
            <p:nvPr/>
          </p:nvSpPr>
          <p:spPr bwMode="auto">
            <a:xfrm>
              <a:off x="5578475" y="1839913"/>
              <a:ext cx="814388" cy="23971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0" name="Rectangle 137"/>
            <p:cNvSpPr>
              <a:spLocks noChangeArrowheads="1"/>
            </p:cNvSpPr>
            <p:nvPr/>
          </p:nvSpPr>
          <p:spPr bwMode="auto">
            <a:xfrm>
              <a:off x="5529263" y="1847850"/>
              <a:ext cx="288542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F'</a:t>
              </a:r>
            </a:p>
          </p:txBody>
        </p:sp>
        <p:sp>
          <p:nvSpPr>
            <p:cNvPr id="281" name="Rectangle 138"/>
            <p:cNvSpPr>
              <a:spLocks noChangeArrowheads="1"/>
            </p:cNvSpPr>
            <p:nvPr/>
          </p:nvSpPr>
          <p:spPr bwMode="auto">
            <a:xfrm>
              <a:off x="5656263" y="1889125"/>
              <a:ext cx="283733" cy="2282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 b="1">
                  <a:solidFill>
                    <a:srgbClr val="000000"/>
                  </a:solidFill>
                </a:rPr>
                <a:t>in</a:t>
              </a:r>
            </a:p>
          </p:txBody>
        </p:sp>
        <p:sp>
          <p:nvSpPr>
            <p:cNvPr id="282" name="Line 145"/>
            <p:cNvSpPr>
              <a:spLocks noChangeShapeType="1"/>
            </p:cNvSpPr>
            <p:nvPr/>
          </p:nvSpPr>
          <p:spPr bwMode="auto">
            <a:xfrm>
              <a:off x="5862638" y="2670175"/>
              <a:ext cx="5905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3" name="Rectangle 146"/>
            <p:cNvSpPr>
              <a:spLocks noChangeArrowheads="1"/>
            </p:cNvSpPr>
            <p:nvPr/>
          </p:nvSpPr>
          <p:spPr bwMode="auto">
            <a:xfrm>
              <a:off x="5970588" y="1838325"/>
              <a:ext cx="253275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84" name="Rectangle 147"/>
            <p:cNvSpPr>
              <a:spLocks noChangeArrowheads="1"/>
            </p:cNvSpPr>
            <p:nvPr/>
          </p:nvSpPr>
          <p:spPr bwMode="auto">
            <a:xfrm>
              <a:off x="6075363" y="1889125"/>
              <a:ext cx="283733" cy="2282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 b="1">
                  <a:solidFill>
                    <a:srgbClr val="000000"/>
                  </a:solidFill>
                </a:rPr>
                <a:t>in</a:t>
              </a:r>
            </a:p>
          </p:txBody>
        </p:sp>
        <p:sp>
          <p:nvSpPr>
            <p:cNvPr id="285" name="Arc 148"/>
            <p:cNvSpPr>
              <a:spLocks/>
            </p:cNvSpPr>
            <p:nvPr/>
          </p:nvSpPr>
          <p:spPr bwMode="auto">
            <a:xfrm>
              <a:off x="6438900" y="3657600"/>
              <a:ext cx="93663" cy="10795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6" name="Line 149"/>
            <p:cNvSpPr>
              <a:spLocks noChangeShapeType="1"/>
            </p:cNvSpPr>
            <p:nvPr/>
          </p:nvSpPr>
          <p:spPr bwMode="auto">
            <a:xfrm>
              <a:off x="6484938" y="2557463"/>
              <a:ext cx="0" cy="11112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7" name="Arc 155"/>
            <p:cNvSpPr>
              <a:spLocks/>
            </p:cNvSpPr>
            <p:nvPr/>
          </p:nvSpPr>
          <p:spPr bwMode="auto">
            <a:xfrm>
              <a:off x="5451475" y="3657600"/>
              <a:ext cx="93663" cy="107950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8" name="Line 156"/>
            <p:cNvSpPr>
              <a:spLocks noChangeShapeType="1"/>
            </p:cNvSpPr>
            <p:nvPr/>
          </p:nvSpPr>
          <p:spPr bwMode="auto">
            <a:xfrm>
              <a:off x="5497513" y="2557463"/>
              <a:ext cx="0" cy="11112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9" name="Line 157"/>
            <p:cNvSpPr>
              <a:spLocks noChangeShapeType="1"/>
            </p:cNvSpPr>
            <p:nvPr/>
          </p:nvSpPr>
          <p:spPr bwMode="auto">
            <a:xfrm>
              <a:off x="6484938" y="1643063"/>
              <a:ext cx="0" cy="6302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90" name="Line 158"/>
            <p:cNvSpPr>
              <a:spLocks noChangeShapeType="1"/>
            </p:cNvSpPr>
            <p:nvPr/>
          </p:nvSpPr>
          <p:spPr bwMode="auto">
            <a:xfrm>
              <a:off x="6281738" y="2212975"/>
              <a:ext cx="1841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91" name="Line 159"/>
            <p:cNvSpPr>
              <a:spLocks noChangeShapeType="1"/>
            </p:cNvSpPr>
            <p:nvPr/>
          </p:nvSpPr>
          <p:spPr bwMode="auto">
            <a:xfrm>
              <a:off x="5497513" y="1643063"/>
              <a:ext cx="0" cy="6429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grpSp>
          <p:nvGrpSpPr>
            <p:cNvPr id="10" name="Group 164"/>
            <p:cNvGrpSpPr>
              <a:grpSpLocks/>
            </p:cNvGrpSpPr>
            <p:nvPr/>
          </p:nvGrpSpPr>
          <p:grpSpPr bwMode="auto">
            <a:xfrm>
              <a:off x="5789613" y="3449638"/>
              <a:ext cx="393700" cy="446087"/>
              <a:chOff x="2625" y="3008"/>
              <a:chExt cx="255" cy="312"/>
            </a:xfrm>
          </p:grpSpPr>
          <p:sp>
            <p:nvSpPr>
              <p:cNvPr id="293" name="Arc 160"/>
              <p:cNvSpPr>
                <a:spLocks/>
              </p:cNvSpPr>
              <p:nvPr/>
            </p:nvSpPr>
            <p:spPr bwMode="auto">
              <a:xfrm>
                <a:off x="2625" y="3008"/>
                <a:ext cx="128" cy="4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94" name="Arc 161"/>
              <p:cNvSpPr>
                <a:spLocks/>
              </p:cNvSpPr>
              <p:nvPr/>
            </p:nvSpPr>
            <p:spPr bwMode="auto">
              <a:xfrm>
                <a:off x="2752" y="3008"/>
                <a:ext cx="128" cy="4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95" name="Arc 162"/>
              <p:cNvSpPr>
                <a:spLocks/>
              </p:cNvSpPr>
              <p:nvPr/>
            </p:nvSpPr>
            <p:spPr bwMode="auto">
              <a:xfrm>
                <a:off x="2625" y="3008"/>
                <a:ext cx="128" cy="31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96" name="Arc 163"/>
              <p:cNvSpPr>
                <a:spLocks/>
              </p:cNvSpPr>
              <p:nvPr/>
            </p:nvSpPr>
            <p:spPr bwMode="auto">
              <a:xfrm>
                <a:off x="2752" y="3008"/>
                <a:ext cx="128" cy="31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297" name="Line 165"/>
            <p:cNvSpPr>
              <a:spLocks noChangeShapeType="1"/>
            </p:cNvSpPr>
            <p:nvPr/>
          </p:nvSpPr>
          <p:spPr bwMode="auto">
            <a:xfrm>
              <a:off x="5991225" y="3200400"/>
              <a:ext cx="0" cy="3063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98" name="Freeform 166"/>
            <p:cNvSpPr>
              <a:spLocks/>
            </p:cNvSpPr>
            <p:nvPr/>
          </p:nvSpPr>
          <p:spPr bwMode="auto">
            <a:xfrm>
              <a:off x="5775325" y="3070225"/>
              <a:ext cx="211138" cy="119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136" y="88"/>
                </a:cxn>
              </a:cxnLst>
              <a:rect l="0" t="0" r="r" b="b"/>
              <a:pathLst>
                <a:path w="137" h="89">
                  <a:moveTo>
                    <a:pt x="0" y="0"/>
                  </a:moveTo>
                  <a:lnTo>
                    <a:pt x="0" y="88"/>
                  </a:lnTo>
                  <a:lnTo>
                    <a:pt x="136" y="8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299" name="Line 167"/>
            <p:cNvSpPr>
              <a:spLocks noChangeShapeType="1"/>
            </p:cNvSpPr>
            <p:nvPr/>
          </p:nvSpPr>
          <p:spPr bwMode="auto">
            <a:xfrm>
              <a:off x="6200775" y="3073400"/>
              <a:ext cx="0" cy="2524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00" name="Line 169"/>
            <p:cNvSpPr>
              <a:spLocks noChangeShapeType="1"/>
            </p:cNvSpPr>
            <p:nvPr/>
          </p:nvSpPr>
          <p:spPr bwMode="auto">
            <a:xfrm>
              <a:off x="6127750" y="3335338"/>
              <a:ext cx="0" cy="1619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01" name="Line 170"/>
            <p:cNvSpPr>
              <a:spLocks noChangeShapeType="1"/>
            </p:cNvSpPr>
            <p:nvPr/>
          </p:nvSpPr>
          <p:spPr bwMode="auto">
            <a:xfrm>
              <a:off x="5856288" y="3335338"/>
              <a:ext cx="0" cy="1492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02" name="Line 171"/>
            <p:cNvSpPr>
              <a:spLocks noChangeShapeType="1"/>
            </p:cNvSpPr>
            <p:nvPr/>
          </p:nvSpPr>
          <p:spPr bwMode="auto">
            <a:xfrm flipH="1">
              <a:off x="5478463" y="3330575"/>
              <a:ext cx="3841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03" name="Line 172"/>
            <p:cNvSpPr>
              <a:spLocks noChangeShapeType="1"/>
            </p:cNvSpPr>
            <p:nvPr/>
          </p:nvSpPr>
          <p:spPr bwMode="auto">
            <a:xfrm flipH="1">
              <a:off x="5991225" y="3897313"/>
              <a:ext cx="0" cy="4079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04" name="Rectangle 173"/>
            <p:cNvSpPr>
              <a:spLocks noChangeArrowheads="1"/>
            </p:cNvSpPr>
            <p:nvPr/>
          </p:nvSpPr>
          <p:spPr bwMode="auto">
            <a:xfrm>
              <a:off x="5341938" y="1379538"/>
              <a:ext cx="26770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305" name="Rectangle 174"/>
            <p:cNvSpPr>
              <a:spLocks noChangeArrowheads="1"/>
            </p:cNvSpPr>
            <p:nvPr/>
          </p:nvSpPr>
          <p:spPr bwMode="auto">
            <a:xfrm>
              <a:off x="5456238" y="1443038"/>
              <a:ext cx="251673" cy="2282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306" name="Rectangle 175"/>
            <p:cNvSpPr>
              <a:spLocks noChangeArrowheads="1"/>
            </p:cNvSpPr>
            <p:nvPr/>
          </p:nvSpPr>
          <p:spPr bwMode="auto">
            <a:xfrm>
              <a:off x="6251575" y="1379538"/>
              <a:ext cx="275718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07" name="Rectangle 176"/>
            <p:cNvSpPr>
              <a:spLocks noChangeArrowheads="1"/>
            </p:cNvSpPr>
            <p:nvPr/>
          </p:nvSpPr>
          <p:spPr bwMode="auto">
            <a:xfrm>
              <a:off x="6376988" y="1443038"/>
              <a:ext cx="251673" cy="2282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308" name="Line 177"/>
            <p:cNvSpPr>
              <a:spLocks noChangeShapeType="1"/>
            </p:cNvSpPr>
            <p:nvPr/>
          </p:nvSpPr>
          <p:spPr bwMode="auto">
            <a:xfrm flipH="1">
              <a:off x="5707063" y="2081213"/>
              <a:ext cx="111125" cy="1143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09" name="Oval 178"/>
            <p:cNvSpPr>
              <a:spLocks noChangeArrowheads="1"/>
            </p:cNvSpPr>
            <p:nvPr/>
          </p:nvSpPr>
          <p:spPr bwMode="auto">
            <a:xfrm>
              <a:off x="5464175" y="3295650"/>
              <a:ext cx="61913" cy="57150"/>
            </a:xfrm>
            <a:prstGeom prst="ellipse">
              <a:avLst/>
            </a:prstGeom>
            <a:solidFill>
              <a:srgbClr val="000000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0" name="Rectangle 179"/>
            <p:cNvSpPr>
              <a:spLocks noChangeArrowheads="1"/>
            </p:cNvSpPr>
            <p:nvPr/>
          </p:nvSpPr>
          <p:spPr bwMode="auto">
            <a:xfrm>
              <a:off x="5032375" y="1844675"/>
              <a:ext cx="455254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. . . .</a:t>
              </a:r>
            </a:p>
          </p:txBody>
        </p:sp>
        <p:sp>
          <p:nvSpPr>
            <p:cNvPr id="311" name="Oval 180"/>
            <p:cNvSpPr>
              <a:spLocks noChangeArrowheads="1"/>
            </p:cNvSpPr>
            <p:nvPr/>
          </p:nvSpPr>
          <p:spPr bwMode="auto">
            <a:xfrm>
              <a:off x="6451600" y="2646363"/>
              <a:ext cx="61913" cy="58737"/>
            </a:xfrm>
            <a:prstGeom prst="ellipse">
              <a:avLst/>
            </a:prstGeom>
            <a:solidFill>
              <a:srgbClr val="000000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2" name="Oval 181"/>
            <p:cNvSpPr>
              <a:spLocks noChangeArrowheads="1"/>
            </p:cNvSpPr>
            <p:nvPr/>
          </p:nvSpPr>
          <p:spPr bwMode="auto">
            <a:xfrm>
              <a:off x="6456363" y="2182813"/>
              <a:ext cx="60325" cy="55562"/>
            </a:xfrm>
            <a:prstGeom prst="ellipse">
              <a:avLst/>
            </a:prstGeom>
            <a:solidFill>
              <a:srgbClr val="000000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3" name="Arc 182"/>
            <p:cNvSpPr>
              <a:spLocks/>
            </p:cNvSpPr>
            <p:nvPr/>
          </p:nvSpPr>
          <p:spPr bwMode="auto">
            <a:xfrm>
              <a:off x="6540500" y="4456113"/>
              <a:ext cx="271463" cy="30003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4" name="Arc 183"/>
            <p:cNvSpPr>
              <a:spLocks/>
            </p:cNvSpPr>
            <p:nvPr/>
          </p:nvSpPr>
          <p:spPr bwMode="auto">
            <a:xfrm>
              <a:off x="6538913" y="4151313"/>
              <a:ext cx="277812" cy="307975"/>
            </a:xfrm>
            <a:custGeom>
              <a:avLst/>
              <a:gdLst>
                <a:gd name="G0" fmla="+- 123 0 0"/>
                <a:gd name="G1" fmla="+- 21600 0 0"/>
                <a:gd name="G2" fmla="+- 21600 0 0"/>
                <a:gd name="T0" fmla="*/ 0 w 21723"/>
                <a:gd name="T1" fmla="*/ 0 h 21600"/>
                <a:gd name="T2" fmla="*/ 21723 w 21723"/>
                <a:gd name="T3" fmla="*/ 21600 h 21600"/>
                <a:gd name="T4" fmla="*/ 123 w 2172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23" h="21600" fill="none" extrusionOk="0">
                  <a:moveTo>
                    <a:pt x="0" y="0"/>
                  </a:moveTo>
                  <a:cubicBezTo>
                    <a:pt x="41" y="0"/>
                    <a:pt x="82" y="-1"/>
                    <a:pt x="123" y="0"/>
                  </a:cubicBezTo>
                  <a:cubicBezTo>
                    <a:pt x="12052" y="0"/>
                    <a:pt x="21723" y="9670"/>
                    <a:pt x="21723" y="21600"/>
                  </a:cubicBezTo>
                </a:path>
                <a:path w="21723" h="21600" stroke="0" extrusionOk="0">
                  <a:moveTo>
                    <a:pt x="0" y="0"/>
                  </a:moveTo>
                  <a:cubicBezTo>
                    <a:pt x="41" y="0"/>
                    <a:pt x="82" y="-1"/>
                    <a:pt x="123" y="0"/>
                  </a:cubicBezTo>
                  <a:cubicBezTo>
                    <a:pt x="12052" y="0"/>
                    <a:pt x="21723" y="9670"/>
                    <a:pt x="21723" y="21600"/>
                  </a:cubicBezTo>
                  <a:lnTo>
                    <a:pt x="123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5" name="Line 184"/>
            <p:cNvSpPr>
              <a:spLocks noChangeShapeType="1"/>
            </p:cNvSpPr>
            <p:nvPr/>
          </p:nvSpPr>
          <p:spPr bwMode="auto">
            <a:xfrm>
              <a:off x="6207125" y="4756150"/>
              <a:ext cx="3206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6" name="Line 185"/>
            <p:cNvSpPr>
              <a:spLocks noChangeShapeType="1"/>
            </p:cNvSpPr>
            <p:nvPr/>
          </p:nvSpPr>
          <p:spPr bwMode="auto">
            <a:xfrm>
              <a:off x="6207125" y="4156075"/>
              <a:ext cx="3254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7" name="Line 186"/>
            <p:cNvSpPr>
              <a:spLocks noChangeShapeType="1"/>
            </p:cNvSpPr>
            <p:nvPr/>
          </p:nvSpPr>
          <p:spPr bwMode="auto">
            <a:xfrm flipV="1">
              <a:off x="6200775" y="4146550"/>
              <a:ext cx="0" cy="6175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8" name="Line 188"/>
            <p:cNvSpPr>
              <a:spLocks noChangeShapeType="1"/>
            </p:cNvSpPr>
            <p:nvPr/>
          </p:nvSpPr>
          <p:spPr bwMode="auto">
            <a:xfrm>
              <a:off x="5978525" y="4302125"/>
              <a:ext cx="2238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9" name="Line 189"/>
            <p:cNvSpPr>
              <a:spLocks noChangeShapeType="1"/>
            </p:cNvSpPr>
            <p:nvPr/>
          </p:nvSpPr>
          <p:spPr bwMode="auto">
            <a:xfrm flipH="1">
              <a:off x="3035300" y="4621213"/>
              <a:ext cx="31718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20" name="Line 190"/>
            <p:cNvSpPr>
              <a:spLocks noChangeShapeType="1"/>
            </p:cNvSpPr>
            <p:nvPr/>
          </p:nvSpPr>
          <p:spPr bwMode="auto">
            <a:xfrm flipH="1">
              <a:off x="4503738" y="4564063"/>
              <a:ext cx="17033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pic>
          <p:nvPicPr>
            <p:cNvPr id="321" name="Picture 19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97575" y="4330700"/>
              <a:ext cx="147638" cy="1936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sp>
          <p:nvSpPr>
            <p:cNvPr id="322" name="Line 192"/>
            <p:cNvSpPr>
              <a:spLocks noChangeShapeType="1"/>
            </p:cNvSpPr>
            <p:nvPr/>
          </p:nvSpPr>
          <p:spPr bwMode="auto">
            <a:xfrm>
              <a:off x="6818313" y="4470400"/>
              <a:ext cx="2587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23" name="Rectangle 193"/>
            <p:cNvSpPr>
              <a:spLocks noChangeArrowheads="1"/>
            </p:cNvSpPr>
            <p:nvPr/>
          </p:nvSpPr>
          <p:spPr bwMode="auto">
            <a:xfrm>
              <a:off x="7083425" y="4397375"/>
              <a:ext cx="317396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324" name="Rectangle 194"/>
            <p:cNvSpPr>
              <a:spLocks noChangeArrowheads="1"/>
            </p:cNvSpPr>
            <p:nvPr/>
          </p:nvSpPr>
          <p:spPr bwMode="auto">
            <a:xfrm>
              <a:off x="7232650" y="4452938"/>
              <a:ext cx="214803" cy="2282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altLang="ko-KR" sz="1000" b="1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325" name="Oval 195"/>
            <p:cNvSpPr>
              <a:spLocks noChangeArrowheads="1"/>
            </p:cNvSpPr>
            <p:nvPr/>
          </p:nvSpPr>
          <p:spPr bwMode="auto">
            <a:xfrm>
              <a:off x="3513138" y="2182813"/>
              <a:ext cx="63500" cy="55562"/>
            </a:xfrm>
            <a:prstGeom prst="ellipse">
              <a:avLst/>
            </a:prstGeom>
            <a:solidFill>
              <a:srgbClr val="000000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26" name="Oval 196"/>
            <p:cNvSpPr>
              <a:spLocks noChangeArrowheads="1"/>
            </p:cNvSpPr>
            <p:nvPr/>
          </p:nvSpPr>
          <p:spPr bwMode="auto">
            <a:xfrm>
              <a:off x="3514725" y="2638425"/>
              <a:ext cx="60325" cy="57150"/>
            </a:xfrm>
            <a:prstGeom prst="ellipse">
              <a:avLst/>
            </a:prstGeom>
            <a:solidFill>
              <a:srgbClr val="000000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grpSp>
          <p:nvGrpSpPr>
            <p:cNvPr id="11" name="Group 198"/>
            <p:cNvGrpSpPr>
              <a:grpSpLocks/>
            </p:cNvGrpSpPr>
            <p:nvPr/>
          </p:nvGrpSpPr>
          <p:grpSpPr bwMode="auto">
            <a:xfrm>
              <a:off x="6084888" y="2805113"/>
              <a:ext cx="242887" cy="268287"/>
              <a:chOff x="1362" y="4500"/>
              <a:chExt cx="280" cy="260"/>
            </a:xfrm>
          </p:grpSpPr>
          <p:sp>
            <p:nvSpPr>
              <p:cNvPr id="328" name="Arc 199"/>
              <p:cNvSpPr>
                <a:spLocks/>
              </p:cNvSpPr>
              <p:nvPr/>
            </p:nvSpPr>
            <p:spPr bwMode="auto">
              <a:xfrm>
                <a:off x="1366" y="4644"/>
                <a:ext cx="131" cy="116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29" name="Arc 200"/>
              <p:cNvSpPr>
                <a:spLocks/>
              </p:cNvSpPr>
              <p:nvPr/>
            </p:nvSpPr>
            <p:spPr bwMode="auto">
              <a:xfrm>
                <a:off x="1496" y="4644"/>
                <a:ext cx="140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30" name="Line 201"/>
              <p:cNvSpPr>
                <a:spLocks noChangeShapeType="1"/>
              </p:cNvSpPr>
              <p:nvPr/>
            </p:nvSpPr>
            <p:spPr bwMode="auto">
              <a:xfrm>
                <a:off x="1364" y="4504"/>
                <a:ext cx="0" cy="13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31" name="Line 202"/>
              <p:cNvSpPr>
                <a:spLocks noChangeShapeType="1"/>
              </p:cNvSpPr>
              <p:nvPr/>
            </p:nvSpPr>
            <p:spPr bwMode="auto">
              <a:xfrm>
                <a:off x="1636" y="4504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32" name="Line 203"/>
              <p:cNvSpPr>
                <a:spLocks noChangeShapeType="1"/>
              </p:cNvSpPr>
              <p:nvPr/>
            </p:nvSpPr>
            <p:spPr bwMode="auto">
              <a:xfrm>
                <a:off x="1362" y="4500"/>
                <a:ext cx="2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12" name="Group 205"/>
            <p:cNvGrpSpPr>
              <a:grpSpLocks/>
            </p:cNvGrpSpPr>
            <p:nvPr/>
          </p:nvGrpSpPr>
          <p:grpSpPr bwMode="auto">
            <a:xfrm>
              <a:off x="2417763" y="2289175"/>
              <a:ext cx="276225" cy="279400"/>
              <a:chOff x="439" y="2196"/>
              <a:chExt cx="180" cy="194"/>
            </a:xfrm>
          </p:grpSpPr>
          <p:sp>
            <p:nvSpPr>
              <p:cNvPr id="334" name="Line 32"/>
              <p:cNvSpPr>
                <a:spLocks noChangeShapeType="1"/>
              </p:cNvSpPr>
              <p:nvPr/>
            </p:nvSpPr>
            <p:spPr bwMode="auto">
              <a:xfrm>
                <a:off x="439" y="2196"/>
                <a:ext cx="1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35" name="Line 33"/>
              <p:cNvSpPr>
                <a:spLocks noChangeShapeType="1"/>
              </p:cNvSpPr>
              <p:nvPr/>
            </p:nvSpPr>
            <p:spPr bwMode="auto">
              <a:xfrm>
                <a:off x="448" y="2200"/>
                <a:ext cx="8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36" name="Line 34"/>
              <p:cNvSpPr>
                <a:spLocks noChangeShapeType="1"/>
              </p:cNvSpPr>
              <p:nvPr/>
            </p:nvSpPr>
            <p:spPr bwMode="auto">
              <a:xfrm flipH="1">
                <a:off x="520" y="2197"/>
                <a:ext cx="93" cy="14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37" name="Oval 204"/>
              <p:cNvSpPr>
                <a:spLocks noChangeArrowheads="1"/>
              </p:cNvSpPr>
              <p:nvPr/>
            </p:nvSpPr>
            <p:spPr bwMode="auto">
              <a:xfrm>
                <a:off x="504" y="2343"/>
                <a:ext cx="47" cy="4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13" name="Group 206"/>
            <p:cNvGrpSpPr>
              <a:grpSpLocks/>
            </p:cNvGrpSpPr>
            <p:nvPr/>
          </p:nvGrpSpPr>
          <p:grpSpPr bwMode="auto">
            <a:xfrm>
              <a:off x="3411538" y="2286000"/>
              <a:ext cx="277812" cy="277813"/>
              <a:chOff x="439" y="2196"/>
              <a:chExt cx="180" cy="194"/>
            </a:xfrm>
          </p:grpSpPr>
          <p:sp>
            <p:nvSpPr>
              <p:cNvPr id="339" name="Line 207"/>
              <p:cNvSpPr>
                <a:spLocks noChangeShapeType="1"/>
              </p:cNvSpPr>
              <p:nvPr/>
            </p:nvSpPr>
            <p:spPr bwMode="auto">
              <a:xfrm>
                <a:off x="439" y="2196"/>
                <a:ext cx="1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40" name="Line 208"/>
              <p:cNvSpPr>
                <a:spLocks noChangeShapeType="1"/>
              </p:cNvSpPr>
              <p:nvPr/>
            </p:nvSpPr>
            <p:spPr bwMode="auto">
              <a:xfrm>
                <a:off x="448" y="2200"/>
                <a:ext cx="8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41" name="Line 209"/>
              <p:cNvSpPr>
                <a:spLocks noChangeShapeType="1"/>
              </p:cNvSpPr>
              <p:nvPr/>
            </p:nvSpPr>
            <p:spPr bwMode="auto">
              <a:xfrm flipH="1">
                <a:off x="520" y="2197"/>
                <a:ext cx="93" cy="14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42" name="Oval 210"/>
              <p:cNvSpPr>
                <a:spLocks noChangeArrowheads="1"/>
              </p:cNvSpPr>
              <p:nvPr/>
            </p:nvSpPr>
            <p:spPr bwMode="auto">
              <a:xfrm>
                <a:off x="504" y="2343"/>
                <a:ext cx="47" cy="4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14" name="Group 211"/>
            <p:cNvGrpSpPr>
              <a:grpSpLocks/>
            </p:cNvGrpSpPr>
            <p:nvPr/>
          </p:nvGrpSpPr>
          <p:grpSpPr bwMode="auto">
            <a:xfrm>
              <a:off x="3889375" y="2281238"/>
              <a:ext cx="277813" cy="276225"/>
              <a:chOff x="439" y="2196"/>
              <a:chExt cx="180" cy="194"/>
            </a:xfrm>
          </p:grpSpPr>
          <p:sp>
            <p:nvSpPr>
              <p:cNvPr id="344" name="Line 212"/>
              <p:cNvSpPr>
                <a:spLocks noChangeShapeType="1"/>
              </p:cNvSpPr>
              <p:nvPr/>
            </p:nvSpPr>
            <p:spPr bwMode="auto">
              <a:xfrm>
                <a:off x="439" y="2196"/>
                <a:ext cx="1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45" name="Line 213"/>
              <p:cNvSpPr>
                <a:spLocks noChangeShapeType="1"/>
              </p:cNvSpPr>
              <p:nvPr/>
            </p:nvSpPr>
            <p:spPr bwMode="auto">
              <a:xfrm>
                <a:off x="448" y="2200"/>
                <a:ext cx="8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46" name="Line 214"/>
              <p:cNvSpPr>
                <a:spLocks noChangeShapeType="1"/>
              </p:cNvSpPr>
              <p:nvPr/>
            </p:nvSpPr>
            <p:spPr bwMode="auto">
              <a:xfrm flipH="1">
                <a:off x="520" y="2197"/>
                <a:ext cx="93" cy="14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47" name="Oval 215"/>
              <p:cNvSpPr>
                <a:spLocks noChangeArrowheads="1"/>
              </p:cNvSpPr>
              <p:nvPr/>
            </p:nvSpPr>
            <p:spPr bwMode="auto">
              <a:xfrm>
                <a:off x="504" y="2343"/>
                <a:ext cx="47" cy="4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15" name="Group 216"/>
            <p:cNvGrpSpPr>
              <a:grpSpLocks/>
            </p:cNvGrpSpPr>
            <p:nvPr/>
          </p:nvGrpSpPr>
          <p:grpSpPr bwMode="auto">
            <a:xfrm>
              <a:off x="4879975" y="2286000"/>
              <a:ext cx="276225" cy="277813"/>
              <a:chOff x="439" y="2196"/>
              <a:chExt cx="180" cy="194"/>
            </a:xfrm>
          </p:grpSpPr>
          <p:sp>
            <p:nvSpPr>
              <p:cNvPr id="349" name="Line 217"/>
              <p:cNvSpPr>
                <a:spLocks noChangeShapeType="1"/>
              </p:cNvSpPr>
              <p:nvPr/>
            </p:nvSpPr>
            <p:spPr bwMode="auto">
              <a:xfrm>
                <a:off x="439" y="2196"/>
                <a:ext cx="1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50" name="Line 218"/>
              <p:cNvSpPr>
                <a:spLocks noChangeShapeType="1"/>
              </p:cNvSpPr>
              <p:nvPr/>
            </p:nvSpPr>
            <p:spPr bwMode="auto">
              <a:xfrm>
                <a:off x="448" y="2200"/>
                <a:ext cx="8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51" name="Line 219"/>
              <p:cNvSpPr>
                <a:spLocks noChangeShapeType="1"/>
              </p:cNvSpPr>
              <p:nvPr/>
            </p:nvSpPr>
            <p:spPr bwMode="auto">
              <a:xfrm flipH="1">
                <a:off x="520" y="2197"/>
                <a:ext cx="93" cy="14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52" name="Oval 220"/>
              <p:cNvSpPr>
                <a:spLocks noChangeArrowheads="1"/>
              </p:cNvSpPr>
              <p:nvPr/>
            </p:nvSpPr>
            <p:spPr bwMode="auto">
              <a:xfrm>
                <a:off x="504" y="2343"/>
                <a:ext cx="47" cy="4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16" name="Group 221"/>
            <p:cNvGrpSpPr>
              <a:grpSpLocks/>
            </p:cNvGrpSpPr>
            <p:nvPr/>
          </p:nvGrpSpPr>
          <p:grpSpPr bwMode="auto">
            <a:xfrm>
              <a:off x="5360988" y="2289175"/>
              <a:ext cx="277812" cy="279400"/>
              <a:chOff x="439" y="2196"/>
              <a:chExt cx="180" cy="194"/>
            </a:xfrm>
          </p:grpSpPr>
          <p:sp>
            <p:nvSpPr>
              <p:cNvPr id="354" name="Line 222"/>
              <p:cNvSpPr>
                <a:spLocks noChangeShapeType="1"/>
              </p:cNvSpPr>
              <p:nvPr/>
            </p:nvSpPr>
            <p:spPr bwMode="auto">
              <a:xfrm>
                <a:off x="439" y="2196"/>
                <a:ext cx="1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55" name="Line 223"/>
              <p:cNvSpPr>
                <a:spLocks noChangeShapeType="1"/>
              </p:cNvSpPr>
              <p:nvPr/>
            </p:nvSpPr>
            <p:spPr bwMode="auto">
              <a:xfrm>
                <a:off x="448" y="2200"/>
                <a:ext cx="8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56" name="Line 224"/>
              <p:cNvSpPr>
                <a:spLocks noChangeShapeType="1"/>
              </p:cNvSpPr>
              <p:nvPr/>
            </p:nvSpPr>
            <p:spPr bwMode="auto">
              <a:xfrm flipH="1">
                <a:off x="520" y="2197"/>
                <a:ext cx="93" cy="14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57" name="Oval 225"/>
              <p:cNvSpPr>
                <a:spLocks noChangeArrowheads="1"/>
              </p:cNvSpPr>
              <p:nvPr/>
            </p:nvSpPr>
            <p:spPr bwMode="auto">
              <a:xfrm>
                <a:off x="504" y="2343"/>
                <a:ext cx="47" cy="4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17" name="Group 226"/>
            <p:cNvGrpSpPr>
              <a:grpSpLocks/>
            </p:cNvGrpSpPr>
            <p:nvPr/>
          </p:nvGrpSpPr>
          <p:grpSpPr bwMode="auto">
            <a:xfrm>
              <a:off x="6345238" y="2281238"/>
              <a:ext cx="279400" cy="276225"/>
              <a:chOff x="439" y="2196"/>
              <a:chExt cx="180" cy="194"/>
            </a:xfrm>
          </p:grpSpPr>
          <p:sp>
            <p:nvSpPr>
              <p:cNvPr id="359" name="Line 227"/>
              <p:cNvSpPr>
                <a:spLocks noChangeShapeType="1"/>
              </p:cNvSpPr>
              <p:nvPr/>
            </p:nvSpPr>
            <p:spPr bwMode="auto">
              <a:xfrm>
                <a:off x="439" y="2196"/>
                <a:ext cx="1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60" name="Line 228"/>
              <p:cNvSpPr>
                <a:spLocks noChangeShapeType="1"/>
              </p:cNvSpPr>
              <p:nvPr/>
            </p:nvSpPr>
            <p:spPr bwMode="auto">
              <a:xfrm>
                <a:off x="448" y="2200"/>
                <a:ext cx="8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61" name="Line 229"/>
              <p:cNvSpPr>
                <a:spLocks noChangeShapeType="1"/>
              </p:cNvSpPr>
              <p:nvPr/>
            </p:nvSpPr>
            <p:spPr bwMode="auto">
              <a:xfrm flipH="1">
                <a:off x="520" y="2197"/>
                <a:ext cx="93" cy="14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62" name="Oval 230"/>
              <p:cNvSpPr>
                <a:spLocks noChangeArrowheads="1"/>
              </p:cNvSpPr>
              <p:nvPr/>
            </p:nvSpPr>
            <p:spPr bwMode="auto">
              <a:xfrm>
                <a:off x="504" y="2343"/>
                <a:ext cx="47" cy="4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18" name="Group 231"/>
            <p:cNvGrpSpPr>
              <a:grpSpLocks/>
            </p:cNvGrpSpPr>
            <p:nvPr/>
          </p:nvGrpSpPr>
          <p:grpSpPr bwMode="auto">
            <a:xfrm>
              <a:off x="5664200" y="2795588"/>
              <a:ext cx="242888" cy="269875"/>
              <a:chOff x="1362" y="4500"/>
              <a:chExt cx="280" cy="260"/>
            </a:xfrm>
          </p:grpSpPr>
          <p:sp>
            <p:nvSpPr>
              <p:cNvPr id="364" name="Arc 232"/>
              <p:cNvSpPr>
                <a:spLocks/>
              </p:cNvSpPr>
              <p:nvPr/>
            </p:nvSpPr>
            <p:spPr bwMode="auto">
              <a:xfrm>
                <a:off x="1366" y="4644"/>
                <a:ext cx="131" cy="116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65" name="Arc 233"/>
              <p:cNvSpPr>
                <a:spLocks/>
              </p:cNvSpPr>
              <p:nvPr/>
            </p:nvSpPr>
            <p:spPr bwMode="auto">
              <a:xfrm>
                <a:off x="1496" y="4644"/>
                <a:ext cx="140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66" name="Line 234"/>
              <p:cNvSpPr>
                <a:spLocks noChangeShapeType="1"/>
              </p:cNvSpPr>
              <p:nvPr/>
            </p:nvSpPr>
            <p:spPr bwMode="auto">
              <a:xfrm>
                <a:off x="1364" y="4504"/>
                <a:ext cx="0" cy="13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67" name="Line 235"/>
              <p:cNvSpPr>
                <a:spLocks noChangeShapeType="1"/>
              </p:cNvSpPr>
              <p:nvPr/>
            </p:nvSpPr>
            <p:spPr bwMode="auto">
              <a:xfrm>
                <a:off x="1636" y="4504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68" name="Line 236"/>
              <p:cNvSpPr>
                <a:spLocks noChangeShapeType="1"/>
              </p:cNvSpPr>
              <p:nvPr/>
            </p:nvSpPr>
            <p:spPr bwMode="auto">
              <a:xfrm>
                <a:off x="1362" y="4500"/>
                <a:ext cx="2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19" name="Group 237"/>
            <p:cNvGrpSpPr>
              <a:grpSpLocks/>
            </p:cNvGrpSpPr>
            <p:nvPr/>
          </p:nvGrpSpPr>
          <p:grpSpPr bwMode="auto">
            <a:xfrm>
              <a:off x="4614863" y="2805113"/>
              <a:ext cx="241300" cy="268287"/>
              <a:chOff x="1362" y="4500"/>
              <a:chExt cx="280" cy="260"/>
            </a:xfrm>
          </p:grpSpPr>
          <p:sp>
            <p:nvSpPr>
              <p:cNvPr id="370" name="Arc 238"/>
              <p:cNvSpPr>
                <a:spLocks/>
              </p:cNvSpPr>
              <p:nvPr/>
            </p:nvSpPr>
            <p:spPr bwMode="auto">
              <a:xfrm>
                <a:off x="1366" y="4644"/>
                <a:ext cx="131" cy="116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71" name="Arc 239"/>
              <p:cNvSpPr>
                <a:spLocks/>
              </p:cNvSpPr>
              <p:nvPr/>
            </p:nvSpPr>
            <p:spPr bwMode="auto">
              <a:xfrm>
                <a:off x="1496" y="4644"/>
                <a:ext cx="140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72" name="Line 240"/>
              <p:cNvSpPr>
                <a:spLocks noChangeShapeType="1"/>
              </p:cNvSpPr>
              <p:nvPr/>
            </p:nvSpPr>
            <p:spPr bwMode="auto">
              <a:xfrm>
                <a:off x="1364" y="4504"/>
                <a:ext cx="0" cy="13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73" name="Line 241"/>
              <p:cNvSpPr>
                <a:spLocks noChangeShapeType="1"/>
              </p:cNvSpPr>
              <p:nvPr/>
            </p:nvSpPr>
            <p:spPr bwMode="auto">
              <a:xfrm>
                <a:off x="1636" y="4504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74" name="Line 242"/>
              <p:cNvSpPr>
                <a:spLocks noChangeShapeType="1"/>
              </p:cNvSpPr>
              <p:nvPr/>
            </p:nvSpPr>
            <p:spPr bwMode="auto">
              <a:xfrm>
                <a:off x="1362" y="4500"/>
                <a:ext cx="2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20" name="Group 243"/>
            <p:cNvGrpSpPr>
              <a:grpSpLocks/>
            </p:cNvGrpSpPr>
            <p:nvPr/>
          </p:nvGrpSpPr>
          <p:grpSpPr bwMode="auto">
            <a:xfrm>
              <a:off x="4192588" y="2795588"/>
              <a:ext cx="242887" cy="269875"/>
              <a:chOff x="1362" y="4500"/>
              <a:chExt cx="280" cy="260"/>
            </a:xfrm>
          </p:grpSpPr>
          <p:sp>
            <p:nvSpPr>
              <p:cNvPr id="376" name="Arc 244"/>
              <p:cNvSpPr>
                <a:spLocks/>
              </p:cNvSpPr>
              <p:nvPr/>
            </p:nvSpPr>
            <p:spPr bwMode="auto">
              <a:xfrm>
                <a:off x="1366" y="4644"/>
                <a:ext cx="131" cy="116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77" name="Arc 245"/>
              <p:cNvSpPr>
                <a:spLocks/>
              </p:cNvSpPr>
              <p:nvPr/>
            </p:nvSpPr>
            <p:spPr bwMode="auto">
              <a:xfrm>
                <a:off x="1496" y="4644"/>
                <a:ext cx="140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78" name="Line 246"/>
              <p:cNvSpPr>
                <a:spLocks noChangeShapeType="1"/>
              </p:cNvSpPr>
              <p:nvPr/>
            </p:nvSpPr>
            <p:spPr bwMode="auto">
              <a:xfrm>
                <a:off x="1364" y="4504"/>
                <a:ext cx="0" cy="13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79" name="Line 247"/>
              <p:cNvSpPr>
                <a:spLocks noChangeShapeType="1"/>
              </p:cNvSpPr>
              <p:nvPr/>
            </p:nvSpPr>
            <p:spPr bwMode="auto">
              <a:xfrm>
                <a:off x="1636" y="4504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80" name="Line 248"/>
              <p:cNvSpPr>
                <a:spLocks noChangeShapeType="1"/>
              </p:cNvSpPr>
              <p:nvPr/>
            </p:nvSpPr>
            <p:spPr bwMode="auto">
              <a:xfrm>
                <a:off x="1362" y="4500"/>
                <a:ext cx="2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21" name="Group 249"/>
            <p:cNvGrpSpPr>
              <a:grpSpLocks/>
            </p:cNvGrpSpPr>
            <p:nvPr/>
          </p:nvGrpSpPr>
          <p:grpSpPr bwMode="auto">
            <a:xfrm>
              <a:off x="3143250" y="2805113"/>
              <a:ext cx="241300" cy="268287"/>
              <a:chOff x="1362" y="4500"/>
              <a:chExt cx="280" cy="260"/>
            </a:xfrm>
          </p:grpSpPr>
          <p:sp>
            <p:nvSpPr>
              <p:cNvPr id="382" name="Arc 250"/>
              <p:cNvSpPr>
                <a:spLocks/>
              </p:cNvSpPr>
              <p:nvPr/>
            </p:nvSpPr>
            <p:spPr bwMode="auto">
              <a:xfrm>
                <a:off x="1366" y="4644"/>
                <a:ext cx="131" cy="116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83" name="Arc 251"/>
              <p:cNvSpPr>
                <a:spLocks/>
              </p:cNvSpPr>
              <p:nvPr/>
            </p:nvSpPr>
            <p:spPr bwMode="auto">
              <a:xfrm>
                <a:off x="1496" y="4644"/>
                <a:ext cx="140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84" name="Line 252"/>
              <p:cNvSpPr>
                <a:spLocks noChangeShapeType="1"/>
              </p:cNvSpPr>
              <p:nvPr/>
            </p:nvSpPr>
            <p:spPr bwMode="auto">
              <a:xfrm>
                <a:off x="1364" y="4504"/>
                <a:ext cx="0" cy="13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85" name="Line 253"/>
              <p:cNvSpPr>
                <a:spLocks noChangeShapeType="1"/>
              </p:cNvSpPr>
              <p:nvPr/>
            </p:nvSpPr>
            <p:spPr bwMode="auto">
              <a:xfrm>
                <a:off x="1636" y="4504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86" name="Line 254"/>
              <p:cNvSpPr>
                <a:spLocks noChangeShapeType="1"/>
              </p:cNvSpPr>
              <p:nvPr/>
            </p:nvSpPr>
            <p:spPr bwMode="auto">
              <a:xfrm>
                <a:off x="1362" y="4500"/>
                <a:ext cx="2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22" name="Group 255"/>
            <p:cNvGrpSpPr>
              <a:grpSpLocks/>
            </p:cNvGrpSpPr>
            <p:nvPr/>
          </p:nvGrpSpPr>
          <p:grpSpPr bwMode="auto">
            <a:xfrm>
              <a:off x="2720975" y="2795588"/>
              <a:ext cx="242888" cy="269875"/>
              <a:chOff x="1362" y="4500"/>
              <a:chExt cx="280" cy="260"/>
            </a:xfrm>
          </p:grpSpPr>
          <p:sp>
            <p:nvSpPr>
              <p:cNvPr id="388" name="Arc 256"/>
              <p:cNvSpPr>
                <a:spLocks/>
              </p:cNvSpPr>
              <p:nvPr/>
            </p:nvSpPr>
            <p:spPr bwMode="auto">
              <a:xfrm>
                <a:off x="1366" y="4644"/>
                <a:ext cx="131" cy="116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89" name="Arc 257"/>
              <p:cNvSpPr>
                <a:spLocks/>
              </p:cNvSpPr>
              <p:nvPr/>
            </p:nvSpPr>
            <p:spPr bwMode="auto">
              <a:xfrm>
                <a:off x="1496" y="4644"/>
                <a:ext cx="140" cy="11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90" name="Line 258"/>
              <p:cNvSpPr>
                <a:spLocks noChangeShapeType="1"/>
              </p:cNvSpPr>
              <p:nvPr/>
            </p:nvSpPr>
            <p:spPr bwMode="auto">
              <a:xfrm>
                <a:off x="1364" y="4504"/>
                <a:ext cx="0" cy="13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91" name="Line 259"/>
              <p:cNvSpPr>
                <a:spLocks noChangeShapeType="1"/>
              </p:cNvSpPr>
              <p:nvPr/>
            </p:nvSpPr>
            <p:spPr bwMode="auto">
              <a:xfrm>
                <a:off x="1636" y="4504"/>
                <a:ext cx="0" cy="14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392" name="Line 260"/>
              <p:cNvSpPr>
                <a:spLocks noChangeShapeType="1"/>
              </p:cNvSpPr>
              <p:nvPr/>
            </p:nvSpPr>
            <p:spPr bwMode="auto">
              <a:xfrm>
                <a:off x="1362" y="4500"/>
                <a:ext cx="2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393" name="Line 261"/>
            <p:cNvSpPr>
              <a:spLocks noChangeShapeType="1"/>
            </p:cNvSpPr>
            <p:nvPr/>
          </p:nvSpPr>
          <p:spPr bwMode="auto">
            <a:xfrm flipV="1">
              <a:off x="4648200" y="3330575"/>
              <a:ext cx="101600" cy="3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94" name="Line 262"/>
            <p:cNvSpPr>
              <a:spLocks noChangeShapeType="1"/>
            </p:cNvSpPr>
            <p:nvPr/>
          </p:nvSpPr>
          <p:spPr bwMode="auto">
            <a:xfrm flipV="1">
              <a:off x="6116638" y="3321050"/>
              <a:ext cx="100012" cy="47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</p:grpSp>
      <p:pic>
        <p:nvPicPr>
          <p:cNvPr id="2050" name="Picture 2" descr="C:\Users\gagan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5105400"/>
            <a:ext cx="2114550" cy="666750"/>
          </a:xfrm>
          <a:prstGeom prst="rect">
            <a:avLst/>
          </a:prstGeom>
          <a:noFill/>
        </p:spPr>
      </p:pic>
      <p:pic>
        <p:nvPicPr>
          <p:cNvPr id="2051" name="Picture 3" descr="C:\Users\gagan\Desktop\Capt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5705475"/>
            <a:ext cx="3305175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604</TotalTime>
  <Words>2727</Words>
  <Application>Microsoft Office PowerPoint</Application>
  <PresentationFormat>On-screen Show (4:3)</PresentationFormat>
  <Paragraphs>853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Constantia</vt:lpstr>
      <vt:lpstr>Munjo</vt:lpstr>
      <vt:lpstr>Symbol</vt:lpstr>
      <vt:lpstr>Wingdings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gagan</dc:creator>
  <cp:lastModifiedBy>Admission 120</cp:lastModifiedBy>
  <cp:revision>35</cp:revision>
  <dcterms:created xsi:type="dcterms:W3CDTF">2006-08-16T00:00:00Z</dcterms:created>
  <dcterms:modified xsi:type="dcterms:W3CDTF">2023-02-01T11:04:25Z</dcterms:modified>
</cp:coreProperties>
</file>