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2001" y="473405"/>
            <a:ext cx="453999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5851" y="312242"/>
            <a:ext cx="389229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307014"/>
            <a:ext cx="8255000" cy="4491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2686050"/>
          </a:xfrm>
          <a:prstGeom prst="rect"/>
          <a:solidFill>
            <a:srgbClr val="3333CC"/>
          </a:solidFill>
          <a:ln w="25400">
            <a:solidFill>
              <a:srgbClr val="222294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0" b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54" y="575310"/>
            <a:ext cx="7490459" cy="103695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774315" marR="5080" indent="-2762250">
              <a:lnSpc>
                <a:spcPts val="3890"/>
              </a:lnSpc>
              <a:spcBef>
                <a:spcPts val="380"/>
              </a:spcBef>
            </a:pPr>
            <a:r>
              <a:rPr dirty="0" sz="3400" spc="-5"/>
              <a:t>Types</a:t>
            </a:r>
            <a:r>
              <a:rPr dirty="0" sz="3400"/>
              <a:t> </a:t>
            </a:r>
            <a:r>
              <a:rPr dirty="0" sz="3400" spc="-5"/>
              <a:t>of</a:t>
            </a:r>
            <a:r>
              <a:rPr dirty="0" sz="3400" spc="5"/>
              <a:t> </a:t>
            </a:r>
            <a:r>
              <a:rPr dirty="0" sz="3400" spc="-5"/>
              <a:t>connections:</a:t>
            </a:r>
            <a:r>
              <a:rPr dirty="0" sz="3400" spc="25"/>
              <a:t> </a:t>
            </a:r>
            <a:r>
              <a:rPr dirty="0" sz="3400" spc="-5"/>
              <a:t>point-to-point</a:t>
            </a:r>
            <a:r>
              <a:rPr dirty="0" sz="3400" spc="50"/>
              <a:t> </a:t>
            </a:r>
            <a:r>
              <a:rPr dirty="0" sz="3400" spc="-5"/>
              <a:t>and </a:t>
            </a:r>
            <a:r>
              <a:rPr dirty="0" sz="3400" spc="-835"/>
              <a:t> </a:t>
            </a:r>
            <a:r>
              <a:rPr dirty="0" sz="3400" spc="-5"/>
              <a:t>multipoint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7521575" cy="43852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685546"/>
            <a:ext cx="5935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Uses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5"/>
              <a:t>Computer</a:t>
            </a:r>
            <a:r>
              <a:rPr dirty="0" spc="20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70329"/>
            <a:ext cx="3965575" cy="257937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2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3200">
                <a:latin typeface="Times New Roman"/>
                <a:cs typeface="Times New Roman"/>
              </a:rPr>
              <a:t>Business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3200">
                <a:latin typeface="Times New Roman"/>
                <a:cs typeface="Times New Roman"/>
              </a:rPr>
              <a:t>Home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75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3200">
                <a:latin typeface="Times New Roman"/>
                <a:cs typeface="Times New Roman"/>
              </a:rPr>
              <a:t>Mobile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3200">
                <a:latin typeface="Times New Roman"/>
                <a:cs typeface="Times New Roman"/>
              </a:rPr>
              <a:t>Social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Issues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838" y="428701"/>
            <a:ext cx="4752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Business</a:t>
            </a:r>
            <a:r>
              <a:rPr dirty="0" spc="-20"/>
              <a:t> </a:t>
            </a:r>
            <a:r>
              <a:rPr dirty="0" spc="-5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24025"/>
            <a:ext cx="8132445" cy="251269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21945" marR="5080" indent="-309880">
              <a:lnSpc>
                <a:spcPts val="3379"/>
              </a:lnSpc>
              <a:spcBef>
                <a:spcPts val="300"/>
              </a:spcBef>
              <a:buChar char="•"/>
              <a:tabLst>
                <a:tab pos="321945" algn="l"/>
                <a:tab pos="322580" algn="l"/>
                <a:tab pos="1967864" algn="l"/>
                <a:tab pos="3324860" algn="l"/>
                <a:tab pos="4274185" algn="l"/>
                <a:tab pos="4855210" algn="l"/>
                <a:tab pos="6250940" algn="l"/>
                <a:tab pos="7057390" algn="l"/>
              </a:tabLst>
            </a:pPr>
            <a:r>
              <a:rPr dirty="0" sz="2900">
                <a:latin typeface="Times New Roman"/>
                <a:cs typeface="Times New Roman"/>
              </a:rPr>
              <a:t>R</a:t>
            </a:r>
            <a:r>
              <a:rPr dirty="0" sz="2900" spc="-15">
                <a:latin typeface="Times New Roman"/>
                <a:cs typeface="Times New Roman"/>
              </a:rPr>
              <a:t>e</a:t>
            </a:r>
            <a:r>
              <a:rPr dirty="0" sz="2900">
                <a:latin typeface="Times New Roman"/>
                <a:cs typeface="Times New Roman"/>
              </a:rPr>
              <a:t>source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sh</a:t>
            </a:r>
            <a:r>
              <a:rPr dirty="0" sz="2900" spc="-25">
                <a:latin typeface="Times New Roman"/>
                <a:cs typeface="Times New Roman"/>
              </a:rPr>
              <a:t>a</a:t>
            </a:r>
            <a:r>
              <a:rPr dirty="0" sz="2900">
                <a:latin typeface="Times New Roman"/>
                <a:cs typeface="Times New Roman"/>
              </a:rPr>
              <a:t>ri</a:t>
            </a:r>
            <a:r>
              <a:rPr dirty="0" sz="2900" spc="-15">
                <a:latin typeface="Times New Roman"/>
                <a:cs typeface="Times New Roman"/>
              </a:rPr>
              <a:t>n</a:t>
            </a:r>
            <a:r>
              <a:rPr dirty="0" sz="2900">
                <a:latin typeface="Times New Roman"/>
                <a:cs typeface="Times New Roman"/>
              </a:rPr>
              <a:t>g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such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10">
                <a:latin typeface="Times New Roman"/>
                <a:cs typeface="Times New Roman"/>
              </a:rPr>
              <a:t>a</a:t>
            </a:r>
            <a:r>
              <a:rPr dirty="0" sz="2900">
                <a:latin typeface="Times New Roman"/>
                <a:cs typeface="Times New Roman"/>
              </a:rPr>
              <a:t>s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15">
                <a:latin typeface="Times New Roman"/>
                <a:cs typeface="Times New Roman"/>
              </a:rPr>
              <a:t>p</a:t>
            </a:r>
            <a:r>
              <a:rPr dirty="0" sz="2900">
                <a:latin typeface="Times New Roman"/>
                <a:cs typeface="Times New Roman"/>
              </a:rPr>
              <a:t>ri</a:t>
            </a:r>
            <a:r>
              <a:rPr dirty="0" sz="2900" spc="-15">
                <a:latin typeface="Times New Roman"/>
                <a:cs typeface="Times New Roman"/>
              </a:rPr>
              <a:t>n</a:t>
            </a:r>
            <a:r>
              <a:rPr dirty="0" sz="2900">
                <a:latin typeface="Times New Roman"/>
                <a:cs typeface="Times New Roman"/>
              </a:rPr>
              <a:t>te</a:t>
            </a:r>
            <a:r>
              <a:rPr dirty="0" sz="2900" spc="-15">
                <a:latin typeface="Times New Roman"/>
                <a:cs typeface="Times New Roman"/>
              </a:rPr>
              <a:t>r</a:t>
            </a:r>
            <a:r>
              <a:rPr dirty="0" sz="2900">
                <a:latin typeface="Times New Roman"/>
                <a:cs typeface="Times New Roman"/>
              </a:rPr>
              <a:t>s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and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15">
                <a:latin typeface="Times New Roman"/>
                <a:cs typeface="Times New Roman"/>
              </a:rPr>
              <a:t>s</a:t>
            </a:r>
            <a:r>
              <a:rPr dirty="0" sz="2900">
                <a:latin typeface="Times New Roman"/>
                <a:cs typeface="Times New Roman"/>
              </a:rPr>
              <a:t>t</a:t>
            </a:r>
            <a:r>
              <a:rPr dirty="0" sz="2900" spc="-15">
                <a:latin typeface="Times New Roman"/>
                <a:cs typeface="Times New Roman"/>
              </a:rPr>
              <a:t>o</a:t>
            </a:r>
            <a:r>
              <a:rPr dirty="0" sz="2900">
                <a:latin typeface="Times New Roman"/>
                <a:cs typeface="Times New Roman"/>
              </a:rPr>
              <a:t>rage  </a:t>
            </a:r>
            <a:r>
              <a:rPr dirty="0" sz="2900" spc="-5">
                <a:latin typeface="Times New Roman"/>
                <a:cs typeface="Times New Roman"/>
              </a:rPr>
              <a:t>devices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21945" marR="6350" indent="-309880">
              <a:lnSpc>
                <a:spcPts val="3370"/>
              </a:lnSpc>
              <a:spcBef>
                <a:spcPts val="2290"/>
              </a:spcBef>
              <a:buChar char="•"/>
              <a:tabLst>
                <a:tab pos="321945" algn="l"/>
                <a:tab pos="322580" algn="l"/>
                <a:tab pos="1922145" algn="l"/>
                <a:tab pos="2376170" algn="l"/>
                <a:tab pos="4257040" algn="l"/>
                <a:tab pos="4775835" algn="l"/>
                <a:tab pos="5861050" algn="l"/>
                <a:tab pos="6315075" algn="l"/>
                <a:tab pos="7585075" algn="l"/>
              </a:tabLst>
            </a:pPr>
            <a:r>
              <a:rPr dirty="0" sz="2900">
                <a:latin typeface="Times New Roman"/>
                <a:cs typeface="Times New Roman"/>
              </a:rPr>
              <a:t>Exch</a:t>
            </a:r>
            <a:r>
              <a:rPr dirty="0" sz="2900" spc="-10">
                <a:latin typeface="Times New Roman"/>
                <a:cs typeface="Times New Roman"/>
              </a:rPr>
              <a:t>a</a:t>
            </a:r>
            <a:r>
              <a:rPr dirty="0" sz="2900">
                <a:latin typeface="Times New Roman"/>
                <a:cs typeface="Times New Roman"/>
              </a:rPr>
              <a:t>nge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i</a:t>
            </a:r>
            <a:r>
              <a:rPr dirty="0" sz="2900" spc="-15">
                <a:latin typeface="Times New Roman"/>
                <a:cs typeface="Times New Roman"/>
              </a:rPr>
              <a:t>n</a:t>
            </a:r>
            <a:r>
              <a:rPr dirty="0" sz="2900">
                <a:latin typeface="Times New Roman"/>
                <a:cs typeface="Times New Roman"/>
              </a:rPr>
              <a:t>fo</a:t>
            </a:r>
            <a:r>
              <a:rPr dirty="0" sz="2900" spc="-15">
                <a:latin typeface="Times New Roman"/>
                <a:cs typeface="Times New Roman"/>
              </a:rPr>
              <a:t>r</a:t>
            </a:r>
            <a:r>
              <a:rPr dirty="0" sz="2900" spc="-30">
                <a:latin typeface="Times New Roman"/>
                <a:cs typeface="Times New Roman"/>
              </a:rPr>
              <a:t>m</a:t>
            </a:r>
            <a:r>
              <a:rPr dirty="0" sz="2900">
                <a:latin typeface="Times New Roman"/>
                <a:cs typeface="Times New Roman"/>
              </a:rPr>
              <a:t>at</a:t>
            </a:r>
            <a:r>
              <a:rPr dirty="0" sz="2900" spc="-15">
                <a:latin typeface="Times New Roman"/>
                <a:cs typeface="Times New Roman"/>
              </a:rPr>
              <a:t>i</a:t>
            </a:r>
            <a:r>
              <a:rPr dirty="0" sz="2900">
                <a:latin typeface="Times New Roman"/>
                <a:cs typeface="Times New Roman"/>
              </a:rPr>
              <a:t>on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by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30">
                <a:latin typeface="Times New Roman"/>
                <a:cs typeface="Times New Roman"/>
              </a:rPr>
              <a:t>m</a:t>
            </a:r>
            <a:r>
              <a:rPr dirty="0" sz="2900">
                <a:latin typeface="Times New Roman"/>
                <a:cs typeface="Times New Roman"/>
              </a:rPr>
              <a:t>e</a:t>
            </a:r>
            <a:r>
              <a:rPr dirty="0" sz="2900" spc="-15">
                <a:latin typeface="Times New Roman"/>
                <a:cs typeface="Times New Roman"/>
              </a:rPr>
              <a:t>a</a:t>
            </a:r>
            <a:r>
              <a:rPr dirty="0" sz="2900">
                <a:latin typeface="Times New Roman"/>
                <a:cs typeface="Times New Roman"/>
              </a:rPr>
              <a:t>ns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5">
                <a:latin typeface="Times New Roman"/>
                <a:cs typeface="Times New Roman"/>
              </a:rPr>
              <a:t>e</a:t>
            </a:r>
            <a:r>
              <a:rPr dirty="0" sz="2900" spc="5">
                <a:latin typeface="Times New Roman"/>
                <a:cs typeface="Times New Roman"/>
              </a:rPr>
              <a:t>-</a:t>
            </a:r>
            <a:r>
              <a:rPr dirty="0" sz="2900">
                <a:latin typeface="Times New Roman"/>
                <a:cs typeface="Times New Roman"/>
              </a:rPr>
              <a:t>Ma</a:t>
            </a:r>
            <a:r>
              <a:rPr dirty="0" sz="2900" spc="-15">
                <a:latin typeface="Times New Roman"/>
                <a:cs typeface="Times New Roman"/>
              </a:rPr>
              <a:t>il</a:t>
            </a:r>
            <a:r>
              <a:rPr dirty="0" sz="2900">
                <a:latin typeface="Times New Roman"/>
                <a:cs typeface="Times New Roman"/>
              </a:rPr>
              <a:t>s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Times New Roman"/>
                <a:cs typeface="Times New Roman"/>
              </a:rPr>
              <a:t>and  </a:t>
            </a:r>
            <a:r>
              <a:rPr dirty="0" sz="2900">
                <a:latin typeface="Times New Roman"/>
                <a:cs typeface="Times New Roman"/>
              </a:rPr>
              <a:t>FTP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777621"/>
            <a:ext cx="5473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Business</a:t>
            </a:r>
            <a:r>
              <a:rPr dirty="0" spc="-20"/>
              <a:t> </a:t>
            </a:r>
            <a:r>
              <a:rPr dirty="0" spc="-5"/>
              <a:t>Applications</a:t>
            </a:r>
            <a:r>
              <a:rPr dirty="0" spc="15"/>
              <a:t> </a:t>
            </a:r>
            <a:r>
              <a:rPr dirty="0" spc="-5"/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065" y="2025614"/>
            <a:ext cx="6844286" cy="3202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25064" y="5660847"/>
            <a:ext cx="497840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0414" marR="5080" indent="-203835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-1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net</a:t>
            </a:r>
            <a:r>
              <a:rPr dirty="0" sz="2600" spc="-15" b="1">
                <a:latin typeface="Times New Roman"/>
                <a:cs typeface="Times New Roman"/>
              </a:rPr>
              <a:t>w</a:t>
            </a:r>
            <a:r>
              <a:rPr dirty="0" sz="2600" b="1">
                <a:latin typeface="Times New Roman"/>
                <a:cs typeface="Times New Roman"/>
              </a:rPr>
              <a:t>ork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w</a:t>
            </a:r>
            <a:r>
              <a:rPr dirty="0" sz="2600" b="1">
                <a:latin typeface="Times New Roman"/>
                <a:cs typeface="Times New Roman"/>
              </a:rPr>
              <a:t>ith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two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15" b="1">
                <a:latin typeface="Times New Roman"/>
                <a:cs typeface="Times New Roman"/>
              </a:rPr>
              <a:t>l</a:t>
            </a:r>
            <a:r>
              <a:rPr dirty="0" sz="2600" b="1">
                <a:latin typeface="Times New Roman"/>
                <a:cs typeface="Times New Roman"/>
              </a:rPr>
              <a:t>i</a:t>
            </a:r>
            <a:r>
              <a:rPr dirty="0" sz="2600" spc="-10" b="1">
                <a:latin typeface="Times New Roman"/>
                <a:cs typeface="Times New Roman"/>
              </a:rPr>
              <a:t>e</a:t>
            </a:r>
            <a:r>
              <a:rPr dirty="0" sz="2600" b="1">
                <a:latin typeface="Times New Roman"/>
                <a:cs typeface="Times New Roman"/>
              </a:rPr>
              <a:t>nts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o</a:t>
            </a:r>
            <a:r>
              <a:rPr dirty="0" sz="2600" b="1">
                <a:latin typeface="Times New Roman"/>
                <a:cs typeface="Times New Roman"/>
              </a:rPr>
              <a:t>ne  </a:t>
            </a:r>
            <a:r>
              <a:rPr dirty="0" sz="2600" spc="-5" b="1">
                <a:latin typeface="Times New Roman"/>
                <a:cs typeface="Times New Roman"/>
              </a:rPr>
              <a:t>server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777621"/>
            <a:ext cx="5473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Business</a:t>
            </a:r>
            <a:r>
              <a:rPr dirty="0" spc="-20"/>
              <a:t> </a:t>
            </a:r>
            <a:r>
              <a:rPr dirty="0" spc="-5"/>
              <a:t>Applications</a:t>
            </a:r>
            <a:r>
              <a:rPr dirty="0" spc="15"/>
              <a:t> </a:t>
            </a:r>
            <a:r>
              <a:rPr dirty="0" spc="-5"/>
              <a:t>(2)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80" y="2104292"/>
            <a:ext cx="7139353" cy="2278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041" y="5279542"/>
            <a:ext cx="774001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latin typeface="Times New Roman"/>
                <a:cs typeface="Times New Roman"/>
              </a:rPr>
              <a:t>The</a:t>
            </a:r>
            <a:r>
              <a:rPr dirty="0" sz="2700" spc="-2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client-server</a:t>
            </a:r>
            <a:r>
              <a:rPr dirty="0" sz="2700" spc="-7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model</a:t>
            </a:r>
            <a:r>
              <a:rPr dirty="0" sz="2700" spc="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involves</a:t>
            </a:r>
            <a:r>
              <a:rPr dirty="0" sz="2700" spc="-35" b="1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Times New Roman"/>
                <a:cs typeface="Times New Roman"/>
              </a:rPr>
              <a:t>requests</a:t>
            </a:r>
            <a:r>
              <a:rPr dirty="0" sz="2700" spc="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and</a:t>
            </a:r>
            <a:r>
              <a:rPr dirty="0" sz="2700" spc="-15" b="1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Times New Roman"/>
                <a:cs typeface="Times New Roman"/>
              </a:rPr>
              <a:t>replies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4" y="853821"/>
            <a:ext cx="4907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Home</a:t>
            </a:r>
            <a:r>
              <a:rPr dirty="0" spc="-25"/>
              <a:t> </a:t>
            </a:r>
            <a:r>
              <a:rPr dirty="0" spc="-5"/>
              <a:t>Applications</a:t>
            </a:r>
            <a:r>
              <a:rPr dirty="0" spc="10"/>
              <a:t> </a:t>
            </a:r>
            <a:r>
              <a:rPr dirty="0" spc="-5"/>
              <a:t>(1)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2154237"/>
            <a:ext cx="7391400" cy="3324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1725" y="5813247"/>
            <a:ext cx="72377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1770" marR="5080" indent="-2719705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latin typeface="Times New Roman"/>
                <a:cs typeface="Times New Roman"/>
              </a:rPr>
              <a:t>In</a:t>
            </a:r>
            <a:r>
              <a:rPr dirty="0" sz="2700" spc="-1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a</a:t>
            </a:r>
            <a:r>
              <a:rPr dirty="0" sz="2700" spc="-15" b="1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Times New Roman"/>
                <a:cs typeface="Times New Roman"/>
              </a:rPr>
              <a:t>peer-to-peer</a:t>
            </a:r>
            <a:r>
              <a:rPr dirty="0" sz="2700" spc="-4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system</a:t>
            </a:r>
            <a:r>
              <a:rPr dirty="0" sz="2700" spc="-15" b="1">
                <a:latin typeface="Times New Roman"/>
                <a:cs typeface="Times New Roman"/>
              </a:rPr>
              <a:t> </a:t>
            </a:r>
            <a:r>
              <a:rPr dirty="0" sz="2700" spc="-10" b="1">
                <a:latin typeface="Times New Roman"/>
                <a:cs typeface="Times New Roman"/>
              </a:rPr>
              <a:t>there</a:t>
            </a:r>
            <a:r>
              <a:rPr dirty="0" sz="2700" b="1">
                <a:latin typeface="Times New Roman"/>
                <a:cs typeface="Times New Roman"/>
              </a:rPr>
              <a:t> </a:t>
            </a:r>
            <a:r>
              <a:rPr dirty="0" sz="2700" spc="-15" b="1">
                <a:latin typeface="Times New Roman"/>
                <a:cs typeface="Times New Roman"/>
              </a:rPr>
              <a:t>are</a:t>
            </a:r>
            <a:r>
              <a:rPr dirty="0" sz="2700" b="1">
                <a:latin typeface="Times New Roman"/>
                <a:cs typeface="Times New Roman"/>
              </a:rPr>
              <a:t> </a:t>
            </a:r>
            <a:r>
              <a:rPr dirty="0" sz="2700" spc="-5" b="1">
                <a:latin typeface="Times New Roman"/>
                <a:cs typeface="Times New Roman"/>
              </a:rPr>
              <a:t>no</a:t>
            </a:r>
            <a:r>
              <a:rPr dirty="0" sz="2700" spc="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fixed</a:t>
            </a:r>
            <a:r>
              <a:rPr dirty="0" sz="2700" spc="-1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clients </a:t>
            </a:r>
            <a:r>
              <a:rPr dirty="0" sz="2700" spc="-660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and</a:t>
            </a:r>
            <a:r>
              <a:rPr dirty="0" sz="2700" spc="-20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servers.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001" y="473405"/>
            <a:ext cx="44176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C00000"/>
                </a:solidFill>
                <a:latin typeface="Times New Roman"/>
                <a:cs typeface="Times New Roman"/>
              </a:rPr>
              <a:t>Home</a:t>
            </a:r>
            <a:r>
              <a:rPr dirty="0" sz="36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C00000"/>
                </a:solidFill>
                <a:latin typeface="Times New Roman"/>
                <a:cs typeface="Times New Roman"/>
              </a:rPr>
              <a:t>Applications</a:t>
            </a:r>
            <a:r>
              <a:rPr dirty="0" sz="3600" spc="-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C00000"/>
                </a:solidFill>
                <a:latin typeface="Times New Roman"/>
                <a:cs typeface="Times New Roman"/>
              </a:rPr>
              <a:t>(2)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6517" y="1724025"/>
            <a:ext cx="428752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latin typeface="Times New Roman"/>
                <a:cs typeface="Times New Roman"/>
              </a:rPr>
              <a:t>Some</a:t>
            </a:r>
            <a:r>
              <a:rPr dirty="0" sz="2900" spc="-6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forms</a:t>
            </a:r>
            <a:r>
              <a:rPr dirty="0" sz="2900" spc="-3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of</a:t>
            </a:r>
            <a:r>
              <a:rPr dirty="0" sz="2900" spc="-3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e-commerce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30" y="2617226"/>
            <a:ext cx="8400557" cy="20633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473405"/>
            <a:ext cx="26028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Mobile</a:t>
            </a:r>
            <a:r>
              <a:rPr dirty="0" sz="3600" spc="-70"/>
              <a:t> </a:t>
            </a:r>
            <a:r>
              <a:rPr dirty="0" sz="3600"/>
              <a:t>Users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1900" y="1724025"/>
            <a:ext cx="7357109" cy="897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425"/>
              </a:lnSpc>
              <a:spcBef>
                <a:spcPts val="105"/>
              </a:spcBef>
            </a:pPr>
            <a:r>
              <a:rPr dirty="0" sz="2900" b="1">
                <a:latin typeface="Times New Roman"/>
                <a:cs typeface="Times New Roman"/>
              </a:rPr>
              <a:t>Combinations</a:t>
            </a:r>
            <a:r>
              <a:rPr dirty="0" sz="2900" spc="-5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of </a:t>
            </a:r>
            <a:r>
              <a:rPr dirty="0" sz="2900" spc="-10" b="1">
                <a:latin typeface="Times New Roman"/>
                <a:cs typeface="Times New Roman"/>
              </a:rPr>
              <a:t>wireless</a:t>
            </a:r>
            <a:r>
              <a:rPr dirty="0" sz="2900" spc="25" b="1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networks</a:t>
            </a:r>
            <a:r>
              <a:rPr dirty="0" sz="2900" spc="4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and</a:t>
            </a:r>
            <a:r>
              <a:rPr dirty="0" sz="2900" spc="-1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mobile</a:t>
            </a:r>
            <a:endParaRPr sz="2900">
              <a:latin typeface="Times New Roman"/>
              <a:cs typeface="Times New Roman"/>
            </a:endParaRPr>
          </a:p>
          <a:p>
            <a:pPr algn="ctr" marL="309245">
              <a:lnSpc>
                <a:spcPts val="3429"/>
              </a:lnSpc>
            </a:pPr>
            <a:r>
              <a:rPr dirty="0" sz="2900" b="1">
                <a:latin typeface="Times New Roman"/>
                <a:cs typeface="Times New Roman"/>
              </a:rPr>
              <a:t>computing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286000"/>
            <a:ext cx="80391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265" y="657859"/>
            <a:ext cx="24771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Social</a:t>
            </a:r>
            <a:r>
              <a:rPr dirty="0" sz="3600" spc="-40"/>
              <a:t> </a:t>
            </a:r>
            <a:r>
              <a:rPr dirty="0" sz="3600" spc="-5"/>
              <a:t>Issues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6804" y="1872767"/>
            <a:ext cx="5214620" cy="23425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3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800" spc="-5">
                <a:latin typeface="Times New Roman"/>
                <a:cs typeface="Times New Roman"/>
              </a:rPr>
              <a:t>Network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neutrality</a:t>
            </a:r>
            <a:endParaRPr sz="28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800" spc="-5">
                <a:latin typeface="Times New Roman"/>
                <a:cs typeface="Times New Roman"/>
              </a:rPr>
              <a:t>Digital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Millennium Copyright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Act</a:t>
            </a:r>
            <a:endParaRPr sz="28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800">
                <a:latin typeface="Times New Roman"/>
                <a:cs typeface="Times New Roman"/>
              </a:rPr>
              <a:t>Profiling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800">
                <a:latin typeface="Times New Roman"/>
                <a:cs typeface="Times New Roman"/>
              </a:rPr>
              <a:t>Phishing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701421"/>
            <a:ext cx="32105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</a:t>
            </a:r>
            <a:r>
              <a:rPr dirty="0" spc="-20"/>
              <a:t>T</a:t>
            </a:r>
            <a:r>
              <a:rPr dirty="0" spc="-5"/>
              <a:t>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28597"/>
            <a:ext cx="8133715" cy="34016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21945" marR="5080" indent="-309880">
              <a:lnSpc>
                <a:spcPct val="97000"/>
              </a:lnSpc>
              <a:spcBef>
                <a:spcPts val="185"/>
              </a:spcBef>
              <a:buChar char="•"/>
              <a:tabLst>
                <a:tab pos="322580" algn="l"/>
              </a:tabLst>
            </a:pPr>
            <a:r>
              <a:rPr dirty="0" sz="2500" spc="-5">
                <a:latin typeface="Times New Roman"/>
                <a:cs typeface="Times New Roman"/>
              </a:rPr>
              <a:t>A protocol is synonymous with rule. It </a:t>
            </a:r>
            <a:r>
              <a:rPr dirty="0" sz="2500">
                <a:latin typeface="Times New Roman"/>
                <a:cs typeface="Times New Roman"/>
              </a:rPr>
              <a:t>consists </a:t>
            </a:r>
            <a:r>
              <a:rPr dirty="0" sz="2500" spc="-5">
                <a:latin typeface="Times New Roman"/>
                <a:cs typeface="Times New Roman"/>
              </a:rPr>
              <a:t>of a </a:t>
            </a:r>
            <a:r>
              <a:rPr dirty="0" sz="2500">
                <a:latin typeface="Times New Roman"/>
                <a:cs typeface="Times New Roman"/>
              </a:rPr>
              <a:t>set </a:t>
            </a:r>
            <a:r>
              <a:rPr dirty="0" sz="2500" spc="5">
                <a:latin typeface="Times New Roman"/>
                <a:cs typeface="Times New Roman"/>
              </a:rPr>
              <a:t>of 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rules that govern data communications. </a:t>
            </a:r>
            <a:r>
              <a:rPr dirty="0" sz="2500" spc="-5">
                <a:latin typeface="Times New Roman"/>
                <a:cs typeface="Times New Roman"/>
              </a:rPr>
              <a:t>It </a:t>
            </a:r>
            <a:r>
              <a:rPr dirty="0" sz="2500">
                <a:latin typeface="Times New Roman"/>
                <a:cs typeface="Times New Roman"/>
              </a:rPr>
              <a:t>determines </a:t>
            </a:r>
            <a:r>
              <a:rPr dirty="0" sz="2500" spc="-5">
                <a:latin typeface="Times New Roman"/>
                <a:cs typeface="Times New Roman"/>
              </a:rPr>
              <a:t>what is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communicated,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how</a:t>
            </a:r>
            <a:r>
              <a:rPr dirty="0" sz="2500">
                <a:latin typeface="Times New Roman"/>
                <a:cs typeface="Times New Roman"/>
              </a:rPr>
              <a:t> it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>
                <a:latin typeface="Times New Roman"/>
                <a:cs typeface="Times New Roman"/>
              </a:rPr>
              <a:t> communicated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when</a:t>
            </a:r>
            <a:r>
              <a:rPr dirty="0" sz="2500">
                <a:latin typeface="Times New Roman"/>
                <a:cs typeface="Times New Roman"/>
              </a:rPr>
              <a:t> it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 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communicated.</a:t>
            </a:r>
            <a:endParaRPr sz="2500">
              <a:latin typeface="Times New Roman"/>
              <a:cs typeface="Times New Roman"/>
            </a:endParaRPr>
          </a:p>
          <a:p>
            <a:pPr algn="just" marL="321945" indent="-309880">
              <a:lnSpc>
                <a:spcPct val="100000"/>
              </a:lnSpc>
              <a:spcBef>
                <a:spcPts val="1210"/>
              </a:spcBef>
              <a:buChar char="•"/>
              <a:tabLst>
                <a:tab pos="32258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key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elements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protocol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are</a:t>
            </a:r>
            <a:endParaRPr sz="25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5"/>
              </a:spcBef>
              <a:buChar char="–"/>
              <a:tabLst>
                <a:tab pos="687070" algn="l"/>
              </a:tabLst>
            </a:pPr>
            <a:r>
              <a:rPr dirty="0" sz="2100" spc="-5">
                <a:latin typeface="Times New Roman"/>
                <a:cs typeface="Times New Roman"/>
              </a:rPr>
              <a:t>Syntax</a:t>
            </a:r>
            <a:endParaRPr sz="21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7070" algn="l"/>
              </a:tabLst>
            </a:pPr>
            <a:r>
              <a:rPr dirty="0" sz="2100" spc="-5">
                <a:latin typeface="Times New Roman"/>
                <a:cs typeface="Times New Roman"/>
              </a:rPr>
              <a:t>Semantics</a:t>
            </a:r>
            <a:endParaRPr sz="21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19"/>
              </a:spcBef>
              <a:buChar char="–"/>
              <a:tabLst>
                <a:tab pos="687070" algn="l"/>
              </a:tabLst>
            </a:pPr>
            <a:r>
              <a:rPr dirty="0" sz="2100" spc="-5">
                <a:latin typeface="Times New Roman"/>
                <a:cs typeface="Times New Roman"/>
              </a:rPr>
              <a:t>Timing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625221"/>
            <a:ext cx="6548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DATA</a:t>
            </a:r>
            <a:r>
              <a:rPr dirty="0" spc="-95"/>
              <a:t> </a:t>
            </a:r>
            <a:r>
              <a:rPr dirty="0" spc="-5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28596"/>
            <a:ext cx="8133080" cy="320548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21945" marR="5080" indent="-309880">
              <a:lnSpc>
                <a:spcPct val="97000"/>
              </a:lnSpc>
              <a:spcBef>
                <a:spcPts val="185"/>
              </a:spcBef>
              <a:buChar char="•"/>
              <a:tabLst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telecommunication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distance.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word</a:t>
            </a:r>
            <a:r>
              <a:rPr dirty="0" sz="2400">
                <a:latin typeface="Times New Roman"/>
                <a:cs typeface="Times New Roman"/>
              </a:rPr>
              <a:t> data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refers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>
                <a:latin typeface="Times New Roman"/>
                <a:cs typeface="Times New Roman"/>
              </a:rPr>
              <a:t> presented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whatever form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agreed </a:t>
            </a:r>
            <a:r>
              <a:rPr dirty="0" sz="2400">
                <a:latin typeface="Times New Roman"/>
                <a:cs typeface="Times New Roman"/>
              </a:rPr>
              <a:t>upon by </a:t>
            </a:r>
            <a:r>
              <a:rPr dirty="0" sz="2400" spc="-5">
                <a:latin typeface="Times New Roman"/>
                <a:cs typeface="Times New Roman"/>
              </a:rPr>
              <a:t>the parties creating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algn="just" marL="321945" marR="5715" indent="-309880">
              <a:lnSpc>
                <a:spcPct val="96900"/>
              </a:lnSpc>
              <a:spcBef>
                <a:spcPts val="5"/>
              </a:spcBef>
              <a:buChar char="•"/>
              <a:tabLst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Data </a:t>
            </a:r>
            <a:r>
              <a:rPr dirty="0" sz="2400" spc="-5">
                <a:latin typeface="Times New Roman"/>
                <a:cs typeface="Times New Roman"/>
              </a:rPr>
              <a:t>communications are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exchange </a:t>
            </a:r>
            <a:r>
              <a:rPr dirty="0" sz="2400">
                <a:latin typeface="Times New Roman"/>
                <a:cs typeface="Times New Roman"/>
              </a:rPr>
              <a:t>of data </a:t>
            </a:r>
            <a:r>
              <a:rPr dirty="0" sz="2400" spc="-5">
                <a:latin typeface="Times New Roman"/>
                <a:cs typeface="Times New Roman"/>
              </a:rPr>
              <a:t>between two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devices via some </a:t>
            </a:r>
            <a:r>
              <a:rPr dirty="0" sz="2400">
                <a:latin typeface="Times New Roman"/>
                <a:cs typeface="Times New Roman"/>
              </a:rPr>
              <a:t>form of </a:t>
            </a:r>
            <a:r>
              <a:rPr dirty="0" sz="2400" spc="-5">
                <a:latin typeface="Times New Roman"/>
                <a:cs typeface="Times New Roman"/>
              </a:rPr>
              <a:t>transmission medium </a:t>
            </a:r>
            <a:r>
              <a:rPr dirty="0" sz="2400">
                <a:latin typeface="Times New Roman"/>
                <a:cs typeface="Times New Roman"/>
              </a:rPr>
              <a:t>such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a wire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may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wireless.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017" y="428701"/>
            <a:ext cx="4919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Elements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07014"/>
            <a:ext cx="7158990" cy="4491990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58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Syntax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Indicates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field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delineation</a:t>
            </a:r>
            <a:endParaRPr sz="20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91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 spc="-5">
                <a:latin typeface="Times New Roman"/>
                <a:cs typeface="Times New Roman"/>
              </a:rPr>
              <a:t>Semantics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Interprets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meaning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 spc="5">
                <a:latin typeface="Times New Roman"/>
                <a:cs typeface="Times New Roman"/>
              </a:rPr>
              <a:t>Knows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fields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</a:t>
            </a:r>
            <a:endParaRPr sz="20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91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 spc="-5">
                <a:latin typeface="Times New Roman"/>
                <a:cs typeface="Times New Roman"/>
              </a:rPr>
              <a:t>Timing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sent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endParaRPr sz="2000">
              <a:latin typeface="Times New Roman"/>
              <a:cs typeface="Times New Roman"/>
            </a:endParaRPr>
          </a:p>
          <a:p>
            <a:pPr lvl="1" marL="686435" marR="5080" indent="-259715">
              <a:lnSpc>
                <a:spcPts val="2330"/>
              </a:lnSpc>
              <a:spcBef>
                <a:spcPts val="106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618869"/>
            <a:ext cx="3484245" cy="348742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12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2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variability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05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listen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wire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machines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9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machines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connected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239138"/>
            <a:ext cx="66313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21945" algn="l"/>
                <a:tab pos="322580" algn="l"/>
                <a:tab pos="3975100" algn="l"/>
                <a:tab pos="4284980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Wired</a:t>
            </a:r>
            <a:r>
              <a:rPr dirty="0" sz="2500" spc="10" b="1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Times New Roman"/>
                <a:cs typeface="Times New Roman"/>
              </a:rPr>
              <a:t>Networks	</a:t>
            </a:r>
            <a:r>
              <a:rPr dirty="0" sz="2500" spc="-5">
                <a:latin typeface="Times New Roman"/>
                <a:cs typeface="Times New Roman"/>
              </a:rPr>
              <a:t>•	</a:t>
            </a:r>
            <a:r>
              <a:rPr dirty="0" sz="2500" spc="-5" b="1">
                <a:latin typeface="Times New Roman"/>
                <a:cs typeface="Times New Roman"/>
              </a:rPr>
              <a:t>Mobile</a:t>
            </a:r>
            <a:r>
              <a:rPr dirty="0" sz="2500" spc="-55" b="1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Times New Roman"/>
                <a:cs typeface="Times New Roman"/>
              </a:rPr>
              <a:t>Networks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134" y="1618869"/>
            <a:ext cx="3567429" cy="348742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12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2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variability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05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hidden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machines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9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machines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010"/>
              </a:spcBef>
              <a:buChar char="-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disconnected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194" y="5563311"/>
            <a:ext cx="1271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-No</a:t>
            </a:r>
            <a:r>
              <a:rPr dirty="0" sz="18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Mobility.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028" y="5487111"/>
            <a:ext cx="842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Mobility.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9" y="425653"/>
            <a:ext cx="16852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793432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02" y="639826"/>
            <a:ext cx="7785734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Effectiveness</a:t>
            </a:r>
            <a:r>
              <a:rPr dirty="0" sz="3800" spc="-75"/>
              <a:t> </a:t>
            </a:r>
            <a:r>
              <a:rPr dirty="0" sz="3800"/>
              <a:t>of</a:t>
            </a:r>
            <a:r>
              <a:rPr dirty="0" sz="3800" spc="-15"/>
              <a:t> </a:t>
            </a:r>
            <a:r>
              <a:rPr dirty="0" sz="3800"/>
              <a:t>Data</a:t>
            </a:r>
            <a:r>
              <a:rPr dirty="0" sz="3800" spc="-30"/>
              <a:t> </a:t>
            </a:r>
            <a:r>
              <a:rPr dirty="0" sz="3800"/>
              <a:t>Communication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44500" y="1724025"/>
            <a:ext cx="5488940" cy="3437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latin typeface="Times New Roman"/>
                <a:cs typeface="Times New Roman"/>
              </a:rPr>
              <a:t>Four</a:t>
            </a:r>
            <a:r>
              <a:rPr dirty="0" sz="2900" spc="-4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Fundamental</a:t>
            </a:r>
            <a:r>
              <a:rPr dirty="0" sz="2900" spc="-7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Characteristics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2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Delivery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Accuracy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90"/>
              </a:spcBef>
              <a:buChar char="•"/>
              <a:tabLst>
                <a:tab pos="321945" algn="l"/>
                <a:tab pos="322580" algn="l"/>
                <a:tab pos="2117090" algn="l"/>
              </a:tabLst>
            </a:pPr>
            <a:r>
              <a:rPr dirty="0" sz="2900" spc="-5">
                <a:latin typeface="Times New Roman"/>
                <a:cs typeface="Times New Roman"/>
              </a:rPr>
              <a:t>Timeliness	</a:t>
            </a:r>
            <a:r>
              <a:rPr dirty="0" sz="2900" i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9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900" i="1">
                <a:solidFill>
                  <a:srgbClr val="FF0000"/>
                </a:solidFill>
                <a:latin typeface="Times New Roman"/>
                <a:cs typeface="Times New Roman"/>
              </a:rPr>
              <a:t>-real</a:t>
            </a:r>
            <a:r>
              <a:rPr dirty="0" sz="2900" spc="-5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900" i="1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Jitter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050" y="834009"/>
            <a:ext cx="7856855" cy="112458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3211830" marR="5080" indent="-3199765">
              <a:lnSpc>
                <a:spcPts val="4210"/>
              </a:lnSpc>
              <a:spcBef>
                <a:spcPts val="425"/>
              </a:spcBef>
            </a:pPr>
            <a:r>
              <a:rPr dirty="0" sz="3700" spc="-5"/>
              <a:t>Components</a:t>
            </a:r>
            <a:r>
              <a:rPr dirty="0" sz="3700" spc="25"/>
              <a:t> </a:t>
            </a:r>
            <a:r>
              <a:rPr dirty="0" sz="3700" spc="-5"/>
              <a:t>of</a:t>
            </a:r>
            <a:r>
              <a:rPr dirty="0" sz="3700" spc="-10"/>
              <a:t> </a:t>
            </a:r>
            <a:r>
              <a:rPr dirty="0" sz="3700" spc="-5"/>
              <a:t>a</a:t>
            </a:r>
            <a:r>
              <a:rPr dirty="0" sz="3700" spc="-10"/>
              <a:t> </a:t>
            </a:r>
            <a:r>
              <a:rPr dirty="0" sz="3700" spc="-5"/>
              <a:t>Data</a:t>
            </a:r>
            <a:r>
              <a:rPr dirty="0" sz="3700" spc="20"/>
              <a:t> </a:t>
            </a:r>
            <a:r>
              <a:rPr dirty="0" sz="3700" spc="-5"/>
              <a:t>Communication </a:t>
            </a:r>
            <a:r>
              <a:rPr dirty="0" sz="3700" spc="-910"/>
              <a:t> </a:t>
            </a:r>
            <a:r>
              <a:rPr dirty="0" sz="3700" spc="-5"/>
              <a:t>System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60726"/>
            <a:ext cx="8105775" cy="2725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186" y="440893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i="1">
                <a:latin typeface="Times New Roman"/>
                <a:cs typeface="Times New Roman"/>
              </a:rPr>
              <a:t>Continue…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24025"/>
            <a:ext cx="6320155" cy="40309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latin typeface="Times New Roman"/>
                <a:cs typeface="Times New Roman"/>
              </a:rPr>
              <a:t>Five</a:t>
            </a:r>
            <a:r>
              <a:rPr dirty="0" sz="2900" spc="-5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Components: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2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Message-</a:t>
            </a:r>
            <a:r>
              <a:rPr dirty="0" sz="2900" spc="-30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Text,</a:t>
            </a:r>
            <a:r>
              <a:rPr dirty="0" sz="2400" spc="-15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Number, 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Image,</a:t>
            </a:r>
            <a:r>
              <a:rPr dirty="0" sz="2400" spc="-1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Audio, 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imes New Roman"/>
                <a:cs typeface="Times New Roman"/>
              </a:rPr>
              <a:t>Sender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Receiver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20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 spc="-5">
                <a:latin typeface="Times New Roman"/>
                <a:cs typeface="Times New Roman"/>
              </a:rPr>
              <a:t>Transmission</a:t>
            </a:r>
            <a:r>
              <a:rPr dirty="0" sz="2900" spc="-40">
                <a:latin typeface="Times New Roman"/>
                <a:cs typeface="Times New Roman"/>
              </a:rPr>
              <a:t> </a:t>
            </a:r>
            <a:r>
              <a:rPr dirty="0" sz="2900" spc="-5">
                <a:latin typeface="Times New Roman"/>
                <a:cs typeface="Times New Roman"/>
              </a:rPr>
              <a:t>Medium</a:t>
            </a:r>
            <a:endParaRPr sz="29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119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imes New Roman"/>
                <a:cs typeface="Times New Roman"/>
              </a:rPr>
              <a:t>Protocol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130" y="681609"/>
            <a:ext cx="7493634" cy="112458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2585085" marR="5080" indent="-2573020">
              <a:lnSpc>
                <a:spcPts val="4210"/>
              </a:lnSpc>
              <a:spcBef>
                <a:spcPts val="425"/>
              </a:spcBef>
            </a:pPr>
            <a:r>
              <a:rPr dirty="0" sz="3700" spc="-5"/>
              <a:t>Data</a:t>
            </a:r>
            <a:r>
              <a:rPr dirty="0" sz="3700" spc="-10"/>
              <a:t> </a:t>
            </a:r>
            <a:r>
              <a:rPr dirty="0" sz="3700" spc="-5"/>
              <a:t>flow</a:t>
            </a:r>
            <a:r>
              <a:rPr dirty="0" sz="3700" spc="5"/>
              <a:t> </a:t>
            </a:r>
            <a:r>
              <a:rPr dirty="0" sz="3700" spc="-5"/>
              <a:t>(Simplex,</a:t>
            </a:r>
            <a:r>
              <a:rPr dirty="0" sz="3700" spc="5"/>
              <a:t> </a:t>
            </a:r>
            <a:r>
              <a:rPr dirty="0" sz="3700"/>
              <a:t>Half-duplex,</a:t>
            </a:r>
            <a:r>
              <a:rPr dirty="0" sz="3700" spc="-10"/>
              <a:t> </a:t>
            </a:r>
            <a:r>
              <a:rPr dirty="0" sz="3700" spc="-5"/>
              <a:t>and </a:t>
            </a:r>
            <a:r>
              <a:rPr dirty="0" sz="3700" spc="-910"/>
              <a:t> </a:t>
            </a:r>
            <a:r>
              <a:rPr dirty="0" sz="3700" spc="-5"/>
              <a:t>Full-duplex</a:t>
            </a:r>
            <a:endParaRPr sz="3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7315200" cy="4562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566" y="446989"/>
            <a:ext cx="3013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25548"/>
            <a:ext cx="8135620" cy="35617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321945" marR="5080" indent="-309880">
              <a:lnSpc>
                <a:spcPct val="97100"/>
              </a:lnSpc>
              <a:spcBef>
                <a:spcPts val="190"/>
              </a:spcBef>
              <a:buChar char="•"/>
              <a:tabLst>
                <a:tab pos="322580" algn="l"/>
              </a:tabLst>
            </a:pPr>
            <a:r>
              <a:rPr dirty="0" sz="2700" spc="-5">
                <a:latin typeface="Times New Roman"/>
                <a:cs typeface="Times New Roman"/>
              </a:rPr>
              <a:t>A </a:t>
            </a:r>
            <a:r>
              <a:rPr dirty="0" sz="2700">
                <a:latin typeface="Times New Roman"/>
                <a:cs typeface="Times New Roman"/>
              </a:rPr>
              <a:t>network is a </a:t>
            </a:r>
            <a:r>
              <a:rPr dirty="0" sz="2700" spc="-5">
                <a:latin typeface="Times New Roman"/>
                <a:cs typeface="Times New Roman"/>
              </a:rPr>
              <a:t>set </a:t>
            </a:r>
            <a:r>
              <a:rPr dirty="0" sz="2700">
                <a:latin typeface="Times New Roman"/>
                <a:cs typeface="Times New Roman"/>
              </a:rPr>
              <a:t>of devices (often </a:t>
            </a:r>
            <a:r>
              <a:rPr dirty="0" sz="2700" spc="-5">
                <a:latin typeface="Times New Roman"/>
                <a:cs typeface="Times New Roman"/>
              </a:rPr>
              <a:t>referred </a:t>
            </a:r>
            <a:r>
              <a:rPr dirty="0" sz="2700">
                <a:latin typeface="Times New Roman"/>
                <a:cs typeface="Times New Roman"/>
              </a:rPr>
              <a:t>to </a:t>
            </a:r>
            <a:r>
              <a:rPr dirty="0" sz="2700" spc="-10">
                <a:latin typeface="Times New Roman"/>
                <a:cs typeface="Times New Roman"/>
              </a:rPr>
              <a:t>as </a:t>
            </a:r>
            <a:r>
              <a:rPr dirty="0" sz="2700">
                <a:latin typeface="Times New Roman"/>
                <a:cs typeface="Times New Roman"/>
              </a:rPr>
              <a:t>nodes)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connected by </a:t>
            </a:r>
            <a:r>
              <a:rPr dirty="0" sz="2700" spc="-5">
                <a:latin typeface="Times New Roman"/>
                <a:cs typeface="Times New Roman"/>
              </a:rPr>
              <a:t>communication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links. </a:t>
            </a:r>
            <a:r>
              <a:rPr dirty="0" sz="2700">
                <a:latin typeface="Times New Roman"/>
                <a:cs typeface="Times New Roman"/>
              </a:rPr>
              <a:t>A node can be a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computer,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printer,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or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any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other</a:t>
            </a:r>
            <a:r>
              <a:rPr dirty="0" sz="2700">
                <a:latin typeface="Times New Roman"/>
                <a:cs typeface="Times New Roman"/>
              </a:rPr>
              <a:t> device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capable</a:t>
            </a:r>
            <a:r>
              <a:rPr dirty="0" sz="2700" spc="675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Times New Roman"/>
                <a:cs typeface="Times New Roman"/>
              </a:rPr>
              <a:t>of </a:t>
            </a:r>
            <a:r>
              <a:rPr dirty="0" sz="2700" spc="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sending and/or receiving data </a:t>
            </a:r>
            <a:r>
              <a:rPr dirty="0" sz="2700" spc="-5">
                <a:latin typeface="Times New Roman"/>
                <a:cs typeface="Times New Roman"/>
              </a:rPr>
              <a:t>generated by </a:t>
            </a:r>
            <a:r>
              <a:rPr dirty="0" sz="2700">
                <a:latin typeface="Times New Roman"/>
                <a:cs typeface="Times New Roman"/>
              </a:rPr>
              <a:t>other </a:t>
            </a:r>
            <a:r>
              <a:rPr dirty="0" sz="2700" spc="-5">
                <a:latin typeface="Times New Roman"/>
                <a:cs typeface="Times New Roman"/>
              </a:rPr>
              <a:t>nodes </a:t>
            </a:r>
            <a:r>
              <a:rPr dirty="0" sz="2700">
                <a:latin typeface="Times New Roman"/>
                <a:cs typeface="Times New Roman"/>
              </a:rPr>
              <a:t> on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network.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algn="just" marL="321945" marR="7620" indent="-309880">
              <a:lnSpc>
                <a:spcPts val="3140"/>
              </a:lnSpc>
              <a:spcBef>
                <a:spcPts val="2385"/>
              </a:spcBef>
              <a:buChar char="•"/>
              <a:tabLst>
                <a:tab pos="322580" algn="l"/>
              </a:tabLst>
            </a:pPr>
            <a:r>
              <a:rPr dirty="0" sz="2700" spc="-5">
                <a:latin typeface="Times New Roman"/>
                <a:cs typeface="Times New Roman"/>
              </a:rPr>
              <a:t>A </a:t>
            </a:r>
            <a:r>
              <a:rPr dirty="0" sz="2700">
                <a:latin typeface="Times New Roman"/>
                <a:cs typeface="Times New Roman"/>
              </a:rPr>
              <a:t>link can be a cable, air, </a:t>
            </a:r>
            <a:r>
              <a:rPr dirty="0" sz="2700" spc="-5">
                <a:latin typeface="Times New Roman"/>
                <a:cs typeface="Times New Roman"/>
              </a:rPr>
              <a:t>optical fiber, </a:t>
            </a:r>
            <a:r>
              <a:rPr dirty="0" sz="2700">
                <a:latin typeface="Times New Roman"/>
                <a:cs typeface="Times New Roman"/>
              </a:rPr>
              <a:t>or any medium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which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transport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signal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carrying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information.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422" y="440893"/>
            <a:ext cx="37896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Network</a:t>
            </a:r>
            <a:r>
              <a:rPr dirty="0" spc="-85"/>
              <a:t> </a:t>
            </a:r>
            <a:r>
              <a:rPr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4056"/>
            <a:ext cx="8131809" cy="5156835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585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 spc="-5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lvl="1" marL="686435" marR="5080" indent="-259715">
              <a:lnSpc>
                <a:spcPts val="2330"/>
              </a:lnSpc>
              <a:spcBef>
                <a:spcPts val="137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Depends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Elements-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transmission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medium,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86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Measured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terms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Throughput</a:t>
            </a:r>
            <a:endParaRPr sz="20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91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 spc="-5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failure.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3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Measured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availability/robustness</a:t>
            </a:r>
            <a:endParaRPr sz="20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894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0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corruption/loss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 lvl="2" marL="1463675" indent="-206375">
              <a:lnSpc>
                <a:spcPct val="100000"/>
              </a:lnSpc>
              <a:spcBef>
                <a:spcPts val="955"/>
              </a:spcBef>
              <a:buChar char="–"/>
              <a:tabLst>
                <a:tab pos="1464310" algn="l"/>
              </a:tabLst>
            </a:pPr>
            <a:r>
              <a:rPr dirty="0" sz="1600" spc="-5">
                <a:latin typeface="Times New Roman"/>
                <a:cs typeface="Times New Roman"/>
              </a:rPr>
              <a:t>Errors</a:t>
            </a:r>
            <a:endParaRPr sz="1600">
              <a:latin typeface="Times New Roman"/>
              <a:cs typeface="Times New Roman"/>
            </a:endParaRPr>
          </a:p>
          <a:p>
            <a:pPr lvl="2" marL="1463675" indent="-206375">
              <a:lnSpc>
                <a:spcPct val="100000"/>
              </a:lnSpc>
              <a:spcBef>
                <a:spcPts val="445"/>
              </a:spcBef>
              <a:buChar char="–"/>
              <a:tabLst>
                <a:tab pos="1464310" algn="l"/>
              </a:tabLst>
            </a:pPr>
            <a:r>
              <a:rPr dirty="0" sz="1600" spc="-5">
                <a:latin typeface="Times New Roman"/>
                <a:cs typeface="Times New Roman"/>
              </a:rPr>
              <a:t>Malicious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users/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Unauthorized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870" y="440893"/>
            <a:ext cx="4241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Physical</a:t>
            </a:r>
            <a:r>
              <a:rPr dirty="0" spc="-35"/>
              <a:t> </a:t>
            </a:r>
            <a:r>
              <a:rPr dirty="0" spc="-5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40149"/>
            <a:ext cx="6172835" cy="2830830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580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transmitter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receiver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Multipoint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multiple</a:t>
            </a:r>
            <a:r>
              <a:rPr dirty="0" sz="2000">
                <a:latin typeface="Times New Roman"/>
                <a:cs typeface="Times New Roman"/>
              </a:rPr>
              <a:t> recipients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905"/>
              </a:spcBef>
              <a:buChar char="•"/>
              <a:tabLst>
                <a:tab pos="321945" algn="l"/>
                <a:tab pos="322580" algn="l"/>
              </a:tabLst>
            </a:pPr>
            <a:r>
              <a:rPr dirty="0" sz="2400" spc="-5">
                <a:latin typeface="Times New Roman"/>
                <a:cs typeface="Times New Roman"/>
              </a:rPr>
              <a:t>Physical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Topology</a:t>
            </a:r>
            <a:endParaRPr sz="24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124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lvl="1" marL="686435" indent="-260350">
              <a:lnSpc>
                <a:spcPct val="100000"/>
              </a:lnSpc>
              <a:spcBef>
                <a:spcPts val="925"/>
              </a:spcBef>
              <a:buChar char="–"/>
              <a:tabLst>
                <a:tab pos="686435" algn="l"/>
                <a:tab pos="687070" algn="l"/>
              </a:tabLst>
            </a:pP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transmission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unicast,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mulitcast,</a:t>
            </a:r>
            <a:r>
              <a:rPr dirty="0" sz="2000">
                <a:latin typeface="Times New Roman"/>
                <a:cs typeface="Times New Roman"/>
              </a:rPr>
              <a:t> broadcast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rajni</dc:creator>
  <dc:title>Structure</dc:title>
  <dcterms:created xsi:type="dcterms:W3CDTF">2023-08-01T06:57:30Z</dcterms:created>
  <dcterms:modified xsi:type="dcterms:W3CDTF">2023-08-01T06:57:30Z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2023-08-01T00:00:00Z</vt:filetime>
  </property>
</Properties>
</file>