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sldIdLst>
    <p:sldId id="256" r:id="rId2"/>
    <p:sldId id="257" r:id="rId3"/>
    <p:sldId id="258" r:id="rId4"/>
    <p:sldId id="259" r:id="rId5"/>
    <p:sldId id="260" r:id="rId6"/>
    <p:sldId id="262" r:id="rId7"/>
    <p:sldId id="271" r:id="rId8"/>
    <p:sldId id="270" r:id="rId9"/>
    <p:sldId id="269" r:id="rId10"/>
    <p:sldId id="268" r:id="rId11"/>
    <p:sldId id="267" r:id="rId12"/>
    <p:sldId id="266" r:id="rId13"/>
    <p:sldId id="265" r:id="rId14"/>
    <p:sldId id="272" r:id="rId15"/>
    <p:sldId id="264" r:id="rId16"/>
    <p:sldId id="273" r:id="rId17"/>
    <p:sldId id="263" r:id="rId18"/>
    <p:sldId id="274" r:id="rId19"/>
    <p:sldId id="277" r:id="rId20"/>
    <p:sldId id="276" r:id="rId21"/>
    <p:sldId id="275" r:id="rId22"/>
    <p:sldId id="278" r:id="rId23"/>
    <p:sldId id="282"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81D02C-2077-4A8C-98AA-004D3716D465}" v="262" dt="2023-03-17T11:18:17.247"/>
    <p1510:client id="{21487764-53CA-4A11-8BAB-30D276C09413}" v="1" dt="2023-01-08T10:54:34.148"/>
    <p1510:client id="{6B7AF72B-0ED8-4C73-8148-F6216BC76329}" v="280" dt="2023-03-23T17:24:29.867"/>
    <p1510:client id="{7FDA98BD-B7DB-45F6-A0D7-22D3D60C600F}" v="163" dt="2023-01-11T05:12:56.295"/>
    <p1510:client id="{A579FDB6-73F0-4E6F-9DB3-D27C75F7D27B}" v="359" dt="2023-01-29T13:25:58.614"/>
    <p1510:client id="{AED57879-6BC8-401B-BE72-9B87AEBE74EC}" v="221" dt="2023-01-10T16:44:08.181"/>
    <p1510:client id="{B541D057-06B0-4FD7-B305-ECFC16E4C336}" v="517" dt="2023-03-12T10:29:39.496"/>
    <p1510:client id="{D87F807F-B5CE-47B2-AE3C-2FFAE13C1256}" v="1258" dt="2023-01-05T16:24:08.471"/>
    <p1510:client id="{E5DB263B-1851-4C7F-8ECB-6054E1CA1614}" v="53" dt="2023-01-11T05:18:52.276"/>
    <p1510:client id="{F48B72FB-EC35-4D49-9BFA-0124D99716F8}" v="116" dt="2023-01-10T15:05:54.783"/>
    <p1510:client id="{F88D57E1-CD0C-41BB-80F7-F86CF374E617}" v="724" dt="2023-01-08T14:15:03.3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B8109D-0BCE-41B8-9E7A-52370714ED5A}" type="datetimeFigureOut">
              <a:t>3/23/2023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097DFD-BC2C-4D3B-B93D-16D7D3920307}" type="slidenum">
              <a:t>‹#›</a:t>
            </a:fld>
            <a:endParaRPr lang="en-US"/>
          </a:p>
        </p:txBody>
      </p:sp>
    </p:spTree>
    <p:extLst>
      <p:ext uri="{BB962C8B-B14F-4D97-AF65-F5344CB8AC3E}">
        <p14:creationId xmlns:p14="http://schemas.microsoft.com/office/powerpoint/2010/main" val="2274089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71247034-F47A-4418-9915-AA470F38E6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9829DCE8-0774-4E10-893C-6ED37BEC58D0}" type="slidenum">
              <a:rPr lang="en-US" altLang="en-US" smtClean="0"/>
              <a:pPr/>
              <a:t>7</a:t>
            </a:fld>
            <a:endParaRPr lang="en-US" altLang="en-US"/>
          </a:p>
        </p:txBody>
      </p:sp>
      <p:sp>
        <p:nvSpPr>
          <p:cNvPr id="21507" name="Rectangle 2">
            <a:extLst>
              <a:ext uri="{FF2B5EF4-FFF2-40B4-BE49-F238E27FC236}">
                <a16:creationId xmlns:a16="http://schemas.microsoft.com/office/drawing/2014/main" id="{C86E65F2-A81A-F953-0333-EE44CC1BA269}"/>
              </a:ext>
            </a:extLst>
          </p:cNvPr>
          <p:cNvSpPr>
            <a:spLocks noGrp="1" noRot="1" noChangeAspect="1" noChangeArrowheads="1" noTextEdit="1"/>
          </p:cNvSpPr>
          <p:nvPr>
            <p:ph type="sldImg"/>
          </p:nvPr>
        </p:nvSpPr>
        <p:spPr>
          <a:xfrm>
            <a:off x="381000" y="685800"/>
            <a:ext cx="6096000" cy="3429000"/>
          </a:xfrm>
          <a:ln/>
        </p:spPr>
      </p:sp>
      <p:sp>
        <p:nvSpPr>
          <p:cNvPr id="21508" name="Rectangle 3">
            <a:extLst>
              <a:ext uri="{FF2B5EF4-FFF2-40B4-BE49-F238E27FC236}">
                <a16:creationId xmlns:a16="http://schemas.microsoft.com/office/drawing/2014/main" id="{EF2EFFF8-F32A-9F6D-A82B-D57920A4FA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893614DC-B8F6-3842-E43C-417F43E2E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95A06B82-2D01-4E20-8C19-199C31DAEA91}" type="slidenum">
              <a:rPr lang="en-US" altLang="en-US" smtClean="0"/>
              <a:pPr/>
              <a:t>17</a:t>
            </a:fld>
            <a:endParaRPr lang="en-US" altLang="en-US"/>
          </a:p>
        </p:txBody>
      </p:sp>
      <p:sp>
        <p:nvSpPr>
          <p:cNvPr id="39939" name="Rectangle 2">
            <a:extLst>
              <a:ext uri="{FF2B5EF4-FFF2-40B4-BE49-F238E27FC236}">
                <a16:creationId xmlns:a16="http://schemas.microsoft.com/office/drawing/2014/main" id="{DA9BB839-3EF8-4446-A9AF-70D15227B9B7}"/>
              </a:ext>
            </a:extLst>
          </p:cNvPr>
          <p:cNvSpPr>
            <a:spLocks noGrp="1" noRot="1" noChangeAspect="1" noChangeArrowheads="1" noTextEdit="1"/>
          </p:cNvSpPr>
          <p:nvPr>
            <p:ph type="sldImg"/>
          </p:nvPr>
        </p:nvSpPr>
        <p:spPr>
          <a:xfrm>
            <a:off x="381000" y="685800"/>
            <a:ext cx="6096000" cy="3429000"/>
          </a:xfrm>
          <a:ln/>
        </p:spPr>
      </p:sp>
      <p:sp>
        <p:nvSpPr>
          <p:cNvPr id="39940" name="Rectangle 3">
            <a:extLst>
              <a:ext uri="{FF2B5EF4-FFF2-40B4-BE49-F238E27FC236}">
                <a16:creationId xmlns:a16="http://schemas.microsoft.com/office/drawing/2014/main" id="{C10E194F-EA59-65EE-19CB-69FCBBC419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76707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893614DC-B8F6-3842-E43C-417F43E2E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95A06B82-2D01-4E20-8C19-199C31DAEA91}" type="slidenum">
              <a:rPr lang="en-US" altLang="en-US" smtClean="0"/>
              <a:pPr/>
              <a:t>7</a:t>
            </a:fld>
            <a:endParaRPr lang="en-US" altLang="en-US"/>
          </a:p>
        </p:txBody>
      </p:sp>
      <p:sp>
        <p:nvSpPr>
          <p:cNvPr id="39939" name="Rectangle 2">
            <a:extLst>
              <a:ext uri="{FF2B5EF4-FFF2-40B4-BE49-F238E27FC236}">
                <a16:creationId xmlns:a16="http://schemas.microsoft.com/office/drawing/2014/main" id="{DA9BB839-3EF8-4446-A9AF-70D15227B9B7}"/>
              </a:ext>
            </a:extLst>
          </p:cNvPr>
          <p:cNvSpPr>
            <a:spLocks noGrp="1" noRot="1" noChangeAspect="1" noChangeArrowheads="1" noTextEdit="1"/>
          </p:cNvSpPr>
          <p:nvPr>
            <p:ph type="sldImg"/>
          </p:nvPr>
        </p:nvSpPr>
        <p:spPr>
          <a:xfrm>
            <a:off x="381000" y="685800"/>
            <a:ext cx="6096000" cy="3429000"/>
          </a:xfrm>
          <a:ln/>
        </p:spPr>
      </p:sp>
      <p:sp>
        <p:nvSpPr>
          <p:cNvPr id="39940" name="Rectangle 3">
            <a:extLst>
              <a:ext uri="{FF2B5EF4-FFF2-40B4-BE49-F238E27FC236}">
                <a16:creationId xmlns:a16="http://schemas.microsoft.com/office/drawing/2014/main" id="{C10E194F-EA59-65EE-19CB-69FCBBC419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893614DC-B8F6-3842-E43C-417F43E2E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95A06B82-2D01-4E20-8C19-199C31DAEA91}" type="slidenum">
              <a:rPr lang="en-US" altLang="en-US" smtClean="0"/>
              <a:pPr/>
              <a:t>18</a:t>
            </a:fld>
            <a:endParaRPr lang="en-US" altLang="en-US"/>
          </a:p>
        </p:txBody>
      </p:sp>
      <p:sp>
        <p:nvSpPr>
          <p:cNvPr id="39939" name="Rectangle 2">
            <a:extLst>
              <a:ext uri="{FF2B5EF4-FFF2-40B4-BE49-F238E27FC236}">
                <a16:creationId xmlns:a16="http://schemas.microsoft.com/office/drawing/2014/main" id="{DA9BB839-3EF8-4446-A9AF-70D15227B9B7}"/>
              </a:ext>
            </a:extLst>
          </p:cNvPr>
          <p:cNvSpPr>
            <a:spLocks noGrp="1" noRot="1" noChangeAspect="1" noChangeArrowheads="1" noTextEdit="1"/>
          </p:cNvSpPr>
          <p:nvPr>
            <p:ph type="sldImg"/>
          </p:nvPr>
        </p:nvSpPr>
        <p:spPr>
          <a:xfrm>
            <a:off x="381000" y="685800"/>
            <a:ext cx="6096000" cy="3429000"/>
          </a:xfrm>
          <a:ln/>
        </p:spPr>
      </p:sp>
      <p:sp>
        <p:nvSpPr>
          <p:cNvPr id="39940" name="Rectangle 3">
            <a:extLst>
              <a:ext uri="{FF2B5EF4-FFF2-40B4-BE49-F238E27FC236}">
                <a16:creationId xmlns:a16="http://schemas.microsoft.com/office/drawing/2014/main" id="{C10E194F-EA59-65EE-19CB-69FCBBC419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842034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F72534E8-6EFE-9EA1-2A3C-7F884F2675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D39E7942-3392-4BF9-9694-96C1A88B57D6}" type="slidenum">
              <a:rPr lang="en-US" altLang="en-US" smtClean="0"/>
              <a:pPr/>
              <a:t>19</a:t>
            </a:fld>
            <a:endParaRPr lang="en-US" altLang="en-US"/>
          </a:p>
        </p:txBody>
      </p:sp>
      <p:sp>
        <p:nvSpPr>
          <p:cNvPr id="56323" name="Rectangle 2">
            <a:extLst>
              <a:ext uri="{FF2B5EF4-FFF2-40B4-BE49-F238E27FC236}">
                <a16:creationId xmlns:a16="http://schemas.microsoft.com/office/drawing/2014/main" id="{F673D236-F5BD-B5B9-D621-A457FCA4AC4D}"/>
              </a:ext>
            </a:extLst>
          </p:cNvPr>
          <p:cNvSpPr>
            <a:spLocks noGrp="1" noRot="1" noChangeAspect="1" noChangeArrowheads="1" noTextEdit="1"/>
          </p:cNvSpPr>
          <p:nvPr>
            <p:ph type="sldImg"/>
          </p:nvPr>
        </p:nvSpPr>
        <p:spPr>
          <a:xfrm>
            <a:off x="381000" y="685800"/>
            <a:ext cx="6096000" cy="3429000"/>
          </a:xfrm>
          <a:ln/>
        </p:spPr>
      </p:sp>
      <p:sp>
        <p:nvSpPr>
          <p:cNvPr id="56324" name="Rectangle 3">
            <a:extLst>
              <a:ext uri="{FF2B5EF4-FFF2-40B4-BE49-F238E27FC236}">
                <a16:creationId xmlns:a16="http://schemas.microsoft.com/office/drawing/2014/main" id="{E847F1F1-44D2-3A9C-3C6F-01500A2934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E74E9CCF-893E-2D57-5751-5A5B797A25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76C888BE-01A3-4D18-B0E7-04F616FE1A8D}" type="slidenum">
              <a:rPr lang="en-US" altLang="en-US" smtClean="0"/>
              <a:pPr/>
              <a:t>19</a:t>
            </a:fld>
            <a:endParaRPr lang="en-US" altLang="en-US"/>
          </a:p>
        </p:txBody>
      </p:sp>
      <p:sp>
        <p:nvSpPr>
          <p:cNvPr id="58371" name="Rectangle 2">
            <a:extLst>
              <a:ext uri="{FF2B5EF4-FFF2-40B4-BE49-F238E27FC236}">
                <a16:creationId xmlns:a16="http://schemas.microsoft.com/office/drawing/2014/main" id="{CCC75259-684D-E1DD-96E8-E126F685F4F4}"/>
              </a:ext>
            </a:extLst>
          </p:cNvPr>
          <p:cNvSpPr>
            <a:spLocks noGrp="1" noRot="1" noChangeAspect="1" noChangeArrowheads="1" noTextEdit="1"/>
          </p:cNvSpPr>
          <p:nvPr>
            <p:ph type="sldImg"/>
          </p:nvPr>
        </p:nvSpPr>
        <p:spPr>
          <a:xfrm>
            <a:off x="381000" y="685800"/>
            <a:ext cx="6096000" cy="3429000"/>
          </a:xfrm>
          <a:ln/>
        </p:spPr>
      </p:sp>
      <p:sp>
        <p:nvSpPr>
          <p:cNvPr id="58372" name="Rectangle 3">
            <a:extLst>
              <a:ext uri="{FF2B5EF4-FFF2-40B4-BE49-F238E27FC236}">
                <a16:creationId xmlns:a16="http://schemas.microsoft.com/office/drawing/2014/main" id="{532C7608-B9B4-0162-D41D-56A2833119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3D21C7AC-9AD1-8019-F1E4-E8D92D7D1D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107EC5C8-280C-4DF6-9ED9-EF11727AB1B9}" type="slidenum">
              <a:rPr lang="en-US" altLang="en-US" smtClean="0"/>
              <a:pPr/>
              <a:t>19</a:t>
            </a:fld>
            <a:endParaRPr lang="en-US" altLang="en-US"/>
          </a:p>
        </p:txBody>
      </p:sp>
      <p:sp>
        <p:nvSpPr>
          <p:cNvPr id="60419" name="Rectangle 2">
            <a:extLst>
              <a:ext uri="{FF2B5EF4-FFF2-40B4-BE49-F238E27FC236}">
                <a16:creationId xmlns:a16="http://schemas.microsoft.com/office/drawing/2014/main" id="{A7738207-68DB-4E3E-46EF-34890B5EFAED}"/>
              </a:ext>
            </a:extLst>
          </p:cNvPr>
          <p:cNvSpPr>
            <a:spLocks noGrp="1" noRot="1" noChangeAspect="1" noChangeArrowheads="1" noTextEdit="1"/>
          </p:cNvSpPr>
          <p:nvPr>
            <p:ph type="sldImg"/>
          </p:nvPr>
        </p:nvSpPr>
        <p:spPr>
          <a:xfrm>
            <a:off x="381000" y="685800"/>
            <a:ext cx="6096000" cy="3429000"/>
          </a:xfrm>
          <a:ln/>
        </p:spPr>
      </p:sp>
      <p:sp>
        <p:nvSpPr>
          <p:cNvPr id="60420" name="Rectangle 3">
            <a:extLst>
              <a:ext uri="{FF2B5EF4-FFF2-40B4-BE49-F238E27FC236}">
                <a16:creationId xmlns:a16="http://schemas.microsoft.com/office/drawing/2014/main" id="{582B381D-D3F3-66CE-FEFB-8663A2F64F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57E68221-F185-2D72-9F05-D719D62EBC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23040034-38AD-4CD8-8603-9D8A99ED99B0}" type="slidenum">
              <a:rPr lang="en-US" altLang="en-US" smtClean="0"/>
              <a:pPr/>
              <a:t>7</a:t>
            </a:fld>
            <a:endParaRPr lang="en-US" altLang="en-US"/>
          </a:p>
        </p:txBody>
      </p:sp>
      <p:sp>
        <p:nvSpPr>
          <p:cNvPr id="23555" name="Rectangle 2">
            <a:extLst>
              <a:ext uri="{FF2B5EF4-FFF2-40B4-BE49-F238E27FC236}">
                <a16:creationId xmlns:a16="http://schemas.microsoft.com/office/drawing/2014/main" id="{E0D3E853-CA10-D889-31FF-086D64997D85}"/>
              </a:ext>
            </a:extLst>
          </p:cNvPr>
          <p:cNvSpPr>
            <a:spLocks noGrp="1" noRot="1" noChangeAspect="1" noChangeArrowheads="1" noTextEdit="1"/>
          </p:cNvSpPr>
          <p:nvPr>
            <p:ph type="sldImg"/>
          </p:nvPr>
        </p:nvSpPr>
        <p:spPr>
          <a:xfrm>
            <a:off x="381000" y="685800"/>
            <a:ext cx="6096000" cy="3429000"/>
          </a:xfrm>
          <a:ln/>
        </p:spPr>
      </p:sp>
      <p:sp>
        <p:nvSpPr>
          <p:cNvPr id="23556" name="Rectangle 3">
            <a:extLst>
              <a:ext uri="{FF2B5EF4-FFF2-40B4-BE49-F238E27FC236}">
                <a16:creationId xmlns:a16="http://schemas.microsoft.com/office/drawing/2014/main" id="{F91A7A46-9BD3-83A4-4D89-C7A1A421EF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F10B5A6E-66A0-C4EE-C6FD-DE4982D448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014CD91D-50B5-49A9-8617-088959CAFB9D}" type="slidenum">
              <a:rPr lang="en-US" altLang="en-US" smtClean="0"/>
              <a:pPr/>
              <a:t>7</a:t>
            </a:fld>
            <a:endParaRPr lang="en-US" altLang="en-US"/>
          </a:p>
        </p:txBody>
      </p:sp>
      <p:sp>
        <p:nvSpPr>
          <p:cNvPr id="25603" name="Rectangle 2">
            <a:extLst>
              <a:ext uri="{FF2B5EF4-FFF2-40B4-BE49-F238E27FC236}">
                <a16:creationId xmlns:a16="http://schemas.microsoft.com/office/drawing/2014/main" id="{A1CDE7FB-75DA-D8E2-FC2B-10EE597348D5}"/>
              </a:ext>
            </a:extLst>
          </p:cNvPr>
          <p:cNvSpPr>
            <a:spLocks noGrp="1" noRot="1" noChangeAspect="1" noChangeArrowheads="1" noTextEdit="1"/>
          </p:cNvSpPr>
          <p:nvPr>
            <p:ph type="sldImg"/>
          </p:nvPr>
        </p:nvSpPr>
        <p:spPr>
          <a:xfrm>
            <a:off x="381000" y="685800"/>
            <a:ext cx="6096000" cy="3429000"/>
          </a:xfrm>
          <a:ln/>
        </p:spPr>
      </p:sp>
      <p:sp>
        <p:nvSpPr>
          <p:cNvPr id="25604" name="Rectangle 3">
            <a:extLst>
              <a:ext uri="{FF2B5EF4-FFF2-40B4-BE49-F238E27FC236}">
                <a16:creationId xmlns:a16="http://schemas.microsoft.com/office/drawing/2014/main" id="{D3E6BF8D-F6CC-0550-D4C3-0CC9B04FAD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CD6F1737-3DAD-D1AF-C78A-ECE02988C1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3C2ACE42-762B-47D4-AB2A-6806F7AF6DE4}" type="slidenum">
              <a:rPr lang="en-US" altLang="en-US" smtClean="0"/>
              <a:pPr/>
              <a:t>7</a:t>
            </a:fld>
            <a:endParaRPr lang="en-US" altLang="en-US"/>
          </a:p>
        </p:txBody>
      </p:sp>
      <p:sp>
        <p:nvSpPr>
          <p:cNvPr id="29699" name="Rectangle 2">
            <a:extLst>
              <a:ext uri="{FF2B5EF4-FFF2-40B4-BE49-F238E27FC236}">
                <a16:creationId xmlns:a16="http://schemas.microsoft.com/office/drawing/2014/main" id="{256CED56-A683-2264-700B-5B89809CF435}"/>
              </a:ext>
            </a:extLst>
          </p:cNvPr>
          <p:cNvSpPr>
            <a:spLocks noGrp="1" noRot="1" noChangeAspect="1" noChangeArrowheads="1" noTextEdit="1"/>
          </p:cNvSpPr>
          <p:nvPr>
            <p:ph type="sldImg"/>
          </p:nvPr>
        </p:nvSpPr>
        <p:spPr>
          <a:xfrm>
            <a:off x="381000" y="685800"/>
            <a:ext cx="6096000" cy="3429000"/>
          </a:xfrm>
          <a:ln/>
        </p:spPr>
      </p:sp>
      <p:sp>
        <p:nvSpPr>
          <p:cNvPr id="29700" name="Rectangle 3">
            <a:extLst>
              <a:ext uri="{FF2B5EF4-FFF2-40B4-BE49-F238E27FC236}">
                <a16:creationId xmlns:a16="http://schemas.microsoft.com/office/drawing/2014/main" id="{D240E08B-9908-8E56-F462-187AC36337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24948B44-4732-8CDC-BD14-51169BB7EF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AC6F2350-68B6-4CAB-A4DE-518EF1B69E08}" type="slidenum">
              <a:rPr lang="en-US" altLang="en-US" smtClean="0"/>
              <a:pPr/>
              <a:t>7</a:t>
            </a:fld>
            <a:endParaRPr lang="en-US" altLang="en-US"/>
          </a:p>
        </p:txBody>
      </p:sp>
      <p:sp>
        <p:nvSpPr>
          <p:cNvPr id="31747" name="Rectangle 2">
            <a:extLst>
              <a:ext uri="{FF2B5EF4-FFF2-40B4-BE49-F238E27FC236}">
                <a16:creationId xmlns:a16="http://schemas.microsoft.com/office/drawing/2014/main" id="{C8696F22-768F-C144-F6B7-4025842DF907}"/>
              </a:ext>
            </a:extLst>
          </p:cNvPr>
          <p:cNvSpPr>
            <a:spLocks noGrp="1" noRot="1" noChangeAspect="1" noChangeArrowheads="1" noTextEdit="1"/>
          </p:cNvSpPr>
          <p:nvPr>
            <p:ph type="sldImg"/>
          </p:nvPr>
        </p:nvSpPr>
        <p:spPr>
          <a:xfrm>
            <a:off x="381000" y="685800"/>
            <a:ext cx="6096000" cy="3429000"/>
          </a:xfrm>
          <a:ln/>
        </p:spPr>
      </p:sp>
      <p:sp>
        <p:nvSpPr>
          <p:cNvPr id="31748" name="Rectangle 3">
            <a:extLst>
              <a:ext uri="{FF2B5EF4-FFF2-40B4-BE49-F238E27FC236}">
                <a16:creationId xmlns:a16="http://schemas.microsoft.com/office/drawing/2014/main" id="{F65A81B3-4BBF-B42C-9961-180F9F4740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1ADF7612-FCE5-1FB5-F86C-4CBECDAE18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73605F50-F435-44E3-8725-D1C5206DCF61}" type="slidenum">
              <a:rPr lang="en-US" altLang="en-US" smtClean="0"/>
              <a:pPr/>
              <a:t>7</a:t>
            </a:fld>
            <a:endParaRPr lang="en-US" altLang="en-US"/>
          </a:p>
        </p:txBody>
      </p:sp>
      <p:sp>
        <p:nvSpPr>
          <p:cNvPr id="33795" name="Rectangle 2">
            <a:extLst>
              <a:ext uri="{FF2B5EF4-FFF2-40B4-BE49-F238E27FC236}">
                <a16:creationId xmlns:a16="http://schemas.microsoft.com/office/drawing/2014/main" id="{735856EB-E119-2ECA-F4A6-A7A0CF9C5E3B}"/>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F5D64E7B-7DE5-5C3C-78CD-758022AC4D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93224247-4664-CC89-3B19-7BEA832959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8FF5F53B-E4D1-4FC8-ADF5-0B31AA1A7EA6}" type="slidenum">
              <a:rPr lang="en-US" altLang="en-US" smtClean="0"/>
              <a:pPr/>
              <a:t>7</a:t>
            </a:fld>
            <a:endParaRPr lang="en-US" altLang="en-US"/>
          </a:p>
        </p:txBody>
      </p:sp>
      <p:sp>
        <p:nvSpPr>
          <p:cNvPr id="35843" name="Rectangle 2">
            <a:extLst>
              <a:ext uri="{FF2B5EF4-FFF2-40B4-BE49-F238E27FC236}">
                <a16:creationId xmlns:a16="http://schemas.microsoft.com/office/drawing/2014/main" id="{9F8CCFBD-8132-418C-E4A6-A6D9C2E6C3CB}"/>
              </a:ext>
            </a:extLst>
          </p:cNvPr>
          <p:cNvSpPr>
            <a:spLocks noGrp="1" noRot="1" noChangeAspect="1" noChangeArrowheads="1" noTextEdit="1"/>
          </p:cNvSpPr>
          <p:nvPr>
            <p:ph type="sldImg"/>
          </p:nvPr>
        </p:nvSpPr>
        <p:spPr>
          <a:xfrm>
            <a:off x="381000" y="685800"/>
            <a:ext cx="6096000" cy="3429000"/>
          </a:xfrm>
          <a:ln/>
        </p:spPr>
      </p:sp>
      <p:sp>
        <p:nvSpPr>
          <p:cNvPr id="35844" name="Rectangle 3">
            <a:extLst>
              <a:ext uri="{FF2B5EF4-FFF2-40B4-BE49-F238E27FC236}">
                <a16:creationId xmlns:a16="http://schemas.microsoft.com/office/drawing/2014/main" id="{D7B4961A-FCCA-5082-72A2-8D831D389E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93224247-4664-CC89-3B19-7BEA832959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8FF5F53B-E4D1-4FC8-ADF5-0B31AA1A7EA6}" type="slidenum">
              <a:rPr lang="en-US" altLang="en-US" smtClean="0"/>
              <a:pPr/>
              <a:t>14</a:t>
            </a:fld>
            <a:endParaRPr lang="en-US" altLang="en-US"/>
          </a:p>
        </p:txBody>
      </p:sp>
      <p:sp>
        <p:nvSpPr>
          <p:cNvPr id="35843" name="Rectangle 2">
            <a:extLst>
              <a:ext uri="{FF2B5EF4-FFF2-40B4-BE49-F238E27FC236}">
                <a16:creationId xmlns:a16="http://schemas.microsoft.com/office/drawing/2014/main" id="{9F8CCFBD-8132-418C-E4A6-A6D9C2E6C3CB}"/>
              </a:ext>
            </a:extLst>
          </p:cNvPr>
          <p:cNvSpPr>
            <a:spLocks noGrp="1" noRot="1" noChangeAspect="1" noChangeArrowheads="1" noTextEdit="1"/>
          </p:cNvSpPr>
          <p:nvPr>
            <p:ph type="sldImg"/>
          </p:nvPr>
        </p:nvSpPr>
        <p:spPr>
          <a:xfrm>
            <a:off x="381000" y="685800"/>
            <a:ext cx="6096000" cy="3429000"/>
          </a:xfrm>
          <a:ln/>
        </p:spPr>
      </p:sp>
      <p:sp>
        <p:nvSpPr>
          <p:cNvPr id="35844" name="Rectangle 3">
            <a:extLst>
              <a:ext uri="{FF2B5EF4-FFF2-40B4-BE49-F238E27FC236}">
                <a16:creationId xmlns:a16="http://schemas.microsoft.com/office/drawing/2014/main" id="{D7B4961A-FCCA-5082-72A2-8D831D389E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38975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B3B8BADC-DDAD-1C7F-9624-802B4B3EDC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FA7BCC5A-1289-4823-A27F-1A3DA119ED5A}" type="slidenum">
              <a:rPr lang="en-US" altLang="en-US" smtClean="0"/>
              <a:pPr/>
              <a:t>7</a:t>
            </a:fld>
            <a:endParaRPr lang="en-US" altLang="en-US"/>
          </a:p>
        </p:txBody>
      </p:sp>
      <p:sp>
        <p:nvSpPr>
          <p:cNvPr id="37891" name="Rectangle 2">
            <a:extLst>
              <a:ext uri="{FF2B5EF4-FFF2-40B4-BE49-F238E27FC236}">
                <a16:creationId xmlns:a16="http://schemas.microsoft.com/office/drawing/2014/main" id="{E58429F3-12C1-C9C2-EBE4-0102DA51EB8C}"/>
              </a:ext>
            </a:extLst>
          </p:cNvPr>
          <p:cNvSpPr>
            <a:spLocks noGrp="1" noRot="1" noChangeAspect="1" noChangeArrowheads="1" noTextEdit="1"/>
          </p:cNvSpPr>
          <p:nvPr>
            <p:ph type="sldImg"/>
          </p:nvPr>
        </p:nvSpPr>
        <p:spPr>
          <a:xfrm>
            <a:off x="381000" y="685800"/>
            <a:ext cx="6096000" cy="3429000"/>
          </a:xfrm>
          <a:ln/>
        </p:spPr>
      </p:sp>
      <p:sp>
        <p:nvSpPr>
          <p:cNvPr id="37892" name="Rectangle 3">
            <a:extLst>
              <a:ext uri="{FF2B5EF4-FFF2-40B4-BE49-F238E27FC236}">
                <a16:creationId xmlns:a16="http://schemas.microsoft.com/office/drawing/2014/main" id="{C0C59B42-F123-2ADC-398C-AA05B80677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3/23/2023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68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08739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294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7931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32270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452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1175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1534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579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dirty="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a:p>
        </p:txBody>
      </p:sp>
    </p:spTree>
    <p:extLst>
      <p:ext uri="{BB962C8B-B14F-4D97-AF65-F5344CB8AC3E}">
        <p14:creationId xmlns:p14="http://schemas.microsoft.com/office/powerpoint/2010/main" val="2446484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882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extLst>
      <p:ext uri="{BB962C8B-B14F-4D97-AF65-F5344CB8AC3E}">
        <p14:creationId xmlns:p14="http://schemas.microsoft.com/office/powerpoint/2010/main" val="3526398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271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196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6164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151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3364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3/23/2023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7290249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Operating System</a:t>
            </a:r>
          </a:p>
        </p:txBody>
      </p:sp>
      <p:sp>
        <p:nvSpPr>
          <p:cNvPr id="3" name="Subtitle 2"/>
          <p:cNvSpPr>
            <a:spLocks noGrp="1"/>
          </p:cNvSpPr>
          <p:nvPr>
            <p:ph type="subTitle" idx="1"/>
          </p:nvPr>
        </p:nvSpPr>
        <p:spPr/>
        <p:txBody>
          <a:bodyPr/>
          <a:lstStyle/>
          <a:p>
            <a:r>
              <a:rPr lang="en-US" sz="3200" dirty="0"/>
              <a:t>Protection and Security</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106F51F-2CFE-E90B-4DD2-779F4B445522}"/>
              </a:ext>
            </a:extLst>
          </p:cNvPr>
          <p:cNvSpPr>
            <a:spLocks noGrp="1" noChangeArrowheads="1"/>
          </p:cNvSpPr>
          <p:nvPr>
            <p:ph type="title"/>
          </p:nvPr>
        </p:nvSpPr>
        <p:spPr/>
        <p:txBody>
          <a:bodyPr/>
          <a:lstStyle/>
          <a:p>
            <a:pPr eaLnBrk="1" hangingPunct="1">
              <a:defRPr/>
            </a:pPr>
            <a:r>
              <a:rPr lang="en-US"/>
              <a:t>Access Matrix</a:t>
            </a:r>
          </a:p>
        </p:txBody>
      </p:sp>
      <p:pic>
        <p:nvPicPr>
          <p:cNvPr id="28675" name="Picture 12">
            <a:extLst>
              <a:ext uri="{FF2B5EF4-FFF2-40B4-BE49-F238E27FC236}">
                <a16:creationId xmlns:a16="http://schemas.microsoft.com/office/drawing/2014/main" id="{E355CE37-9CF1-7970-BD0C-C1911ED55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1377" y="2381973"/>
            <a:ext cx="6904038" cy="401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2409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F423592-563C-4A37-ABF9-CC3E7B4A3725}"/>
              </a:ext>
            </a:extLst>
          </p:cNvPr>
          <p:cNvSpPr>
            <a:spLocks noGrp="1" noChangeArrowheads="1"/>
          </p:cNvSpPr>
          <p:nvPr>
            <p:ph type="title"/>
          </p:nvPr>
        </p:nvSpPr>
        <p:spPr/>
        <p:txBody>
          <a:bodyPr/>
          <a:lstStyle/>
          <a:p>
            <a:pPr eaLnBrk="1" hangingPunct="1">
              <a:defRPr/>
            </a:pPr>
            <a:r>
              <a:rPr lang="en-US"/>
              <a:t>Use of Access Matrix</a:t>
            </a:r>
          </a:p>
        </p:txBody>
      </p:sp>
      <p:sp>
        <p:nvSpPr>
          <p:cNvPr id="30723" name="Rectangle 3">
            <a:extLst>
              <a:ext uri="{FF2B5EF4-FFF2-40B4-BE49-F238E27FC236}">
                <a16:creationId xmlns:a16="http://schemas.microsoft.com/office/drawing/2014/main" id="{2E07BCDA-21EF-F7E5-B94C-872D962620D8}"/>
              </a:ext>
            </a:extLst>
          </p:cNvPr>
          <p:cNvSpPr>
            <a:spLocks noGrp="1" noChangeArrowheads="1"/>
          </p:cNvSpPr>
          <p:nvPr>
            <p:ph type="body" idx="1"/>
          </p:nvPr>
        </p:nvSpPr>
        <p:spPr>
          <a:xfrm>
            <a:off x="1967202" y="2556164"/>
            <a:ext cx="8604250" cy="5202238"/>
          </a:xfrm>
        </p:spPr>
        <p:txBody>
          <a:bodyPr/>
          <a:lstStyle/>
          <a:p>
            <a:r>
              <a:rPr lang="en-US" altLang="en-US" sz="2000" dirty="0"/>
              <a:t>If a process in Domain </a:t>
            </a:r>
            <a:r>
              <a:rPr lang="en-US" altLang="en-US" sz="2000" i="1" dirty="0"/>
              <a:t>D</a:t>
            </a:r>
            <a:r>
              <a:rPr lang="en-US" altLang="en-US" sz="2000" i="1" baseline="-25000" dirty="0"/>
              <a:t>i</a:t>
            </a:r>
            <a:r>
              <a:rPr lang="en-US" altLang="en-US" sz="2000" i="1" dirty="0"/>
              <a:t> </a:t>
            </a:r>
            <a:r>
              <a:rPr lang="en-US" altLang="en-US" sz="2000" dirty="0"/>
              <a:t>tries to do “op” on object</a:t>
            </a:r>
            <a:r>
              <a:rPr lang="en-US" altLang="en-US" sz="2000" i="1" dirty="0"/>
              <a:t> </a:t>
            </a:r>
            <a:r>
              <a:rPr lang="en-US" altLang="en-US" sz="2000" i="1" dirty="0" err="1"/>
              <a:t>O</a:t>
            </a:r>
            <a:r>
              <a:rPr lang="en-US" altLang="en-US" sz="2000" i="1" baseline="-25000" dirty="0" err="1"/>
              <a:t>j</a:t>
            </a:r>
            <a:r>
              <a:rPr lang="en-US" altLang="en-US" sz="2000" dirty="0"/>
              <a:t>, then “op” must be in the access matrix</a:t>
            </a:r>
            <a:br>
              <a:rPr lang="en-US" altLang="en-US" sz="2000" dirty="0"/>
            </a:br>
            <a:r>
              <a:rPr lang="en-US" altLang="en-US" sz="2000" dirty="0"/>
              <a:t>Can be expanded to dynamic protection</a:t>
            </a:r>
          </a:p>
          <a:p>
            <a:pPr lvl="1"/>
            <a:r>
              <a:rPr lang="en-US" altLang="en-US" dirty="0"/>
              <a:t>Operations to add, delete access rights</a:t>
            </a:r>
          </a:p>
          <a:p>
            <a:pPr lvl="1"/>
            <a:r>
              <a:rPr lang="en-US" altLang="en-US" sz="2400" dirty="0"/>
              <a:t>Special access rights:</a:t>
            </a:r>
          </a:p>
          <a:p>
            <a:pPr lvl="2"/>
            <a:r>
              <a:rPr lang="en-US" altLang="en-US" i="1" dirty="0"/>
              <a:t>owner of O</a:t>
            </a:r>
            <a:r>
              <a:rPr lang="en-US" altLang="en-US" i="1" baseline="-25000" dirty="0"/>
              <a:t>i</a:t>
            </a:r>
            <a:endParaRPr lang="en-US" altLang="en-US" i="1" dirty="0"/>
          </a:p>
          <a:p>
            <a:pPr lvl="2"/>
            <a:r>
              <a:rPr lang="en-US" altLang="en-US" i="1" dirty="0"/>
              <a:t>copy op from O</a:t>
            </a:r>
            <a:r>
              <a:rPr lang="en-US" altLang="en-US" i="1" baseline="-25000" dirty="0"/>
              <a:t>i</a:t>
            </a:r>
            <a:r>
              <a:rPr lang="en-US" altLang="en-US" i="1" dirty="0"/>
              <a:t> to </a:t>
            </a:r>
            <a:r>
              <a:rPr lang="en-US" altLang="en-US" i="1" dirty="0" err="1"/>
              <a:t>O</a:t>
            </a:r>
            <a:r>
              <a:rPr lang="en-US" altLang="en-US" i="1" baseline="-25000" dirty="0" err="1"/>
              <a:t>j</a:t>
            </a:r>
            <a:endParaRPr lang="en-US" altLang="en-US" i="1" dirty="0" err="1"/>
          </a:p>
          <a:p>
            <a:pPr lvl="2"/>
            <a:r>
              <a:rPr lang="en-US" altLang="en-US" i="1" dirty="0"/>
              <a:t>control – D</a:t>
            </a:r>
            <a:r>
              <a:rPr lang="en-US" altLang="en-US" i="1" baseline="-25000" dirty="0"/>
              <a:t>i</a:t>
            </a:r>
            <a:r>
              <a:rPr lang="en-US" altLang="en-US" i="1" dirty="0"/>
              <a:t> can modify D</a:t>
            </a:r>
            <a:r>
              <a:rPr lang="en-US" altLang="en-US" i="1" baseline="-25000" dirty="0"/>
              <a:t>j</a:t>
            </a:r>
            <a:r>
              <a:rPr lang="en-US" altLang="en-US" i="1" dirty="0"/>
              <a:t> access rights</a:t>
            </a:r>
          </a:p>
          <a:p>
            <a:pPr lvl="2"/>
            <a:r>
              <a:rPr lang="en-US" altLang="en-US" i="1" dirty="0"/>
              <a:t>transfer – switch from domain D</a:t>
            </a:r>
            <a:r>
              <a:rPr lang="en-US" altLang="en-US" i="1" baseline="-25000" dirty="0"/>
              <a:t>i</a:t>
            </a:r>
            <a:r>
              <a:rPr lang="en-US" altLang="en-US" i="1" dirty="0"/>
              <a:t> to D</a:t>
            </a:r>
            <a:r>
              <a:rPr lang="en-US" altLang="en-US" i="1" baseline="-25000" dirty="0"/>
              <a:t>j</a:t>
            </a:r>
            <a:endParaRPr lang="en-US" altLang="en-US" i="1" dirty="0"/>
          </a:p>
        </p:txBody>
      </p:sp>
    </p:spTree>
    <p:extLst>
      <p:ext uri="{BB962C8B-B14F-4D97-AF65-F5344CB8AC3E}">
        <p14:creationId xmlns:p14="http://schemas.microsoft.com/office/powerpoint/2010/main" val="1056634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A998A1F-60C7-08FB-D243-1A4256E87480}"/>
              </a:ext>
            </a:extLst>
          </p:cNvPr>
          <p:cNvSpPr>
            <a:spLocks noGrp="1" noChangeArrowheads="1"/>
          </p:cNvSpPr>
          <p:nvPr>
            <p:ph type="title"/>
          </p:nvPr>
        </p:nvSpPr>
        <p:spPr/>
        <p:txBody>
          <a:bodyPr/>
          <a:lstStyle/>
          <a:p>
            <a:pPr eaLnBrk="1" hangingPunct="1">
              <a:defRPr/>
            </a:pPr>
            <a:r>
              <a:rPr lang="en-US"/>
              <a:t>Implementation of Access Matrix</a:t>
            </a:r>
          </a:p>
        </p:txBody>
      </p:sp>
      <p:sp>
        <p:nvSpPr>
          <p:cNvPr id="32771" name="Rectangle 3">
            <a:extLst>
              <a:ext uri="{FF2B5EF4-FFF2-40B4-BE49-F238E27FC236}">
                <a16:creationId xmlns:a16="http://schemas.microsoft.com/office/drawing/2014/main" id="{5294320F-D815-C5DF-5918-9071D85D1294}"/>
              </a:ext>
            </a:extLst>
          </p:cNvPr>
          <p:cNvSpPr>
            <a:spLocks noGrp="1" noChangeArrowheads="1"/>
          </p:cNvSpPr>
          <p:nvPr>
            <p:ph type="body" idx="1"/>
          </p:nvPr>
        </p:nvSpPr>
        <p:spPr>
          <a:xfrm>
            <a:off x="2343150" y="2368406"/>
            <a:ext cx="7861300" cy="5167312"/>
          </a:xfrm>
        </p:spPr>
        <p:txBody>
          <a:bodyPr/>
          <a:lstStyle/>
          <a:p>
            <a:pPr>
              <a:lnSpc>
                <a:spcPct val="90000"/>
              </a:lnSpc>
              <a:tabLst>
                <a:tab pos="2738438" algn="l"/>
              </a:tabLst>
            </a:pPr>
            <a:r>
              <a:rPr lang="en-US" altLang="en-US" sz="1800" b="1" dirty="0"/>
              <a:t>There are 2 methods:</a:t>
            </a:r>
          </a:p>
          <a:p>
            <a:pPr>
              <a:lnSpc>
                <a:spcPct val="90000"/>
              </a:lnSpc>
              <a:tabLst>
                <a:tab pos="2738438" algn="l"/>
              </a:tabLst>
            </a:pPr>
            <a:r>
              <a:rPr lang="en-US" altLang="en-US" sz="1600" dirty="0"/>
              <a:t>1. </a:t>
            </a:r>
            <a:r>
              <a:rPr lang="en-US" altLang="en-US" sz="1600" b="1" dirty="0"/>
              <a:t>Access Control Lists</a:t>
            </a:r>
          </a:p>
          <a:p>
            <a:pPr lvl="1">
              <a:lnSpc>
                <a:spcPct val="90000"/>
              </a:lnSpc>
              <a:tabLst>
                <a:tab pos="2738438" algn="l"/>
              </a:tabLst>
            </a:pPr>
            <a:r>
              <a:rPr lang="en-US" altLang="en-US" sz="1600" dirty="0"/>
              <a:t>ACL can be created by </a:t>
            </a:r>
            <a:r>
              <a:rPr lang="en-US" altLang="en-US" sz="1600" b="1" dirty="0"/>
              <a:t>dividing Access Matrix Column Wise.</a:t>
            </a:r>
          </a:p>
          <a:p>
            <a:pPr lvl="1">
              <a:lnSpc>
                <a:spcPct val="90000"/>
              </a:lnSpc>
              <a:tabLst>
                <a:tab pos="2738438" algn="l"/>
              </a:tabLst>
            </a:pPr>
            <a:r>
              <a:rPr lang="en-US" altLang="en-US" sz="1600" dirty="0"/>
              <a:t>Separate list is maintained for each domain and each object.</a:t>
            </a:r>
          </a:p>
          <a:p>
            <a:pPr lvl="1">
              <a:lnSpc>
                <a:spcPct val="90000"/>
              </a:lnSpc>
              <a:tabLst>
                <a:tab pos="2738438" algn="l"/>
              </a:tabLst>
            </a:pPr>
            <a:r>
              <a:rPr lang="en-US" altLang="en-US" sz="1600" dirty="0"/>
              <a:t>It skips blank row entries in each domain.</a:t>
            </a:r>
          </a:p>
          <a:p>
            <a:pPr lvl="1">
              <a:lnSpc>
                <a:spcPct val="90000"/>
              </a:lnSpc>
              <a:tabLst>
                <a:tab pos="2738438" algn="l"/>
              </a:tabLst>
            </a:pPr>
            <a:endParaRPr lang="en-US" altLang="en-US" sz="1600" dirty="0"/>
          </a:p>
          <a:p>
            <a:pPr>
              <a:lnSpc>
                <a:spcPct val="90000"/>
              </a:lnSpc>
              <a:tabLst>
                <a:tab pos="2738438" algn="l"/>
              </a:tabLst>
            </a:pPr>
            <a:r>
              <a:rPr lang="en-US" altLang="en-US" sz="1600" b="1" dirty="0"/>
              <a:t>2. Capability List</a:t>
            </a:r>
          </a:p>
          <a:p>
            <a:pPr lvl="1">
              <a:lnSpc>
                <a:spcPct val="90000"/>
              </a:lnSpc>
              <a:tabLst>
                <a:tab pos="2738438" algn="l"/>
              </a:tabLst>
            </a:pPr>
            <a:r>
              <a:rPr lang="en-US" altLang="en-US" sz="1600" dirty="0"/>
              <a:t>Can be created by </a:t>
            </a:r>
            <a:r>
              <a:rPr lang="en-US" altLang="en-US" sz="1600" b="1" dirty="0"/>
              <a:t>dividing Access Matrix Row Wise.</a:t>
            </a:r>
          </a:p>
          <a:p>
            <a:pPr lvl="1">
              <a:lnSpc>
                <a:spcPct val="90000"/>
              </a:lnSpc>
              <a:tabLst>
                <a:tab pos="2738438" algn="l"/>
              </a:tabLst>
            </a:pPr>
            <a:r>
              <a:rPr lang="en-US" altLang="en-US" sz="1600" dirty="0"/>
              <a:t>It is list of access rights that a user / domain or a process has for </a:t>
            </a:r>
            <a:r>
              <a:rPr lang="en-US" altLang="en-US" sz="1600" dirty="0" err="1"/>
              <a:t>a</a:t>
            </a:r>
            <a:r>
              <a:rPr lang="en-US" altLang="en-US" sz="1600" dirty="0"/>
              <a:t> object.</a:t>
            </a:r>
          </a:p>
          <a:p>
            <a:pPr lvl="1">
              <a:lnSpc>
                <a:spcPct val="90000"/>
              </a:lnSpc>
              <a:tabLst>
                <a:tab pos="2738438" algn="l"/>
              </a:tabLst>
            </a:pPr>
            <a:r>
              <a:rPr lang="en-US" altLang="en-US" sz="1600" dirty="0"/>
              <a:t>It is divided into 2 fields:</a:t>
            </a:r>
          </a:p>
          <a:p>
            <a:pPr lvl="2">
              <a:lnSpc>
                <a:spcPct val="90000"/>
              </a:lnSpc>
              <a:tabLst>
                <a:tab pos="2738438" algn="l"/>
              </a:tabLst>
            </a:pPr>
            <a:r>
              <a:rPr lang="en-US" altLang="en-US" sz="1600" dirty="0"/>
              <a:t>Object Descriptor </a:t>
            </a:r>
          </a:p>
          <a:p>
            <a:pPr lvl="2">
              <a:lnSpc>
                <a:spcPct val="90000"/>
              </a:lnSpc>
              <a:tabLst>
                <a:tab pos="2738438" algn="l"/>
              </a:tabLst>
            </a:pPr>
            <a:r>
              <a:rPr lang="en-US" altLang="en-US" sz="1600" dirty="0"/>
              <a:t>Access Rights</a:t>
            </a:r>
          </a:p>
        </p:txBody>
      </p:sp>
    </p:spTree>
    <p:extLst>
      <p:ext uri="{BB962C8B-B14F-4D97-AF65-F5344CB8AC3E}">
        <p14:creationId xmlns:p14="http://schemas.microsoft.com/office/powerpoint/2010/main" val="2117096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B44804F-8280-1B96-6400-1F4C9E757D8B}"/>
              </a:ext>
            </a:extLst>
          </p:cNvPr>
          <p:cNvSpPr>
            <a:spLocks noGrp="1" noChangeArrowheads="1"/>
          </p:cNvSpPr>
          <p:nvPr>
            <p:ph type="title"/>
          </p:nvPr>
        </p:nvSpPr>
        <p:spPr/>
        <p:txBody>
          <a:bodyPr/>
          <a:lstStyle/>
          <a:p>
            <a:pPr eaLnBrk="1" hangingPunct="1">
              <a:defRPr/>
            </a:pPr>
            <a:r>
              <a:rPr lang="en-US" dirty="0"/>
              <a:t>Operation on Access Matrix Entries</a:t>
            </a:r>
          </a:p>
        </p:txBody>
      </p:sp>
      <p:sp>
        <p:nvSpPr>
          <p:cNvPr id="34819" name="Rectangle 3">
            <a:extLst>
              <a:ext uri="{FF2B5EF4-FFF2-40B4-BE49-F238E27FC236}">
                <a16:creationId xmlns:a16="http://schemas.microsoft.com/office/drawing/2014/main" id="{24BC552F-138F-71EA-3BDC-553A45CA3ECE}"/>
              </a:ext>
            </a:extLst>
          </p:cNvPr>
          <p:cNvSpPr>
            <a:spLocks noGrp="1" noChangeArrowheads="1"/>
          </p:cNvSpPr>
          <p:nvPr>
            <p:ph type="body" idx="1"/>
          </p:nvPr>
        </p:nvSpPr>
        <p:spPr>
          <a:xfrm>
            <a:off x="1869643" y="2286000"/>
            <a:ext cx="8451850" cy="5403850"/>
          </a:xfrm>
        </p:spPr>
        <p:txBody>
          <a:bodyPr/>
          <a:lstStyle/>
          <a:p>
            <a:pPr>
              <a:lnSpc>
                <a:spcPct val="150000"/>
              </a:lnSpc>
              <a:tabLst>
                <a:tab pos="2738438" algn="l"/>
              </a:tabLst>
            </a:pPr>
            <a:r>
              <a:rPr lang="en-US" altLang="en-US" sz="2000" b="1"/>
              <a:t>1. Copy</a:t>
            </a:r>
          </a:p>
          <a:p>
            <a:pPr lvl="1">
              <a:lnSpc>
                <a:spcPct val="150000"/>
              </a:lnSpc>
              <a:tabLst>
                <a:tab pos="2738438" algn="l"/>
              </a:tabLst>
            </a:pPr>
            <a:r>
              <a:rPr lang="en-US" altLang="en-US" sz="2000"/>
              <a:t>It allows the </a:t>
            </a:r>
            <a:r>
              <a:rPr lang="en-US" altLang="en-US" sz="2000" b="1"/>
              <a:t>access right to be copied only within the column </a:t>
            </a:r>
            <a:r>
              <a:rPr lang="en-US" altLang="en-US" sz="2000"/>
              <a:t>(for an object)</a:t>
            </a:r>
          </a:p>
          <a:p>
            <a:pPr lvl="1">
              <a:lnSpc>
                <a:spcPct val="150000"/>
              </a:lnSpc>
              <a:tabLst>
                <a:tab pos="2738438" algn="l"/>
              </a:tabLst>
            </a:pPr>
            <a:r>
              <a:rPr lang="en-US" altLang="en-US" sz="2000"/>
              <a:t>A process executing in domain D2 can copy read operation into any entry associated with file F2</a:t>
            </a:r>
          </a:p>
          <a:p>
            <a:pPr lvl="1">
              <a:lnSpc>
                <a:spcPct val="150000"/>
              </a:lnSpc>
              <a:tabLst>
                <a:tab pos="2738438" algn="l"/>
              </a:tabLst>
            </a:pPr>
            <a:r>
              <a:rPr lang="en-US" altLang="en-US" sz="2000" b="1"/>
              <a:t>The ability to </a:t>
            </a:r>
            <a:r>
              <a:rPr lang="en-US" altLang="en-US" sz="2000" b="1" i="1"/>
              <a:t>copy </a:t>
            </a:r>
            <a:r>
              <a:rPr lang="en-US" altLang="en-US" sz="2000" b="1"/>
              <a:t>rights is denoted by an asterisk, indicating that processes in that domain have the right to copy that access within the same column</a:t>
            </a:r>
          </a:p>
          <a:p>
            <a:pPr>
              <a:lnSpc>
                <a:spcPct val="90000"/>
              </a:lnSpc>
              <a:tabLst>
                <a:tab pos="2738438" algn="l"/>
              </a:tabLst>
            </a:pPr>
            <a:endParaRPr lang="en-US" altLang="en-US" sz="2000" b="1"/>
          </a:p>
          <a:p>
            <a:pPr>
              <a:lnSpc>
                <a:spcPct val="90000"/>
              </a:lnSpc>
              <a:buNone/>
              <a:tabLst>
                <a:tab pos="2738438" algn="l"/>
              </a:tabLst>
            </a:pPr>
            <a:endParaRPr lang="en-US" altLang="en-US" sz="2000"/>
          </a:p>
        </p:txBody>
      </p:sp>
    </p:spTree>
    <p:extLst>
      <p:ext uri="{BB962C8B-B14F-4D97-AF65-F5344CB8AC3E}">
        <p14:creationId xmlns:p14="http://schemas.microsoft.com/office/powerpoint/2010/main" val="2790805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B44804F-8280-1B96-6400-1F4C9E757D8B}"/>
              </a:ext>
            </a:extLst>
          </p:cNvPr>
          <p:cNvSpPr>
            <a:spLocks noGrp="1" noChangeArrowheads="1"/>
          </p:cNvSpPr>
          <p:nvPr>
            <p:ph type="title"/>
          </p:nvPr>
        </p:nvSpPr>
        <p:spPr/>
        <p:txBody>
          <a:bodyPr/>
          <a:lstStyle/>
          <a:p>
            <a:pPr eaLnBrk="1" hangingPunct="1">
              <a:defRPr/>
            </a:pPr>
            <a:r>
              <a:rPr lang="en-US" dirty="0"/>
              <a:t>Operation on Access Matrix Entries</a:t>
            </a:r>
          </a:p>
        </p:txBody>
      </p:sp>
      <p:sp>
        <p:nvSpPr>
          <p:cNvPr id="34819" name="Rectangle 3">
            <a:extLst>
              <a:ext uri="{FF2B5EF4-FFF2-40B4-BE49-F238E27FC236}">
                <a16:creationId xmlns:a16="http://schemas.microsoft.com/office/drawing/2014/main" id="{24BC552F-138F-71EA-3BDC-553A45CA3ECE}"/>
              </a:ext>
            </a:extLst>
          </p:cNvPr>
          <p:cNvSpPr>
            <a:spLocks noGrp="1" noChangeArrowheads="1"/>
          </p:cNvSpPr>
          <p:nvPr>
            <p:ph type="body" idx="1"/>
          </p:nvPr>
        </p:nvSpPr>
        <p:spPr>
          <a:xfrm>
            <a:off x="1869643" y="2286000"/>
            <a:ext cx="8451850" cy="5403850"/>
          </a:xfrm>
        </p:spPr>
        <p:txBody>
          <a:bodyPr/>
          <a:lstStyle/>
          <a:p>
            <a:pPr marL="0" indent="0">
              <a:lnSpc>
                <a:spcPct val="150000"/>
              </a:lnSpc>
              <a:buSzPct val="114999"/>
              <a:buNone/>
              <a:tabLst>
                <a:tab pos="2738438" algn="l"/>
              </a:tabLst>
            </a:pPr>
            <a:endParaRPr lang="en-US" sz="2000" dirty="0">
              <a:ea typeface="+mn-lt"/>
              <a:cs typeface="+mn-lt"/>
            </a:endParaRPr>
          </a:p>
        </p:txBody>
      </p:sp>
      <p:pic>
        <p:nvPicPr>
          <p:cNvPr id="2" name="Picture 2" descr="Table&#10;&#10;Description automatically generated">
            <a:extLst>
              <a:ext uri="{FF2B5EF4-FFF2-40B4-BE49-F238E27FC236}">
                <a16:creationId xmlns:a16="http://schemas.microsoft.com/office/drawing/2014/main" id="{3D88EDBC-D762-0A32-3D68-4CEB77BFD9FE}"/>
              </a:ext>
            </a:extLst>
          </p:cNvPr>
          <p:cNvPicPr>
            <a:picLocks noChangeAspect="1"/>
          </p:cNvPicPr>
          <p:nvPr/>
        </p:nvPicPr>
        <p:blipFill>
          <a:blip r:embed="rId3"/>
          <a:stretch>
            <a:fillRect/>
          </a:stretch>
        </p:blipFill>
        <p:spPr>
          <a:xfrm>
            <a:off x="2458891" y="2199873"/>
            <a:ext cx="6687413" cy="4050722"/>
          </a:xfrm>
          <a:prstGeom prst="rect">
            <a:avLst/>
          </a:prstGeom>
        </p:spPr>
      </p:pic>
    </p:spTree>
    <p:extLst>
      <p:ext uri="{BB962C8B-B14F-4D97-AF65-F5344CB8AC3E}">
        <p14:creationId xmlns:p14="http://schemas.microsoft.com/office/powerpoint/2010/main" val="2484369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A5C7D39-CC38-3233-2779-67FFFED835E5}"/>
              </a:ext>
            </a:extLst>
          </p:cNvPr>
          <p:cNvSpPr>
            <a:spLocks noGrp="1" noChangeArrowheads="1"/>
          </p:cNvSpPr>
          <p:nvPr>
            <p:ph type="title"/>
          </p:nvPr>
        </p:nvSpPr>
        <p:spPr/>
        <p:txBody>
          <a:bodyPr/>
          <a:lstStyle/>
          <a:p>
            <a:pPr eaLnBrk="1" hangingPunct="1">
              <a:defRPr/>
            </a:pPr>
            <a:r>
              <a:rPr lang="en-US" dirty="0"/>
              <a:t>Operation on Access Matrix Entries</a:t>
            </a:r>
          </a:p>
        </p:txBody>
      </p:sp>
      <p:sp>
        <p:nvSpPr>
          <p:cNvPr id="36867" name="Rectangle 3">
            <a:extLst>
              <a:ext uri="{FF2B5EF4-FFF2-40B4-BE49-F238E27FC236}">
                <a16:creationId xmlns:a16="http://schemas.microsoft.com/office/drawing/2014/main" id="{01293F35-9372-CB22-77C4-6AB2AF6B62D5}"/>
              </a:ext>
            </a:extLst>
          </p:cNvPr>
          <p:cNvSpPr>
            <a:spLocks noGrp="1" noChangeArrowheads="1"/>
          </p:cNvSpPr>
          <p:nvPr>
            <p:ph type="body" idx="1"/>
          </p:nvPr>
        </p:nvSpPr>
        <p:spPr>
          <a:xfrm>
            <a:off x="1869643" y="2673927"/>
            <a:ext cx="8451850" cy="5403850"/>
          </a:xfrm>
        </p:spPr>
        <p:txBody>
          <a:bodyPr/>
          <a:lstStyle/>
          <a:p>
            <a:pPr>
              <a:lnSpc>
                <a:spcPct val="150000"/>
              </a:lnSpc>
              <a:tabLst>
                <a:tab pos="2738438" algn="l"/>
              </a:tabLst>
            </a:pPr>
            <a:r>
              <a:rPr lang="en-US" altLang="en-US" sz="2400" b="1"/>
              <a:t>2. Owner</a:t>
            </a:r>
          </a:p>
          <a:p>
            <a:pPr lvl="1">
              <a:lnSpc>
                <a:spcPct val="150000"/>
              </a:lnSpc>
              <a:tabLst>
                <a:tab pos="2738438" algn="l"/>
              </a:tabLst>
            </a:pPr>
            <a:r>
              <a:rPr lang="en-US" altLang="en-US" sz="1800" b="1"/>
              <a:t>It allows addition or removal of access rights.</a:t>
            </a:r>
          </a:p>
          <a:p>
            <a:pPr lvl="1">
              <a:lnSpc>
                <a:spcPct val="150000"/>
              </a:lnSpc>
              <a:tabLst>
                <a:tab pos="2738438" algn="l"/>
              </a:tabLst>
            </a:pPr>
            <a:r>
              <a:rPr lang="en-US" altLang="en-US" sz="1800"/>
              <a:t>If any access includes owner right then a process executing in domain </a:t>
            </a:r>
            <a:r>
              <a:rPr lang="en-US" altLang="en-US" sz="1800" b="1"/>
              <a:t>Di can add or remove any access right in entry of that column.</a:t>
            </a:r>
          </a:p>
          <a:p>
            <a:pPr>
              <a:lnSpc>
                <a:spcPct val="90000"/>
              </a:lnSpc>
              <a:tabLst>
                <a:tab pos="2738438" algn="l"/>
              </a:tabLst>
            </a:pPr>
            <a:endParaRPr lang="en-US" altLang="en-US" sz="2400" b="1"/>
          </a:p>
          <a:p>
            <a:pPr>
              <a:lnSpc>
                <a:spcPct val="90000"/>
              </a:lnSpc>
              <a:tabLst>
                <a:tab pos="2738438" algn="l"/>
              </a:tabLst>
            </a:pPr>
            <a:r>
              <a:rPr lang="en-US" altLang="en-US" sz="2400" b="1"/>
              <a:t>Copy and Owner allow a process to change the entry in column.</a:t>
            </a:r>
          </a:p>
          <a:p>
            <a:pPr>
              <a:lnSpc>
                <a:spcPct val="90000"/>
              </a:lnSpc>
              <a:buNone/>
              <a:tabLst>
                <a:tab pos="2738438" algn="l"/>
              </a:tabLst>
            </a:pPr>
            <a:endParaRPr lang="en-US" altLang="en-US" sz="3600"/>
          </a:p>
        </p:txBody>
      </p:sp>
    </p:spTree>
    <p:extLst>
      <p:ext uri="{BB962C8B-B14F-4D97-AF65-F5344CB8AC3E}">
        <p14:creationId xmlns:p14="http://schemas.microsoft.com/office/powerpoint/2010/main" val="3782803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D20FF24-41B0-CDCA-939D-4326733AF401}"/>
              </a:ext>
            </a:extLst>
          </p:cNvPr>
          <p:cNvSpPr>
            <a:spLocks noGrp="1" noChangeArrowheads="1"/>
          </p:cNvSpPr>
          <p:nvPr>
            <p:ph type="title"/>
          </p:nvPr>
        </p:nvSpPr>
        <p:spPr>
          <a:xfrm>
            <a:off x="2043690" y="-109922"/>
            <a:ext cx="8104909" cy="2022763"/>
          </a:xfrm>
        </p:spPr>
        <p:txBody>
          <a:bodyPr/>
          <a:lstStyle/>
          <a:p>
            <a:pPr eaLnBrk="1" hangingPunct="1">
              <a:defRPr/>
            </a:pPr>
            <a:r>
              <a:rPr lang="en-US" dirty="0"/>
              <a:t>Operation on Access Matrix Entries</a:t>
            </a:r>
          </a:p>
        </p:txBody>
      </p:sp>
      <p:pic>
        <p:nvPicPr>
          <p:cNvPr id="2" name="Picture 2" descr="Table&#10;&#10;Description automatically generated">
            <a:extLst>
              <a:ext uri="{FF2B5EF4-FFF2-40B4-BE49-F238E27FC236}">
                <a16:creationId xmlns:a16="http://schemas.microsoft.com/office/drawing/2014/main" id="{DB161B8E-6D36-BC45-DD52-09990DF5DB65}"/>
              </a:ext>
            </a:extLst>
          </p:cNvPr>
          <p:cNvPicPr>
            <a:picLocks noChangeAspect="1"/>
          </p:cNvPicPr>
          <p:nvPr/>
        </p:nvPicPr>
        <p:blipFill>
          <a:blip r:embed="rId3"/>
          <a:stretch>
            <a:fillRect/>
          </a:stretch>
        </p:blipFill>
        <p:spPr>
          <a:xfrm>
            <a:off x="1746670" y="1108764"/>
            <a:ext cx="8698660" cy="5229943"/>
          </a:xfrm>
          <a:prstGeom prst="rect">
            <a:avLst/>
          </a:prstGeom>
        </p:spPr>
      </p:pic>
    </p:spTree>
    <p:extLst>
      <p:ext uri="{BB962C8B-B14F-4D97-AF65-F5344CB8AC3E}">
        <p14:creationId xmlns:p14="http://schemas.microsoft.com/office/powerpoint/2010/main" val="1014641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D20FF24-41B0-CDCA-939D-4326733AF401}"/>
              </a:ext>
            </a:extLst>
          </p:cNvPr>
          <p:cNvSpPr>
            <a:spLocks noGrp="1" noChangeArrowheads="1"/>
          </p:cNvSpPr>
          <p:nvPr>
            <p:ph type="title"/>
          </p:nvPr>
        </p:nvSpPr>
        <p:spPr>
          <a:xfrm>
            <a:off x="2043690" y="436418"/>
            <a:ext cx="8104909" cy="2022763"/>
          </a:xfrm>
        </p:spPr>
        <p:txBody>
          <a:bodyPr/>
          <a:lstStyle/>
          <a:p>
            <a:pPr eaLnBrk="1" hangingPunct="1">
              <a:defRPr/>
            </a:pPr>
            <a:r>
              <a:rPr lang="en-US" dirty="0"/>
              <a:t>Operation on Access Matrix Entries</a:t>
            </a:r>
          </a:p>
        </p:txBody>
      </p:sp>
      <p:sp>
        <p:nvSpPr>
          <p:cNvPr id="38915" name="Rectangle 3">
            <a:extLst>
              <a:ext uri="{FF2B5EF4-FFF2-40B4-BE49-F238E27FC236}">
                <a16:creationId xmlns:a16="http://schemas.microsoft.com/office/drawing/2014/main" id="{178FE132-7C8F-9ABA-2946-DF32A8F42BB4}"/>
              </a:ext>
            </a:extLst>
          </p:cNvPr>
          <p:cNvSpPr>
            <a:spLocks noGrp="1" noChangeArrowheads="1"/>
          </p:cNvSpPr>
          <p:nvPr>
            <p:ph type="body" idx="1"/>
          </p:nvPr>
        </p:nvSpPr>
        <p:spPr>
          <a:xfrm>
            <a:off x="1524000" y="2785630"/>
            <a:ext cx="9144000" cy="2882900"/>
          </a:xfrm>
        </p:spPr>
        <p:txBody>
          <a:bodyPr/>
          <a:lstStyle/>
          <a:p>
            <a:pPr>
              <a:lnSpc>
                <a:spcPct val="150000"/>
              </a:lnSpc>
              <a:tabLst>
                <a:tab pos="2738438" algn="l"/>
              </a:tabLst>
            </a:pPr>
            <a:r>
              <a:rPr lang="en-US" altLang="en-US" sz="2000" b="1"/>
              <a:t>3. Control Right</a:t>
            </a:r>
          </a:p>
          <a:p>
            <a:pPr lvl="1">
              <a:lnSpc>
                <a:spcPct val="150000"/>
              </a:lnSpc>
              <a:tabLst>
                <a:tab pos="2738438" algn="l"/>
              </a:tabLst>
            </a:pPr>
            <a:r>
              <a:rPr lang="en-US" altLang="en-US" sz="2000" b="1"/>
              <a:t>Control right mechanism used to change entries in a row.</a:t>
            </a:r>
          </a:p>
          <a:p>
            <a:pPr lvl="1">
              <a:lnSpc>
                <a:spcPct val="150000"/>
              </a:lnSpc>
              <a:tabLst>
                <a:tab pos="2738438" algn="l"/>
              </a:tabLst>
            </a:pPr>
            <a:r>
              <a:rPr lang="en-US" altLang="en-US" sz="2000"/>
              <a:t>Control right is applicable only to domain objects.</a:t>
            </a:r>
          </a:p>
          <a:p>
            <a:pPr lvl="1">
              <a:lnSpc>
                <a:spcPct val="150000"/>
              </a:lnSpc>
              <a:tabLst>
                <a:tab pos="2738438" algn="l"/>
              </a:tabLst>
            </a:pPr>
            <a:r>
              <a:rPr lang="en-US" altLang="en-US" sz="2000"/>
              <a:t>If access( i , j ) includes control right, then a process executing in domain Di can remove any access right from row j.</a:t>
            </a:r>
          </a:p>
        </p:txBody>
      </p:sp>
    </p:spTree>
    <p:extLst>
      <p:ext uri="{BB962C8B-B14F-4D97-AF65-F5344CB8AC3E}">
        <p14:creationId xmlns:p14="http://schemas.microsoft.com/office/powerpoint/2010/main" val="432027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D20FF24-41B0-CDCA-939D-4326733AF401}"/>
              </a:ext>
            </a:extLst>
          </p:cNvPr>
          <p:cNvSpPr>
            <a:spLocks noGrp="1" noChangeArrowheads="1"/>
          </p:cNvSpPr>
          <p:nvPr>
            <p:ph type="title"/>
          </p:nvPr>
        </p:nvSpPr>
        <p:spPr>
          <a:xfrm>
            <a:off x="2043690" y="436418"/>
            <a:ext cx="8104909" cy="2022763"/>
          </a:xfrm>
        </p:spPr>
        <p:txBody>
          <a:bodyPr/>
          <a:lstStyle/>
          <a:p>
            <a:pPr eaLnBrk="1" hangingPunct="1">
              <a:defRPr/>
            </a:pPr>
            <a:r>
              <a:rPr lang="en-US" dirty="0"/>
              <a:t>Operation on Access Matrix Entries</a:t>
            </a:r>
          </a:p>
        </p:txBody>
      </p:sp>
      <p:pic>
        <p:nvPicPr>
          <p:cNvPr id="4" name="Picture 4" descr="Table&#10;&#10;Description automatically generated">
            <a:extLst>
              <a:ext uri="{FF2B5EF4-FFF2-40B4-BE49-F238E27FC236}">
                <a16:creationId xmlns:a16="http://schemas.microsoft.com/office/drawing/2014/main" id="{822398D7-382D-7A83-A746-2D8549B6370C}"/>
              </a:ext>
            </a:extLst>
          </p:cNvPr>
          <p:cNvPicPr>
            <a:picLocks noGrp="1" noChangeAspect="1"/>
          </p:cNvPicPr>
          <p:nvPr>
            <p:ph idx="1"/>
          </p:nvPr>
        </p:nvPicPr>
        <p:blipFill>
          <a:blip r:embed="rId3"/>
          <a:stretch>
            <a:fillRect/>
          </a:stretch>
        </p:blipFill>
        <p:spPr>
          <a:xfrm>
            <a:off x="1387594" y="2467036"/>
            <a:ext cx="9416809" cy="3872540"/>
          </a:xfrm>
        </p:spPr>
      </p:pic>
    </p:spTree>
    <p:extLst>
      <p:ext uri="{BB962C8B-B14F-4D97-AF65-F5344CB8AC3E}">
        <p14:creationId xmlns:p14="http://schemas.microsoft.com/office/powerpoint/2010/main" val="1714757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1B6031-677D-9309-B426-58E340B07E56}"/>
              </a:ext>
            </a:extLst>
          </p:cNvPr>
          <p:cNvSpPr>
            <a:spLocks noGrp="1" noChangeArrowheads="1"/>
          </p:cNvSpPr>
          <p:nvPr>
            <p:ph type="title"/>
          </p:nvPr>
        </p:nvSpPr>
        <p:spPr/>
        <p:txBody>
          <a:bodyPr/>
          <a:lstStyle/>
          <a:p>
            <a:pPr eaLnBrk="1" hangingPunct="1">
              <a:defRPr/>
            </a:pPr>
            <a:r>
              <a:rPr lang="en-US" dirty="0"/>
              <a:t>Authentication</a:t>
            </a:r>
          </a:p>
        </p:txBody>
      </p:sp>
      <p:sp>
        <p:nvSpPr>
          <p:cNvPr id="19459" name="Rectangle 3">
            <a:extLst>
              <a:ext uri="{FF2B5EF4-FFF2-40B4-BE49-F238E27FC236}">
                <a16:creationId xmlns:a16="http://schemas.microsoft.com/office/drawing/2014/main" id="{03430EDB-5722-5E49-D349-BCF0F7690D87}"/>
              </a:ext>
            </a:extLst>
          </p:cNvPr>
          <p:cNvSpPr>
            <a:spLocks noGrp="1" noChangeArrowheads="1"/>
          </p:cNvSpPr>
          <p:nvPr>
            <p:ph type="body" idx="1"/>
          </p:nvPr>
        </p:nvSpPr>
        <p:spPr/>
        <p:txBody>
          <a:bodyPr/>
          <a:lstStyle/>
          <a:p>
            <a:pPr>
              <a:defRPr/>
            </a:pPr>
            <a:r>
              <a:rPr lang="en-US" sz="2000" dirty="0"/>
              <a:t>Process of verifying the identity of user or information</a:t>
            </a:r>
          </a:p>
          <a:p>
            <a:pPr>
              <a:defRPr/>
            </a:pPr>
            <a:r>
              <a:rPr lang="en-US" sz="2000" b="1" dirty="0"/>
              <a:t>1. User Authentication</a:t>
            </a:r>
          </a:p>
          <a:p>
            <a:pPr lvl="1">
              <a:defRPr/>
            </a:pPr>
            <a:r>
              <a:rPr lang="en-US" sz="2000" dirty="0"/>
              <a:t>Process of verifying the identity of user when user logs into a computer system.</a:t>
            </a:r>
          </a:p>
          <a:p>
            <a:pPr lvl="1">
              <a:buFont typeface="Monotype Sorts" pitchFamily="2" charset="2"/>
              <a:buNone/>
              <a:defRPr/>
            </a:pPr>
            <a:endParaRPr lang="en-US" sz="2000" b="1" dirty="0"/>
          </a:p>
          <a:p>
            <a:pPr lvl="1">
              <a:buFont typeface="Monotype Sorts" pitchFamily="2" charset="2"/>
              <a:buNone/>
              <a:defRPr/>
            </a:pPr>
            <a:r>
              <a:rPr lang="en-US" sz="2000" b="1" dirty="0"/>
              <a:t>Main Objective: Allow authorized users to access the computer.</a:t>
            </a:r>
          </a:p>
          <a:p>
            <a:pPr lvl="1">
              <a:buFont typeface="Monotype Sorts" pitchFamily="2" charset="2"/>
              <a:buNone/>
              <a:defRPr/>
            </a:pPr>
            <a:endParaRPr lang="en-US" sz="2000" b="1" dirty="0"/>
          </a:p>
          <a:p>
            <a:pPr lvl="1">
              <a:buFont typeface="Monotype Sorts" pitchFamily="2" charset="2"/>
              <a:buNone/>
              <a:defRPr/>
            </a:pPr>
            <a:r>
              <a:rPr lang="en-US" sz="2000" dirty="0"/>
              <a:t>Authentication Process consists of 2 steps:</a:t>
            </a:r>
          </a:p>
          <a:p>
            <a:pPr marL="914400" lvl="1" indent="-457200">
              <a:buFont typeface="Monotype Sorts" pitchFamily="2" charset="2"/>
              <a:buAutoNum type="arabicPeriod"/>
              <a:defRPr/>
            </a:pPr>
            <a:r>
              <a:rPr lang="en-US" sz="2000" b="1" dirty="0"/>
              <a:t>Identification Step</a:t>
            </a:r>
          </a:p>
          <a:p>
            <a:pPr marL="914400" lvl="1" indent="-457200">
              <a:buFont typeface="Monotype Sorts" pitchFamily="2" charset="2"/>
              <a:buAutoNum type="arabicPeriod"/>
              <a:defRPr/>
            </a:pPr>
            <a:r>
              <a:rPr lang="en-US" sz="2000" b="1" dirty="0"/>
              <a:t>Verification Step</a:t>
            </a:r>
          </a:p>
        </p:txBody>
      </p:sp>
    </p:spTree>
    <p:extLst>
      <p:ext uri="{BB962C8B-B14F-4D97-AF65-F5344CB8AC3E}">
        <p14:creationId xmlns:p14="http://schemas.microsoft.com/office/powerpoint/2010/main" val="2961828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C0568-F473-518D-E61E-EA5E4D33DC74}"/>
              </a:ext>
            </a:extLst>
          </p:cNvPr>
          <p:cNvSpPr>
            <a:spLocks noGrp="1"/>
          </p:cNvSpPr>
          <p:nvPr>
            <p:ph type="title"/>
          </p:nvPr>
        </p:nvSpPr>
        <p:spPr/>
        <p:txBody>
          <a:bodyPr/>
          <a:lstStyle/>
          <a:p>
            <a:r>
              <a:rPr lang="en-US" dirty="0"/>
              <a:t>Protection</a:t>
            </a:r>
          </a:p>
        </p:txBody>
      </p:sp>
      <p:sp>
        <p:nvSpPr>
          <p:cNvPr id="3" name="Content Placeholder 2">
            <a:extLst>
              <a:ext uri="{FF2B5EF4-FFF2-40B4-BE49-F238E27FC236}">
                <a16:creationId xmlns:a16="http://schemas.microsoft.com/office/drawing/2014/main" id="{AEDA0864-4195-B47E-3DBA-20FBC4B3376D}"/>
              </a:ext>
            </a:extLst>
          </p:cNvPr>
          <p:cNvSpPr>
            <a:spLocks noGrp="1"/>
          </p:cNvSpPr>
          <p:nvPr>
            <p:ph idx="1"/>
          </p:nvPr>
        </p:nvSpPr>
        <p:spPr/>
        <p:txBody>
          <a:bodyPr/>
          <a:lstStyle/>
          <a:p>
            <a:pPr algn="just"/>
            <a:r>
              <a:rPr lang="en-US" dirty="0">
                <a:ea typeface="+mn-lt"/>
                <a:cs typeface="+mn-lt"/>
              </a:rPr>
              <a:t>Protection in an operating system (OS) refers to the mechanisms and techniques used to safeguard the resources and data of a computer system from unauthorized access and modification. </a:t>
            </a:r>
            <a:endParaRPr lang="en-US"/>
          </a:p>
          <a:p>
            <a:pPr algn="just">
              <a:buSzPct val="114999"/>
            </a:pPr>
            <a:r>
              <a:rPr lang="en-US" dirty="0">
                <a:ea typeface="+mn-lt"/>
                <a:cs typeface="+mn-lt"/>
              </a:rPr>
              <a:t>This is typically achieved through the use of access control mechanisms and permissions, which determine who has the right to access or modify particular resources.</a:t>
            </a:r>
            <a:endParaRPr lang="en-US" dirty="0"/>
          </a:p>
        </p:txBody>
      </p:sp>
    </p:spTree>
    <p:extLst>
      <p:ext uri="{BB962C8B-B14F-4D97-AF65-F5344CB8AC3E}">
        <p14:creationId xmlns:p14="http://schemas.microsoft.com/office/powerpoint/2010/main" val="2247884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6E16B2B-E3F3-70AA-3052-92DA9580513D}"/>
              </a:ext>
            </a:extLst>
          </p:cNvPr>
          <p:cNvSpPr>
            <a:spLocks noGrp="1" noChangeArrowheads="1"/>
          </p:cNvSpPr>
          <p:nvPr>
            <p:ph type="title"/>
          </p:nvPr>
        </p:nvSpPr>
        <p:spPr/>
        <p:txBody>
          <a:bodyPr/>
          <a:lstStyle/>
          <a:p>
            <a:pPr eaLnBrk="1" hangingPunct="1">
              <a:defRPr/>
            </a:pPr>
            <a:r>
              <a:rPr lang="en-US" dirty="0"/>
              <a:t>Measures of Authentication</a:t>
            </a:r>
          </a:p>
        </p:txBody>
      </p:sp>
      <p:sp>
        <p:nvSpPr>
          <p:cNvPr id="57347" name="Rectangle 3">
            <a:extLst>
              <a:ext uri="{FF2B5EF4-FFF2-40B4-BE49-F238E27FC236}">
                <a16:creationId xmlns:a16="http://schemas.microsoft.com/office/drawing/2014/main" id="{A07DE2E6-9FEA-5CB4-C2A6-127F1382AE3C}"/>
              </a:ext>
            </a:extLst>
          </p:cNvPr>
          <p:cNvSpPr>
            <a:spLocks noGrp="1" noChangeArrowheads="1"/>
          </p:cNvSpPr>
          <p:nvPr>
            <p:ph type="body" idx="1"/>
          </p:nvPr>
        </p:nvSpPr>
        <p:spPr/>
        <p:txBody>
          <a:bodyPr/>
          <a:lstStyle/>
          <a:p>
            <a:r>
              <a:rPr lang="en-US" altLang="en-US" sz="2000" b="1"/>
              <a:t>False Acceptance Ratio: </a:t>
            </a:r>
            <a:r>
              <a:rPr lang="en-US" altLang="en-US" sz="2000"/>
              <a:t>% of </a:t>
            </a:r>
            <a:r>
              <a:rPr lang="en-US" altLang="en-US" sz="2000" b="1"/>
              <a:t>unauthorized users incorrectly entered the system</a:t>
            </a:r>
          </a:p>
          <a:p>
            <a:endParaRPr lang="en-US" altLang="en-US" sz="2000"/>
          </a:p>
          <a:p>
            <a:r>
              <a:rPr lang="en-US" altLang="en-US" sz="2000" b="1"/>
              <a:t>False Rejection Ratio:</a:t>
            </a:r>
            <a:r>
              <a:rPr lang="en-US" altLang="en-US" sz="2000"/>
              <a:t> % of </a:t>
            </a:r>
            <a:r>
              <a:rPr lang="en-US" altLang="en-US" sz="2000" b="1"/>
              <a:t>authorized users that fails to access</a:t>
            </a:r>
            <a:r>
              <a:rPr lang="en-US" altLang="en-US" sz="2000"/>
              <a:t> the system due to failure of authentication. </a:t>
            </a:r>
            <a:endParaRPr lang="en-US" altLang="en-US" sz="2000" b="1"/>
          </a:p>
        </p:txBody>
      </p:sp>
    </p:spTree>
    <p:extLst>
      <p:ext uri="{BB962C8B-B14F-4D97-AF65-F5344CB8AC3E}">
        <p14:creationId xmlns:p14="http://schemas.microsoft.com/office/powerpoint/2010/main" val="884324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FE7B9A6-ACDD-6FEC-BE5C-62C4B47EAE11}"/>
              </a:ext>
            </a:extLst>
          </p:cNvPr>
          <p:cNvSpPr>
            <a:spLocks noGrp="1" noChangeArrowheads="1"/>
          </p:cNvSpPr>
          <p:nvPr>
            <p:ph type="title"/>
          </p:nvPr>
        </p:nvSpPr>
        <p:spPr/>
        <p:txBody>
          <a:bodyPr/>
          <a:lstStyle/>
          <a:p>
            <a:pPr eaLnBrk="1" hangingPunct="1">
              <a:defRPr/>
            </a:pPr>
            <a:r>
              <a:rPr lang="en-US" dirty="0"/>
              <a:t>General Methods of Authentication</a:t>
            </a:r>
          </a:p>
        </p:txBody>
      </p:sp>
      <p:sp>
        <p:nvSpPr>
          <p:cNvPr id="59395" name="Rectangle 3">
            <a:extLst>
              <a:ext uri="{FF2B5EF4-FFF2-40B4-BE49-F238E27FC236}">
                <a16:creationId xmlns:a16="http://schemas.microsoft.com/office/drawing/2014/main" id="{C1AD9DBF-B387-C3C7-AEB5-4F0A9EC905C5}"/>
              </a:ext>
            </a:extLst>
          </p:cNvPr>
          <p:cNvSpPr>
            <a:spLocks noGrp="1" noChangeArrowheads="1"/>
          </p:cNvSpPr>
          <p:nvPr>
            <p:ph type="body" idx="1"/>
          </p:nvPr>
        </p:nvSpPr>
        <p:spPr>
          <a:xfrm>
            <a:off x="2363877" y="2632494"/>
            <a:ext cx="7835900" cy="4483100"/>
          </a:xfrm>
        </p:spPr>
        <p:txBody>
          <a:bodyPr/>
          <a:lstStyle/>
          <a:p>
            <a:r>
              <a:rPr lang="en-US" altLang="en-US" sz="2000" b="1"/>
              <a:t>Include a Password</a:t>
            </a:r>
          </a:p>
          <a:p>
            <a:endParaRPr lang="en-US" altLang="en-US" sz="2000" b="1"/>
          </a:p>
          <a:p>
            <a:r>
              <a:rPr lang="en-US" altLang="en-US" sz="2000" b="1"/>
              <a:t>Include electronic key or smart cards</a:t>
            </a:r>
          </a:p>
          <a:p>
            <a:endParaRPr lang="en-US" altLang="en-US" sz="2000" b="1"/>
          </a:p>
          <a:p>
            <a:r>
              <a:rPr lang="en-US" altLang="en-US" sz="2000" b="1"/>
              <a:t>Static Biometric –</a:t>
            </a:r>
            <a:r>
              <a:rPr lang="en-US" altLang="en-US" sz="2000"/>
              <a:t> Recognition by finger print, retina or face.</a:t>
            </a:r>
          </a:p>
          <a:p>
            <a:endParaRPr lang="en-US" altLang="en-US" sz="2000"/>
          </a:p>
          <a:p>
            <a:r>
              <a:rPr lang="en-US" altLang="en-US" sz="2000" b="1"/>
              <a:t>Dynamic Biometric – </a:t>
            </a:r>
            <a:r>
              <a:rPr lang="en-US" altLang="en-US" sz="2000"/>
              <a:t>Recognition by Voice, Handwriting or Typing Pattern.</a:t>
            </a:r>
          </a:p>
        </p:txBody>
      </p:sp>
    </p:spTree>
    <p:extLst>
      <p:ext uri="{BB962C8B-B14F-4D97-AF65-F5344CB8AC3E}">
        <p14:creationId xmlns:p14="http://schemas.microsoft.com/office/powerpoint/2010/main" val="3137440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9556AB-C4B1-9A31-810C-CAE15D99723C}"/>
              </a:ext>
            </a:extLst>
          </p:cNvPr>
          <p:cNvSpPr>
            <a:spLocks noGrp="1"/>
          </p:cNvSpPr>
          <p:nvPr>
            <p:ph idx="1"/>
          </p:nvPr>
        </p:nvSpPr>
        <p:spPr>
          <a:xfrm>
            <a:off x="1295401" y="1076065"/>
            <a:ext cx="9601196" cy="5101727"/>
          </a:xfrm>
        </p:spPr>
        <p:txBody>
          <a:bodyPr>
            <a:normAutofit fontScale="92500"/>
          </a:bodyPr>
          <a:lstStyle/>
          <a:p>
            <a:pPr algn="just"/>
            <a:r>
              <a:rPr lang="en-US" sz="3500" b="1" dirty="0" err="1"/>
              <a:t>i</a:t>
            </a:r>
            <a:r>
              <a:rPr lang="en-US" sz="3500" b="1" dirty="0"/>
              <a:t>) Active attacks:</a:t>
            </a:r>
            <a:endParaRPr lang="en-US" sz="3500" dirty="0"/>
          </a:p>
          <a:p>
            <a:pPr algn="just">
              <a:buSzPct val="114999"/>
            </a:pPr>
            <a:r>
              <a:rPr lang="en-US" dirty="0">
                <a:ea typeface="+mn-lt"/>
                <a:cs typeface="+mn-lt"/>
              </a:rPr>
              <a:t>An </a:t>
            </a:r>
            <a:r>
              <a:rPr lang="en-US" b="1" dirty="0">
                <a:ea typeface="+mn-lt"/>
                <a:cs typeface="+mn-lt"/>
              </a:rPr>
              <a:t>active attack</a:t>
            </a:r>
            <a:r>
              <a:rPr lang="en-US" dirty="0">
                <a:ea typeface="+mn-lt"/>
                <a:cs typeface="+mn-lt"/>
              </a:rPr>
              <a:t> attempts to alter system resources or affect their operations. Active attack involve some modification of the data stream or creation of false statement. Types of active attacks are as following:</a:t>
            </a:r>
            <a:endParaRPr lang="en-US" dirty="0"/>
          </a:p>
          <a:p>
            <a:pPr algn="just">
              <a:buSzPct val="114999"/>
            </a:pPr>
            <a:r>
              <a:rPr lang="en-US" b="1" dirty="0"/>
              <a:t>1. Masquerade</a:t>
            </a:r>
            <a:endParaRPr lang="en-US" dirty="0"/>
          </a:p>
          <a:p>
            <a:pPr algn="just">
              <a:buSzPct val="114999"/>
            </a:pPr>
            <a:r>
              <a:rPr lang="en-US" dirty="0">
                <a:ea typeface="+mn-lt"/>
                <a:cs typeface="+mn-lt"/>
              </a:rPr>
              <a:t>Masquerade attack takes place when one entity pretends to be a different entity. A Masquerade attack involves one of the other forms of active attacks.</a:t>
            </a:r>
            <a:endParaRPr lang="en-US" dirty="0"/>
          </a:p>
          <a:p>
            <a:pPr algn="just">
              <a:buSzPct val="114999"/>
            </a:pPr>
            <a:r>
              <a:rPr lang="en-US" b="1" dirty="0"/>
              <a:t>2. Modification of messages</a:t>
            </a:r>
            <a:endParaRPr lang="en-US" dirty="0"/>
          </a:p>
          <a:p>
            <a:pPr algn="just">
              <a:buSzPct val="114999"/>
            </a:pPr>
            <a:r>
              <a:rPr lang="en-US" dirty="0">
                <a:ea typeface="+mn-lt"/>
                <a:cs typeface="+mn-lt"/>
              </a:rPr>
              <a:t>It means that some portion of a message is altered or that message is delayed or reordered to produce an unauthorized effect. For example, a message meaning. Allow JOHN to read confidential file X is modified as Allow Smith to read confidential file X.</a:t>
            </a:r>
            <a:endParaRPr lang="en-US" dirty="0"/>
          </a:p>
          <a:p>
            <a:pPr algn="just">
              <a:buSzPct val="114999"/>
            </a:pPr>
            <a:endParaRPr lang="en-US"/>
          </a:p>
        </p:txBody>
      </p:sp>
    </p:spTree>
    <p:extLst>
      <p:ext uri="{BB962C8B-B14F-4D97-AF65-F5344CB8AC3E}">
        <p14:creationId xmlns:p14="http://schemas.microsoft.com/office/powerpoint/2010/main" val="256819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7DD60-0616-E2CE-29F7-10F18D7730B2}"/>
              </a:ext>
            </a:extLst>
          </p:cNvPr>
          <p:cNvSpPr>
            <a:spLocks noGrp="1"/>
          </p:cNvSpPr>
          <p:nvPr>
            <p:ph type="title"/>
          </p:nvPr>
        </p:nvSpPr>
        <p:spPr/>
        <p:txBody>
          <a:bodyPr/>
          <a:lstStyle/>
          <a:p>
            <a:r>
              <a:rPr lang="en-US" dirty="0"/>
              <a:t>Task: Explore attacks and its types</a:t>
            </a:r>
          </a:p>
        </p:txBody>
      </p:sp>
      <p:sp>
        <p:nvSpPr>
          <p:cNvPr id="3" name="Content Placeholder 2">
            <a:extLst>
              <a:ext uri="{FF2B5EF4-FFF2-40B4-BE49-F238E27FC236}">
                <a16:creationId xmlns:a16="http://schemas.microsoft.com/office/drawing/2014/main" id="{E7DA118A-01B9-8AFD-5A9A-6CAD9F52AA6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14076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A9F2BD-0AED-7EDF-E423-D3B3E4BC6E4D}"/>
              </a:ext>
            </a:extLst>
          </p:cNvPr>
          <p:cNvSpPr>
            <a:spLocks noGrp="1"/>
          </p:cNvSpPr>
          <p:nvPr>
            <p:ph idx="1"/>
          </p:nvPr>
        </p:nvSpPr>
        <p:spPr>
          <a:xfrm>
            <a:off x="1295401" y="774140"/>
            <a:ext cx="9601196" cy="5101728"/>
          </a:xfrm>
        </p:spPr>
        <p:txBody>
          <a:bodyPr>
            <a:normAutofit fontScale="85000" lnSpcReduction="10000"/>
          </a:bodyPr>
          <a:lstStyle/>
          <a:p>
            <a:pPr algn="just"/>
            <a:r>
              <a:rPr lang="en-US" b="1" dirty="0">
                <a:ea typeface="+mn-lt"/>
                <a:cs typeface="+mn-lt"/>
              </a:rPr>
              <a:t>3. Repudiation</a:t>
            </a:r>
            <a:endParaRPr lang="en-US" dirty="0">
              <a:ea typeface="+mn-lt"/>
              <a:cs typeface="+mn-lt"/>
            </a:endParaRPr>
          </a:p>
          <a:p>
            <a:pPr algn="just">
              <a:buSzPct val="114999"/>
            </a:pPr>
            <a:r>
              <a:rPr lang="en-US" dirty="0">
                <a:ea typeface="+mn-lt"/>
                <a:cs typeface="+mn-lt"/>
              </a:rPr>
              <a:t>This attack is done by either sender or receiver. The sender or receiver can deny later that he/she has send or receive a message. For example, customer asks his Bank.</a:t>
            </a:r>
          </a:p>
          <a:p>
            <a:pPr algn="just">
              <a:buSzPct val="114999"/>
            </a:pPr>
            <a:r>
              <a:rPr lang="en-US" dirty="0">
                <a:ea typeface="+mn-lt"/>
                <a:cs typeface="+mn-lt"/>
              </a:rPr>
              <a:t>To transfer an amount to someone and later on the sender (customer) deny that he had made such a request. This is repudiation.</a:t>
            </a:r>
          </a:p>
          <a:p>
            <a:pPr algn="just">
              <a:buSzPct val="114999"/>
            </a:pPr>
            <a:r>
              <a:rPr lang="en-US" b="1" dirty="0">
                <a:ea typeface="+mn-lt"/>
                <a:cs typeface="+mn-lt"/>
              </a:rPr>
              <a:t>4. Replay</a:t>
            </a:r>
            <a:endParaRPr lang="en-US" dirty="0">
              <a:ea typeface="+mn-lt"/>
              <a:cs typeface="+mn-lt"/>
            </a:endParaRPr>
          </a:p>
          <a:p>
            <a:pPr algn="just">
              <a:buSzPct val="114999"/>
            </a:pPr>
            <a:r>
              <a:rPr lang="en-US" dirty="0">
                <a:ea typeface="+mn-lt"/>
                <a:cs typeface="+mn-lt"/>
              </a:rPr>
              <a:t>It involves the passive capture of a message and its subsequent transmission to produce an authorized effect.</a:t>
            </a:r>
          </a:p>
          <a:p>
            <a:pPr algn="just">
              <a:buSzPct val="114999"/>
            </a:pPr>
            <a:r>
              <a:rPr lang="en-US" b="1" dirty="0">
                <a:ea typeface="+mn-lt"/>
                <a:cs typeface="+mn-lt"/>
              </a:rPr>
              <a:t>5. Denial of Service</a:t>
            </a:r>
            <a:endParaRPr lang="en-US" dirty="0">
              <a:ea typeface="+mn-lt"/>
              <a:cs typeface="+mn-lt"/>
            </a:endParaRPr>
          </a:p>
          <a:p>
            <a:pPr algn="just">
              <a:buSzPct val="114999"/>
            </a:pPr>
            <a:r>
              <a:rPr lang="en-US" dirty="0">
                <a:ea typeface="+mn-lt"/>
                <a:cs typeface="+mn-lt"/>
              </a:rPr>
              <a:t>It prevents normal use of communication facilities. This attack may have a specific target. For example, an entity may suppress all messages directed to a particular destination.</a:t>
            </a:r>
          </a:p>
          <a:p>
            <a:pPr algn="just">
              <a:buSzPct val="114999"/>
            </a:pPr>
            <a:r>
              <a:rPr lang="en-US" dirty="0">
                <a:ea typeface="+mn-lt"/>
                <a:cs typeface="+mn-lt"/>
              </a:rPr>
              <a:t>Another form of service denial is the disruption of an entire network wither by disabling the network or by overloading it by messages so as to degrade performance.</a:t>
            </a:r>
          </a:p>
          <a:p>
            <a:pPr>
              <a:buSzPct val="114999"/>
            </a:pPr>
            <a:endParaRPr lang="en-US" dirty="0">
              <a:ea typeface="+mn-lt"/>
              <a:cs typeface="+mn-lt"/>
            </a:endParaRPr>
          </a:p>
          <a:p>
            <a:pPr>
              <a:buSzPct val="114999"/>
            </a:pPr>
            <a:endParaRPr lang="en-US" dirty="0"/>
          </a:p>
        </p:txBody>
      </p:sp>
    </p:spTree>
    <p:extLst>
      <p:ext uri="{BB962C8B-B14F-4D97-AF65-F5344CB8AC3E}">
        <p14:creationId xmlns:p14="http://schemas.microsoft.com/office/powerpoint/2010/main" val="3444000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862C15-C2C7-4414-2FB5-02CB243E5EF7}"/>
              </a:ext>
            </a:extLst>
          </p:cNvPr>
          <p:cNvSpPr>
            <a:spLocks noGrp="1"/>
          </p:cNvSpPr>
          <p:nvPr>
            <p:ph idx="1"/>
          </p:nvPr>
        </p:nvSpPr>
        <p:spPr>
          <a:xfrm>
            <a:off x="1295401" y="716631"/>
            <a:ext cx="9601196" cy="5576180"/>
          </a:xfrm>
        </p:spPr>
        <p:txBody>
          <a:bodyPr>
            <a:normAutofit fontScale="55000" lnSpcReduction="20000"/>
          </a:bodyPr>
          <a:lstStyle/>
          <a:p>
            <a:pPr algn="just"/>
            <a:r>
              <a:rPr lang="en-US" b="1" dirty="0"/>
              <a:t> Passive Attacks:</a:t>
            </a:r>
            <a:endParaRPr lang="en-US" dirty="0"/>
          </a:p>
          <a:p>
            <a:pPr algn="just">
              <a:buSzPct val="114999"/>
            </a:pPr>
            <a:r>
              <a:rPr lang="en-US" dirty="0">
                <a:ea typeface="+mn-lt"/>
                <a:cs typeface="+mn-lt"/>
              </a:rPr>
              <a:t>A Passive attack attempts to learn or make use of information from the system but does not affect system resources. Passive Attacks are in the nature of eavesdropping on or monitoring of transmission. The goal of the opponent is to obtain information is being transmitted.</a:t>
            </a:r>
            <a:endParaRPr lang="en-US" dirty="0"/>
          </a:p>
          <a:p>
            <a:pPr algn="just">
              <a:buSzPct val="114999"/>
            </a:pPr>
            <a:r>
              <a:rPr lang="en-US" dirty="0">
                <a:ea typeface="+mn-lt"/>
                <a:cs typeface="+mn-lt"/>
              </a:rPr>
              <a:t>Types of Passive attacks are as following:</a:t>
            </a:r>
            <a:endParaRPr lang="en-US" dirty="0"/>
          </a:p>
          <a:p>
            <a:pPr algn="just">
              <a:buSzPct val="114999"/>
            </a:pPr>
            <a:r>
              <a:rPr lang="en-US" b="1" dirty="0"/>
              <a:t>1. The release of message content</a:t>
            </a:r>
            <a:endParaRPr lang="en-US" dirty="0"/>
          </a:p>
          <a:p>
            <a:pPr algn="just">
              <a:buSzPct val="114999"/>
            </a:pPr>
            <a:r>
              <a:rPr lang="en-US" dirty="0">
                <a:ea typeface="+mn-lt"/>
                <a:cs typeface="+mn-lt"/>
              </a:rPr>
              <a:t>Telephonic conversation, an electronic mail message or a transferred file may contain sensitive or confidential information. We would like to prevent an opponent from learning the contents of these transmissions.</a:t>
            </a:r>
            <a:endParaRPr lang="en-US" dirty="0"/>
          </a:p>
          <a:p>
            <a:pPr algn="just">
              <a:buSzPct val="114999"/>
            </a:pPr>
            <a:r>
              <a:rPr lang="en-US" b="1" dirty="0"/>
              <a:t>2. Traffic analysis</a:t>
            </a:r>
            <a:endParaRPr lang="en-US" dirty="0"/>
          </a:p>
          <a:p>
            <a:pPr algn="just">
              <a:buSzPct val="114999"/>
            </a:pPr>
            <a:r>
              <a:rPr lang="en-US" dirty="0">
                <a:ea typeface="+mn-lt"/>
                <a:cs typeface="+mn-lt"/>
              </a:rPr>
              <a:t>Suppose that we had a way of masking (encryption) of information, so that the attacker even if captured the message could not extract any information from the message.</a:t>
            </a:r>
            <a:endParaRPr lang="en-US" dirty="0"/>
          </a:p>
          <a:p>
            <a:pPr algn="just">
              <a:buSzPct val="114999"/>
            </a:pPr>
            <a:r>
              <a:rPr lang="en-US" dirty="0">
                <a:ea typeface="+mn-lt"/>
                <a:cs typeface="+mn-lt"/>
              </a:rPr>
              <a:t>The opponent could determine the location and identity of the communicating host and could observe the frequency and length of messages being exchanged. This information might be useful in guessing the nature of the communication that was taking place.</a:t>
            </a:r>
            <a:endParaRPr lang="en-US" dirty="0"/>
          </a:p>
          <a:p>
            <a:pPr algn="just">
              <a:buSzPct val="114999"/>
            </a:pPr>
            <a:r>
              <a:rPr lang="en-US" b="1" dirty="0"/>
              <a:t>iii)Malware</a:t>
            </a:r>
            <a:endParaRPr lang="en-US" dirty="0"/>
          </a:p>
          <a:p>
            <a:pPr algn="just">
              <a:buSzPct val="114999"/>
            </a:pPr>
            <a:r>
              <a:rPr lang="en-US" dirty="0">
                <a:ea typeface="+mn-lt"/>
                <a:cs typeface="+mn-lt"/>
              </a:rPr>
              <a:t>Malware is malicious software used to breach information systems by exploiting network vulnerabilities. This usually happens when users click links and attachments that install harmful software. There are different types of malware including spyware, ransomware, viruses, and worms. Malware can have a variety of malicious capabilities:</a:t>
            </a:r>
            <a:endParaRPr lang="en-US" dirty="0"/>
          </a:p>
          <a:p>
            <a:pPr algn="just">
              <a:buSzPct val="114999"/>
            </a:pPr>
            <a:r>
              <a:rPr lang="en-US" dirty="0">
                <a:ea typeface="+mn-lt"/>
                <a:cs typeface="+mn-lt"/>
              </a:rPr>
              <a:t>It can block access to the network or parts of the network</a:t>
            </a:r>
            <a:endParaRPr lang="en-US" dirty="0"/>
          </a:p>
          <a:p>
            <a:pPr algn="just">
              <a:buSzPct val="114999"/>
            </a:pPr>
            <a:r>
              <a:rPr lang="en-US" dirty="0">
                <a:ea typeface="+mn-lt"/>
                <a:cs typeface="+mn-lt"/>
              </a:rPr>
              <a:t>It can install other malware</a:t>
            </a:r>
            <a:endParaRPr lang="en-US" dirty="0"/>
          </a:p>
          <a:p>
            <a:pPr algn="just">
              <a:buSzPct val="114999"/>
            </a:pPr>
            <a:r>
              <a:rPr lang="en-US" dirty="0">
                <a:ea typeface="+mn-lt"/>
                <a:cs typeface="+mn-lt"/>
              </a:rPr>
              <a:t>It can secretly copy data from the hard drive and transmit it</a:t>
            </a:r>
            <a:endParaRPr lang="en-US" dirty="0"/>
          </a:p>
          <a:p>
            <a:pPr algn="just">
              <a:buSzPct val="114999"/>
            </a:pPr>
            <a:r>
              <a:rPr lang="en-US" dirty="0">
                <a:ea typeface="+mn-lt"/>
                <a:cs typeface="+mn-lt"/>
              </a:rPr>
              <a:t>It can disrupt the system and make it inoperable</a:t>
            </a:r>
            <a:endParaRPr lang="en-US" dirty="0"/>
          </a:p>
          <a:p>
            <a:pPr algn="just">
              <a:buSzPct val="114999"/>
            </a:pPr>
            <a:r>
              <a:rPr lang="en-US" dirty="0">
                <a:ea typeface="+mn-lt"/>
                <a:cs typeface="+mn-lt"/>
              </a:rPr>
              <a:t>According to the NTT Security 2018 Global Threat Intelligence Report, ransomware attacks increased globally by 350% in 2017 compared to 2016. Its therefore important that organizations prepare for such attacks. Web application penetration testing can identify vulnerabilities within an organizations website before cyber criminals can exploit them.</a:t>
            </a:r>
            <a:endParaRPr lang="en-US" dirty="0"/>
          </a:p>
        </p:txBody>
      </p:sp>
    </p:spTree>
    <p:extLst>
      <p:ext uri="{BB962C8B-B14F-4D97-AF65-F5344CB8AC3E}">
        <p14:creationId xmlns:p14="http://schemas.microsoft.com/office/powerpoint/2010/main" val="3563810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09C8FE-404E-B244-6F0C-0740B9132B91}"/>
              </a:ext>
            </a:extLst>
          </p:cNvPr>
          <p:cNvSpPr>
            <a:spLocks noGrp="1"/>
          </p:cNvSpPr>
          <p:nvPr>
            <p:ph idx="1"/>
          </p:nvPr>
        </p:nvSpPr>
        <p:spPr>
          <a:xfrm>
            <a:off x="1151627" y="961047"/>
            <a:ext cx="9601196" cy="5820595"/>
          </a:xfrm>
        </p:spPr>
        <p:txBody>
          <a:bodyPr>
            <a:normAutofit fontScale="92500" lnSpcReduction="20000"/>
          </a:bodyPr>
          <a:lstStyle/>
          <a:p>
            <a:pPr algn="just"/>
            <a:r>
              <a:rPr lang="en-US" b="1" dirty="0">
                <a:ea typeface="+mn-lt"/>
                <a:cs typeface="+mn-lt"/>
              </a:rPr>
              <a:t>iv) Phishing</a:t>
            </a:r>
            <a:endParaRPr lang="en-US" dirty="0">
              <a:ea typeface="+mn-lt"/>
              <a:cs typeface="+mn-lt"/>
            </a:endParaRPr>
          </a:p>
          <a:p>
            <a:pPr algn="just">
              <a:buSzPct val="114999"/>
            </a:pPr>
            <a:r>
              <a:rPr lang="en-US" dirty="0">
                <a:ea typeface="+mn-lt"/>
                <a:cs typeface="+mn-lt"/>
              </a:rPr>
              <a:t>Phishing is a social engineering attack entailing fraudulent communications appearing to come from a trusted source. Attempts to steal sensitive information or trick people into installing malware often come via email. Phishing is the leading cause of cyber-attacks worldwide.</a:t>
            </a:r>
          </a:p>
          <a:p>
            <a:pPr algn="just">
              <a:buSzPct val="114999"/>
            </a:pPr>
            <a:r>
              <a:rPr lang="en-US" dirty="0">
                <a:ea typeface="+mn-lt"/>
                <a:cs typeface="+mn-lt"/>
              </a:rPr>
              <a:t>As such, staff must be trained to recognize phishing emails and what to do when they receive one. Our Phishing Staff Awareness Course will prepare your employees to be alert, vigilant, and secure.</a:t>
            </a:r>
          </a:p>
          <a:p>
            <a:pPr algn="just">
              <a:buSzPct val="114999"/>
            </a:pPr>
            <a:r>
              <a:rPr lang="en-US" b="1" dirty="0">
                <a:ea typeface="+mn-lt"/>
                <a:cs typeface="+mn-lt"/>
              </a:rPr>
              <a:t>v) Man-in-the-middle attack</a:t>
            </a:r>
            <a:endParaRPr lang="en-US" dirty="0">
              <a:ea typeface="+mn-lt"/>
              <a:cs typeface="+mn-lt"/>
            </a:endParaRPr>
          </a:p>
          <a:p>
            <a:pPr algn="just">
              <a:buSzPct val="114999"/>
            </a:pPr>
            <a:r>
              <a:rPr lang="en-US" dirty="0">
                <a:ea typeface="+mn-lt"/>
                <a:cs typeface="+mn-lt"/>
              </a:rPr>
              <a:t>A MITM (man-in-the-middle) attack is one where the attacker intercepts and relays messages between two parties who believe they are interacting with one another. It is also known as an eavesdropping attack, and once attackers are in the conversation, they can filter, manipulate, and steal sensitive information.</a:t>
            </a:r>
          </a:p>
          <a:p>
            <a:pPr algn="just">
              <a:buSzPct val="114999"/>
            </a:pPr>
            <a:r>
              <a:rPr lang="en-US" dirty="0">
                <a:ea typeface="+mn-lt"/>
                <a:cs typeface="+mn-lt"/>
              </a:rPr>
              <a:t>One way to protect your organization from such attacks is to encrypt data. Companies should also put in place auditing and monitoring so that they are kept aware of staff activities. Learn more about how your organization can implement effective information audits.</a:t>
            </a:r>
          </a:p>
          <a:p>
            <a:pPr>
              <a:buSzPct val="114999"/>
            </a:pPr>
            <a:endParaRPr lang="en-US" dirty="0">
              <a:ea typeface="+mn-lt"/>
              <a:cs typeface="+mn-lt"/>
            </a:endParaRPr>
          </a:p>
          <a:p>
            <a:pPr>
              <a:buSzPct val="114999"/>
            </a:pPr>
            <a:endParaRPr lang="en-US" dirty="0"/>
          </a:p>
        </p:txBody>
      </p:sp>
    </p:spTree>
    <p:extLst>
      <p:ext uri="{BB962C8B-B14F-4D97-AF65-F5344CB8AC3E}">
        <p14:creationId xmlns:p14="http://schemas.microsoft.com/office/powerpoint/2010/main" val="1009491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6A5F-DA8E-2CA2-4FD5-843A1612FAE2}"/>
              </a:ext>
            </a:extLst>
          </p:cNvPr>
          <p:cNvSpPr>
            <a:spLocks noGrp="1"/>
          </p:cNvSpPr>
          <p:nvPr>
            <p:ph type="title"/>
          </p:nvPr>
        </p:nvSpPr>
        <p:spPr/>
        <p:txBody>
          <a:bodyPr/>
          <a:lstStyle/>
          <a:p>
            <a:r>
              <a:rPr lang="en-US" dirty="0"/>
              <a:t>Needs of Protection</a:t>
            </a:r>
          </a:p>
        </p:txBody>
      </p:sp>
      <p:sp>
        <p:nvSpPr>
          <p:cNvPr id="3" name="Content Placeholder 2">
            <a:extLst>
              <a:ext uri="{FF2B5EF4-FFF2-40B4-BE49-F238E27FC236}">
                <a16:creationId xmlns:a16="http://schemas.microsoft.com/office/drawing/2014/main" id="{815C5A28-1F86-B69B-2C69-E00E0577B67B}"/>
              </a:ext>
            </a:extLst>
          </p:cNvPr>
          <p:cNvSpPr>
            <a:spLocks noGrp="1"/>
          </p:cNvSpPr>
          <p:nvPr>
            <p:ph idx="1"/>
          </p:nvPr>
        </p:nvSpPr>
        <p:spPr/>
        <p:txBody>
          <a:bodyPr/>
          <a:lstStyle/>
          <a:p>
            <a:pPr algn="just"/>
            <a:r>
              <a:rPr lang="en-US" dirty="0">
                <a:ea typeface="+mn-lt"/>
                <a:cs typeface="+mn-lt"/>
              </a:rPr>
              <a:t>There may be security risks like unauthorized reading, writing, modification, or preventing the system from working effectively for authorized users.</a:t>
            </a:r>
            <a:endParaRPr lang="en-US" dirty="0"/>
          </a:p>
          <a:p>
            <a:pPr algn="just"/>
            <a:r>
              <a:rPr lang="en-US" dirty="0">
                <a:ea typeface="+mn-lt"/>
                <a:cs typeface="+mn-lt"/>
              </a:rPr>
              <a:t>It helps to ensure data security, process security, and program security against unauthorized user access or program access.</a:t>
            </a:r>
            <a:endParaRPr lang="en-US" dirty="0"/>
          </a:p>
          <a:p>
            <a:pPr algn="just"/>
            <a:r>
              <a:rPr lang="en-US" dirty="0">
                <a:ea typeface="+mn-lt"/>
                <a:cs typeface="+mn-lt"/>
              </a:rPr>
              <a:t>It is important to ensure no access rights' breaches, no viruses, no unauthorized access to the existing data.</a:t>
            </a:r>
            <a:endParaRPr lang="en-US" dirty="0"/>
          </a:p>
          <a:p>
            <a:pPr>
              <a:buSzPct val="114999"/>
            </a:pPr>
            <a:endParaRPr lang="en-US" dirty="0"/>
          </a:p>
        </p:txBody>
      </p:sp>
    </p:spTree>
    <p:extLst>
      <p:ext uri="{BB962C8B-B14F-4D97-AF65-F5344CB8AC3E}">
        <p14:creationId xmlns:p14="http://schemas.microsoft.com/office/powerpoint/2010/main" val="2151238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E876-FF35-A1EF-3242-2EB4A0AF6148}"/>
              </a:ext>
            </a:extLst>
          </p:cNvPr>
          <p:cNvSpPr>
            <a:spLocks noGrp="1"/>
          </p:cNvSpPr>
          <p:nvPr>
            <p:ph type="title"/>
          </p:nvPr>
        </p:nvSpPr>
        <p:spPr/>
        <p:txBody>
          <a:bodyPr/>
          <a:lstStyle/>
          <a:p>
            <a:r>
              <a:rPr lang="en-US" dirty="0"/>
              <a:t>Goals of protection</a:t>
            </a:r>
          </a:p>
        </p:txBody>
      </p:sp>
      <p:sp>
        <p:nvSpPr>
          <p:cNvPr id="3" name="Content Placeholder 2">
            <a:extLst>
              <a:ext uri="{FF2B5EF4-FFF2-40B4-BE49-F238E27FC236}">
                <a16:creationId xmlns:a16="http://schemas.microsoft.com/office/drawing/2014/main" id="{1C9BD91E-0413-F5E0-B655-7B0457C4497B}"/>
              </a:ext>
            </a:extLst>
          </p:cNvPr>
          <p:cNvSpPr>
            <a:spLocks noGrp="1"/>
          </p:cNvSpPr>
          <p:nvPr>
            <p:ph idx="1"/>
          </p:nvPr>
        </p:nvSpPr>
        <p:spPr/>
        <p:txBody>
          <a:bodyPr/>
          <a:lstStyle/>
          <a:p>
            <a:pPr algn="just"/>
            <a:r>
              <a:rPr lang="en-US" dirty="0">
                <a:ea typeface="+mn-lt"/>
                <a:cs typeface="+mn-lt"/>
              </a:rPr>
              <a:t>There may be security risks like unauthorized reading, writing, modification, or preventing the system from working effectively for authorized users.</a:t>
            </a:r>
            <a:endParaRPr lang="en-US"/>
          </a:p>
          <a:p>
            <a:pPr algn="just"/>
            <a:r>
              <a:rPr lang="en-US" dirty="0">
                <a:ea typeface="+mn-lt"/>
                <a:cs typeface="+mn-lt"/>
              </a:rPr>
              <a:t>It helps to ensure data security, process security, and program security against unauthorized user access or program access.</a:t>
            </a:r>
            <a:endParaRPr lang="en-US"/>
          </a:p>
          <a:p>
            <a:pPr algn="just"/>
            <a:r>
              <a:rPr lang="en-US" dirty="0">
                <a:ea typeface="+mn-lt"/>
                <a:cs typeface="+mn-lt"/>
              </a:rPr>
              <a:t>It is important to ensure no access rights' breaches, no viruses, no unauthorized access to the existing data.</a:t>
            </a:r>
            <a:endParaRPr lang="en-US"/>
          </a:p>
          <a:p>
            <a:pPr marL="0" indent="0">
              <a:buSzPct val="114999"/>
              <a:buNone/>
            </a:pPr>
            <a:endParaRPr lang="en-US" dirty="0"/>
          </a:p>
        </p:txBody>
      </p:sp>
    </p:spTree>
    <p:extLst>
      <p:ext uri="{BB962C8B-B14F-4D97-AF65-F5344CB8AC3E}">
        <p14:creationId xmlns:p14="http://schemas.microsoft.com/office/powerpoint/2010/main" val="75983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909A-860A-0A8E-AF65-5DF18C40C564}"/>
              </a:ext>
            </a:extLst>
          </p:cNvPr>
          <p:cNvSpPr>
            <a:spLocks noGrp="1"/>
          </p:cNvSpPr>
          <p:nvPr>
            <p:ph type="title"/>
          </p:nvPr>
        </p:nvSpPr>
        <p:spPr/>
        <p:txBody>
          <a:bodyPr/>
          <a:lstStyle/>
          <a:p>
            <a:r>
              <a:rPr lang="en-US" dirty="0"/>
              <a:t>Principles of Protection</a:t>
            </a:r>
          </a:p>
        </p:txBody>
      </p:sp>
      <p:sp>
        <p:nvSpPr>
          <p:cNvPr id="3" name="Content Placeholder 2">
            <a:extLst>
              <a:ext uri="{FF2B5EF4-FFF2-40B4-BE49-F238E27FC236}">
                <a16:creationId xmlns:a16="http://schemas.microsoft.com/office/drawing/2014/main" id="{1114B657-5615-E7DF-9789-70D319358F1A}"/>
              </a:ext>
            </a:extLst>
          </p:cNvPr>
          <p:cNvSpPr>
            <a:spLocks noGrp="1"/>
          </p:cNvSpPr>
          <p:nvPr>
            <p:ph idx="1"/>
          </p:nvPr>
        </p:nvSpPr>
        <p:spPr/>
        <p:txBody>
          <a:bodyPr>
            <a:normAutofit/>
          </a:bodyPr>
          <a:lstStyle/>
          <a:p>
            <a:pPr algn="just"/>
            <a:r>
              <a:rPr lang="en-US" b="1" dirty="0">
                <a:ea typeface="+mn-lt"/>
                <a:cs typeface="+mn-lt"/>
              </a:rPr>
              <a:t>Principle of least privilege: </a:t>
            </a:r>
            <a:r>
              <a:rPr lang="en-US" dirty="0">
                <a:ea typeface="+mn-lt"/>
                <a:cs typeface="+mn-lt"/>
              </a:rPr>
              <a:t>This principle states that a process or user should only be granted the minimum privileges necessary to perform their intended tasks. This reduces the risk of accidental or malicious damage to the system and limits the scope of any potential security breach.</a:t>
            </a:r>
            <a:endParaRPr lang="en-US" dirty="0"/>
          </a:p>
          <a:p>
            <a:pPr algn="just"/>
            <a:r>
              <a:rPr lang="en-US" b="1" dirty="0">
                <a:ea typeface="+mn-lt"/>
                <a:cs typeface="+mn-lt"/>
              </a:rPr>
              <a:t>Separation of privileges:</a:t>
            </a:r>
            <a:r>
              <a:rPr lang="en-US" dirty="0">
                <a:ea typeface="+mn-lt"/>
                <a:cs typeface="+mn-lt"/>
              </a:rPr>
              <a:t> This principle states that critical tasks should be divided among different processes or users, so that no single entity has complete control over the system. This reduces the risk of a single point of failure and makes it harder for an attacker to gain control over the system.</a:t>
            </a:r>
            <a:endParaRPr lang="en-US" dirty="0"/>
          </a:p>
          <a:p>
            <a:pPr algn="just"/>
            <a:endParaRPr lang="en-US" dirty="0"/>
          </a:p>
        </p:txBody>
      </p:sp>
    </p:spTree>
    <p:extLst>
      <p:ext uri="{BB962C8B-B14F-4D97-AF65-F5344CB8AC3E}">
        <p14:creationId xmlns:p14="http://schemas.microsoft.com/office/powerpoint/2010/main" val="3290663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909A-860A-0A8E-AF65-5DF18C40C564}"/>
              </a:ext>
            </a:extLst>
          </p:cNvPr>
          <p:cNvSpPr>
            <a:spLocks noGrp="1"/>
          </p:cNvSpPr>
          <p:nvPr>
            <p:ph type="title"/>
          </p:nvPr>
        </p:nvSpPr>
        <p:spPr/>
        <p:txBody>
          <a:bodyPr/>
          <a:lstStyle/>
          <a:p>
            <a:r>
              <a:rPr lang="en-US" dirty="0"/>
              <a:t>Principles of Protection</a:t>
            </a:r>
          </a:p>
        </p:txBody>
      </p:sp>
      <p:sp>
        <p:nvSpPr>
          <p:cNvPr id="3" name="Content Placeholder 2">
            <a:extLst>
              <a:ext uri="{FF2B5EF4-FFF2-40B4-BE49-F238E27FC236}">
                <a16:creationId xmlns:a16="http://schemas.microsoft.com/office/drawing/2014/main" id="{1114B657-5615-E7DF-9789-70D319358F1A}"/>
              </a:ext>
            </a:extLst>
          </p:cNvPr>
          <p:cNvSpPr>
            <a:spLocks noGrp="1"/>
          </p:cNvSpPr>
          <p:nvPr>
            <p:ph idx="1"/>
          </p:nvPr>
        </p:nvSpPr>
        <p:spPr/>
        <p:txBody>
          <a:bodyPr>
            <a:normAutofit fontScale="85000" lnSpcReduction="10000"/>
          </a:bodyPr>
          <a:lstStyle/>
          <a:p>
            <a:pPr>
              <a:buSzPct val="114999"/>
            </a:pPr>
            <a:r>
              <a:rPr lang="en-US" b="1" dirty="0">
                <a:ea typeface="+mn-lt"/>
                <a:cs typeface="+mn-lt"/>
              </a:rPr>
              <a:t>Authentication</a:t>
            </a:r>
            <a:r>
              <a:rPr lang="en-US" dirty="0">
                <a:ea typeface="+mn-lt"/>
                <a:cs typeface="+mn-lt"/>
              </a:rPr>
              <a:t>: This principle involves verifying the identity of a user or process before granting access to the system. Authentication typically involves the use of passwords, digital certificates, biometrics, or other methods to confirm the identity of the user.</a:t>
            </a:r>
          </a:p>
          <a:p>
            <a:pPr>
              <a:buSzPct val="114999"/>
            </a:pPr>
            <a:r>
              <a:rPr lang="en-US" b="1" dirty="0">
                <a:ea typeface="+mn-lt"/>
                <a:cs typeface="+mn-lt"/>
              </a:rPr>
              <a:t>Authorization: </a:t>
            </a:r>
            <a:r>
              <a:rPr lang="en-US" dirty="0">
                <a:ea typeface="+mn-lt"/>
                <a:cs typeface="+mn-lt"/>
              </a:rPr>
              <a:t>This principle involves determining what resources a user or process is authorized to access, and enforcing access control policies accordingly. Authorization mechanisms may include access control lists, permissions, or other policies that restrict access to specific resources.</a:t>
            </a:r>
          </a:p>
          <a:p>
            <a:pPr>
              <a:buSzPct val="114999"/>
            </a:pPr>
            <a:r>
              <a:rPr lang="en-US" b="1" dirty="0">
                <a:ea typeface="+mn-lt"/>
                <a:cs typeface="+mn-lt"/>
              </a:rPr>
              <a:t>Accountability: </a:t>
            </a:r>
            <a:r>
              <a:rPr lang="en-US" dirty="0">
                <a:ea typeface="+mn-lt"/>
                <a:cs typeface="+mn-lt"/>
              </a:rPr>
              <a:t>This principle involves tracking and logging all user and system activities, so that any security breaches or suspicious activities can be detected and investigated. Accountability mechanisms may include audit trails, security logs, or other monitoring tools.</a:t>
            </a:r>
          </a:p>
          <a:p>
            <a:pPr>
              <a:buSzPct val="114999"/>
            </a:pPr>
            <a:endParaRPr lang="en-US" dirty="0">
              <a:ea typeface="+mn-lt"/>
              <a:cs typeface="+mn-lt"/>
            </a:endParaRPr>
          </a:p>
          <a:p>
            <a:pPr algn="just">
              <a:buSzPct val="114999"/>
            </a:pPr>
            <a:endParaRPr lang="en-US" dirty="0"/>
          </a:p>
        </p:txBody>
      </p:sp>
    </p:spTree>
    <p:extLst>
      <p:ext uri="{BB962C8B-B14F-4D97-AF65-F5344CB8AC3E}">
        <p14:creationId xmlns:p14="http://schemas.microsoft.com/office/powerpoint/2010/main" val="2151300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B4441F3-EB45-9642-1750-AFC81B5524B6}"/>
              </a:ext>
            </a:extLst>
          </p:cNvPr>
          <p:cNvSpPr>
            <a:spLocks noGrp="1" noChangeArrowheads="1"/>
          </p:cNvSpPr>
          <p:nvPr>
            <p:ph type="title"/>
          </p:nvPr>
        </p:nvSpPr>
        <p:spPr/>
        <p:txBody>
          <a:bodyPr/>
          <a:lstStyle/>
          <a:p>
            <a:pPr eaLnBrk="1" hangingPunct="1">
              <a:defRPr/>
            </a:pPr>
            <a:r>
              <a:rPr lang="en-US" dirty="0"/>
              <a:t>Access Control</a:t>
            </a:r>
          </a:p>
        </p:txBody>
      </p:sp>
      <p:sp>
        <p:nvSpPr>
          <p:cNvPr id="20483" name="Rectangle 3">
            <a:extLst>
              <a:ext uri="{FF2B5EF4-FFF2-40B4-BE49-F238E27FC236}">
                <a16:creationId xmlns:a16="http://schemas.microsoft.com/office/drawing/2014/main" id="{B2DABBEA-199C-16E1-EF40-293C6CEC670E}"/>
              </a:ext>
            </a:extLst>
          </p:cNvPr>
          <p:cNvSpPr>
            <a:spLocks noGrp="1" noChangeArrowheads="1"/>
          </p:cNvSpPr>
          <p:nvPr>
            <p:ph type="body" idx="1"/>
          </p:nvPr>
        </p:nvSpPr>
        <p:spPr>
          <a:xfrm>
            <a:off x="1824039" y="1711325"/>
            <a:ext cx="8556625" cy="4389438"/>
          </a:xfrm>
        </p:spPr>
        <p:txBody>
          <a:bodyPr/>
          <a:lstStyle/>
          <a:p>
            <a:pPr>
              <a:buNone/>
            </a:pPr>
            <a:endParaRPr lang="en-US" altLang="en-US" sz="2000" dirty="0"/>
          </a:p>
          <a:p>
            <a:pPr>
              <a:buFont typeface="Monotype Sorts" pitchFamily="2" charset="2"/>
              <a:buNone/>
            </a:pPr>
            <a:endParaRPr lang="en-US" altLang="en-US" sz="2000" dirty="0"/>
          </a:p>
          <a:p>
            <a:pPr>
              <a:buFont typeface="Monotype Sorts" pitchFamily="2" charset="2"/>
              <a:buNone/>
            </a:pPr>
            <a:endParaRPr lang="en-US" altLang="en-US" sz="2000" dirty="0"/>
          </a:p>
          <a:p>
            <a:pPr>
              <a:buFont typeface="Monotype Sorts" pitchFamily="2" charset="2"/>
              <a:buNone/>
            </a:pPr>
            <a:r>
              <a:rPr lang="en-US" altLang="en-US" sz="2000" dirty="0"/>
              <a:t>Method that determines:</a:t>
            </a:r>
            <a:endParaRPr lang="en-US" dirty="0"/>
          </a:p>
          <a:p>
            <a:pPr lvl="1"/>
            <a:r>
              <a:rPr lang="en-US" altLang="en-US" sz="2000" dirty="0"/>
              <a:t>What types of access are permitted on different resources</a:t>
            </a:r>
          </a:p>
          <a:p>
            <a:pPr lvl="1"/>
            <a:r>
              <a:rPr lang="en-US" altLang="en-US" sz="2000" dirty="0"/>
              <a:t>Under what circumstances</a:t>
            </a:r>
            <a:r>
              <a:rPr lang="en-US" altLang="en-US" dirty="0"/>
              <a:t> </a:t>
            </a:r>
            <a:endParaRPr lang="en-US" altLang="en-US" sz="2000" dirty="0"/>
          </a:p>
          <a:p>
            <a:pPr lvl="1"/>
            <a:r>
              <a:rPr lang="en-US" altLang="en-US" sz="2000" dirty="0"/>
              <a:t>By Whom</a:t>
            </a:r>
          </a:p>
        </p:txBody>
      </p:sp>
    </p:spTree>
    <p:extLst>
      <p:ext uri="{BB962C8B-B14F-4D97-AF65-F5344CB8AC3E}">
        <p14:creationId xmlns:p14="http://schemas.microsoft.com/office/powerpoint/2010/main" val="2748297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09FCC5C-2F75-E0FE-F541-2718F26A4514}"/>
              </a:ext>
            </a:extLst>
          </p:cNvPr>
          <p:cNvSpPr>
            <a:spLocks noGrp="1" noChangeArrowheads="1"/>
          </p:cNvSpPr>
          <p:nvPr>
            <p:ph type="title"/>
          </p:nvPr>
        </p:nvSpPr>
        <p:spPr/>
        <p:txBody>
          <a:bodyPr/>
          <a:lstStyle/>
          <a:p>
            <a:pPr eaLnBrk="1" hangingPunct="1">
              <a:defRPr/>
            </a:pPr>
            <a:r>
              <a:rPr lang="en-US" dirty="0"/>
              <a:t>Access Control</a:t>
            </a:r>
          </a:p>
        </p:txBody>
      </p:sp>
      <p:sp>
        <p:nvSpPr>
          <p:cNvPr id="22531" name="Rectangle 3">
            <a:extLst>
              <a:ext uri="{FF2B5EF4-FFF2-40B4-BE49-F238E27FC236}">
                <a16:creationId xmlns:a16="http://schemas.microsoft.com/office/drawing/2014/main" id="{D4A430FB-0B95-55ED-33E4-7369E3900496}"/>
              </a:ext>
            </a:extLst>
          </p:cNvPr>
          <p:cNvSpPr>
            <a:spLocks noGrp="1" noChangeArrowheads="1"/>
          </p:cNvSpPr>
          <p:nvPr>
            <p:ph type="body" idx="1"/>
          </p:nvPr>
        </p:nvSpPr>
        <p:spPr>
          <a:xfrm>
            <a:off x="1810184" y="2066781"/>
            <a:ext cx="8556625" cy="5003800"/>
          </a:xfrm>
        </p:spPr>
        <p:txBody>
          <a:bodyPr/>
          <a:lstStyle/>
          <a:p>
            <a:pPr>
              <a:buFont typeface="Monotype Sorts" pitchFamily="2" charset="2"/>
              <a:buNone/>
            </a:pPr>
            <a:endParaRPr lang="en-US" altLang="en-US" sz="2000"/>
          </a:p>
          <a:p>
            <a:pPr>
              <a:buFont typeface="Monotype Sorts" pitchFamily="2" charset="2"/>
              <a:buNone/>
            </a:pPr>
            <a:r>
              <a:rPr lang="en-US" altLang="en-US" sz="2000"/>
              <a:t>Access Control Model has 3 basic components:</a:t>
            </a:r>
          </a:p>
          <a:p>
            <a:pPr lvl="1"/>
            <a:r>
              <a:rPr lang="en-US" altLang="en-US" sz="2000" b="1"/>
              <a:t>Subjects (S) or Domain: </a:t>
            </a:r>
            <a:r>
              <a:rPr lang="en-US" altLang="en-US" sz="2000"/>
              <a:t>Represents a finite set of entities </a:t>
            </a:r>
            <a:r>
              <a:rPr lang="en-US" altLang="en-US" sz="2000" b="1"/>
              <a:t>that have access to current object.</a:t>
            </a:r>
            <a:r>
              <a:rPr lang="en-US" altLang="en-US" sz="2000"/>
              <a:t> </a:t>
            </a:r>
          </a:p>
          <a:p>
            <a:pPr lvl="2"/>
            <a:r>
              <a:rPr lang="en-US" altLang="en-US" sz="2000"/>
              <a:t>Subject may be: User , Process or Procedure </a:t>
            </a:r>
          </a:p>
          <a:p>
            <a:pPr lvl="1"/>
            <a:r>
              <a:rPr lang="en-US" altLang="en-US" sz="2000" b="1"/>
              <a:t>Objects (O): </a:t>
            </a:r>
            <a:r>
              <a:rPr lang="en-US" altLang="en-US" sz="2000"/>
              <a:t>Represents a finite set of resources </a:t>
            </a:r>
            <a:r>
              <a:rPr lang="en-US" altLang="en-US" sz="2000" b="1"/>
              <a:t>that need access</a:t>
            </a:r>
            <a:r>
              <a:rPr lang="en-US" altLang="en-US" sz="2000"/>
              <a:t>.</a:t>
            </a:r>
          </a:p>
          <a:p>
            <a:pPr lvl="2"/>
            <a:r>
              <a:rPr lang="en-US" altLang="en-US" sz="2000"/>
              <a:t>Object may be: H/w device ( processor, memory) Or S/W resources ( page table, files etc) </a:t>
            </a:r>
          </a:p>
          <a:p>
            <a:pPr lvl="1"/>
            <a:r>
              <a:rPr lang="en-US" altLang="en-US" sz="2000" b="1"/>
              <a:t>Rights ( R): </a:t>
            </a:r>
            <a:r>
              <a:rPr lang="en-US" altLang="en-US" sz="2000"/>
              <a:t>Represents a finite set of Operations </a:t>
            </a:r>
            <a:r>
              <a:rPr lang="en-US" altLang="en-US" sz="2000" b="1"/>
              <a:t>that a Subject can perform on Object</a:t>
            </a:r>
            <a:r>
              <a:rPr lang="en-US" altLang="en-US" sz="2000"/>
              <a:t>.</a:t>
            </a:r>
            <a:endParaRPr lang="en-US" altLang="en-US" sz="2000" b="1"/>
          </a:p>
        </p:txBody>
      </p:sp>
    </p:spTree>
    <p:extLst>
      <p:ext uri="{BB962C8B-B14F-4D97-AF65-F5344CB8AC3E}">
        <p14:creationId xmlns:p14="http://schemas.microsoft.com/office/powerpoint/2010/main" val="3374369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7634A3D-8D14-3505-824C-35647F923A8F}"/>
              </a:ext>
            </a:extLst>
          </p:cNvPr>
          <p:cNvSpPr>
            <a:spLocks noGrp="1" noChangeArrowheads="1"/>
          </p:cNvSpPr>
          <p:nvPr>
            <p:ph type="title"/>
          </p:nvPr>
        </p:nvSpPr>
        <p:spPr/>
        <p:txBody>
          <a:bodyPr/>
          <a:lstStyle/>
          <a:p>
            <a:pPr eaLnBrk="1" hangingPunct="1">
              <a:defRPr/>
            </a:pPr>
            <a:r>
              <a:rPr lang="en-US" dirty="0"/>
              <a:t>Access Control Policies</a:t>
            </a:r>
          </a:p>
        </p:txBody>
      </p:sp>
      <p:sp>
        <p:nvSpPr>
          <p:cNvPr id="24579" name="Rectangle 3">
            <a:extLst>
              <a:ext uri="{FF2B5EF4-FFF2-40B4-BE49-F238E27FC236}">
                <a16:creationId xmlns:a16="http://schemas.microsoft.com/office/drawing/2014/main" id="{9D036A17-B2F3-0BFA-985E-2A0B7D307812}"/>
              </a:ext>
            </a:extLst>
          </p:cNvPr>
          <p:cNvSpPr>
            <a:spLocks noGrp="1" noChangeArrowheads="1"/>
          </p:cNvSpPr>
          <p:nvPr>
            <p:ph type="body" idx="1"/>
          </p:nvPr>
        </p:nvSpPr>
        <p:spPr/>
        <p:txBody>
          <a:bodyPr/>
          <a:lstStyle/>
          <a:p>
            <a:pPr marL="457200" indent="-457200">
              <a:buNone/>
            </a:pPr>
            <a:r>
              <a:rPr lang="en-US" altLang="en-US" sz="2000" b="1"/>
              <a:t>Protection Domain: </a:t>
            </a:r>
            <a:r>
              <a:rPr lang="en-US" altLang="en-US" sz="2000"/>
              <a:t>is a collection of objects and access rights (Permissions –rwx-)</a:t>
            </a:r>
          </a:p>
          <a:p>
            <a:pPr marL="457200" indent="-457200">
              <a:buFont typeface="Monotype Sorts" pitchFamily="2" charset="2"/>
              <a:buAutoNum type="arabicPeriod"/>
            </a:pPr>
            <a:endParaRPr lang="en-US" altLang="en-US" sz="2000" b="1"/>
          </a:p>
          <a:p>
            <a:pPr marL="457200" indent="-457200">
              <a:buFont typeface="Monotype Sorts" pitchFamily="2" charset="2"/>
              <a:buAutoNum type="arabicPeriod"/>
            </a:pPr>
            <a:r>
              <a:rPr lang="en-US" altLang="en-US" sz="2000" b="1"/>
              <a:t>Discretionary Access Control</a:t>
            </a:r>
            <a:endParaRPr lang="en-US" altLang="en-US" sz="1600" b="1"/>
          </a:p>
          <a:p>
            <a:pPr marL="857250" lvl="1" indent="-457200" algn="just"/>
            <a:r>
              <a:rPr lang="en-US" altLang="en-US" sz="2000"/>
              <a:t>In this model, Each object is owned by some subject/domain and </a:t>
            </a:r>
            <a:r>
              <a:rPr lang="en-US" altLang="en-US" sz="2000" b="1"/>
              <a:t>Owner of the object decides which/ what kind of access rights are there.</a:t>
            </a:r>
          </a:p>
          <a:p>
            <a:pPr marL="457200" indent="-457200">
              <a:buFont typeface="Monotype Sorts" pitchFamily="2" charset="2"/>
              <a:buAutoNum type="arabicPeriod"/>
            </a:pPr>
            <a:r>
              <a:rPr lang="en-US" altLang="en-US" sz="2000" b="1"/>
              <a:t>Mandatory Access Control</a:t>
            </a:r>
            <a:endParaRPr lang="en-US" altLang="en-US" sz="1600" b="1"/>
          </a:p>
          <a:p>
            <a:pPr marL="857250" lvl="1" indent="-457200" algn="just"/>
            <a:r>
              <a:rPr lang="en-US" altLang="en-US" sz="2000"/>
              <a:t>System Administrator enforce a policy for all users.</a:t>
            </a:r>
          </a:p>
          <a:p>
            <a:pPr marL="457200" indent="-457200">
              <a:buFont typeface="Monotype Sorts" pitchFamily="2" charset="2"/>
              <a:buAutoNum type="arabicPeriod"/>
            </a:pPr>
            <a:r>
              <a:rPr lang="en-US" altLang="en-US" sz="2000" b="1"/>
              <a:t>Role-Based Access Control</a:t>
            </a:r>
            <a:endParaRPr lang="en-US" altLang="en-US" sz="1600" b="1"/>
          </a:p>
          <a:p>
            <a:pPr marL="857250" lvl="1" indent="-457200" algn="just"/>
            <a:r>
              <a:rPr lang="en-US" altLang="en-US" sz="2000"/>
              <a:t>Access control is based on roles that users have within the system</a:t>
            </a:r>
          </a:p>
        </p:txBody>
      </p:sp>
    </p:spTree>
    <p:extLst>
      <p:ext uri="{BB962C8B-B14F-4D97-AF65-F5344CB8AC3E}">
        <p14:creationId xmlns:p14="http://schemas.microsoft.com/office/powerpoint/2010/main" val="273695030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26</Slides>
  <Notes>15</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Organic</vt:lpstr>
      <vt:lpstr>Operating System</vt:lpstr>
      <vt:lpstr>Protection</vt:lpstr>
      <vt:lpstr>Needs of Protection</vt:lpstr>
      <vt:lpstr>Goals of protection</vt:lpstr>
      <vt:lpstr>Principles of Protection</vt:lpstr>
      <vt:lpstr>Principles of Protection</vt:lpstr>
      <vt:lpstr>Access Control</vt:lpstr>
      <vt:lpstr>Access Control</vt:lpstr>
      <vt:lpstr>Access Control Policies</vt:lpstr>
      <vt:lpstr>Access Matrix</vt:lpstr>
      <vt:lpstr>Use of Access Matrix</vt:lpstr>
      <vt:lpstr>Implementation of Access Matrix</vt:lpstr>
      <vt:lpstr>Operation on Access Matrix Entries</vt:lpstr>
      <vt:lpstr>Operation on Access Matrix Entries</vt:lpstr>
      <vt:lpstr>Operation on Access Matrix Entries</vt:lpstr>
      <vt:lpstr>Operation on Access Matrix Entries</vt:lpstr>
      <vt:lpstr>Operation on Access Matrix Entries</vt:lpstr>
      <vt:lpstr>Operation on Access Matrix Entries</vt:lpstr>
      <vt:lpstr>Authentication</vt:lpstr>
      <vt:lpstr>Measures of Authentication</vt:lpstr>
      <vt:lpstr>General Methods of Authentication</vt:lpstr>
      <vt:lpstr>PowerPoint Presentation</vt:lpstr>
      <vt:lpstr>Task: Explore attacks and its types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465</cp:revision>
  <dcterms:created xsi:type="dcterms:W3CDTF">2023-01-05T14:57:56Z</dcterms:created>
  <dcterms:modified xsi:type="dcterms:W3CDTF">2023-03-23T17:24:45Z</dcterms:modified>
</cp:coreProperties>
</file>