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771" r:id="rId3"/>
    <p:sldId id="772" r:id="rId4"/>
    <p:sldId id="773" r:id="rId5"/>
    <p:sldId id="774" r:id="rId6"/>
    <p:sldId id="775" r:id="rId7"/>
    <p:sldId id="776" r:id="rId8"/>
    <p:sldId id="777" r:id="rId9"/>
    <p:sldId id="778" r:id="rId10"/>
    <p:sldId id="779" r:id="rId11"/>
    <p:sldId id="780" r:id="rId12"/>
    <p:sldId id="786" r:id="rId13"/>
    <p:sldId id="785" r:id="rId14"/>
    <p:sldId id="753" r:id="rId15"/>
    <p:sldId id="754" r:id="rId16"/>
    <p:sldId id="755" r:id="rId17"/>
    <p:sldId id="756" r:id="rId18"/>
    <p:sldId id="757" r:id="rId19"/>
    <p:sldId id="758" r:id="rId20"/>
    <p:sldId id="759" r:id="rId21"/>
    <p:sldId id="760" r:id="rId22"/>
    <p:sldId id="761" r:id="rId23"/>
    <p:sldId id="762" r:id="rId24"/>
    <p:sldId id="763" r:id="rId25"/>
    <p:sldId id="764" r:id="rId26"/>
    <p:sldId id="765" r:id="rId27"/>
    <p:sldId id="767" r:id="rId28"/>
    <p:sldId id="768" r:id="rId29"/>
    <p:sldId id="769" r:id="rId30"/>
    <p:sldId id="770" r:id="rId31"/>
    <p:sldId id="781" r:id="rId32"/>
    <p:sldId id="782" r:id="rId33"/>
    <p:sldId id="783" r:id="rId34"/>
    <p:sldId id="784" r:id="rId35"/>
    <p:sldId id="76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FE1E7F-A167-49CA-84CB-F05C783B9894}" type="datetimeFigureOut">
              <a:rPr lang="en-US" smtClean="0"/>
              <a:pPr/>
              <a:t>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5A52C9-0064-4F75-8AB3-544DA6DC4E12}" type="slidenum">
              <a:rPr lang="en-US" smtClean="0"/>
              <a:pPr/>
              <a:t>‹#›</a:t>
            </a:fld>
            <a:endParaRPr lang="en-US"/>
          </a:p>
        </p:txBody>
      </p:sp>
    </p:spTree>
    <p:extLst>
      <p:ext uri="{BB962C8B-B14F-4D97-AF65-F5344CB8AC3E}">
        <p14:creationId xmlns:p14="http://schemas.microsoft.com/office/powerpoint/2010/main" val="447204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27175" y="1123950"/>
            <a:ext cx="4048125" cy="3035300"/>
          </a:xfrm>
          <a:prstGeom prst="rect">
            <a:avLst/>
          </a:prstGeom>
          <a:noFill/>
          <a:ln w="12700">
            <a:solidFill>
              <a:prstClr val="black"/>
            </a:solidFill>
          </a:ln>
        </p:spPr>
      </p:sp>
      <p:sp>
        <p:nvSpPr>
          <p:cNvPr id="3" name="Notes Placeholder 2"/>
          <p:cNvSpPr>
            <a:spLocks noGrp="1"/>
          </p:cNvSpPr>
          <p:nvPr>
            <p:ph type="body" idx="1"/>
          </p:nvPr>
        </p:nvSpPr>
        <p:spPr>
          <a:xfrm>
            <a:off x="709613" y="4327525"/>
            <a:ext cx="5683250" cy="3540125"/>
          </a:xfrm>
          <a:prstGeom prst="rect">
            <a:avLst/>
          </a:prstGeom>
        </p:spPr>
        <p:txBody>
          <a:bodyPr/>
          <a:lstStyle/>
          <a:p>
            <a:r>
              <a:rPr lang="en-US" dirty="0"/>
              <a:t>a</a:t>
            </a:r>
          </a:p>
        </p:txBody>
      </p:sp>
    </p:spTree>
    <p:extLst>
      <p:ext uri="{BB962C8B-B14F-4D97-AF65-F5344CB8AC3E}">
        <p14:creationId xmlns:p14="http://schemas.microsoft.com/office/powerpoint/2010/main" val="540945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27175" y="1123950"/>
            <a:ext cx="4048125" cy="3035300"/>
          </a:xfrm>
          <a:prstGeom prst="rect">
            <a:avLst/>
          </a:prstGeom>
          <a:noFill/>
          <a:ln w="12700">
            <a:solidFill>
              <a:prstClr val="black"/>
            </a:solidFill>
          </a:ln>
        </p:spPr>
      </p:sp>
      <p:sp>
        <p:nvSpPr>
          <p:cNvPr id="3" name="Notes Placeholder 2"/>
          <p:cNvSpPr>
            <a:spLocks noGrp="1"/>
          </p:cNvSpPr>
          <p:nvPr>
            <p:ph type="body" idx="1"/>
          </p:nvPr>
        </p:nvSpPr>
        <p:spPr>
          <a:xfrm>
            <a:off x="709613" y="4327525"/>
            <a:ext cx="5683250" cy="3540125"/>
          </a:xfrm>
          <a:prstGeom prst="rect">
            <a:avLst/>
          </a:prstGeom>
        </p:spPr>
        <p:txBody>
          <a:bodyPr/>
          <a:lstStyle/>
          <a:p>
            <a:r>
              <a:rPr lang="en-US" dirty="0"/>
              <a:t>a</a:t>
            </a:r>
          </a:p>
        </p:txBody>
      </p:sp>
    </p:spTree>
    <p:extLst>
      <p:ext uri="{BB962C8B-B14F-4D97-AF65-F5344CB8AC3E}">
        <p14:creationId xmlns:p14="http://schemas.microsoft.com/office/powerpoint/2010/main" val="4000108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27175" y="1123950"/>
            <a:ext cx="4048125" cy="3035300"/>
          </a:xfrm>
          <a:prstGeom prst="rect">
            <a:avLst/>
          </a:prstGeom>
          <a:noFill/>
          <a:ln w="12700">
            <a:solidFill>
              <a:prstClr val="black"/>
            </a:solidFill>
          </a:ln>
        </p:spPr>
      </p:sp>
      <p:sp>
        <p:nvSpPr>
          <p:cNvPr id="3" name="Notes Placeholder 2"/>
          <p:cNvSpPr>
            <a:spLocks noGrp="1"/>
          </p:cNvSpPr>
          <p:nvPr>
            <p:ph type="body" idx="1"/>
          </p:nvPr>
        </p:nvSpPr>
        <p:spPr>
          <a:xfrm>
            <a:off x="709613" y="4327525"/>
            <a:ext cx="5683250" cy="3540125"/>
          </a:xfrm>
          <a:prstGeom prst="rect">
            <a:avLst/>
          </a:prstGeom>
        </p:spPr>
        <p:txBody>
          <a:bodyPr/>
          <a:lstStyle/>
          <a:p>
            <a:r>
              <a:rPr lang="en-US" dirty="0"/>
              <a:t>B</a:t>
            </a:r>
          </a:p>
        </p:txBody>
      </p:sp>
    </p:spTree>
    <p:extLst>
      <p:ext uri="{BB962C8B-B14F-4D97-AF65-F5344CB8AC3E}">
        <p14:creationId xmlns:p14="http://schemas.microsoft.com/office/powerpoint/2010/main" val="2309388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27175" y="1123950"/>
            <a:ext cx="4048125" cy="3035300"/>
          </a:xfrm>
          <a:prstGeom prst="rect">
            <a:avLst/>
          </a:prstGeom>
          <a:noFill/>
          <a:ln w="12700">
            <a:solidFill>
              <a:prstClr val="black"/>
            </a:solidFill>
          </a:ln>
        </p:spPr>
      </p:sp>
      <p:sp>
        <p:nvSpPr>
          <p:cNvPr id="3" name="Notes Placeholder 2"/>
          <p:cNvSpPr>
            <a:spLocks noGrp="1"/>
          </p:cNvSpPr>
          <p:nvPr>
            <p:ph type="body" idx="1"/>
          </p:nvPr>
        </p:nvSpPr>
        <p:spPr>
          <a:xfrm>
            <a:off x="709613" y="4327525"/>
            <a:ext cx="5683250" cy="3540125"/>
          </a:xfrm>
          <a:prstGeom prst="rect">
            <a:avLst/>
          </a:prstGeom>
        </p:spPr>
        <p:txBody>
          <a:bodyPr/>
          <a:lstStyle/>
          <a:p>
            <a:r>
              <a:rPr lang="en-US" dirty="0"/>
              <a:t>D</a:t>
            </a:r>
          </a:p>
        </p:txBody>
      </p:sp>
    </p:spTree>
    <p:extLst>
      <p:ext uri="{BB962C8B-B14F-4D97-AF65-F5344CB8AC3E}">
        <p14:creationId xmlns:p14="http://schemas.microsoft.com/office/powerpoint/2010/main" val="3416430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p>
        </p:txBody>
      </p:sp>
      <p:sp>
        <p:nvSpPr>
          <p:cNvPr id="4" name="Slide Number Placeholder 3"/>
          <p:cNvSpPr>
            <a:spLocks noGrp="1"/>
          </p:cNvSpPr>
          <p:nvPr>
            <p:ph type="sldNum" sz="quarter" idx="5"/>
          </p:nvPr>
        </p:nvSpPr>
        <p:spPr/>
        <p:txBody>
          <a:bodyPr/>
          <a:lstStyle/>
          <a:p>
            <a:fld id="{935A52C9-0064-4F75-8AB3-544DA6DC4E12}" type="slidenum">
              <a:rPr lang="en-US" smtClean="0"/>
              <a:pPr/>
              <a:t>31</a:t>
            </a:fld>
            <a:endParaRPr lang="en-US"/>
          </a:p>
        </p:txBody>
      </p:sp>
    </p:spTree>
    <p:extLst>
      <p:ext uri="{BB962C8B-B14F-4D97-AF65-F5344CB8AC3E}">
        <p14:creationId xmlns:p14="http://schemas.microsoft.com/office/powerpoint/2010/main" val="1682675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p>
        </p:txBody>
      </p:sp>
      <p:sp>
        <p:nvSpPr>
          <p:cNvPr id="4" name="Slide Number Placeholder 3"/>
          <p:cNvSpPr>
            <a:spLocks noGrp="1"/>
          </p:cNvSpPr>
          <p:nvPr>
            <p:ph type="sldNum" sz="quarter" idx="5"/>
          </p:nvPr>
        </p:nvSpPr>
        <p:spPr/>
        <p:txBody>
          <a:bodyPr/>
          <a:lstStyle/>
          <a:p>
            <a:fld id="{935A52C9-0064-4F75-8AB3-544DA6DC4E12}" type="slidenum">
              <a:rPr lang="en-US" smtClean="0"/>
              <a:pPr/>
              <a:t>32</a:t>
            </a:fld>
            <a:endParaRPr lang="en-US"/>
          </a:p>
        </p:txBody>
      </p:sp>
    </p:spTree>
    <p:extLst>
      <p:ext uri="{BB962C8B-B14F-4D97-AF65-F5344CB8AC3E}">
        <p14:creationId xmlns:p14="http://schemas.microsoft.com/office/powerpoint/2010/main" val="3136654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p>
        </p:txBody>
      </p:sp>
      <p:sp>
        <p:nvSpPr>
          <p:cNvPr id="4" name="Slide Number Placeholder 3"/>
          <p:cNvSpPr>
            <a:spLocks noGrp="1"/>
          </p:cNvSpPr>
          <p:nvPr>
            <p:ph type="sldNum" sz="quarter" idx="5"/>
          </p:nvPr>
        </p:nvSpPr>
        <p:spPr/>
        <p:txBody>
          <a:bodyPr/>
          <a:lstStyle/>
          <a:p>
            <a:fld id="{935A52C9-0064-4F75-8AB3-544DA6DC4E12}" type="slidenum">
              <a:rPr lang="en-US" smtClean="0"/>
              <a:pPr/>
              <a:t>33</a:t>
            </a:fld>
            <a:endParaRPr lang="en-US"/>
          </a:p>
        </p:txBody>
      </p:sp>
    </p:spTree>
    <p:extLst>
      <p:ext uri="{BB962C8B-B14F-4D97-AF65-F5344CB8AC3E}">
        <p14:creationId xmlns:p14="http://schemas.microsoft.com/office/powerpoint/2010/main" val="2405637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
            </a:r>
          </a:p>
        </p:txBody>
      </p:sp>
      <p:sp>
        <p:nvSpPr>
          <p:cNvPr id="4" name="Slide Number Placeholder 3"/>
          <p:cNvSpPr>
            <a:spLocks noGrp="1"/>
          </p:cNvSpPr>
          <p:nvPr>
            <p:ph type="sldNum" sz="quarter" idx="5"/>
          </p:nvPr>
        </p:nvSpPr>
        <p:spPr/>
        <p:txBody>
          <a:bodyPr/>
          <a:lstStyle/>
          <a:p>
            <a:fld id="{935A52C9-0064-4F75-8AB3-544DA6DC4E12}" type="slidenum">
              <a:rPr lang="en-US" smtClean="0"/>
              <a:pPr/>
              <a:t>34</a:t>
            </a:fld>
            <a:endParaRPr lang="en-US"/>
          </a:p>
        </p:txBody>
      </p:sp>
    </p:spTree>
    <p:extLst>
      <p:ext uri="{BB962C8B-B14F-4D97-AF65-F5344CB8AC3E}">
        <p14:creationId xmlns:p14="http://schemas.microsoft.com/office/powerpoint/2010/main" val="2084626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B6B2A-3D76-B284-1654-5B855ECD7B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DEA9F9-0E2A-391D-17CC-E8B4092596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EDE14F-5255-0794-7951-07F191132742}"/>
              </a:ext>
            </a:extLst>
          </p:cNvPr>
          <p:cNvSpPr>
            <a:spLocks noGrp="1"/>
          </p:cNvSpPr>
          <p:nvPr>
            <p:ph type="dt" sz="half" idx="10"/>
          </p:nvPr>
        </p:nvSpPr>
        <p:spPr/>
        <p:txBody>
          <a:bodyPr/>
          <a:lstStyle/>
          <a:p>
            <a:fld id="{7FC529C5-6618-4006-830E-25D3EC5A0741}" type="datetimeFigureOut">
              <a:rPr lang="en-US" smtClean="0"/>
              <a:pPr/>
              <a:t>2/6/2024</a:t>
            </a:fld>
            <a:endParaRPr lang="en-US"/>
          </a:p>
        </p:txBody>
      </p:sp>
      <p:sp>
        <p:nvSpPr>
          <p:cNvPr id="5" name="Footer Placeholder 4">
            <a:extLst>
              <a:ext uri="{FF2B5EF4-FFF2-40B4-BE49-F238E27FC236}">
                <a16:creationId xmlns:a16="http://schemas.microsoft.com/office/drawing/2014/main" id="{35231E60-B8B7-1659-2D15-A96C45587C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8B1DC4-BAFA-9A51-D1F3-B7422ECEB427}"/>
              </a:ext>
            </a:extLst>
          </p:cNvPr>
          <p:cNvSpPr>
            <a:spLocks noGrp="1"/>
          </p:cNvSpPr>
          <p:nvPr>
            <p:ph type="sldNum" sz="quarter" idx="12"/>
          </p:nvPr>
        </p:nvSpPr>
        <p:spPr/>
        <p:txBody>
          <a:bodyPr/>
          <a:lstStyle/>
          <a:p>
            <a:fld id="{28EC605A-A71B-4BFA-B4B1-CFE84DF7E02E}" type="slidenum">
              <a:rPr lang="en-US" smtClean="0"/>
              <a:pPr/>
              <a:t>‹#›</a:t>
            </a:fld>
            <a:endParaRPr lang="en-US"/>
          </a:p>
        </p:txBody>
      </p:sp>
    </p:spTree>
    <p:extLst>
      <p:ext uri="{BB962C8B-B14F-4D97-AF65-F5344CB8AC3E}">
        <p14:creationId xmlns:p14="http://schemas.microsoft.com/office/powerpoint/2010/main" val="412774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90E4E-E4F7-BFEC-A12D-279E6839D2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3F00AB-625C-37EF-E6EE-2BDF1A7228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F39C84-22C1-CF8C-FC52-EADEDBE55CD3}"/>
              </a:ext>
            </a:extLst>
          </p:cNvPr>
          <p:cNvSpPr>
            <a:spLocks noGrp="1"/>
          </p:cNvSpPr>
          <p:nvPr>
            <p:ph type="dt" sz="half" idx="10"/>
          </p:nvPr>
        </p:nvSpPr>
        <p:spPr/>
        <p:txBody>
          <a:bodyPr/>
          <a:lstStyle/>
          <a:p>
            <a:fld id="{7FC529C5-6618-4006-830E-25D3EC5A0741}" type="datetimeFigureOut">
              <a:rPr lang="en-US" smtClean="0"/>
              <a:pPr/>
              <a:t>2/6/2024</a:t>
            </a:fld>
            <a:endParaRPr lang="en-US"/>
          </a:p>
        </p:txBody>
      </p:sp>
      <p:sp>
        <p:nvSpPr>
          <p:cNvPr id="5" name="Footer Placeholder 4">
            <a:extLst>
              <a:ext uri="{FF2B5EF4-FFF2-40B4-BE49-F238E27FC236}">
                <a16:creationId xmlns:a16="http://schemas.microsoft.com/office/drawing/2014/main" id="{4BF3E504-BD9A-6F76-D9E9-72A9E9CFEA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7360E8-D1ED-C149-8629-EC4908C69E2B}"/>
              </a:ext>
            </a:extLst>
          </p:cNvPr>
          <p:cNvSpPr>
            <a:spLocks noGrp="1"/>
          </p:cNvSpPr>
          <p:nvPr>
            <p:ph type="sldNum" sz="quarter" idx="12"/>
          </p:nvPr>
        </p:nvSpPr>
        <p:spPr/>
        <p:txBody>
          <a:bodyPr/>
          <a:lstStyle/>
          <a:p>
            <a:fld id="{28EC605A-A71B-4BFA-B4B1-CFE84DF7E02E}" type="slidenum">
              <a:rPr lang="en-US" smtClean="0"/>
              <a:pPr/>
              <a:t>‹#›</a:t>
            </a:fld>
            <a:endParaRPr lang="en-US"/>
          </a:p>
        </p:txBody>
      </p:sp>
    </p:spTree>
    <p:extLst>
      <p:ext uri="{BB962C8B-B14F-4D97-AF65-F5344CB8AC3E}">
        <p14:creationId xmlns:p14="http://schemas.microsoft.com/office/powerpoint/2010/main" val="1441978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73B8C9-77C2-E7DC-67DD-FFCF911A1D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2DB587-4A97-0A2F-C48D-8AA76DD8EC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022C87-6608-1472-9164-06C925AB2D81}"/>
              </a:ext>
            </a:extLst>
          </p:cNvPr>
          <p:cNvSpPr>
            <a:spLocks noGrp="1"/>
          </p:cNvSpPr>
          <p:nvPr>
            <p:ph type="dt" sz="half" idx="10"/>
          </p:nvPr>
        </p:nvSpPr>
        <p:spPr/>
        <p:txBody>
          <a:bodyPr/>
          <a:lstStyle/>
          <a:p>
            <a:fld id="{7FC529C5-6618-4006-830E-25D3EC5A0741}" type="datetimeFigureOut">
              <a:rPr lang="en-US" smtClean="0"/>
              <a:pPr/>
              <a:t>2/6/2024</a:t>
            </a:fld>
            <a:endParaRPr lang="en-US"/>
          </a:p>
        </p:txBody>
      </p:sp>
      <p:sp>
        <p:nvSpPr>
          <p:cNvPr id="5" name="Footer Placeholder 4">
            <a:extLst>
              <a:ext uri="{FF2B5EF4-FFF2-40B4-BE49-F238E27FC236}">
                <a16:creationId xmlns:a16="http://schemas.microsoft.com/office/drawing/2014/main" id="{1925ECD0-DDF9-3EF7-C750-0EC04B7F0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E5BBB-8AA8-4D7F-6308-D39D79045CD2}"/>
              </a:ext>
            </a:extLst>
          </p:cNvPr>
          <p:cNvSpPr>
            <a:spLocks noGrp="1"/>
          </p:cNvSpPr>
          <p:nvPr>
            <p:ph type="sldNum" sz="quarter" idx="12"/>
          </p:nvPr>
        </p:nvSpPr>
        <p:spPr/>
        <p:txBody>
          <a:bodyPr/>
          <a:lstStyle/>
          <a:p>
            <a:fld id="{28EC605A-A71B-4BFA-B4B1-CFE84DF7E02E}" type="slidenum">
              <a:rPr lang="en-US" smtClean="0"/>
              <a:pPr/>
              <a:t>‹#›</a:t>
            </a:fld>
            <a:endParaRPr lang="en-US"/>
          </a:p>
        </p:txBody>
      </p:sp>
    </p:spTree>
    <p:extLst>
      <p:ext uri="{BB962C8B-B14F-4D97-AF65-F5344CB8AC3E}">
        <p14:creationId xmlns:p14="http://schemas.microsoft.com/office/powerpoint/2010/main" val="4089734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09600" y="6245225"/>
            <a:ext cx="2844800" cy="476250"/>
          </a:xfrm>
        </p:spPr>
        <p:txBody>
          <a:bodyPr/>
          <a:lstStyle>
            <a:lvl1pPr>
              <a:defRPr/>
            </a:lvl1pPr>
          </a:lstStyle>
          <a:p>
            <a:endParaRPr lang="en-US"/>
          </a:p>
        </p:txBody>
      </p:sp>
      <p:sp>
        <p:nvSpPr>
          <p:cNvPr id="7" name="Footer Placeholder 6"/>
          <p:cNvSpPr>
            <a:spLocks noGrp="1"/>
          </p:cNvSpPr>
          <p:nvPr>
            <p:ph type="ftr" sz="quarter" idx="11"/>
          </p:nvPr>
        </p:nvSpPr>
        <p:spPr>
          <a:xfrm>
            <a:off x="4165600" y="6245225"/>
            <a:ext cx="38608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8737600" y="6245225"/>
            <a:ext cx="2844800" cy="476250"/>
          </a:xfrm>
        </p:spPr>
        <p:txBody>
          <a:bodyPr/>
          <a:lstStyle>
            <a:lvl1pPr>
              <a:defRPr/>
            </a:lvl1pPr>
          </a:lstStyle>
          <a:p>
            <a:fld id="{F2FCB9D5-FA14-4867-A43A-752069B76ED4}" type="slidenum">
              <a:rPr lang="en-US"/>
              <a:pPr/>
              <a:t>‹#›</a:t>
            </a:fld>
            <a:endParaRPr lang="en-US"/>
          </a:p>
        </p:txBody>
      </p:sp>
    </p:spTree>
    <p:extLst>
      <p:ext uri="{BB962C8B-B14F-4D97-AF65-F5344CB8AC3E}">
        <p14:creationId xmlns:p14="http://schemas.microsoft.com/office/powerpoint/2010/main" val="3861945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09600" y="6245225"/>
            <a:ext cx="2844800" cy="476250"/>
          </a:xfrm>
        </p:spPr>
        <p:txBody>
          <a:bodyPr/>
          <a:lstStyle>
            <a:lvl1pPr>
              <a:defRPr/>
            </a:lvl1pPr>
          </a:lstStyle>
          <a:p>
            <a:endParaRPr lang="en-US"/>
          </a:p>
        </p:txBody>
      </p:sp>
      <p:sp>
        <p:nvSpPr>
          <p:cNvPr id="7" name="Footer Placeholder 6"/>
          <p:cNvSpPr>
            <a:spLocks noGrp="1"/>
          </p:cNvSpPr>
          <p:nvPr>
            <p:ph type="ftr" sz="quarter" idx="11"/>
          </p:nvPr>
        </p:nvSpPr>
        <p:spPr>
          <a:xfrm>
            <a:off x="4165600" y="6245225"/>
            <a:ext cx="38608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8737600" y="6245225"/>
            <a:ext cx="2844800" cy="476250"/>
          </a:xfrm>
        </p:spPr>
        <p:txBody>
          <a:bodyPr/>
          <a:lstStyle>
            <a:lvl1pPr>
              <a:defRPr/>
            </a:lvl1pPr>
          </a:lstStyle>
          <a:p>
            <a:fld id="{FC5ACB66-7139-4DEF-9D34-0BBDF0D06D52}" type="slidenum">
              <a:rPr lang="en-US"/>
              <a:pPr/>
              <a:t>‹#›</a:t>
            </a:fld>
            <a:endParaRPr lang="en-US"/>
          </a:p>
        </p:txBody>
      </p:sp>
    </p:spTree>
    <p:extLst>
      <p:ext uri="{BB962C8B-B14F-4D97-AF65-F5344CB8AC3E}">
        <p14:creationId xmlns:p14="http://schemas.microsoft.com/office/powerpoint/2010/main" val="3417482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277814"/>
            <a:ext cx="10972800" cy="1139825"/>
          </a:xfrm>
        </p:spPr>
        <p:txBody>
          <a:bodyPr/>
          <a:lstStyle/>
          <a:p>
            <a:r>
              <a:rPr lang="en-US"/>
              <a:t>Click to edit Master title style</a:t>
            </a:r>
          </a:p>
        </p:txBody>
      </p:sp>
      <p:sp>
        <p:nvSpPr>
          <p:cNvPr id="3" name="Content Placeholder 2"/>
          <p:cNvSpPr>
            <a:spLocks noGrp="1"/>
          </p:cNvSpPr>
          <p:nvPr>
            <p:ph sz="quarter" idx="1"/>
          </p:nvPr>
        </p:nvSpPr>
        <p:spPr>
          <a:xfrm>
            <a:off x="609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245225"/>
            <a:ext cx="2844800" cy="476250"/>
          </a:xfrm>
        </p:spPr>
        <p:txBody>
          <a:bodyPr/>
          <a:lstStyle>
            <a:lvl1pPr>
              <a:defRPr/>
            </a:lvl1pPr>
          </a:lstStyle>
          <a:p>
            <a:endParaRPr lang="en-US"/>
          </a:p>
        </p:txBody>
      </p:sp>
      <p:sp>
        <p:nvSpPr>
          <p:cNvPr id="8" name="Footer Placeholder 7"/>
          <p:cNvSpPr>
            <a:spLocks noGrp="1"/>
          </p:cNvSpPr>
          <p:nvPr>
            <p:ph type="ftr" sz="quarter" idx="11"/>
          </p:nvPr>
        </p:nvSpPr>
        <p:spPr>
          <a:xfrm>
            <a:off x="4165600" y="6245225"/>
            <a:ext cx="3860800" cy="476250"/>
          </a:xfrm>
        </p:spPr>
        <p:txBody>
          <a:bodyPr/>
          <a:lstStyle>
            <a:lvl1pPr>
              <a:defRPr/>
            </a:lvl1pPr>
          </a:lstStyle>
          <a:p>
            <a:endParaRPr lang="en-US"/>
          </a:p>
        </p:txBody>
      </p:sp>
      <p:sp>
        <p:nvSpPr>
          <p:cNvPr id="9" name="Slide Number Placeholder 8"/>
          <p:cNvSpPr>
            <a:spLocks noGrp="1"/>
          </p:cNvSpPr>
          <p:nvPr>
            <p:ph type="sldNum" sz="quarter" idx="12"/>
          </p:nvPr>
        </p:nvSpPr>
        <p:spPr>
          <a:xfrm>
            <a:off x="8737600" y="6245225"/>
            <a:ext cx="2844800" cy="476250"/>
          </a:xfrm>
        </p:spPr>
        <p:txBody>
          <a:bodyPr/>
          <a:lstStyle>
            <a:lvl1pPr>
              <a:defRPr/>
            </a:lvl1pPr>
          </a:lstStyle>
          <a:p>
            <a:fld id="{2B8F20DA-5582-493D-8958-6D5B10AF7E53}" type="slidenum">
              <a:rPr lang="en-US"/>
              <a:pPr/>
              <a:t>‹#›</a:t>
            </a:fld>
            <a:endParaRPr lang="en-US"/>
          </a:p>
        </p:txBody>
      </p:sp>
    </p:spTree>
    <p:extLst>
      <p:ext uri="{BB962C8B-B14F-4D97-AF65-F5344CB8AC3E}">
        <p14:creationId xmlns:p14="http://schemas.microsoft.com/office/powerpoint/2010/main" val="3226111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CEE9B-BE50-309A-3F80-DEB1EDCD6C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A510D8-2AD9-3B82-E113-1681A4D5ED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8B6234-91BD-39C2-37BB-DEC0E69E9235}"/>
              </a:ext>
            </a:extLst>
          </p:cNvPr>
          <p:cNvSpPr>
            <a:spLocks noGrp="1"/>
          </p:cNvSpPr>
          <p:nvPr>
            <p:ph type="dt" sz="half" idx="10"/>
          </p:nvPr>
        </p:nvSpPr>
        <p:spPr/>
        <p:txBody>
          <a:bodyPr/>
          <a:lstStyle/>
          <a:p>
            <a:fld id="{7FC529C5-6618-4006-830E-25D3EC5A0741}" type="datetimeFigureOut">
              <a:rPr lang="en-US" smtClean="0"/>
              <a:pPr/>
              <a:t>2/6/2024</a:t>
            </a:fld>
            <a:endParaRPr lang="en-US"/>
          </a:p>
        </p:txBody>
      </p:sp>
      <p:sp>
        <p:nvSpPr>
          <p:cNvPr id="5" name="Footer Placeholder 4">
            <a:extLst>
              <a:ext uri="{FF2B5EF4-FFF2-40B4-BE49-F238E27FC236}">
                <a16:creationId xmlns:a16="http://schemas.microsoft.com/office/drawing/2014/main" id="{F0D1A0D4-3331-EC73-2396-8ADAA91D3D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42FDAC-D21D-3711-12A6-38D156D661EF}"/>
              </a:ext>
            </a:extLst>
          </p:cNvPr>
          <p:cNvSpPr>
            <a:spLocks noGrp="1"/>
          </p:cNvSpPr>
          <p:nvPr>
            <p:ph type="sldNum" sz="quarter" idx="12"/>
          </p:nvPr>
        </p:nvSpPr>
        <p:spPr/>
        <p:txBody>
          <a:bodyPr/>
          <a:lstStyle/>
          <a:p>
            <a:fld id="{28EC605A-A71B-4BFA-B4B1-CFE84DF7E02E}" type="slidenum">
              <a:rPr lang="en-US" smtClean="0"/>
              <a:pPr/>
              <a:t>‹#›</a:t>
            </a:fld>
            <a:endParaRPr lang="en-US"/>
          </a:p>
        </p:txBody>
      </p:sp>
    </p:spTree>
    <p:extLst>
      <p:ext uri="{BB962C8B-B14F-4D97-AF65-F5344CB8AC3E}">
        <p14:creationId xmlns:p14="http://schemas.microsoft.com/office/powerpoint/2010/main" val="2930339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CAF97-533B-7F5D-8764-B634913CCC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10C80F-D579-8E69-A751-EC76F8D0E3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DBC9EA-326E-1C40-F79A-61D2CFC55958}"/>
              </a:ext>
            </a:extLst>
          </p:cNvPr>
          <p:cNvSpPr>
            <a:spLocks noGrp="1"/>
          </p:cNvSpPr>
          <p:nvPr>
            <p:ph type="dt" sz="half" idx="10"/>
          </p:nvPr>
        </p:nvSpPr>
        <p:spPr/>
        <p:txBody>
          <a:bodyPr/>
          <a:lstStyle/>
          <a:p>
            <a:fld id="{7FC529C5-6618-4006-830E-25D3EC5A0741}" type="datetimeFigureOut">
              <a:rPr lang="en-US" smtClean="0"/>
              <a:pPr/>
              <a:t>2/6/2024</a:t>
            </a:fld>
            <a:endParaRPr lang="en-US"/>
          </a:p>
        </p:txBody>
      </p:sp>
      <p:sp>
        <p:nvSpPr>
          <p:cNvPr id="5" name="Footer Placeholder 4">
            <a:extLst>
              <a:ext uri="{FF2B5EF4-FFF2-40B4-BE49-F238E27FC236}">
                <a16:creationId xmlns:a16="http://schemas.microsoft.com/office/drawing/2014/main" id="{1450345B-DE22-8672-6359-16E651D7B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9F4374-6FCF-D38A-C8EF-9DCA2C6E4B88}"/>
              </a:ext>
            </a:extLst>
          </p:cNvPr>
          <p:cNvSpPr>
            <a:spLocks noGrp="1"/>
          </p:cNvSpPr>
          <p:nvPr>
            <p:ph type="sldNum" sz="quarter" idx="12"/>
          </p:nvPr>
        </p:nvSpPr>
        <p:spPr/>
        <p:txBody>
          <a:bodyPr/>
          <a:lstStyle/>
          <a:p>
            <a:fld id="{28EC605A-A71B-4BFA-B4B1-CFE84DF7E02E}" type="slidenum">
              <a:rPr lang="en-US" smtClean="0"/>
              <a:pPr/>
              <a:t>‹#›</a:t>
            </a:fld>
            <a:endParaRPr lang="en-US"/>
          </a:p>
        </p:txBody>
      </p:sp>
    </p:spTree>
    <p:extLst>
      <p:ext uri="{BB962C8B-B14F-4D97-AF65-F5344CB8AC3E}">
        <p14:creationId xmlns:p14="http://schemas.microsoft.com/office/powerpoint/2010/main" val="2257306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A8DDE-8633-44DD-F724-AD57527111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EE25B3-9EC2-ABE0-448F-08B633E288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C359C4-9C64-62A2-D240-BFF78120ED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F245F1-5B61-9D63-2F68-563F75B72DA5}"/>
              </a:ext>
            </a:extLst>
          </p:cNvPr>
          <p:cNvSpPr>
            <a:spLocks noGrp="1"/>
          </p:cNvSpPr>
          <p:nvPr>
            <p:ph type="dt" sz="half" idx="10"/>
          </p:nvPr>
        </p:nvSpPr>
        <p:spPr/>
        <p:txBody>
          <a:bodyPr/>
          <a:lstStyle/>
          <a:p>
            <a:fld id="{7FC529C5-6618-4006-830E-25D3EC5A0741}" type="datetimeFigureOut">
              <a:rPr lang="en-US" smtClean="0"/>
              <a:pPr/>
              <a:t>2/6/2024</a:t>
            </a:fld>
            <a:endParaRPr lang="en-US"/>
          </a:p>
        </p:txBody>
      </p:sp>
      <p:sp>
        <p:nvSpPr>
          <p:cNvPr id="6" name="Footer Placeholder 5">
            <a:extLst>
              <a:ext uri="{FF2B5EF4-FFF2-40B4-BE49-F238E27FC236}">
                <a16:creationId xmlns:a16="http://schemas.microsoft.com/office/drawing/2014/main" id="{576BC750-A95C-2A3A-C7FE-A311E226E4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55BDDC-922F-D817-11D9-88C2E018AA99}"/>
              </a:ext>
            </a:extLst>
          </p:cNvPr>
          <p:cNvSpPr>
            <a:spLocks noGrp="1"/>
          </p:cNvSpPr>
          <p:nvPr>
            <p:ph type="sldNum" sz="quarter" idx="12"/>
          </p:nvPr>
        </p:nvSpPr>
        <p:spPr/>
        <p:txBody>
          <a:bodyPr/>
          <a:lstStyle/>
          <a:p>
            <a:fld id="{28EC605A-A71B-4BFA-B4B1-CFE84DF7E02E}" type="slidenum">
              <a:rPr lang="en-US" smtClean="0"/>
              <a:pPr/>
              <a:t>‹#›</a:t>
            </a:fld>
            <a:endParaRPr lang="en-US"/>
          </a:p>
        </p:txBody>
      </p:sp>
    </p:spTree>
    <p:extLst>
      <p:ext uri="{BB962C8B-B14F-4D97-AF65-F5344CB8AC3E}">
        <p14:creationId xmlns:p14="http://schemas.microsoft.com/office/powerpoint/2010/main" val="2677267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1969-4F2D-955F-0F51-1AFDF60A4B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C42024-C430-A17F-A4C4-CC6AA4A6F3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3B09FF-4695-1D8E-807D-511BE1198D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435AEC-ECFC-57E2-C851-82E18563CD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6BA106-38A8-7345-3BB3-1A8240C081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21C68A-7F75-9843-A757-5BA3FA19E1CD}"/>
              </a:ext>
            </a:extLst>
          </p:cNvPr>
          <p:cNvSpPr>
            <a:spLocks noGrp="1"/>
          </p:cNvSpPr>
          <p:nvPr>
            <p:ph type="dt" sz="half" idx="10"/>
          </p:nvPr>
        </p:nvSpPr>
        <p:spPr/>
        <p:txBody>
          <a:bodyPr/>
          <a:lstStyle/>
          <a:p>
            <a:fld id="{7FC529C5-6618-4006-830E-25D3EC5A0741}" type="datetimeFigureOut">
              <a:rPr lang="en-US" smtClean="0"/>
              <a:pPr/>
              <a:t>2/6/2024</a:t>
            </a:fld>
            <a:endParaRPr lang="en-US"/>
          </a:p>
        </p:txBody>
      </p:sp>
      <p:sp>
        <p:nvSpPr>
          <p:cNvPr id="8" name="Footer Placeholder 7">
            <a:extLst>
              <a:ext uri="{FF2B5EF4-FFF2-40B4-BE49-F238E27FC236}">
                <a16:creationId xmlns:a16="http://schemas.microsoft.com/office/drawing/2014/main" id="{1B189765-25AA-401C-C85A-6A3BFD1481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EDB3AA-4E6D-6A21-4791-83269FC786F8}"/>
              </a:ext>
            </a:extLst>
          </p:cNvPr>
          <p:cNvSpPr>
            <a:spLocks noGrp="1"/>
          </p:cNvSpPr>
          <p:nvPr>
            <p:ph type="sldNum" sz="quarter" idx="12"/>
          </p:nvPr>
        </p:nvSpPr>
        <p:spPr/>
        <p:txBody>
          <a:bodyPr/>
          <a:lstStyle/>
          <a:p>
            <a:fld id="{28EC605A-A71B-4BFA-B4B1-CFE84DF7E02E}" type="slidenum">
              <a:rPr lang="en-US" smtClean="0"/>
              <a:pPr/>
              <a:t>‹#›</a:t>
            </a:fld>
            <a:endParaRPr lang="en-US"/>
          </a:p>
        </p:txBody>
      </p:sp>
    </p:spTree>
    <p:extLst>
      <p:ext uri="{BB962C8B-B14F-4D97-AF65-F5344CB8AC3E}">
        <p14:creationId xmlns:p14="http://schemas.microsoft.com/office/powerpoint/2010/main" val="332195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E4F17-EB12-D817-5A6D-9D8AB7BA78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9DA6FA-5B8A-AE03-2C9B-9D2885B23892}"/>
              </a:ext>
            </a:extLst>
          </p:cNvPr>
          <p:cNvSpPr>
            <a:spLocks noGrp="1"/>
          </p:cNvSpPr>
          <p:nvPr>
            <p:ph type="dt" sz="half" idx="10"/>
          </p:nvPr>
        </p:nvSpPr>
        <p:spPr/>
        <p:txBody>
          <a:bodyPr/>
          <a:lstStyle/>
          <a:p>
            <a:fld id="{7FC529C5-6618-4006-830E-25D3EC5A0741}" type="datetimeFigureOut">
              <a:rPr lang="en-US" smtClean="0"/>
              <a:pPr/>
              <a:t>2/6/2024</a:t>
            </a:fld>
            <a:endParaRPr lang="en-US"/>
          </a:p>
        </p:txBody>
      </p:sp>
      <p:sp>
        <p:nvSpPr>
          <p:cNvPr id="4" name="Footer Placeholder 3">
            <a:extLst>
              <a:ext uri="{FF2B5EF4-FFF2-40B4-BE49-F238E27FC236}">
                <a16:creationId xmlns:a16="http://schemas.microsoft.com/office/drawing/2014/main" id="{D04C3C52-8BFA-136E-A4C6-CE62B8E55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BCF3A4-8318-2E17-AC12-8CE0B873ACEC}"/>
              </a:ext>
            </a:extLst>
          </p:cNvPr>
          <p:cNvSpPr>
            <a:spLocks noGrp="1"/>
          </p:cNvSpPr>
          <p:nvPr>
            <p:ph type="sldNum" sz="quarter" idx="12"/>
          </p:nvPr>
        </p:nvSpPr>
        <p:spPr/>
        <p:txBody>
          <a:bodyPr/>
          <a:lstStyle/>
          <a:p>
            <a:fld id="{28EC605A-A71B-4BFA-B4B1-CFE84DF7E02E}" type="slidenum">
              <a:rPr lang="en-US" smtClean="0"/>
              <a:pPr/>
              <a:t>‹#›</a:t>
            </a:fld>
            <a:endParaRPr lang="en-US"/>
          </a:p>
        </p:txBody>
      </p:sp>
    </p:spTree>
    <p:extLst>
      <p:ext uri="{BB962C8B-B14F-4D97-AF65-F5344CB8AC3E}">
        <p14:creationId xmlns:p14="http://schemas.microsoft.com/office/powerpoint/2010/main" val="3108687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115CA3-A8AE-A497-E17F-27349F882BE8}"/>
              </a:ext>
            </a:extLst>
          </p:cNvPr>
          <p:cNvSpPr>
            <a:spLocks noGrp="1"/>
          </p:cNvSpPr>
          <p:nvPr>
            <p:ph type="dt" sz="half" idx="10"/>
          </p:nvPr>
        </p:nvSpPr>
        <p:spPr/>
        <p:txBody>
          <a:bodyPr/>
          <a:lstStyle/>
          <a:p>
            <a:fld id="{7FC529C5-6618-4006-830E-25D3EC5A0741}" type="datetimeFigureOut">
              <a:rPr lang="en-US" smtClean="0"/>
              <a:pPr/>
              <a:t>2/6/2024</a:t>
            </a:fld>
            <a:endParaRPr lang="en-US"/>
          </a:p>
        </p:txBody>
      </p:sp>
      <p:sp>
        <p:nvSpPr>
          <p:cNvPr id="3" name="Footer Placeholder 2">
            <a:extLst>
              <a:ext uri="{FF2B5EF4-FFF2-40B4-BE49-F238E27FC236}">
                <a16:creationId xmlns:a16="http://schemas.microsoft.com/office/drawing/2014/main" id="{3D902285-D356-4FEF-4C7C-130AFBF12F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0FF671-3C04-265B-1239-290F882C9A20}"/>
              </a:ext>
            </a:extLst>
          </p:cNvPr>
          <p:cNvSpPr>
            <a:spLocks noGrp="1"/>
          </p:cNvSpPr>
          <p:nvPr>
            <p:ph type="sldNum" sz="quarter" idx="12"/>
          </p:nvPr>
        </p:nvSpPr>
        <p:spPr/>
        <p:txBody>
          <a:bodyPr/>
          <a:lstStyle/>
          <a:p>
            <a:fld id="{28EC605A-A71B-4BFA-B4B1-CFE84DF7E02E}" type="slidenum">
              <a:rPr lang="en-US" smtClean="0"/>
              <a:pPr/>
              <a:t>‹#›</a:t>
            </a:fld>
            <a:endParaRPr lang="en-US"/>
          </a:p>
        </p:txBody>
      </p:sp>
    </p:spTree>
    <p:extLst>
      <p:ext uri="{BB962C8B-B14F-4D97-AF65-F5344CB8AC3E}">
        <p14:creationId xmlns:p14="http://schemas.microsoft.com/office/powerpoint/2010/main" val="245277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B2914-7D37-2CBF-92E5-888CED09A0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4BE13A-E30E-3879-D18E-29DC86F978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97A787-E535-E4C8-F2FE-4525B97C72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8FCA1E-88DC-4F4E-5DCA-56B39F9D26B8}"/>
              </a:ext>
            </a:extLst>
          </p:cNvPr>
          <p:cNvSpPr>
            <a:spLocks noGrp="1"/>
          </p:cNvSpPr>
          <p:nvPr>
            <p:ph type="dt" sz="half" idx="10"/>
          </p:nvPr>
        </p:nvSpPr>
        <p:spPr/>
        <p:txBody>
          <a:bodyPr/>
          <a:lstStyle/>
          <a:p>
            <a:fld id="{7FC529C5-6618-4006-830E-25D3EC5A0741}" type="datetimeFigureOut">
              <a:rPr lang="en-US" smtClean="0"/>
              <a:pPr/>
              <a:t>2/6/2024</a:t>
            </a:fld>
            <a:endParaRPr lang="en-US"/>
          </a:p>
        </p:txBody>
      </p:sp>
      <p:sp>
        <p:nvSpPr>
          <p:cNvPr id="6" name="Footer Placeholder 5">
            <a:extLst>
              <a:ext uri="{FF2B5EF4-FFF2-40B4-BE49-F238E27FC236}">
                <a16:creationId xmlns:a16="http://schemas.microsoft.com/office/drawing/2014/main" id="{0130A57C-0B6C-726F-C5ED-39C8E0E34D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BED052-28F7-3A50-A072-0779AF98FBEB}"/>
              </a:ext>
            </a:extLst>
          </p:cNvPr>
          <p:cNvSpPr>
            <a:spLocks noGrp="1"/>
          </p:cNvSpPr>
          <p:nvPr>
            <p:ph type="sldNum" sz="quarter" idx="12"/>
          </p:nvPr>
        </p:nvSpPr>
        <p:spPr/>
        <p:txBody>
          <a:bodyPr/>
          <a:lstStyle/>
          <a:p>
            <a:fld id="{28EC605A-A71B-4BFA-B4B1-CFE84DF7E02E}" type="slidenum">
              <a:rPr lang="en-US" smtClean="0"/>
              <a:pPr/>
              <a:t>‹#›</a:t>
            </a:fld>
            <a:endParaRPr lang="en-US"/>
          </a:p>
        </p:txBody>
      </p:sp>
    </p:spTree>
    <p:extLst>
      <p:ext uri="{BB962C8B-B14F-4D97-AF65-F5344CB8AC3E}">
        <p14:creationId xmlns:p14="http://schemas.microsoft.com/office/powerpoint/2010/main" val="3555174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3CFDD-AA01-BC1F-7045-F587C7DAED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25C81-328D-FE7C-F1ED-57E61BB5AA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5B2171-928C-CAAC-DF4D-A87B142970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618D8A-D530-B09E-F966-B9C8B805F87F}"/>
              </a:ext>
            </a:extLst>
          </p:cNvPr>
          <p:cNvSpPr>
            <a:spLocks noGrp="1"/>
          </p:cNvSpPr>
          <p:nvPr>
            <p:ph type="dt" sz="half" idx="10"/>
          </p:nvPr>
        </p:nvSpPr>
        <p:spPr/>
        <p:txBody>
          <a:bodyPr/>
          <a:lstStyle/>
          <a:p>
            <a:fld id="{7FC529C5-6618-4006-830E-25D3EC5A0741}" type="datetimeFigureOut">
              <a:rPr lang="en-US" smtClean="0"/>
              <a:pPr/>
              <a:t>2/6/2024</a:t>
            </a:fld>
            <a:endParaRPr lang="en-US"/>
          </a:p>
        </p:txBody>
      </p:sp>
      <p:sp>
        <p:nvSpPr>
          <p:cNvPr id="6" name="Footer Placeholder 5">
            <a:extLst>
              <a:ext uri="{FF2B5EF4-FFF2-40B4-BE49-F238E27FC236}">
                <a16:creationId xmlns:a16="http://schemas.microsoft.com/office/drawing/2014/main" id="{70B649F7-E015-36AE-1085-86591D1C04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326A1C-43DB-D2A1-A703-A663DB0BA87A}"/>
              </a:ext>
            </a:extLst>
          </p:cNvPr>
          <p:cNvSpPr>
            <a:spLocks noGrp="1"/>
          </p:cNvSpPr>
          <p:nvPr>
            <p:ph type="sldNum" sz="quarter" idx="12"/>
          </p:nvPr>
        </p:nvSpPr>
        <p:spPr/>
        <p:txBody>
          <a:bodyPr/>
          <a:lstStyle/>
          <a:p>
            <a:fld id="{28EC605A-A71B-4BFA-B4B1-CFE84DF7E02E}" type="slidenum">
              <a:rPr lang="en-US" smtClean="0"/>
              <a:pPr/>
              <a:t>‹#›</a:t>
            </a:fld>
            <a:endParaRPr lang="en-US"/>
          </a:p>
        </p:txBody>
      </p:sp>
    </p:spTree>
    <p:extLst>
      <p:ext uri="{BB962C8B-B14F-4D97-AF65-F5344CB8AC3E}">
        <p14:creationId xmlns:p14="http://schemas.microsoft.com/office/powerpoint/2010/main" val="268632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311FC8-F658-F0D2-BCA8-CC2A6C9798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244CDC-F296-9E65-41B8-4DCAF68BCF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B73C91-9A05-2C28-E23D-86271F5B34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C529C5-6618-4006-830E-25D3EC5A0741}" type="datetimeFigureOut">
              <a:rPr lang="en-US" smtClean="0"/>
              <a:pPr/>
              <a:t>2/6/2024</a:t>
            </a:fld>
            <a:endParaRPr lang="en-US"/>
          </a:p>
        </p:txBody>
      </p:sp>
      <p:sp>
        <p:nvSpPr>
          <p:cNvPr id="5" name="Footer Placeholder 4">
            <a:extLst>
              <a:ext uri="{FF2B5EF4-FFF2-40B4-BE49-F238E27FC236}">
                <a16:creationId xmlns:a16="http://schemas.microsoft.com/office/drawing/2014/main" id="{35CC49D2-381D-3CD0-2335-AF46CEAFE5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0DC3E6-92A5-5DC7-64B6-A5B8CE9325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EC605A-A71B-4BFA-B4B1-CFE84DF7E02E}" type="slidenum">
              <a:rPr lang="en-US" smtClean="0"/>
              <a:pPr/>
              <a:t>‹#›</a:t>
            </a:fld>
            <a:endParaRPr lang="en-US"/>
          </a:p>
        </p:txBody>
      </p:sp>
    </p:spTree>
    <p:extLst>
      <p:ext uri="{BB962C8B-B14F-4D97-AF65-F5344CB8AC3E}">
        <p14:creationId xmlns:p14="http://schemas.microsoft.com/office/powerpoint/2010/main" val="1149402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99A6E-9ADF-0800-42A7-D0807F1B9246}"/>
              </a:ext>
            </a:extLst>
          </p:cNvPr>
          <p:cNvSpPr>
            <a:spLocks noGrp="1"/>
          </p:cNvSpPr>
          <p:nvPr>
            <p:ph type="ctrTitle"/>
          </p:nvPr>
        </p:nvSpPr>
        <p:spPr/>
        <p:txBody>
          <a:bodyPr/>
          <a:lstStyle/>
          <a:p>
            <a:r>
              <a:rPr lang="en-US" dirty="0"/>
              <a:t>Week4</a:t>
            </a:r>
          </a:p>
        </p:txBody>
      </p:sp>
      <p:sp>
        <p:nvSpPr>
          <p:cNvPr id="3" name="Subtitle 2">
            <a:extLst>
              <a:ext uri="{FF2B5EF4-FFF2-40B4-BE49-F238E27FC236}">
                <a16:creationId xmlns:a16="http://schemas.microsoft.com/office/drawing/2014/main" id="{D0FEB96A-6850-AFAC-F425-E6266B2EE59E}"/>
              </a:ext>
            </a:extLst>
          </p:cNvPr>
          <p:cNvSpPr>
            <a:spLocks noGrp="1"/>
          </p:cNvSpPr>
          <p:nvPr>
            <p:ph type="subTitle" idx="1"/>
          </p:nvPr>
        </p:nvSpPr>
        <p:spPr/>
        <p:txBody>
          <a:bodyPr/>
          <a:lstStyle/>
          <a:p>
            <a:r>
              <a:rPr lang="en-US" dirty="0"/>
              <a:t>Suffix Arrays</a:t>
            </a:r>
          </a:p>
          <a:p>
            <a:r>
              <a:rPr lang="en-US" dirty="0"/>
              <a:t>KMP</a:t>
            </a:r>
          </a:p>
        </p:txBody>
      </p:sp>
    </p:spTree>
    <p:extLst>
      <p:ext uri="{BB962C8B-B14F-4D97-AF65-F5344CB8AC3E}">
        <p14:creationId xmlns:p14="http://schemas.microsoft.com/office/powerpoint/2010/main" val="1324137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5B162-19F4-F304-D2E5-4A62EF4E902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B439768-A8C5-C9A1-AE18-32E04B7A6FC4}"/>
              </a:ext>
            </a:extLst>
          </p:cNvPr>
          <p:cNvPicPr>
            <a:picLocks noGrp="1" noChangeAspect="1"/>
          </p:cNvPicPr>
          <p:nvPr>
            <p:ph idx="1"/>
          </p:nvPr>
        </p:nvPicPr>
        <p:blipFill>
          <a:blip r:embed="rId2"/>
          <a:stretch>
            <a:fillRect/>
          </a:stretch>
        </p:blipFill>
        <p:spPr>
          <a:xfrm>
            <a:off x="953728" y="2096129"/>
            <a:ext cx="9193161" cy="4396746"/>
          </a:xfrm>
        </p:spPr>
      </p:pic>
    </p:spTree>
    <p:extLst>
      <p:ext uri="{BB962C8B-B14F-4D97-AF65-F5344CB8AC3E}">
        <p14:creationId xmlns:p14="http://schemas.microsoft.com/office/powerpoint/2010/main" val="1884975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B7452-23F2-0489-E27F-B954296B32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D19558E-4646-BC13-1829-DF171E39E76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BDF3666-A749-F5F0-D1CC-47213308CA2A}"/>
              </a:ext>
            </a:extLst>
          </p:cNvPr>
          <p:cNvPicPr>
            <a:picLocks noChangeAspect="1"/>
          </p:cNvPicPr>
          <p:nvPr/>
        </p:nvPicPr>
        <p:blipFill>
          <a:blip r:embed="rId2"/>
          <a:stretch>
            <a:fillRect/>
          </a:stretch>
        </p:blipFill>
        <p:spPr>
          <a:xfrm>
            <a:off x="1661652" y="1428576"/>
            <a:ext cx="8563895" cy="4748387"/>
          </a:xfrm>
          <a:prstGeom prst="rect">
            <a:avLst/>
          </a:prstGeom>
        </p:spPr>
      </p:pic>
    </p:spTree>
    <p:extLst>
      <p:ext uri="{BB962C8B-B14F-4D97-AF65-F5344CB8AC3E}">
        <p14:creationId xmlns:p14="http://schemas.microsoft.com/office/powerpoint/2010/main" val="1054593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720D1-838A-BC66-CDA4-BD024AE12C66}"/>
              </a:ext>
            </a:extLst>
          </p:cNvPr>
          <p:cNvSpPr>
            <a:spLocks noGrp="1"/>
          </p:cNvSpPr>
          <p:nvPr>
            <p:ph type="title"/>
          </p:nvPr>
        </p:nvSpPr>
        <p:spPr/>
        <p:txBody>
          <a:bodyPr/>
          <a:lstStyle/>
          <a:p>
            <a:r>
              <a:rPr lang="en-IN" dirty="0"/>
              <a:t>Suffix Arrays</a:t>
            </a:r>
          </a:p>
        </p:txBody>
      </p:sp>
      <p:pic>
        <p:nvPicPr>
          <p:cNvPr id="5" name="Content Placeholder 4">
            <a:extLst>
              <a:ext uri="{FF2B5EF4-FFF2-40B4-BE49-F238E27FC236}">
                <a16:creationId xmlns:a16="http://schemas.microsoft.com/office/drawing/2014/main" id="{7F02608C-BE7D-9DF2-79A8-962C4361105B}"/>
              </a:ext>
            </a:extLst>
          </p:cNvPr>
          <p:cNvPicPr>
            <a:picLocks noGrp="1" noChangeAspect="1"/>
          </p:cNvPicPr>
          <p:nvPr>
            <p:ph idx="1"/>
          </p:nvPr>
        </p:nvPicPr>
        <p:blipFill>
          <a:blip r:embed="rId2"/>
          <a:stretch>
            <a:fillRect/>
          </a:stretch>
        </p:blipFill>
        <p:spPr>
          <a:xfrm>
            <a:off x="1366684" y="1844647"/>
            <a:ext cx="9153832" cy="4313294"/>
          </a:xfrm>
        </p:spPr>
      </p:pic>
    </p:spTree>
    <p:extLst>
      <p:ext uri="{BB962C8B-B14F-4D97-AF65-F5344CB8AC3E}">
        <p14:creationId xmlns:p14="http://schemas.microsoft.com/office/powerpoint/2010/main" val="3927078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301F-2EF7-4742-0164-1A6013376B6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25C9E3-3B0C-45AB-C43C-6C30887E4E6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9EF1020-79E6-4FAB-34F4-39916A26801E}"/>
              </a:ext>
            </a:extLst>
          </p:cNvPr>
          <p:cNvPicPr>
            <a:picLocks noChangeAspect="1"/>
          </p:cNvPicPr>
          <p:nvPr/>
        </p:nvPicPr>
        <p:blipFill>
          <a:blip r:embed="rId2"/>
          <a:stretch>
            <a:fillRect/>
          </a:stretch>
        </p:blipFill>
        <p:spPr>
          <a:xfrm>
            <a:off x="1307690" y="453132"/>
            <a:ext cx="9674941" cy="5951736"/>
          </a:xfrm>
          <a:prstGeom prst="rect">
            <a:avLst/>
          </a:prstGeom>
        </p:spPr>
      </p:pic>
    </p:spTree>
    <p:extLst>
      <p:ext uri="{BB962C8B-B14F-4D97-AF65-F5344CB8AC3E}">
        <p14:creationId xmlns:p14="http://schemas.microsoft.com/office/powerpoint/2010/main" val="4262902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538272" y="-182578"/>
            <a:ext cx="8229600" cy="1143000"/>
          </a:xfrm>
        </p:spPr>
        <p:txBody>
          <a:bodyPr/>
          <a:lstStyle/>
          <a:p>
            <a:pPr algn="l"/>
            <a:r>
              <a:rPr lang="en-US" sz="4000" dirty="0"/>
              <a:t>The Knuth-Morris-Pratt Algorithm</a:t>
            </a:r>
          </a:p>
        </p:txBody>
      </p:sp>
      <p:sp>
        <p:nvSpPr>
          <p:cNvPr id="121859" name="Rectangle 3"/>
          <p:cNvSpPr>
            <a:spLocks noGrp="1" noChangeArrowheads="1"/>
          </p:cNvSpPr>
          <p:nvPr>
            <p:ph type="body" idx="1"/>
          </p:nvPr>
        </p:nvSpPr>
        <p:spPr/>
        <p:txBody>
          <a:bodyPr/>
          <a:lstStyle/>
          <a:p>
            <a:pPr algn="just">
              <a:lnSpc>
                <a:spcPct val="90000"/>
              </a:lnSpc>
              <a:buFont typeface="Wingdings" pitchFamily="2" charset="2"/>
              <a:buNone/>
            </a:pPr>
            <a:r>
              <a:rPr lang="en-US" dirty="0"/>
              <a:t>Knuth, Morris and Pratt proposed a linear time algorithm for the string matching problem. </a:t>
            </a:r>
          </a:p>
          <a:p>
            <a:pPr algn="just">
              <a:lnSpc>
                <a:spcPct val="90000"/>
              </a:lnSpc>
              <a:buFont typeface="Wingdings" pitchFamily="2" charset="2"/>
              <a:buNone/>
            </a:pPr>
            <a:r>
              <a:rPr lang="en-US" dirty="0"/>
              <a:t>A matching time of O(n) is achieved by avoiding comparisons with elements of ‘S’ that have previously been involved in comparison with some element of the pattern ‘p’ to be matched. i.e., backtracking on the string ‘S’ never occurs</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1523984" y="-182578"/>
            <a:ext cx="8229600" cy="1143000"/>
          </a:xfrm>
        </p:spPr>
        <p:txBody>
          <a:bodyPr/>
          <a:lstStyle/>
          <a:p>
            <a:pPr algn="l"/>
            <a:r>
              <a:rPr lang="en-US" dirty="0"/>
              <a:t>Components of KMP algorithm</a:t>
            </a:r>
          </a:p>
        </p:txBody>
      </p:sp>
      <p:sp>
        <p:nvSpPr>
          <p:cNvPr id="122883" name="Rectangle 3"/>
          <p:cNvSpPr>
            <a:spLocks noGrp="1" noChangeArrowheads="1"/>
          </p:cNvSpPr>
          <p:nvPr>
            <p:ph type="body" idx="1"/>
          </p:nvPr>
        </p:nvSpPr>
        <p:spPr/>
        <p:txBody>
          <a:bodyPr/>
          <a:lstStyle/>
          <a:p>
            <a:pPr>
              <a:lnSpc>
                <a:spcPct val="80000"/>
              </a:lnSpc>
            </a:pPr>
            <a:r>
              <a:rPr lang="en-US" u="sng"/>
              <a:t>The prefix function, </a:t>
            </a:r>
            <a:r>
              <a:rPr lang="el-GR" u="sng">
                <a:cs typeface="Arial" charset="0"/>
              </a:rPr>
              <a:t>Π</a:t>
            </a:r>
            <a:endParaRPr lang="en-US" u="sng">
              <a:cs typeface="Arial" charset="0"/>
            </a:endParaRPr>
          </a:p>
          <a:p>
            <a:pPr>
              <a:lnSpc>
                <a:spcPct val="80000"/>
              </a:lnSpc>
              <a:buFont typeface="Wingdings" pitchFamily="2" charset="2"/>
              <a:buNone/>
            </a:pPr>
            <a:r>
              <a:rPr lang="en-US">
                <a:cs typeface="Arial" charset="0"/>
              </a:rPr>
              <a:t>The prefix function,</a:t>
            </a:r>
            <a:r>
              <a:rPr lang="el-GR">
                <a:cs typeface="Arial" charset="0"/>
              </a:rPr>
              <a:t>Π</a:t>
            </a:r>
            <a:r>
              <a:rPr lang="en-US">
                <a:cs typeface="Arial" charset="0"/>
              </a:rPr>
              <a:t> for a pattern encapsulates knowledge about how the pattern matches against shifts of itself. This information can be used to avoid useless shifts of the pattern ‘p’. In other words, this enables avoiding backtracking on the string ‘S’.</a:t>
            </a:r>
          </a:p>
          <a:p>
            <a:pPr>
              <a:lnSpc>
                <a:spcPct val="80000"/>
              </a:lnSpc>
            </a:pPr>
            <a:r>
              <a:rPr lang="en-US" u="sng">
                <a:cs typeface="Arial" charset="0"/>
              </a:rPr>
              <a:t>The KMP Matcher</a:t>
            </a:r>
          </a:p>
          <a:p>
            <a:pPr>
              <a:lnSpc>
                <a:spcPct val="80000"/>
              </a:lnSpc>
              <a:buFont typeface="Wingdings" pitchFamily="2" charset="2"/>
              <a:buNone/>
            </a:pPr>
            <a:r>
              <a:rPr lang="en-US">
                <a:cs typeface="Arial" charset="0"/>
              </a:rPr>
              <a:t>With string ‘S’, pattern ‘p’ and prefix function ‘</a:t>
            </a:r>
            <a:r>
              <a:rPr lang="el-GR">
                <a:cs typeface="Arial" charset="0"/>
              </a:rPr>
              <a:t>Π</a:t>
            </a:r>
            <a:r>
              <a:rPr lang="en-US">
                <a:cs typeface="Arial" charset="0"/>
              </a:rPr>
              <a:t>’ as inputs, finds the occurrence of ‘p’ in ‘S’ and returns the number of shifts of ‘p’ after which occurrence is found. </a:t>
            </a:r>
          </a:p>
          <a:p>
            <a:pPr>
              <a:lnSpc>
                <a:spcPct val="80000"/>
              </a:lnSpc>
            </a:pPr>
            <a:endParaRPr lang="el-GR">
              <a:cs typeface="Arial"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538272" y="-196866"/>
            <a:ext cx="8229600" cy="1143000"/>
          </a:xfrm>
        </p:spPr>
        <p:txBody>
          <a:bodyPr/>
          <a:lstStyle/>
          <a:p>
            <a:pPr algn="l"/>
            <a:r>
              <a:rPr lang="en-US" dirty="0"/>
              <a:t>The prefix function, </a:t>
            </a:r>
            <a:r>
              <a:rPr lang="el-GR" dirty="0">
                <a:cs typeface="Arial" charset="0"/>
              </a:rPr>
              <a:t>Π</a:t>
            </a:r>
            <a:endParaRPr lang="en-US" dirty="0">
              <a:cs typeface="Arial" charset="0"/>
            </a:endParaRPr>
          </a:p>
        </p:txBody>
      </p:sp>
      <p:sp>
        <p:nvSpPr>
          <p:cNvPr id="123907" name="Rectangle 3"/>
          <p:cNvSpPr>
            <a:spLocks noGrp="1" noChangeArrowheads="1"/>
          </p:cNvSpPr>
          <p:nvPr>
            <p:ph type="body" idx="1"/>
          </p:nvPr>
        </p:nvSpPr>
        <p:spPr/>
        <p:txBody>
          <a:bodyPr>
            <a:normAutofit fontScale="92500" lnSpcReduction="20000"/>
          </a:bodyPr>
          <a:lstStyle/>
          <a:p>
            <a:pPr marL="609600" indent="-609600">
              <a:lnSpc>
                <a:spcPct val="80000"/>
              </a:lnSpc>
              <a:buNone/>
            </a:pPr>
            <a:r>
              <a:rPr lang="en-US" sz="2000" dirty="0"/>
              <a:t>Following </a:t>
            </a:r>
            <a:r>
              <a:rPr lang="en-US" sz="2000" dirty="0" err="1"/>
              <a:t>pseudocode</a:t>
            </a:r>
            <a:r>
              <a:rPr lang="en-US" sz="2000" dirty="0"/>
              <a:t> computes the prefix </a:t>
            </a:r>
            <a:r>
              <a:rPr lang="en-US" sz="2000" dirty="0" err="1"/>
              <a:t>fucnction</a:t>
            </a:r>
            <a:r>
              <a:rPr lang="en-US" sz="2000" dirty="0"/>
              <a:t>, </a:t>
            </a:r>
            <a:r>
              <a:rPr lang="el-GR" sz="2000" dirty="0">
                <a:cs typeface="Arial" charset="0"/>
              </a:rPr>
              <a:t>Π</a:t>
            </a:r>
            <a:r>
              <a:rPr lang="en-US" sz="2000" dirty="0">
                <a:cs typeface="Arial" charset="0"/>
              </a:rPr>
              <a:t>:</a:t>
            </a:r>
          </a:p>
          <a:p>
            <a:pPr marL="609600" indent="-609600">
              <a:lnSpc>
                <a:spcPct val="80000"/>
              </a:lnSpc>
              <a:buNone/>
            </a:pPr>
            <a:endParaRPr lang="en-US" sz="2000" dirty="0">
              <a:cs typeface="Arial" charset="0"/>
            </a:endParaRPr>
          </a:p>
          <a:p>
            <a:pPr marL="609600" indent="-609600">
              <a:lnSpc>
                <a:spcPct val="80000"/>
              </a:lnSpc>
              <a:buNone/>
            </a:pPr>
            <a:r>
              <a:rPr lang="en-US" sz="2000" u="sng" dirty="0">
                <a:cs typeface="Arial" charset="0"/>
              </a:rPr>
              <a:t>Compute-Prefix-Function (p)</a:t>
            </a:r>
          </a:p>
          <a:p>
            <a:pPr marL="609600" indent="-609600">
              <a:lnSpc>
                <a:spcPct val="80000"/>
              </a:lnSpc>
              <a:buNone/>
            </a:pPr>
            <a:r>
              <a:rPr lang="en-US" sz="2000" dirty="0">
                <a:cs typeface="Arial" charset="0"/>
              </a:rPr>
              <a:t>1  m </a:t>
            </a:r>
            <a:r>
              <a:rPr lang="en-US" sz="2000" dirty="0">
                <a:cs typeface="Arial" charset="0"/>
                <a:sym typeface="Wingdings" pitchFamily="2" charset="2"/>
              </a:rPr>
              <a:t> length[p]               //’p’ pattern to be matched</a:t>
            </a:r>
          </a:p>
          <a:p>
            <a:pPr marL="609600" indent="-609600">
              <a:lnSpc>
                <a:spcPct val="80000"/>
              </a:lnSpc>
              <a:buNone/>
            </a:pPr>
            <a:r>
              <a:rPr lang="en-US" sz="2000" dirty="0">
                <a:cs typeface="Arial" charset="0"/>
              </a:rPr>
              <a:t>2  </a:t>
            </a:r>
            <a:r>
              <a:rPr lang="el-GR" sz="2000" dirty="0">
                <a:cs typeface="Arial" charset="0"/>
              </a:rPr>
              <a:t>Π</a:t>
            </a:r>
            <a:r>
              <a:rPr lang="en-US" sz="2000" dirty="0">
                <a:cs typeface="Arial" charset="0"/>
              </a:rPr>
              <a:t>[1] </a:t>
            </a:r>
            <a:r>
              <a:rPr lang="en-US" sz="2000" dirty="0">
                <a:cs typeface="Arial" charset="0"/>
                <a:sym typeface="Wingdings" pitchFamily="2" charset="2"/>
              </a:rPr>
              <a:t> 0 </a:t>
            </a:r>
          </a:p>
          <a:p>
            <a:pPr marL="609600" indent="-609600">
              <a:lnSpc>
                <a:spcPct val="80000"/>
              </a:lnSpc>
              <a:buNone/>
            </a:pPr>
            <a:r>
              <a:rPr lang="en-US" sz="2000" dirty="0">
                <a:cs typeface="Arial" charset="0"/>
              </a:rPr>
              <a:t>3  k </a:t>
            </a:r>
            <a:r>
              <a:rPr lang="en-US" sz="2000" dirty="0">
                <a:cs typeface="Arial" charset="0"/>
                <a:sym typeface="Wingdings" pitchFamily="2" charset="2"/>
              </a:rPr>
              <a:t> 0</a:t>
            </a:r>
          </a:p>
          <a:p>
            <a:pPr marL="609600" indent="-609600">
              <a:lnSpc>
                <a:spcPct val="80000"/>
              </a:lnSpc>
              <a:buFontTx/>
              <a:buAutoNum type="arabicPlain" startAt="4"/>
            </a:pPr>
            <a:r>
              <a:rPr lang="en-US" sz="2000" b="1" dirty="0">
                <a:cs typeface="Arial" charset="0"/>
                <a:sym typeface="Wingdings" pitchFamily="2" charset="2"/>
              </a:rPr>
              <a:t> for</a:t>
            </a:r>
            <a:r>
              <a:rPr lang="en-US" sz="2000" dirty="0">
                <a:cs typeface="Arial" charset="0"/>
                <a:sym typeface="Wingdings" pitchFamily="2" charset="2"/>
              </a:rPr>
              <a:t> q  2 to m</a:t>
            </a:r>
          </a:p>
          <a:p>
            <a:pPr marL="609600" indent="-609600">
              <a:lnSpc>
                <a:spcPct val="80000"/>
              </a:lnSpc>
              <a:buFontTx/>
              <a:buAutoNum type="arabicPlain" startAt="5"/>
            </a:pPr>
            <a:r>
              <a:rPr lang="en-US" sz="2000" dirty="0">
                <a:cs typeface="Arial" charset="0"/>
              </a:rPr>
              <a:t>         </a:t>
            </a:r>
            <a:r>
              <a:rPr lang="en-US" sz="2000" b="1" dirty="0">
                <a:cs typeface="Arial" charset="0"/>
              </a:rPr>
              <a:t>do while</a:t>
            </a:r>
            <a:r>
              <a:rPr lang="en-US" sz="2000" dirty="0">
                <a:cs typeface="Arial" charset="0"/>
              </a:rPr>
              <a:t> k &gt; 0 and p[k+1] != p[q]</a:t>
            </a:r>
          </a:p>
          <a:p>
            <a:pPr marL="609600" indent="-609600">
              <a:lnSpc>
                <a:spcPct val="80000"/>
              </a:lnSpc>
              <a:buNone/>
            </a:pPr>
            <a:r>
              <a:rPr lang="en-US" sz="2000" dirty="0">
                <a:cs typeface="Arial" charset="0"/>
              </a:rPr>
              <a:t>6                       </a:t>
            </a:r>
            <a:r>
              <a:rPr lang="en-US" sz="2000" b="1" dirty="0">
                <a:cs typeface="Arial" charset="0"/>
              </a:rPr>
              <a:t>do</a:t>
            </a:r>
            <a:r>
              <a:rPr lang="en-US" sz="2000" dirty="0">
                <a:cs typeface="Arial" charset="0"/>
              </a:rPr>
              <a:t> k </a:t>
            </a:r>
            <a:r>
              <a:rPr lang="en-US" sz="2000" dirty="0">
                <a:cs typeface="Arial" charset="0"/>
                <a:sym typeface="Wingdings" pitchFamily="2" charset="2"/>
              </a:rPr>
              <a:t> </a:t>
            </a:r>
            <a:r>
              <a:rPr lang="el-GR" sz="2000" dirty="0">
                <a:cs typeface="Arial" charset="0"/>
              </a:rPr>
              <a:t>Π</a:t>
            </a:r>
            <a:r>
              <a:rPr lang="en-US" sz="2000" dirty="0">
                <a:cs typeface="Arial" charset="0"/>
              </a:rPr>
              <a:t>[k]</a:t>
            </a:r>
          </a:p>
          <a:p>
            <a:pPr marL="609600" indent="-609600">
              <a:lnSpc>
                <a:spcPct val="80000"/>
              </a:lnSpc>
              <a:buFontTx/>
              <a:buAutoNum type="arabicPlain" startAt="7"/>
            </a:pPr>
            <a:r>
              <a:rPr lang="en-US" sz="2000" dirty="0">
                <a:cs typeface="Arial" charset="0"/>
              </a:rPr>
              <a:t>              </a:t>
            </a:r>
            <a:r>
              <a:rPr lang="en-US" sz="2000" b="1" dirty="0">
                <a:cs typeface="Arial" charset="0"/>
              </a:rPr>
              <a:t>If</a:t>
            </a:r>
            <a:r>
              <a:rPr lang="en-US" sz="2000" dirty="0">
                <a:cs typeface="Arial" charset="0"/>
              </a:rPr>
              <a:t> p[k+1] = p[q]</a:t>
            </a:r>
          </a:p>
          <a:p>
            <a:pPr marL="609600" indent="-609600">
              <a:lnSpc>
                <a:spcPct val="80000"/>
              </a:lnSpc>
              <a:buFontTx/>
              <a:buAutoNum type="arabicPlain" startAt="8"/>
            </a:pPr>
            <a:r>
              <a:rPr lang="en-US" sz="2000" dirty="0">
                <a:cs typeface="Arial" charset="0"/>
              </a:rPr>
              <a:t>                 </a:t>
            </a:r>
            <a:r>
              <a:rPr lang="en-US" sz="2000" b="1" dirty="0">
                <a:cs typeface="Arial" charset="0"/>
              </a:rPr>
              <a:t>then</a:t>
            </a:r>
            <a:r>
              <a:rPr lang="en-US" sz="2000" dirty="0">
                <a:cs typeface="Arial" charset="0"/>
              </a:rPr>
              <a:t> k </a:t>
            </a:r>
            <a:r>
              <a:rPr lang="en-US" sz="2000" dirty="0">
                <a:cs typeface="Arial" charset="0"/>
                <a:sym typeface="Wingdings" pitchFamily="2" charset="2"/>
              </a:rPr>
              <a:t> k +1</a:t>
            </a:r>
          </a:p>
          <a:p>
            <a:pPr marL="609600" indent="-609600">
              <a:lnSpc>
                <a:spcPct val="80000"/>
              </a:lnSpc>
              <a:buFontTx/>
              <a:buAutoNum type="arabicPlain" startAt="9"/>
            </a:pPr>
            <a:r>
              <a:rPr lang="en-US" sz="2000" dirty="0">
                <a:cs typeface="Arial" charset="0"/>
              </a:rPr>
              <a:t>              </a:t>
            </a:r>
            <a:r>
              <a:rPr lang="el-GR" sz="2000" dirty="0">
                <a:cs typeface="Arial" charset="0"/>
              </a:rPr>
              <a:t>Π</a:t>
            </a:r>
            <a:r>
              <a:rPr lang="en-US" sz="2000" dirty="0">
                <a:cs typeface="Arial" charset="0"/>
              </a:rPr>
              <a:t>[q] </a:t>
            </a:r>
            <a:r>
              <a:rPr lang="en-US" sz="2000" dirty="0">
                <a:cs typeface="Arial" charset="0"/>
                <a:sym typeface="Wingdings" pitchFamily="2" charset="2"/>
              </a:rPr>
              <a:t> k</a:t>
            </a:r>
          </a:p>
          <a:p>
            <a:pPr marL="609600" indent="-609600">
              <a:lnSpc>
                <a:spcPct val="80000"/>
              </a:lnSpc>
              <a:buNone/>
            </a:pPr>
            <a:r>
              <a:rPr lang="en-US" sz="2000" dirty="0">
                <a:cs typeface="Arial" charset="0"/>
              </a:rPr>
              <a:t>10     </a:t>
            </a:r>
            <a:r>
              <a:rPr lang="en-US" sz="2000" b="1" dirty="0">
                <a:cs typeface="Arial" charset="0"/>
              </a:rPr>
              <a:t>return</a:t>
            </a:r>
            <a:r>
              <a:rPr lang="en-US" sz="2000" dirty="0">
                <a:cs typeface="Arial" charset="0"/>
              </a:rPr>
              <a:t> </a:t>
            </a:r>
            <a:r>
              <a:rPr lang="el-GR" sz="2000" dirty="0">
                <a:cs typeface="Arial" charset="0"/>
              </a:rPr>
              <a:t>Π</a:t>
            </a:r>
            <a:endParaRPr lang="en-US" sz="2000" dirty="0">
              <a:cs typeface="Arial" charset="0"/>
            </a:endParaRPr>
          </a:p>
          <a:p>
            <a:pPr marL="609600" indent="-609600">
              <a:lnSpc>
                <a:spcPct val="80000"/>
              </a:lnSpc>
              <a:buNone/>
            </a:pPr>
            <a:r>
              <a:rPr lang="en-US" sz="2000" dirty="0">
                <a:cs typeface="Arial" charset="0"/>
              </a:rPr>
              <a:t> </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body" sz="half" idx="1"/>
          </p:nvPr>
        </p:nvSpPr>
        <p:spPr>
          <a:xfrm>
            <a:off x="1538272" y="185736"/>
            <a:ext cx="7391400" cy="1219200"/>
          </a:xfrm>
        </p:spPr>
        <p:txBody>
          <a:bodyPr>
            <a:normAutofit fontScale="85000" lnSpcReduction="20000"/>
          </a:bodyPr>
          <a:lstStyle/>
          <a:p>
            <a:pPr>
              <a:buFont typeface="Wingdings" pitchFamily="2" charset="2"/>
              <a:buNone/>
            </a:pPr>
            <a:r>
              <a:rPr lang="en-US" dirty="0"/>
              <a:t>Example: compute </a:t>
            </a:r>
            <a:r>
              <a:rPr lang="el-GR" dirty="0">
                <a:cs typeface="Arial" charset="0"/>
              </a:rPr>
              <a:t>Π</a:t>
            </a:r>
            <a:r>
              <a:rPr lang="en-US" dirty="0">
                <a:cs typeface="Arial" charset="0"/>
              </a:rPr>
              <a:t> for the pattern ‘p’ below: </a:t>
            </a:r>
          </a:p>
          <a:p>
            <a:pPr>
              <a:buFont typeface="Wingdings" pitchFamily="2" charset="2"/>
              <a:buNone/>
            </a:pPr>
            <a:r>
              <a:rPr lang="en-US" dirty="0">
                <a:cs typeface="Arial" charset="0"/>
              </a:rPr>
              <a:t>        </a:t>
            </a:r>
          </a:p>
          <a:p>
            <a:pPr>
              <a:buFont typeface="Wingdings" pitchFamily="2" charset="2"/>
              <a:buNone/>
            </a:pPr>
            <a:r>
              <a:rPr lang="en-US" dirty="0">
                <a:cs typeface="Arial" charset="0"/>
              </a:rPr>
              <a:t>		       P</a:t>
            </a:r>
          </a:p>
        </p:txBody>
      </p:sp>
      <p:graphicFrame>
        <p:nvGraphicFramePr>
          <p:cNvPr id="124955" name="Group 27"/>
          <p:cNvGraphicFramePr>
            <a:graphicFrameLocks noGrp="1"/>
          </p:cNvGraphicFramePr>
          <p:nvPr>
            <p:ph sz="quarter" idx="2"/>
          </p:nvPr>
        </p:nvGraphicFramePr>
        <p:xfrm>
          <a:off x="3505200" y="838200"/>
          <a:ext cx="4038600" cy="533400"/>
        </p:xfrm>
        <a:graphic>
          <a:graphicData uri="http://schemas.openxmlformats.org/drawingml/2006/table">
            <a:tbl>
              <a:tblPr/>
              <a:tblGrid>
                <a:gridCol w="577850">
                  <a:extLst>
                    <a:ext uri="{9D8B030D-6E8A-4147-A177-3AD203B41FA5}">
                      <a16:colId xmlns:a16="http://schemas.microsoft.com/office/drawing/2014/main" val="20000"/>
                    </a:ext>
                  </a:extLst>
                </a:gridCol>
                <a:gridCol w="576263">
                  <a:extLst>
                    <a:ext uri="{9D8B030D-6E8A-4147-A177-3AD203B41FA5}">
                      <a16:colId xmlns:a16="http://schemas.microsoft.com/office/drawing/2014/main" val="20001"/>
                    </a:ext>
                  </a:extLst>
                </a:gridCol>
                <a:gridCol w="576262">
                  <a:extLst>
                    <a:ext uri="{9D8B030D-6E8A-4147-A177-3AD203B41FA5}">
                      <a16:colId xmlns:a16="http://schemas.microsoft.com/office/drawing/2014/main" val="20002"/>
                    </a:ext>
                  </a:extLst>
                </a:gridCol>
                <a:gridCol w="577850">
                  <a:extLst>
                    <a:ext uri="{9D8B030D-6E8A-4147-A177-3AD203B41FA5}">
                      <a16:colId xmlns:a16="http://schemas.microsoft.com/office/drawing/2014/main" val="20003"/>
                    </a:ext>
                  </a:extLst>
                </a:gridCol>
                <a:gridCol w="576263">
                  <a:extLst>
                    <a:ext uri="{9D8B030D-6E8A-4147-A177-3AD203B41FA5}">
                      <a16:colId xmlns:a16="http://schemas.microsoft.com/office/drawing/2014/main" val="20004"/>
                    </a:ext>
                  </a:extLst>
                </a:gridCol>
                <a:gridCol w="576262">
                  <a:extLst>
                    <a:ext uri="{9D8B030D-6E8A-4147-A177-3AD203B41FA5}">
                      <a16:colId xmlns:a16="http://schemas.microsoft.com/office/drawing/2014/main" val="20005"/>
                    </a:ext>
                  </a:extLst>
                </a:gridCol>
                <a:gridCol w="577850">
                  <a:extLst>
                    <a:ext uri="{9D8B030D-6E8A-4147-A177-3AD203B41FA5}">
                      <a16:colId xmlns:a16="http://schemas.microsoft.com/office/drawing/2014/main" val="20006"/>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4973" name="Text Box 45"/>
          <p:cNvSpPr txBox="1">
            <a:spLocks noChangeArrowheads="1"/>
          </p:cNvSpPr>
          <p:nvPr/>
        </p:nvSpPr>
        <p:spPr bwMode="auto">
          <a:xfrm>
            <a:off x="1752600" y="1524000"/>
            <a:ext cx="3886200" cy="5035550"/>
          </a:xfrm>
          <a:prstGeom prst="rect">
            <a:avLst/>
          </a:prstGeom>
          <a:noFill/>
          <a:ln w="9525">
            <a:noFill/>
            <a:miter lim="800000"/>
            <a:headEnd/>
            <a:tailEnd/>
          </a:ln>
          <a:effectLst/>
        </p:spPr>
        <p:txBody>
          <a:bodyPr>
            <a:spAutoFit/>
          </a:bodyPr>
          <a:lstStyle/>
          <a:p>
            <a:pPr eaLnBrk="1" hangingPunct="1"/>
            <a:r>
              <a:rPr lang="en-US"/>
              <a:t>Initially: m = length[p] = 7</a:t>
            </a:r>
          </a:p>
          <a:p>
            <a:pPr eaLnBrk="1" hangingPunct="1"/>
            <a:r>
              <a:rPr lang="en-US"/>
              <a:t>             </a:t>
            </a:r>
            <a:r>
              <a:rPr lang="el-GR"/>
              <a:t>Π</a:t>
            </a:r>
            <a:r>
              <a:rPr lang="en-US"/>
              <a:t>[1] = 0</a:t>
            </a:r>
          </a:p>
          <a:p>
            <a:pPr eaLnBrk="1" hangingPunct="1"/>
            <a:r>
              <a:rPr lang="en-US"/>
              <a:t>             k = 0                                               </a:t>
            </a:r>
          </a:p>
          <a:p>
            <a:pPr eaLnBrk="1" hangingPunct="1"/>
            <a:endParaRPr lang="en-US"/>
          </a:p>
          <a:p>
            <a:pPr eaLnBrk="1" hangingPunct="1"/>
            <a:r>
              <a:rPr lang="en-US" u="sng"/>
              <a:t>Step 1:</a:t>
            </a:r>
            <a:r>
              <a:rPr lang="en-US"/>
              <a:t>  q = 2, k=0                                    </a:t>
            </a:r>
          </a:p>
          <a:p>
            <a:pPr eaLnBrk="1" hangingPunct="1"/>
            <a:r>
              <a:rPr lang="en-US"/>
              <a:t>                   </a:t>
            </a:r>
            <a:r>
              <a:rPr lang="el-GR"/>
              <a:t>Π</a:t>
            </a:r>
            <a:r>
              <a:rPr lang="en-US"/>
              <a:t>[2] = 0</a:t>
            </a:r>
          </a:p>
          <a:p>
            <a:pPr eaLnBrk="1" hangingPunct="1"/>
            <a:endParaRPr lang="en-US"/>
          </a:p>
          <a:p>
            <a:pPr eaLnBrk="1" hangingPunct="1"/>
            <a:endParaRPr lang="en-US"/>
          </a:p>
          <a:p>
            <a:pPr eaLnBrk="1" hangingPunct="1"/>
            <a:endParaRPr lang="en-US"/>
          </a:p>
          <a:p>
            <a:pPr eaLnBrk="1" hangingPunct="1"/>
            <a:r>
              <a:rPr lang="en-US" u="sng"/>
              <a:t>Step 2:</a:t>
            </a:r>
            <a:r>
              <a:rPr lang="en-US"/>
              <a:t> q = 3, k = 0,</a:t>
            </a:r>
          </a:p>
          <a:p>
            <a:pPr eaLnBrk="1" hangingPunct="1"/>
            <a:r>
              <a:rPr lang="en-US"/>
              <a:t>                   </a:t>
            </a:r>
            <a:r>
              <a:rPr lang="el-GR"/>
              <a:t>Π</a:t>
            </a:r>
            <a:r>
              <a:rPr lang="en-US"/>
              <a:t>[3] = 1</a:t>
            </a:r>
          </a:p>
          <a:p>
            <a:pPr eaLnBrk="1" hangingPunct="1"/>
            <a:endParaRPr lang="en-US"/>
          </a:p>
          <a:p>
            <a:pPr eaLnBrk="1" hangingPunct="1"/>
            <a:endParaRPr lang="en-US"/>
          </a:p>
          <a:p>
            <a:pPr eaLnBrk="1" hangingPunct="1"/>
            <a:endParaRPr lang="en-US"/>
          </a:p>
          <a:p>
            <a:pPr eaLnBrk="1" hangingPunct="1"/>
            <a:r>
              <a:rPr lang="en-US" u="sng"/>
              <a:t>Step 3:</a:t>
            </a:r>
            <a:r>
              <a:rPr lang="en-US"/>
              <a:t> q = 4, k = 1</a:t>
            </a:r>
          </a:p>
          <a:p>
            <a:pPr eaLnBrk="1" hangingPunct="1"/>
            <a:r>
              <a:rPr lang="en-US"/>
              <a:t>                   </a:t>
            </a:r>
            <a:r>
              <a:rPr lang="el-GR"/>
              <a:t>Π</a:t>
            </a:r>
            <a:r>
              <a:rPr lang="en-US"/>
              <a:t>[4] = 2</a:t>
            </a:r>
          </a:p>
          <a:p>
            <a:pPr eaLnBrk="1" hangingPunct="1"/>
            <a:endParaRPr lang="en-US"/>
          </a:p>
          <a:p>
            <a:pPr eaLnBrk="1" hangingPunct="1"/>
            <a:r>
              <a:rPr lang="en-US"/>
              <a:t>             </a:t>
            </a:r>
          </a:p>
        </p:txBody>
      </p:sp>
      <p:graphicFrame>
        <p:nvGraphicFramePr>
          <p:cNvPr id="125453" name="Group 525"/>
          <p:cNvGraphicFramePr>
            <a:graphicFrameLocks noGrp="1"/>
          </p:cNvGraphicFramePr>
          <p:nvPr>
            <p:ph sz="quarter" idx="3"/>
          </p:nvPr>
        </p:nvGraphicFramePr>
        <p:xfrm>
          <a:off x="5943600" y="2514600"/>
          <a:ext cx="3733800" cy="1097280"/>
        </p:xfrm>
        <a:graphic>
          <a:graphicData uri="http://schemas.openxmlformats.org/drawingml/2006/table">
            <a:tbl>
              <a:tblPr/>
              <a:tblGrid>
                <a:gridCol w="466725">
                  <a:extLst>
                    <a:ext uri="{9D8B030D-6E8A-4147-A177-3AD203B41FA5}">
                      <a16:colId xmlns:a16="http://schemas.microsoft.com/office/drawing/2014/main" val="20000"/>
                    </a:ext>
                  </a:extLst>
                </a:gridCol>
                <a:gridCol w="466725">
                  <a:extLst>
                    <a:ext uri="{9D8B030D-6E8A-4147-A177-3AD203B41FA5}">
                      <a16:colId xmlns:a16="http://schemas.microsoft.com/office/drawing/2014/main" val="20001"/>
                    </a:ext>
                  </a:extLst>
                </a:gridCol>
                <a:gridCol w="466725">
                  <a:extLst>
                    <a:ext uri="{9D8B030D-6E8A-4147-A177-3AD203B41FA5}">
                      <a16:colId xmlns:a16="http://schemas.microsoft.com/office/drawing/2014/main" val="20002"/>
                    </a:ext>
                  </a:extLst>
                </a:gridCol>
                <a:gridCol w="466725">
                  <a:extLst>
                    <a:ext uri="{9D8B030D-6E8A-4147-A177-3AD203B41FA5}">
                      <a16:colId xmlns:a16="http://schemas.microsoft.com/office/drawing/2014/main" val="20003"/>
                    </a:ext>
                  </a:extLst>
                </a:gridCol>
                <a:gridCol w="466725">
                  <a:extLst>
                    <a:ext uri="{9D8B030D-6E8A-4147-A177-3AD203B41FA5}">
                      <a16:colId xmlns:a16="http://schemas.microsoft.com/office/drawing/2014/main" val="20004"/>
                    </a:ext>
                  </a:extLst>
                </a:gridCol>
                <a:gridCol w="466725">
                  <a:extLst>
                    <a:ext uri="{9D8B030D-6E8A-4147-A177-3AD203B41FA5}">
                      <a16:colId xmlns:a16="http://schemas.microsoft.com/office/drawing/2014/main" val="20005"/>
                    </a:ext>
                  </a:extLst>
                </a:gridCol>
                <a:gridCol w="466725">
                  <a:extLst>
                    <a:ext uri="{9D8B030D-6E8A-4147-A177-3AD203B41FA5}">
                      <a16:colId xmlns:a16="http://schemas.microsoft.com/office/drawing/2014/main" val="20006"/>
                    </a:ext>
                  </a:extLst>
                </a:gridCol>
                <a:gridCol w="466725">
                  <a:extLst>
                    <a:ext uri="{9D8B030D-6E8A-4147-A177-3AD203B41FA5}">
                      <a16:colId xmlns:a16="http://schemas.microsoft.com/office/drawing/2014/main" val="20007"/>
                    </a:ext>
                  </a:extLst>
                </a:gridCol>
              </a:tblGrid>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25455" name="Group 527"/>
          <p:cNvGraphicFramePr>
            <a:graphicFrameLocks noGrp="1"/>
          </p:cNvGraphicFramePr>
          <p:nvPr/>
        </p:nvGraphicFramePr>
        <p:xfrm>
          <a:off x="5943600" y="4010025"/>
          <a:ext cx="3733800" cy="1097280"/>
        </p:xfrm>
        <a:graphic>
          <a:graphicData uri="http://schemas.openxmlformats.org/drawingml/2006/table">
            <a:tbl>
              <a:tblPr/>
              <a:tblGrid>
                <a:gridCol w="466725">
                  <a:extLst>
                    <a:ext uri="{9D8B030D-6E8A-4147-A177-3AD203B41FA5}">
                      <a16:colId xmlns:a16="http://schemas.microsoft.com/office/drawing/2014/main" val="20000"/>
                    </a:ext>
                  </a:extLst>
                </a:gridCol>
                <a:gridCol w="466725">
                  <a:extLst>
                    <a:ext uri="{9D8B030D-6E8A-4147-A177-3AD203B41FA5}">
                      <a16:colId xmlns:a16="http://schemas.microsoft.com/office/drawing/2014/main" val="20001"/>
                    </a:ext>
                  </a:extLst>
                </a:gridCol>
                <a:gridCol w="466725">
                  <a:extLst>
                    <a:ext uri="{9D8B030D-6E8A-4147-A177-3AD203B41FA5}">
                      <a16:colId xmlns:a16="http://schemas.microsoft.com/office/drawing/2014/main" val="20002"/>
                    </a:ext>
                  </a:extLst>
                </a:gridCol>
                <a:gridCol w="466725">
                  <a:extLst>
                    <a:ext uri="{9D8B030D-6E8A-4147-A177-3AD203B41FA5}">
                      <a16:colId xmlns:a16="http://schemas.microsoft.com/office/drawing/2014/main" val="20003"/>
                    </a:ext>
                  </a:extLst>
                </a:gridCol>
                <a:gridCol w="466725">
                  <a:extLst>
                    <a:ext uri="{9D8B030D-6E8A-4147-A177-3AD203B41FA5}">
                      <a16:colId xmlns:a16="http://schemas.microsoft.com/office/drawing/2014/main" val="20004"/>
                    </a:ext>
                  </a:extLst>
                </a:gridCol>
                <a:gridCol w="466725">
                  <a:extLst>
                    <a:ext uri="{9D8B030D-6E8A-4147-A177-3AD203B41FA5}">
                      <a16:colId xmlns:a16="http://schemas.microsoft.com/office/drawing/2014/main" val="20005"/>
                    </a:ext>
                  </a:extLst>
                </a:gridCol>
                <a:gridCol w="466725">
                  <a:extLst>
                    <a:ext uri="{9D8B030D-6E8A-4147-A177-3AD203B41FA5}">
                      <a16:colId xmlns:a16="http://schemas.microsoft.com/office/drawing/2014/main" val="20006"/>
                    </a:ext>
                  </a:extLst>
                </a:gridCol>
                <a:gridCol w="466725">
                  <a:extLst>
                    <a:ext uri="{9D8B030D-6E8A-4147-A177-3AD203B41FA5}">
                      <a16:colId xmlns:a16="http://schemas.microsoft.com/office/drawing/2014/main" val="20007"/>
                    </a:ext>
                  </a:extLst>
                </a:gridCol>
              </a:tblGrid>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25412" name="Group 484"/>
          <p:cNvGraphicFramePr>
            <a:graphicFrameLocks noGrp="1"/>
          </p:cNvGraphicFramePr>
          <p:nvPr/>
        </p:nvGraphicFramePr>
        <p:xfrm>
          <a:off x="5943600" y="5457825"/>
          <a:ext cx="3733800" cy="1097280"/>
        </p:xfrm>
        <a:graphic>
          <a:graphicData uri="http://schemas.openxmlformats.org/drawingml/2006/table">
            <a:tbl>
              <a:tblPr/>
              <a:tblGrid>
                <a:gridCol w="466725">
                  <a:extLst>
                    <a:ext uri="{9D8B030D-6E8A-4147-A177-3AD203B41FA5}">
                      <a16:colId xmlns:a16="http://schemas.microsoft.com/office/drawing/2014/main" val="20000"/>
                    </a:ext>
                  </a:extLst>
                </a:gridCol>
                <a:gridCol w="466725">
                  <a:extLst>
                    <a:ext uri="{9D8B030D-6E8A-4147-A177-3AD203B41FA5}">
                      <a16:colId xmlns:a16="http://schemas.microsoft.com/office/drawing/2014/main" val="20001"/>
                    </a:ext>
                  </a:extLst>
                </a:gridCol>
                <a:gridCol w="466725">
                  <a:extLst>
                    <a:ext uri="{9D8B030D-6E8A-4147-A177-3AD203B41FA5}">
                      <a16:colId xmlns:a16="http://schemas.microsoft.com/office/drawing/2014/main" val="20002"/>
                    </a:ext>
                  </a:extLst>
                </a:gridCol>
                <a:gridCol w="466725">
                  <a:extLst>
                    <a:ext uri="{9D8B030D-6E8A-4147-A177-3AD203B41FA5}">
                      <a16:colId xmlns:a16="http://schemas.microsoft.com/office/drawing/2014/main" val="20003"/>
                    </a:ext>
                  </a:extLst>
                </a:gridCol>
                <a:gridCol w="466725">
                  <a:extLst>
                    <a:ext uri="{9D8B030D-6E8A-4147-A177-3AD203B41FA5}">
                      <a16:colId xmlns:a16="http://schemas.microsoft.com/office/drawing/2014/main" val="20004"/>
                    </a:ext>
                  </a:extLst>
                </a:gridCol>
                <a:gridCol w="466725">
                  <a:extLst>
                    <a:ext uri="{9D8B030D-6E8A-4147-A177-3AD203B41FA5}">
                      <a16:colId xmlns:a16="http://schemas.microsoft.com/office/drawing/2014/main" val="20005"/>
                    </a:ext>
                  </a:extLst>
                </a:gridCol>
                <a:gridCol w="466725">
                  <a:extLst>
                    <a:ext uri="{9D8B030D-6E8A-4147-A177-3AD203B41FA5}">
                      <a16:colId xmlns:a16="http://schemas.microsoft.com/office/drawing/2014/main" val="20006"/>
                    </a:ext>
                  </a:extLst>
                </a:gridCol>
                <a:gridCol w="466725">
                  <a:extLst>
                    <a:ext uri="{9D8B030D-6E8A-4147-A177-3AD203B41FA5}">
                      <a16:colId xmlns:a16="http://schemas.microsoft.com/office/drawing/2014/main" val="20007"/>
                    </a:ext>
                  </a:extLst>
                </a:gridCol>
              </a:tblGrid>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p:cNvSpPr>
            <a:spLocks noGrp="1" noChangeArrowheads="1"/>
          </p:cNvSpPr>
          <p:nvPr>
            <p:ph type="body" sz="half" idx="1"/>
          </p:nvPr>
        </p:nvSpPr>
        <p:spPr>
          <a:xfrm>
            <a:off x="1981200" y="1028721"/>
            <a:ext cx="4038600" cy="5668963"/>
          </a:xfrm>
        </p:spPr>
        <p:txBody>
          <a:bodyPr>
            <a:normAutofit fontScale="92500" lnSpcReduction="20000"/>
          </a:bodyPr>
          <a:lstStyle/>
          <a:p>
            <a:pPr>
              <a:lnSpc>
                <a:spcPct val="90000"/>
              </a:lnSpc>
              <a:buFont typeface="Wingdings" pitchFamily="2" charset="2"/>
              <a:buNone/>
            </a:pPr>
            <a:r>
              <a:rPr lang="en-US" sz="2000" u="sng"/>
              <a:t>Step 4: </a:t>
            </a:r>
            <a:r>
              <a:rPr lang="en-US" sz="2000"/>
              <a:t>q = 5, k =2</a:t>
            </a:r>
          </a:p>
          <a:p>
            <a:pPr>
              <a:lnSpc>
                <a:spcPct val="90000"/>
              </a:lnSpc>
              <a:buFont typeface="Wingdings" pitchFamily="2" charset="2"/>
              <a:buNone/>
            </a:pPr>
            <a:r>
              <a:rPr lang="en-US" sz="2000"/>
              <a:t>                    </a:t>
            </a:r>
            <a:r>
              <a:rPr lang="el-GR" sz="2000">
                <a:cs typeface="Arial" charset="0"/>
              </a:rPr>
              <a:t>Π</a:t>
            </a:r>
            <a:r>
              <a:rPr lang="en-US" sz="2000">
                <a:cs typeface="Arial" charset="0"/>
              </a:rPr>
              <a:t>[5] = 3</a:t>
            </a:r>
          </a:p>
          <a:p>
            <a:pPr>
              <a:lnSpc>
                <a:spcPct val="90000"/>
              </a:lnSpc>
              <a:buFont typeface="Wingdings" pitchFamily="2" charset="2"/>
              <a:buNone/>
            </a:pPr>
            <a:endParaRPr lang="en-US" sz="2000">
              <a:cs typeface="Arial" charset="0"/>
            </a:endParaRPr>
          </a:p>
          <a:p>
            <a:pPr>
              <a:lnSpc>
                <a:spcPct val="90000"/>
              </a:lnSpc>
              <a:buFont typeface="Wingdings" pitchFamily="2" charset="2"/>
              <a:buNone/>
            </a:pPr>
            <a:endParaRPr lang="en-US" sz="2000">
              <a:cs typeface="Arial" charset="0"/>
            </a:endParaRPr>
          </a:p>
          <a:p>
            <a:pPr>
              <a:lnSpc>
                <a:spcPct val="90000"/>
              </a:lnSpc>
              <a:buFont typeface="Wingdings" pitchFamily="2" charset="2"/>
              <a:buNone/>
            </a:pPr>
            <a:endParaRPr lang="en-US" sz="2000">
              <a:cs typeface="Arial" charset="0"/>
            </a:endParaRPr>
          </a:p>
          <a:p>
            <a:pPr>
              <a:lnSpc>
                <a:spcPct val="90000"/>
              </a:lnSpc>
              <a:buFont typeface="Wingdings" pitchFamily="2" charset="2"/>
              <a:buNone/>
            </a:pPr>
            <a:r>
              <a:rPr lang="en-US" sz="2000" u="sng">
                <a:cs typeface="Arial" charset="0"/>
              </a:rPr>
              <a:t>Step 5:</a:t>
            </a:r>
            <a:r>
              <a:rPr lang="en-US" sz="2000"/>
              <a:t> q = 6, k = 3</a:t>
            </a:r>
          </a:p>
          <a:p>
            <a:pPr>
              <a:lnSpc>
                <a:spcPct val="90000"/>
              </a:lnSpc>
              <a:buFont typeface="Wingdings" pitchFamily="2" charset="2"/>
              <a:buNone/>
            </a:pPr>
            <a:r>
              <a:rPr lang="en-US" sz="2000"/>
              <a:t>                    </a:t>
            </a:r>
            <a:r>
              <a:rPr lang="el-GR" sz="2000">
                <a:cs typeface="Arial" charset="0"/>
              </a:rPr>
              <a:t>Π</a:t>
            </a:r>
            <a:r>
              <a:rPr lang="en-US" sz="2000">
                <a:cs typeface="Arial" charset="0"/>
              </a:rPr>
              <a:t>[6] = 1</a:t>
            </a:r>
          </a:p>
          <a:p>
            <a:pPr>
              <a:lnSpc>
                <a:spcPct val="90000"/>
              </a:lnSpc>
              <a:buFont typeface="Wingdings" pitchFamily="2" charset="2"/>
              <a:buNone/>
            </a:pPr>
            <a:endParaRPr lang="en-US" sz="2000">
              <a:cs typeface="Arial" charset="0"/>
            </a:endParaRPr>
          </a:p>
          <a:p>
            <a:pPr>
              <a:lnSpc>
                <a:spcPct val="90000"/>
              </a:lnSpc>
              <a:buFont typeface="Wingdings" pitchFamily="2" charset="2"/>
              <a:buNone/>
            </a:pPr>
            <a:endParaRPr lang="en-US" sz="2000">
              <a:cs typeface="Arial" charset="0"/>
            </a:endParaRPr>
          </a:p>
          <a:p>
            <a:pPr>
              <a:lnSpc>
                <a:spcPct val="90000"/>
              </a:lnSpc>
              <a:buFont typeface="Wingdings" pitchFamily="2" charset="2"/>
              <a:buNone/>
            </a:pPr>
            <a:endParaRPr lang="en-US" sz="2000">
              <a:cs typeface="Arial" charset="0"/>
            </a:endParaRPr>
          </a:p>
          <a:p>
            <a:pPr>
              <a:lnSpc>
                <a:spcPct val="90000"/>
              </a:lnSpc>
              <a:buFont typeface="Wingdings" pitchFamily="2" charset="2"/>
              <a:buNone/>
            </a:pPr>
            <a:r>
              <a:rPr lang="en-US" sz="2000" u="sng">
                <a:cs typeface="Arial" charset="0"/>
              </a:rPr>
              <a:t>Step 6:</a:t>
            </a:r>
            <a:r>
              <a:rPr lang="en-US" sz="2000">
                <a:cs typeface="Arial" charset="0"/>
              </a:rPr>
              <a:t> q = 7, k = 1 </a:t>
            </a:r>
          </a:p>
          <a:p>
            <a:pPr>
              <a:lnSpc>
                <a:spcPct val="90000"/>
              </a:lnSpc>
              <a:buFont typeface="Wingdings" pitchFamily="2" charset="2"/>
              <a:buNone/>
            </a:pPr>
            <a:r>
              <a:rPr lang="en-US" sz="2000">
                <a:cs typeface="Arial" charset="0"/>
              </a:rPr>
              <a:t>                    </a:t>
            </a:r>
            <a:r>
              <a:rPr lang="el-GR" sz="2000">
                <a:cs typeface="Arial" charset="0"/>
              </a:rPr>
              <a:t>Π</a:t>
            </a:r>
            <a:r>
              <a:rPr lang="en-US" sz="2000">
                <a:cs typeface="Arial" charset="0"/>
              </a:rPr>
              <a:t>[7] = 1</a:t>
            </a:r>
          </a:p>
          <a:p>
            <a:pPr>
              <a:lnSpc>
                <a:spcPct val="90000"/>
              </a:lnSpc>
              <a:buFont typeface="Wingdings" pitchFamily="2" charset="2"/>
              <a:buNone/>
            </a:pPr>
            <a:endParaRPr lang="en-US" sz="2000">
              <a:cs typeface="Arial" charset="0"/>
            </a:endParaRPr>
          </a:p>
          <a:p>
            <a:pPr>
              <a:lnSpc>
                <a:spcPct val="90000"/>
              </a:lnSpc>
              <a:buFont typeface="Wingdings" pitchFamily="2" charset="2"/>
              <a:buNone/>
            </a:pPr>
            <a:endParaRPr lang="en-US" sz="2000">
              <a:cs typeface="Arial" charset="0"/>
            </a:endParaRPr>
          </a:p>
          <a:p>
            <a:pPr>
              <a:lnSpc>
                <a:spcPct val="90000"/>
              </a:lnSpc>
              <a:buFont typeface="Wingdings" pitchFamily="2" charset="2"/>
              <a:buNone/>
            </a:pPr>
            <a:r>
              <a:rPr lang="en-US" sz="2000">
                <a:cs typeface="Arial" charset="0"/>
              </a:rPr>
              <a:t>After iterating 6 times, the prefix function computation is complete:                        </a:t>
            </a:r>
            <a:r>
              <a:rPr lang="en-US" sz="2000">
                <a:cs typeface="Arial" charset="0"/>
                <a:sym typeface="Wingdings" pitchFamily="2" charset="2"/>
              </a:rPr>
              <a:t></a:t>
            </a:r>
            <a:endParaRPr lang="en-US" sz="2000">
              <a:cs typeface="Arial" charset="0"/>
            </a:endParaRPr>
          </a:p>
        </p:txBody>
      </p:sp>
      <p:graphicFrame>
        <p:nvGraphicFramePr>
          <p:cNvPr id="138245" name="Group 5"/>
          <p:cNvGraphicFramePr>
            <a:graphicFrameLocks noGrp="1"/>
          </p:cNvGraphicFramePr>
          <p:nvPr>
            <p:ph sz="quarter" idx="2"/>
          </p:nvPr>
        </p:nvGraphicFramePr>
        <p:xfrm>
          <a:off x="6172200" y="1028720"/>
          <a:ext cx="4038600" cy="1219200"/>
        </p:xfrm>
        <a:graphic>
          <a:graphicData uri="http://schemas.openxmlformats.org/drawingml/2006/table">
            <a:tbl>
              <a:tblPr/>
              <a:tblGrid>
                <a:gridCol w="504825">
                  <a:extLst>
                    <a:ext uri="{9D8B030D-6E8A-4147-A177-3AD203B41FA5}">
                      <a16:colId xmlns:a16="http://schemas.microsoft.com/office/drawing/2014/main" val="20000"/>
                    </a:ext>
                  </a:extLst>
                </a:gridCol>
                <a:gridCol w="504825">
                  <a:extLst>
                    <a:ext uri="{9D8B030D-6E8A-4147-A177-3AD203B41FA5}">
                      <a16:colId xmlns:a16="http://schemas.microsoft.com/office/drawing/2014/main" val="20001"/>
                    </a:ext>
                  </a:extLst>
                </a:gridCol>
                <a:gridCol w="504825">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504825">
                  <a:extLst>
                    <a:ext uri="{9D8B030D-6E8A-4147-A177-3AD203B41FA5}">
                      <a16:colId xmlns:a16="http://schemas.microsoft.com/office/drawing/2014/main" val="20005"/>
                    </a:ext>
                  </a:extLst>
                </a:gridCol>
                <a:gridCol w="504825">
                  <a:extLst>
                    <a:ext uri="{9D8B030D-6E8A-4147-A177-3AD203B41FA5}">
                      <a16:colId xmlns:a16="http://schemas.microsoft.com/office/drawing/2014/main" val="20006"/>
                    </a:ext>
                  </a:extLst>
                </a:gridCol>
                <a:gridCol w="504825">
                  <a:extLst>
                    <a:ext uri="{9D8B030D-6E8A-4147-A177-3AD203B41FA5}">
                      <a16:colId xmlns:a16="http://schemas.microsoft.com/office/drawing/2014/main" val="20007"/>
                    </a:ext>
                  </a:extLst>
                </a:gridCol>
              </a:tblGrid>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38244" name="Rectangle 4"/>
          <p:cNvSpPr>
            <a:spLocks noChangeArrowheads="1"/>
          </p:cNvSpPr>
          <p:nvPr/>
        </p:nvSpPr>
        <p:spPr bwMode="auto">
          <a:xfrm>
            <a:off x="7924800" y="1257321"/>
            <a:ext cx="1752600" cy="366713"/>
          </a:xfrm>
          <a:prstGeom prst="rect">
            <a:avLst/>
          </a:prstGeom>
          <a:noFill/>
          <a:ln w="9525">
            <a:noFill/>
            <a:miter lim="800000"/>
            <a:headEnd/>
            <a:tailEnd/>
          </a:ln>
          <a:effectLst/>
        </p:spPr>
        <p:txBody>
          <a:bodyPr>
            <a:spAutoFit/>
          </a:bodyPr>
          <a:lstStyle/>
          <a:p>
            <a:pPr eaLnBrk="1" hangingPunct="1"/>
            <a:endParaRPr lang="en-US"/>
          </a:p>
        </p:txBody>
      </p:sp>
      <p:graphicFrame>
        <p:nvGraphicFramePr>
          <p:cNvPr id="138285" name="Group 45"/>
          <p:cNvGraphicFramePr>
            <a:graphicFrameLocks noGrp="1"/>
          </p:cNvGraphicFramePr>
          <p:nvPr>
            <p:ph sz="quarter" idx="3"/>
          </p:nvPr>
        </p:nvGraphicFramePr>
        <p:xfrm>
          <a:off x="6172200" y="2528908"/>
          <a:ext cx="4038600" cy="1243014"/>
        </p:xfrm>
        <a:graphic>
          <a:graphicData uri="http://schemas.openxmlformats.org/drawingml/2006/table">
            <a:tbl>
              <a:tblPr/>
              <a:tblGrid>
                <a:gridCol w="504825">
                  <a:extLst>
                    <a:ext uri="{9D8B030D-6E8A-4147-A177-3AD203B41FA5}">
                      <a16:colId xmlns:a16="http://schemas.microsoft.com/office/drawing/2014/main" val="20000"/>
                    </a:ext>
                  </a:extLst>
                </a:gridCol>
                <a:gridCol w="504825">
                  <a:extLst>
                    <a:ext uri="{9D8B030D-6E8A-4147-A177-3AD203B41FA5}">
                      <a16:colId xmlns:a16="http://schemas.microsoft.com/office/drawing/2014/main" val="20001"/>
                    </a:ext>
                  </a:extLst>
                </a:gridCol>
                <a:gridCol w="504825">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504825">
                  <a:extLst>
                    <a:ext uri="{9D8B030D-6E8A-4147-A177-3AD203B41FA5}">
                      <a16:colId xmlns:a16="http://schemas.microsoft.com/office/drawing/2014/main" val="20005"/>
                    </a:ext>
                  </a:extLst>
                </a:gridCol>
                <a:gridCol w="504825">
                  <a:extLst>
                    <a:ext uri="{9D8B030D-6E8A-4147-A177-3AD203B41FA5}">
                      <a16:colId xmlns:a16="http://schemas.microsoft.com/office/drawing/2014/main" val="20006"/>
                    </a:ext>
                  </a:extLst>
                </a:gridCol>
                <a:gridCol w="504825">
                  <a:extLst>
                    <a:ext uri="{9D8B030D-6E8A-4147-A177-3AD203B41FA5}">
                      <a16:colId xmlns:a16="http://schemas.microsoft.com/office/drawing/2014/main" val="20007"/>
                    </a:ext>
                  </a:extLst>
                </a:gridCol>
              </a:tblGrid>
              <a:tr h="4143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38325" name="Group 85"/>
          <p:cNvGraphicFramePr>
            <a:graphicFrameLocks noGrp="1"/>
          </p:cNvGraphicFramePr>
          <p:nvPr/>
        </p:nvGraphicFramePr>
        <p:xfrm>
          <a:off x="6172200" y="4000520"/>
          <a:ext cx="4038600" cy="1143000"/>
        </p:xfrm>
        <a:graphic>
          <a:graphicData uri="http://schemas.openxmlformats.org/drawingml/2006/table">
            <a:tbl>
              <a:tblPr/>
              <a:tblGrid>
                <a:gridCol w="504825">
                  <a:extLst>
                    <a:ext uri="{9D8B030D-6E8A-4147-A177-3AD203B41FA5}">
                      <a16:colId xmlns:a16="http://schemas.microsoft.com/office/drawing/2014/main" val="20000"/>
                    </a:ext>
                  </a:extLst>
                </a:gridCol>
                <a:gridCol w="504825">
                  <a:extLst>
                    <a:ext uri="{9D8B030D-6E8A-4147-A177-3AD203B41FA5}">
                      <a16:colId xmlns:a16="http://schemas.microsoft.com/office/drawing/2014/main" val="20001"/>
                    </a:ext>
                  </a:extLst>
                </a:gridCol>
                <a:gridCol w="504825">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504825">
                  <a:extLst>
                    <a:ext uri="{9D8B030D-6E8A-4147-A177-3AD203B41FA5}">
                      <a16:colId xmlns:a16="http://schemas.microsoft.com/office/drawing/2014/main" val="20005"/>
                    </a:ext>
                  </a:extLst>
                </a:gridCol>
                <a:gridCol w="504825">
                  <a:extLst>
                    <a:ext uri="{9D8B030D-6E8A-4147-A177-3AD203B41FA5}">
                      <a16:colId xmlns:a16="http://schemas.microsoft.com/office/drawing/2014/main" val="20006"/>
                    </a:ext>
                  </a:extLst>
                </a:gridCol>
                <a:gridCol w="504825">
                  <a:extLst>
                    <a:ext uri="{9D8B030D-6E8A-4147-A177-3AD203B41FA5}">
                      <a16:colId xmlns:a16="http://schemas.microsoft.com/office/drawing/2014/main" val="20007"/>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38363" name="Group 123"/>
          <p:cNvGraphicFramePr>
            <a:graphicFrameLocks noGrp="1"/>
          </p:cNvGraphicFramePr>
          <p:nvPr/>
        </p:nvGraphicFramePr>
        <p:xfrm>
          <a:off x="6172200" y="5676920"/>
          <a:ext cx="4038600" cy="1143000"/>
        </p:xfrm>
        <a:graphic>
          <a:graphicData uri="http://schemas.openxmlformats.org/drawingml/2006/table">
            <a:tbl>
              <a:tblPr/>
              <a:tblGrid>
                <a:gridCol w="504825">
                  <a:extLst>
                    <a:ext uri="{9D8B030D-6E8A-4147-A177-3AD203B41FA5}">
                      <a16:colId xmlns:a16="http://schemas.microsoft.com/office/drawing/2014/main" val="20000"/>
                    </a:ext>
                  </a:extLst>
                </a:gridCol>
                <a:gridCol w="504825">
                  <a:extLst>
                    <a:ext uri="{9D8B030D-6E8A-4147-A177-3AD203B41FA5}">
                      <a16:colId xmlns:a16="http://schemas.microsoft.com/office/drawing/2014/main" val="20001"/>
                    </a:ext>
                  </a:extLst>
                </a:gridCol>
                <a:gridCol w="504825">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504825">
                  <a:extLst>
                    <a:ext uri="{9D8B030D-6E8A-4147-A177-3AD203B41FA5}">
                      <a16:colId xmlns:a16="http://schemas.microsoft.com/office/drawing/2014/main" val="20005"/>
                    </a:ext>
                  </a:extLst>
                </a:gridCol>
                <a:gridCol w="504825">
                  <a:extLst>
                    <a:ext uri="{9D8B030D-6E8A-4147-A177-3AD203B41FA5}">
                      <a16:colId xmlns:a16="http://schemas.microsoft.com/office/drawing/2014/main" val="20006"/>
                    </a:ext>
                  </a:extLst>
                </a:gridCol>
                <a:gridCol w="504825">
                  <a:extLst>
                    <a:ext uri="{9D8B030D-6E8A-4147-A177-3AD203B41FA5}">
                      <a16:colId xmlns:a16="http://schemas.microsoft.com/office/drawing/2014/main" val="20007"/>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1538272" y="-211154"/>
            <a:ext cx="8229600" cy="1143000"/>
          </a:xfrm>
        </p:spPr>
        <p:txBody>
          <a:bodyPr/>
          <a:lstStyle/>
          <a:p>
            <a:pPr algn="l"/>
            <a:r>
              <a:rPr lang="en-US" dirty="0"/>
              <a:t>The KMP Matcher</a:t>
            </a:r>
          </a:p>
        </p:txBody>
      </p:sp>
      <p:sp>
        <p:nvSpPr>
          <p:cNvPr id="141315" name="Rectangle 3"/>
          <p:cNvSpPr>
            <a:spLocks noGrp="1" noChangeArrowheads="1"/>
          </p:cNvSpPr>
          <p:nvPr>
            <p:ph type="body" idx="1"/>
          </p:nvPr>
        </p:nvSpPr>
        <p:spPr/>
        <p:txBody>
          <a:bodyPr>
            <a:normAutofit fontScale="92500" lnSpcReduction="20000"/>
          </a:bodyPr>
          <a:lstStyle/>
          <a:p>
            <a:pPr marL="457200" indent="-457200">
              <a:lnSpc>
                <a:spcPct val="80000"/>
              </a:lnSpc>
              <a:buNone/>
            </a:pPr>
            <a:r>
              <a:rPr lang="en-US" sz="1400"/>
              <a:t>The KMP Matcher, with pattern ‘p’, string ‘S’ and prefix function ‘</a:t>
            </a:r>
            <a:r>
              <a:rPr lang="el-GR" sz="1400">
                <a:cs typeface="Arial" charset="0"/>
              </a:rPr>
              <a:t>Π</a:t>
            </a:r>
            <a:r>
              <a:rPr lang="en-US" sz="1400">
                <a:cs typeface="Arial" charset="0"/>
              </a:rPr>
              <a:t>’ as input, finds a match of p in S.</a:t>
            </a:r>
          </a:p>
          <a:p>
            <a:pPr marL="457200" indent="-457200">
              <a:lnSpc>
                <a:spcPct val="80000"/>
              </a:lnSpc>
              <a:buNone/>
            </a:pPr>
            <a:r>
              <a:rPr lang="en-US" sz="1400">
                <a:cs typeface="Arial" charset="0"/>
              </a:rPr>
              <a:t>Following pseudocode computes the matching component of KMP algorithm:</a:t>
            </a:r>
          </a:p>
          <a:p>
            <a:pPr marL="457200" indent="-457200">
              <a:lnSpc>
                <a:spcPct val="80000"/>
              </a:lnSpc>
              <a:buNone/>
            </a:pPr>
            <a:r>
              <a:rPr lang="en-US" sz="1400" u="sng">
                <a:cs typeface="Arial" charset="0"/>
              </a:rPr>
              <a:t>KMP-Matcher(S,p)</a:t>
            </a:r>
          </a:p>
          <a:p>
            <a:pPr marL="457200" indent="-457200">
              <a:lnSpc>
                <a:spcPct val="80000"/>
              </a:lnSpc>
              <a:buNone/>
            </a:pPr>
            <a:r>
              <a:rPr lang="en-US" sz="1400">
                <a:cs typeface="Arial" charset="0"/>
              </a:rPr>
              <a:t>1 n </a:t>
            </a:r>
            <a:r>
              <a:rPr lang="en-US" sz="1400">
                <a:cs typeface="Arial" charset="0"/>
                <a:sym typeface="Wingdings" pitchFamily="2" charset="2"/>
              </a:rPr>
              <a:t> length[S]                                   </a:t>
            </a:r>
          </a:p>
          <a:p>
            <a:pPr marL="457200" indent="-457200">
              <a:lnSpc>
                <a:spcPct val="80000"/>
              </a:lnSpc>
              <a:buNone/>
            </a:pPr>
            <a:r>
              <a:rPr lang="en-US" sz="1400">
                <a:cs typeface="Arial" charset="0"/>
                <a:sym typeface="Wingdings" pitchFamily="2" charset="2"/>
              </a:rPr>
              <a:t>2 m  length[p]</a:t>
            </a:r>
          </a:p>
          <a:p>
            <a:pPr marL="457200" indent="-457200">
              <a:lnSpc>
                <a:spcPct val="80000"/>
              </a:lnSpc>
              <a:buNone/>
            </a:pPr>
            <a:r>
              <a:rPr lang="en-US" sz="1400">
                <a:cs typeface="Arial" charset="0"/>
                <a:sym typeface="Wingdings" pitchFamily="2" charset="2"/>
              </a:rPr>
              <a:t>3 </a:t>
            </a:r>
            <a:r>
              <a:rPr lang="el-GR" sz="1400">
                <a:cs typeface="Arial" charset="0"/>
              </a:rPr>
              <a:t>Π</a:t>
            </a:r>
            <a:r>
              <a:rPr lang="en-US" sz="1400">
                <a:cs typeface="Arial" charset="0"/>
              </a:rPr>
              <a:t> </a:t>
            </a:r>
            <a:r>
              <a:rPr lang="en-US" sz="1400">
                <a:cs typeface="Arial" charset="0"/>
                <a:sym typeface="Wingdings" pitchFamily="2" charset="2"/>
              </a:rPr>
              <a:t> Compute-Prefix-Function(p)</a:t>
            </a:r>
          </a:p>
          <a:p>
            <a:pPr marL="457200" indent="-457200">
              <a:lnSpc>
                <a:spcPct val="80000"/>
              </a:lnSpc>
              <a:buNone/>
            </a:pPr>
            <a:r>
              <a:rPr lang="en-US" sz="1400">
                <a:cs typeface="Arial" charset="0"/>
              </a:rPr>
              <a:t>4 q </a:t>
            </a:r>
            <a:r>
              <a:rPr lang="en-US" sz="1400">
                <a:cs typeface="Arial" charset="0"/>
                <a:sym typeface="Wingdings" pitchFamily="2" charset="2"/>
              </a:rPr>
              <a:t> 0                                                          //number of characters matched  </a:t>
            </a:r>
          </a:p>
          <a:p>
            <a:pPr marL="457200" indent="-457200">
              <a:lnSpc>
                <a:spcPct val="80000"/>
              </a:lnSpc>
              <a:buNone/>
            </a:pPr>
            <a:r>
              <a:rPr lang="en-US" sz="1400">
                <a:cs typeface="Arial" charset="0"/>
              </a:rPr>
              <a:t>5 </a:t>
            </a:r>
            <a:r>
              <a:rPr lang="en-US" sz="1400" b="1">
                <a:cs typeface="Arial" charset="0"/>
              </a:rPr>
              <a:t>for</a:t>
            </a:r>
            <a:r>
              <a:rPr lang="en-US" sz="1400">
                <a:cs typeface="Arial" charset="0"/>
              </a:rPr>
              <a:t> i </a:t>
            </a:r>
            <a:r>
              <a:rPr lang="en-US" sz="1400">
                <a:cs typeface="Arial" charset="0"/>
                <a:sym typeface="Wingdings" pitchFamily="2" charset="2"/>
              </a:rPr>
              <a:t> 1 to n                                              //scan S from left to right</a:t>
            </a:r>
          </a:p>
          <a:p>
            <a:pPr marL="457200" indent="-457200">
              <a:lnSpc>
                <a:spcPct val="80000"/>
              </a:lnSpc>
              <a:buNone/>
            </a:pPr>
            <a:r>
              <a:rPr lang="en-US" sz="1400">
                <a:cs typeface="Arial" charset="0"/>
              </a:rPr>
              <a:t>6      </a:t>
            </a:r>
            <a:r>
              <a:rPr lang="en-US" sz="1400" b="1">
                <a:cs typeface="Arial" charset="0"/>
              </a:rPr>
              <a:t>do while</a:t>
            </a:r>
            <a:r>
              <a:rPr lang="en-US" sz="1400">
                <a:cs typeface="Arial" charset="0"/>
              </a:rPr>
              <a:t>  q &gt; 0 and p[q+1] != S[i]</a:t>
            </a:r>
          </a:p>
          <a:p>
            <a:pPr marL="457200" indent="-457200">
              <a:lnSpc>
                <a:spcPct val="80000"/>
              </a:lnSpc>
              <a:buFontTx/>
              <a:buAutoNum type="arabicPlain" startAt="7"/>
            </a:pPr>
            <a:r>
              <a:rPr lang="en-US" sz="1400">
                <a:cs typeface="Arial" charset="0"/>
              </a:rPr>
              <a:t>           </a:t>
            </a:r>
            <a:r>
              <a:rPr lang="en-US" sz="1400" b="1">
                <a:cs typeface="Arial" charset="0"/>
              </a:rPr>
              <a:t>do</a:t>
            </a:r>
            <a:r>
              <a:rPr lang="en-US" sz="1400">
                <a:cs typeface="Arial" charset="0"/>
              </a:rPr>
              <a:t>  q </a:t>
            </a:r>
            <a:r>
              <a:rPr lang="en-US" sz="1400">
                <a:cs typeface="Arial" charset="0"/>
                <a:sym typeface="Wingdings" pitchFamily="2" charset="2"/>
              </a:rPr>
              <a:t> </a:t>
            </a:r>
            <a:r>
              <a:rPr lang="el-GR" sz="1400">
                <a:cs typeface="Arial" charset="0"/>
              </a:rPr>
              <a:t>Π</a:t>
            </a:r>
            <a:r>
              <a:rPr lang="en-US" sz="1400">
                <a:cs typeface="Arial" charset="0"/>
              </a:rPr>
              <a:t>[q]                              //next character does not match</a:t>
            </a:r>
          </a:p>
          <a:p>
            <a:pPr marL="457200" indent="-457200">
              <a:lnSpc>
                <a:spcPct val="80000"/>
              </a:lnSpc>
              <a:buFontTx/>
              <a:buAutoNum type="arabicPlain" startAt="8"/>
            </a:pPr>
            <a:r>
              <a:rPr lang="en-US" sz="1400">
                <a:cs typeface="Arial" charset="0"/>
              </a:rPr>
              <a:t>      </a:t>
            </a:r>
            <a:r>
              <a:rPr lang="en-US" sz="1400" b="1">
                <a:cs typeface="Arial" charset="0"/>
              </a:rPr>
              <a:t>if</a:t>
            </a:r>
            <a:r>
              <a:rPr lang="en-US" sz="1400">
                <a:cs typeface="Arial" charset="0"/>
              </a:rPr>
              <a:t> p[q+1] = S[i]</a:t>
            </a:r>
          </a:p>
          <a:p>
            <a:pPr marL="457200" indent="-457200">
              <a:lnSpc>
                <a:spcPct val="80000"/>
              </a:lnSpc>
              <a:buFontTx/>
              <a:buAutoNum type="arabicPlain" startAt="9"/>
            </a:pPr>
            <a:r>
              <a:rPr lang="en-US" sz="1400">
                <a:cs typeface="Arial" charset="0"/>
              </a:rPr>
              <a:t>         </a:t>
            </a:r>
            <a:r>
              <a:rPr lang="en-US" sz="1400" b="1">
                <a:cs typeface="Arial" charset="0"/>
              </a:rPr>
              <a:t>then</a:t>
            </a:r>
            <a:r>
              <a:rPr lang="en-US" sz="1400">
                <a:cs typeface="Arial" charset="0"/>
              </a:rPr>
              <a:t> q </a:t>
            </a:r>
            <a:r>
              <a:rPr lang="en-US" sz="1400">
                <a:cs typeface="Arial" charset="0"/>
                <a:sym typeface="Wingdings" pitchFamily="2" charset="2"/>
              </a:rPr>
              <a:t> q + 1                            //next character matches</a:t>
            </a:r>
          </a:p>
          <a:p>
            <a:pPr marL="457200" indent="-457200">
              <a:lnSpc>
                <a:spcPct val="80000"/>
              </a:lnSpc>
              <a:buFontTx/>
              <a:buAutoNum type="arabicPlain" startAt="10"/>
            </a:pPr>
            <a:r>
              <a:rPr lang="en-US" sz="1400">
                <a:cs typeface="Arial" charset="0"/>
              </a:rPr>
              <a:t>      </a:t>
            </a:r>
            <a:r>
              <a:rPr lang="en-US" sz="1400" b="1">
                <a:cs typeface="Arial" charset="0"/>
              </a:rPr>
              <a:t>if</a:t>
            </a:r>
            <a:r>
              <a:rPr lang="en-US" sz="1400">
                <a:cs typeface="Arial" charset="0"/>
              </a:rPr>
              <a:t> q = m                                           //is all of p matched?</a:t>
            </a:r>
          </a:p>
          <a:p>
            <a:pPr marL="457200" indent="-457200">
              <a:lnSpc>
                <a:spcPct val="80000"/>
              </a:lnSpc>
              <a:buFontTx/>
              <a:buAutoNum type="arabicPlain" startAt="10"/>
            </a:pPr>
            <a:r>
              <a:rPr lang="en-US" sz="1400">
                <a:cs typeface="Arial" charset="0"/>
              </a:rPr>
              <a:t>          </a:t>
            </a:r>
            <a:r>
              <a:rPr lang="en-US" sz="1400" b="1">
                <a:cs typeface="Arial" charset="0"/>
              </a:rPr>
              <a:t>then</a:t>
            </a:r>
            <a:r>
              <a:rPr lang="en-US" sz="1400">
                <a:cs typeface="Arial" charset="0"/>
              </a:rPr>
              <a:t> print “Pattern occurs with shift” i – m</a:t>
            </a:r>
          </a:p>
          <a:p>
            <a:pPr marL="457200" indent="-457200">
              <a:lnSpc>
                <a:spcPct val="80000"/>
              </a:lnSpc>
              <a:buFontTx/>
              <a:buAutoNum type="arabicPlain" startAt="12"/>
            </a:pPr>
            <a:r>
              <a:rPr lang="en-US" sz="1400">
                <a:cs typeface="Arial" charset="0"/>
              </a:rPr>
              <a:t>                 q </a:t>
            </a:r>
            <a:r>
              <a:rPr lang="en-US" sz="1400">
                <a:cs typeface="Arial" charset="0"/>
                <a:sym typeface="Wingdings" pitchFamily="2" charset="2"/>
              </a:rPr>
              <a:t> </a:t>
            </a:r>
            <a:r>
              <a:rPr lang="el-GR" sz="1400">
                <a:cs typeface="Arial" charset="0"/>
              </a:rPr>
              <a:t>Π</a:t>
            </a:r>
            <a:r>
              <a:rPr lang="en-US" sz="1400">
                <a:cs typeface="Arial" charset="0"/>
              </a:rPr>
              <a:t>[ q]                             // look for the next match</a:t>
            </a:r>
          </a:p>
          <a:p>
            <a:pPr marL="457200" indent="-457200">
              <a:lnSpc>
                <a:spcPct val="80000"/>
              </a:lnSpc>
              <a:buNone/>
            </a:pPr>
            <a:endParaRPr lang="en-US" sz="1400">
              <a:cs typeface="Arial" charset="0"/>
            </a:endParaRPr>
          </a:p>
          <a:p>
            <a:pPr marL="457200" indent="-457200">
              <a:lnSpc>
                <a:spcPct val="80000"/>
              </a:lnSpc>
              <a:buNone/>
            </a:pPr>
            <a:r>
              <a:rPr lang="en-US" sz="1400" i="1">
                <a:cs typeface="Arial" charset="0"/>
              </a:rPr>
              <a:t>Note: KMP finds every occurrence of a ‘p’ in ‘S’.  That is why KMP does not terminate in step 12, rather it searches remainder of ‘S’ for any more occurrences of ‘p’.</a:t>
            </a:r>
          </a:p>
          <a:p>
            <a:pPr marL="457200" indent="-457200">
              <a:lnSpc>
                <a:spcPct val="80000"/>
              </a:lnSpc>
              <a:buNone/>
            </a:pPr>
            <a:endParaRPr lang="en-US" sz="1400">
              <a:cs typeface="Arial" charset="0"/>
            </a:endParaRPr>
          </a:p>
          <a:p>
            <a:pPr marL="457200" indent="-457200">
              <a:lnSpc>
                <a:spcPct val="80000"/>
              </a:lnSpc>
              <a:buNone/>
            </a:pPr>
            <a:endParaRPr lang="en-US" sz="1400">
              <a:cs typeface="Arial"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Matching</a:t>
            </a:r>
          </a:p>
        </p:txBody>
      </p:sp>
      <p:sp>
        <p:nvSpPr>
          <p:cNvPr id="3" name="Content Placeholder 2"/>
          <p:cNvSpPr>
            <a:spLocks noGrp="1"/>
          </p:cNvSpPr>
          <p:nvPr>
            <p:ph idx="1"/>
          </p:nvPr>
        </p:nvSpPr>
        <p:spPr/>
        <p:txBody>
          <a:bodyPr/>
          <a:lstStyle/>
          <a:p>
            <a:pPr algn="just">
              <a:buNone/>
            </a:pPr>
            <a:r>
              <a:rPr lang="en-US" dirty="0"/>
              <a:t>	</a:t>
            </a:r>
            <a:r>
              <a:rPr lang="en-US" dirty="0">
                <a:latin typeface="Times New Roman" pitchFamily="18" charset="0"/>
                <a:cs typeface="Times New Roman" pitchFamily="18" charset="0"/>
              </a:rPr>
              <a:t>String matching algorithms are fundamental tools in computer science and are widely used in various applications such as text processing, data mining, information retrieval, and pattern recognition. These algorithms aim to locate occurrences of a pattern within a larger text or string.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p:cNvSpPr>
            <a:spLocks noGrp="1" noChangeArrowheads="1"/>
          </p:cNvSpPr>
          <p:nvPr>
            <p:ph type="body" sz="half" idx="1"/>
          </p:nvPr>
        </p:nvSpPr>
        <p:spPr>
          <a:xfrm>
            <a:off x="2095504" y="962049"/>
            <a:ext cx="8229600" cy="5821363"/>
          </a:xfrm>
        </p:spPr>
        <p:txBody>
          <a:bodyPr/>
          <a:lstStyle/>
          <a:p>
            <a:pPr>
              <a:buFont typeface="Wingdings" pitchFamily="2" charset="2"/>
              <a:buNone/>
            </a:pPr>
            <a:r>
              <a:rPr lang="en-US" u="sng" dirty="0"/>
              <a:t>Illustration:</a:t>
            </a:r>
            <a:r>
              <a:rPr lang="en-US" dirty="0"/>
              <a:t> given a String ‘S’ and pattern ‘p’ as follows: </a:t>
            </a:r>
          </a:p>
          <a:p>
            <a:pPr>
              <a:buFont typeface="Wingdings" pitchFamily="2" charset="2"/>
              <a:buNone/>
            </a:pPr>
            <a:endParaRPr lang="en-US" dirty="0"/>
          </a:p>
          <a:p>
            <a:pPr>
              <a:buFont typeface="Wingdings" pitchFamily="2" charset="2"/>
              <a:buNone/>
            </a:pPr>
            <a:r>
              <a:rPr lang="en-US" dirty="0"/>
              <a:t>          S                 </a:t>
            </a:r>
          </a:p>
        </p:txBody>
      </p:sp>
      <p:graphicFrame>
        <p:nvGraphicFramePr>
          <p:cNvPr id="142374" name="Group 38"/>
          <p:cNvGraphicFramePr>
            <a:graphicFrameLocks noGrp="1"/>
          </p:cNvGraphicFramePr>
          <p:nvPr>
            <p:ph sz="quarter" idx="2"/>
          </p:nvPr>
        </p:nvGraphicFramePr>
        <p:xfrm>
          <a:off x="4343400" y="1676400"/>
          <a:ext cx="5410200" cy="609600"/>
        </p:xfrm>
        <a:graphic>
          <a:graphicData uri="http://schemas.openxmlformats.org/drawingml/2006/table">
            <a:tbl>
              <a:tblPr/>
              <a:tblGrid>
                <a:gridCol w="360363">
                  <a:extLst>
                    <a:ext uri="{9D8B030D-6E8A-4147-A177-3AD203B41FA5}">
                      <a16:colId xmlns:a16="http://schemas.microsoft.com/office/drawing/2014/main" val="20000"/>
                    </a:ext>
                  </a:extLst>
                </a:gridCol>
                <a:gridCol w="360362">
                  <a:extLst>
                    <a:ext uri="{9D8B030D-6E8A-4147-A177-3AD203B41FA5}">
                      <a16:colId xmlns:a16="http://schemas.microsoft.com/office/drawing/2014/main" val="20001"/>
                    </a:ext>
                  </a:extLst>
                </a:gridCol>
                <a:gridCol w="361950">
                  <a:extLst>
                    <a:ext uri="{9D8B030D-6E8A-4147-A177-3AD203B41FA5}">
                      <a16:colId xmlns:a16="http://schemas.microsoft.com/office/drawing/2014/main" val="20002"/>
                    </a:ext>
                  </a:extLst>
                </a:gridCol>
                <a:gridCol w="360363">
                  <a:extLst>
                    <a:ext uri="{9D8B030D-6E8A-4147-A177-3AD203B41FA5}">
                      <a16:colId xmlns:a16="http://schemas.microsoft.com/office/drawing/2014/main" val="20003"/>
                    </a:ext>
                  </a:extLst>
                </a:gridCol>
                <a:gridCol w="360362">
                  <a:extLst>
                    <a:ext uri="{9D8B030D-6E8A-4147-A177-3AD203B41FA5}">
                      <a16:colId xmlns:a16="http://schemas.microsoft.com/office/drawing/2014/main" val="20004"/>
                    </a:ext>
                  </a:extLst>
                </a:gridCol>
                <a:gridCol w="360363">
                  <a:extLst>
                    <a:ext uri="{9D8B030D-6E8A-4147-A177-3AD203B41FA5}">
                      <a16:colId xmlns:a16="http://schemas.microsoft.com/office/drawing/2014/main" val="20005"/>
                    </a:ext>
                  </a:extLst>
                </a:gridCol>
                <a:gridCol w="360362">
                  <a:extLst>
                    <a:ext uri="{9D8B030D-6E8A-4147-A177-3AD203B41FA5}">
                      <a16:colId xmlns:a16="http://schemas.microsoft.com/office/drawing/2014/main" val="20006"/>
                    </a:ext>
                  </a:extLst>
                </a:gridCol>
                <a:gridCol w="361950">
                  <a:extLst>
                    <a:ext uri="{9D8B030D-6E8A-4147-A177-3AD203B41FA5}">
                      <a16:colId xmlns:a16="http://schemas.microsoft.com/office/drawing/2014/main" val="20007"/>
                    </a:ext>
                  </a:extLst>
                </a:gridCol>
                <a:gridCol w="360363">
                  <a:extLst>
                    <a:ext uri="{9D8B030D-6E8A-4147-A177-3AD203B41FA5}">
                      <a16:colId xmlns:a16="http://schemas.microsoft.com/office/drawing/2014/main" val="20008"/>
                    </a:ext>
                  </a:extLst>
                </a:gridCol>
                <a:gridCol w="360362">
                  <a:extLst>
                    <a:ext uri="{9D8B030D-6E8A-4147-A177-3AD203B41FA5}">
                      <a16:colId xmlns:a16="http://schemas.microsoft.com/office/drawing/2014/main" val="20009"/>
                    </a:ext>
                  </a:extLst>
                </a:gridCol>
                <a:gridCol w="360363">
                  <a:extLst>
                    <a:ext uri="{9D8B030D-6E8A-4147-A177-3AD203B41FA5}">
                      <a16:colId xmlns:a16="http://schemas.microsoft.com/office/drawing/2014/main" val="20010"/>
                    </a:ext>
                  </a:extLst>
                </a:gridCol>
                <a:gridCol w="360362">
                  <a:extLst>
                    <a:ext uri="{9D8B030D-6E8A-4147-A177-3AD203B41FA5}">
                      <a16:colId xmlns:a16="http://schemas.microsoft.com/office/drawing/2014/main" val="20011"/>
                    </a:ext>
                  </a:extLst>
                </a:gridCol>
                <a:gridCol w="361950">
                  <a:extLst>
                    <a:ext uri="{9D8B030D-6E8A-4147-A177-3AD203B41FA5}">
                      <a16:colId xmlns:a16="http://schemas.microsoft.com/office/drawing/2014/main" val="20012"/>
                    </a:ext>
                  </a:extLst>
                </a:gridCol>
                <a:gridCol w="360363">
                  <a:extLst>
                    <a:ext uri="{9D8B030D-6E8A-4147-A177-3AD203B41FA5}">
                      <a16:colId xmlns:a16="http://schemas.microsoft.com/office/drawing/2014/main" val="20013"/>
                    </a:ext>
                  </a:extLst>
                </a:gridCol>
                <a:gridCol w="360362">
                  <a:extLst>
                    <a:ext uri="{9D8B030D-6E8A-4147-A177-3AD203B41FA5}">
                      <a16:colId xmlns:a16="http://schemas.microsoft.com/office/drawing/2014/main" val="20014"/>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42377" name="Text Box 41"/>
          <p:cNvSpPr txBox="1">
            <a:spLocks noChangeArrowheads="1"/>
          </p:cNvSpPr>
          <p:nvPr/>
        </p:nvSpPr>
        <p:spPr bwMode="auto">
          <a:xfrm>
            <a:off x="2971800" y="2667001"/>
            <a:ext cx="382588" cy="519113"/>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42378" name="Text Box 42"/>
          <p:cNvSpPr txBox="1">
            <a:spLocks noChangeArrowheads="1"/>
          </p:cNvSpPr>
          <p:nvPr/>
        </p:nvSpPr>
        <p:spPr bwMode="auto">
          <a:xfrm>
            <a:off x="4038600" y="2779713"/>
            <a:ext cx="2438400" cy="366712"/>
          </a:xfrm>
          <a:prstGeom prst="rect">
            <a:avLst/>
          </a:prstGeom>
          <a:noFill/>
          <a:ln w="9525">
            <a:noFill/>
            <a:miter lim="800000"/>
            <a:headEnd/>
            <a:tailEnd/>
          </a:ln>
          <a:effectLst/>
        </p:spPr>
        <p:txBody>
          <a:bodyPr>
            <a:spAutoFit/>
          </a:bodyPr>
          <a:lstStyle/>
          <a:p>
            <a:pPr eaLnBrk="1" hangingPunct="1"/>
            <a:endParaRPr lang="en-US"/>
          </a:p>
        </p:txBody>
      </p:sp>
      <p:graphicFrame>
        <p:nvGraphicFramePr>
          <p:cNvPr id="142400" name="Group 64"/>
          <p:cNvGraphicFramePr>
            <a:graphicFrameLocks noGrp="1"/>
          </p:cNvGraphicFramePr>
          <p:nvPr>
            <p:ph sz="quarter" idx="3"/>
          </p:nvPr>
        </p:nvGraphicFramePr>
        <p:xfrm>
          <a:off x="4343400" y="2743200"/>
          <a:ext cx="2895600" cy="518160"/>
        </p:xfrm>
        <a:graphic>
          <a:graphicData uri="http://schemas.openxmlformats.org/drawingml/2006/table">
            <a:tbl>
              <a:tblPr/>
              <a:tblGrid>
                <a:gridCol w="414338">
                  <a:extLst>
                    <a:ext uri="{9D8B030D-6E8A-4147-A177-3AD203B41FA5}">
                      <a16:colId xmlns:a16="http://schemas.microsoft.com/office/drawing/2014/main" val="20000"/>
                    </a:ext>
                  </a:extLst>
                </a:gridCol>
                <a:gridCol w="412750">
                  <a:extLst>
                    <a:ext uri="{9D8B030D-6E8A-4147-A177-3AD203B41FA5}">
                      <a16:colId xmlns:a16="http://schemas.microsoft.com/office/drawing/2014/main" val="20001"/>
                    </a:ext>
                  </a:extLst>
                </a:gridCol>
                <a:gridCol w="414337">
                  <a:extLst>
                    <a:ext uri="{9D8B030D-6E8A-4147-A177-3AD203B41FA5}">
                      <a16:colId xmlns:a16="http://schemas.microsoft.com/office/drawing/2014/main" val="20002"/>
                    </a:ext>
                  </a:extLst>
                </a:gridCol>
                <a:gridCol w="412750">
                  <a:extLst>
                    <a:ext uri="{9D8B030D-6E8A-4147-A177-3AD203B41FA5}">
                      <a16:colId xmlns:a16="http://schemas.microsoft.com/office/drawing/2014/main" val="20003"/>
                    </a:ext>
                  </a:extLst>
                </a:gridCol>
                <a:gridCol w="414338">
                  <a:extLst>
                    <a:ext uri="{9D8B030D-6E8A-4147-A177-3AD203B41FA5}">
                      <a16:colId xmlns:a16="http://schemas.microsoft.com/office/drawing/2014/main" val="20004"/>
                    </a:ext>
                  </a:extLst>
                </a:gridCol>
                <a:gridCol w="412750">
                  <a:extLst>
                    <a:ext uri="{9D8B030D-6E8A-4147-A177-3AD203B41FA5}">
                      <a16:colId xmlns:a16="http://schemas.microsoft.com/office/drawing/2014/main" val="20005"/>
                    </a:ext>
                  </a:extLst>
                </a:gridCol>
                <a:gridCol w="414337">
                  <a:extLst>
                    <a:ext uri="{9D8B030D-6E8A-4147-A177-3AD203B41FA5}">
                      <a16:colId xmlns:a16="http://schemas.microsoft.com/office/drawing/2014/main" val="20006"/>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42401" name="Text Box 65"/>
          <p:cNvSpPr txBox="1">
            <a:spLocks noChangeArrowheads="1"/>
          </p:cNvSpPr>
          <p:nvPr/>
        </p:nvSpPr>
        <p:spPr bwMode="auto">
          <a:xfrm>
            <a:off x="2209800" y="3243265"/>
            <a:ext cx="7410450" cy="1200329"/>
          </a:xfrm>
          <a:prstGeom prst="rect">
            <a:avLst/>
          </a:prstGeom>
          <a:noFill/>
          <a:ln w="9525">
            <a:noFill/>
            <a:miter lim="800000"/>
            <a:headEnd/>
            <a:tailEnd/>
          </a:ln>
          <a:effectLst/>
        </p:spPr>
        <p:txBody>
          <a:bodyPr>
            <a:spAutoFit/>
          </a:bodyPr>
          <a:lstStyle/>
          <a:p>
            <a:pPr eaLnBrk="1" hangingPunct="1"/>
            <a:r>
              <a:rPr lang="en-US" sz="2800" dirty="0"/>
              <a:t>Let us execute the KMP algorithm to find whether ‘p’ occurs in ‘S’. </a:t>
            </a:r>
            <a:endParaRPr lang="en-US" sz="1600" dirty="0"/>
          </a:p>
          <a:p>
            <a:pPr eaLnBrk="1" hangingPunct="1"/>
            <a:r>
              <a:rPr lang="en-US" sz="1600" i="1" dirty="0"/>
              <a:t>For ‘p’ the prefix function, </a:t>
            </a:r>
            <a:r>
              <a:rPr lang="el-GR" sz="1600" i="1" dirty="0"/>
              <a:t>Π</a:t>
            </a:r>
            <a:r>
              <a:rPr lang="en-US" sz="1600" i="1" dirty="0"/>
              <a:t> was computed previously and is as follows:</a:t>
            </a:r>
          </a:p>
        </p:txBody>
      </p:sp>
      <p:graphicFrame>
        <p:nvGraphicFramePr>
          <p:cNvPr id="142443" name="Group 107"/>
          <p:cNvGraphicFramePr>
            <a:graphicFrameLocks noGrp="1"/>
          </p:cNvGraphicFramePr>
          <p:nvPr/>
        </p:nvGraphicFramePr>
        <p:xfrm>
          <a:off x="3352800" y="4876800"/>
          <a:ext cx="4343400" cy="1524000"/>
        </p:xfrm>
        <a:graphic>
          <a:graphicData uri="http://schemas.openxmlformats.org/drawingml/2006/table">
            <a:tbl>
              <a:tblPr/>
              <a:tblGrid>
                <a:gridCol w="542925">
                  <a:extLst>
                    <a:ext uri="{9D8B030D-6E8A-4147-A177-3AD203B41FA5}">
                      <a16:colId xmlns:a16="http://schemas.microsoft.com/office/drawing/2014/main" val="20000"/>
                    </a:ext>
                  </a:extLst>
                </a:gridCol>
                <a:gridCol w="542925">
                  <a:extLst>
                    <a:ext uri="{9D8B030D-6E8A-4147-A177-3AD203B41FA5}">
                      <a16:colId xmlns:a16="http://schemas.microsoft.com/office/drawing/2014/main" val="20001"/>
                    </a:ext>
                  </a:extLst>
                </a:gridCol>
                <a:gridCol w="542925">
                  <a:extLst>
                    <a:ext uri="{9D8B030D-6E8A-4147-A177-3AD203B41FA5}">
                      <a16:colId xmlns:a16="http://schemas.microsoft.com/office/drawing/2014/main" val="20002"/>
                    </a:ext>
                  </a:extLst>
                </a:gridCol>
                <a:gridCol w="542925">
                  <a:extLst>
                    <a:ext uri="{9D8B030D-6E8A-4147-A177-3AD203B41FA5}">
                      <a16:colId xmlns:a16="http://schemas.microsoft.com/office/drawing/2014/main" val="20003"/>
                    </a:ext>
                  </a:extLst>
                </a:gridCol>
                <a:gridCol w="542925">
                  <a:extLst>
                    <a:ext uri="{9D8B030D-6E8A-4147-A177-3AD203B41FA5}">
                      <a16:colId xmlns:a16="http://schemas.microsoft.com/office/drawing/2014/main" val="20004"/>
                    </a:ext>
                  </a:extLst>
                </a:gridCol>
                <a:gridCol w="542925">
                  <a:extLst>
                    <a:ext uri="{9D8B030D-6E8A-4147-A177-3AD203B41FA5}">
                      <a16:colId xmlns:a16="http://schemas.microsoft.com/office/drawing/2014/main" val="20005"/>
                    </a:ext>
                  </a:extLst>
                </a:gridCol>
                <a:gridCol w="542925">
                  <a:extLst>
                    <a:ext uri="{9D8B030D-6E8A-4147-A177-3AD203B41FA5}">
                      <a16:colId xmlns:a16="http://schemas.microsoft.com/office/drawing/2014/main" val="20006"/>
                    </a:ext>
                  </a:extLst>
                </a:gridCol>
                <a:gridCol w="542925">
                  <a:extLst>
                    <a:ext uri="{9D8B030D-6E8A-4147-A177-3AD203B41FA5}">
                      <a16:colId xmlns:a16="http://schemas.microsoft.com/office/drawing/2014/main" val="20007"/>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751" name="Group 343"/>
          <p:cNvGraphicFramePr>
            <a:graphicFrameLocks noGrp="1"/>
          </p:cNvGraphicFramePr>
          <p:nvPr>
            <p:ph sz="half" idx="1"/>
          </p:nvPr>
        </p:nvGraphicFramePr>
        <p:xfrm>
          <a:off x="2667000" y="1844675"/>
          <a:ext cx="7848600" cy="518160"/>
        </p:xfrm>
        <a:graphic>
          <a:graphicData uri="http://schemas.openxmlformats.org/drawingml/2006/table">
            <a:tbl>
              <a:tblPr/>
              <a:tblGrid>
                <a:gridCol w="523875">
                  <a:extLst>
                    <a:ext uri="{9D8B030D-6E8A-4147-A177-3AD203B41FA5}">
                      <a16:colId xmlns:a16="http://schemas.microsoft.com/office/drawing/2014/main" val="20000"/>
                    </a:ext>
                  </a:extLst>
                </a:gridCol>
                <a:gridCol w="522288">
                  <a:extLst>
                    <a:ext uri="{9D8B030D-6E8A-4147-A177-3AD203B41FA5}">
                      <a16:colId xmlns:a16="http://schemas.microsoft.com/office/drawing/2014/main" val="20001"/>
                    </a:ext>
                  </a:extLst>
                </a:gridCol>
                <a:gridCol w="523875">
                  <a:extLst>
                    <a:ext uri="{9D8B030D-6E8A-4147-A177-3AD203B41FA5}">
                      <a16:colId xmlns:a16="http://schemas.microsoft.com/office/drawing/2014/main" val="20002"/>
                    </a:ext>
                  </a:extLst>
                </a:gridCol>
                <a:gridCol w="522287">
                  <a:extLst>
                    <a:ext uri="{9D8B030D-6E8A-4147-A177-3AD203B41FA5}">
                      <a16:colId xmlns:a16="http://schemas.microsoft.com/office/drawing/2014/main" val="20003"/>
                    </a:ext>
                  </a:extLst>
                </a:gridCol>
                <a:gridCol w="523875">
                  <a:extLst>
                    <a:ext uri="{9D8B030D-6E8A-4147-A177-3AD203B41FA5}">
                      <a16:colId xmlns:a16="http://schemas.microsoft.com/office/drawing/2014/main" val="20004"/>
                    </a:ext>
                  </a:extLst>
                </a:gridCol>
                <a:gridCol w="523875">
                  <a:extLst>
                    <a:ext uri="{9D8B030D-6E8A-4147-A177-3AD203B41FA5}">
                      <a16:colId xmlns:a16="http://schemas.microsoft.com/office/drawing/2014/main" val="20005"/>
                    </a:ext>
                  </a:extLst>
                </a:gridCol>
                <a:gridCol w="522288">
                  <a:extLst>
                    <a:ext uri="{9D8B030D-6E8A-4147-A177-3AD203B41FA5}">
                      <a16:colId xmlns:a16="http://schemas.microsoft.com/office/drawing/2014/main" val="20006"/>
                    </a:ext>
                  </a:extLst>
                </a:gridCol>
                <a:gridCol w="523875">
                  <a:extLst>
                    <a:ext uri="{9D8B030D-6E8A-4147-A177-3AD203B41FA5}">
                      <a16:colId xmlns:a16="http://schemas.microsoft.com/office/drawing/2014/main" val="20007"/>
                    </a:ext>
                  </a:extLst>
                </a:gridCol>
                <a:gridCol w="522287">
                  <a:extLst>
                    <a:ext uri="{9D8B030D-6E8A-4147-A177-3AD203B41FA5}">
                      <a16:colId xmlns:a16="http://schemas.microsoft.com/office/drawing/2014/main" val="20008"/>
                    </a:ext>
                  </a:extLst>
                </a:gridCol>
                <a:gridCol w="523875">
                  <a:extLst>
                    <a:ext uri="{9D8B030D-6E8A-4147-A177-3AD203B41FA5}">
                      <a16:colId xmlns:a16="http://schemas.microsoft.com/office/drawing/2014/main" val="20009"/>
                    </a:ext>
                  </a:extLst>
                </a:gridCol>
                <a:gridCol w="523875">
                  <a:extLst>
                    <a:ext uri="{9D8B030D-6E8A-4147-A177-3AD203B41FA5}">
                      <a16:colId xmlns:a16="http://schemas.microsoft.com/office/drawing/2014/main" val="20010"/>
                    </a:ext>
                  </a:extLst>
                </a:gridCol>
                <a:gridCol w="522288">
                  <a:extLst>
                    <a:ext uri="{9D8B030D-6E8A-4147-A177-3AD203B41FA5}">
                      <a16:colId xmlns:a16="http://schemas.microsoft.com/office/drawing/2014/main" val="20011"/>
                    </a:ext>
                  </a:extLst>
                </a:gridCol>
                <a:gridCol w="523875">
                  <a:extLst>
                    <a:ext uri="{9D8B030D-6E8A-4147-A177-3AD203B41FA5}">
                      <a16:colId xmlns:a16="http://schemas.microsoft.com/office/drawing/2014/main" val="20012"/>
                    </a:ext>
                  </a:extLst>
                </a:gridCol>
                <a:gridCol w="522287">
                  <a:extLst>
                    <a:ext uri="{9D8B030D-6E8A-4147-A177-3AD203B41FA5}">
                      <a16:colId xmlns:a16="http://schemas.microsoft.com/office/drawing/2014/main" val="20013"/>
                    </a:ext>
                  </a:extLst>
                </a:gridCol>
                <a:gridCol w="523875">
                  <a:extLst>
                    <a:ext uri="{9D8B030D-6E8A-4147-A177-3AD203B41FA5}">
                      <a16:colId xmlns:a16="http://schemas.microsoft.com/office/drawing/2014/main" val="20014"/>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45752" name="Group 344"/>
          <p:cNvGraphicFramePr>
            <a:graphicFrameLocks noGrp="1"/>
          </p:cNvGraphicFramePr>
          <p:nvPr>
            <p:ph sz="quarter" idx="2"/>
          </p:nvPr>
        </p:nvGraphicFramePr>
        <p:xfrm>
          <a:off x="2895600" y="4587875"/>
          <a:ext cx="7620000" cy="518160"/>
        </p:xfrm>
        <a:graphic>
          <a:graphicData uri="http://schemas.openxmlformats.org/drawingml/2006/table">
            <a:tbl>
              <a:tblPr/>
              <a:tblGrid>
                <a:gridCol w="509588">
                  <a:extLst>
                    <a:ext uri="{9D8B030D-6E8A-4147-A177-3AD203B41FA5}">
                      <a16:colId xmlns:a16="http://schemas.microsoft.com/office/drawing/2014/main" val="20000"/>
                    </a:ext>
                  </a:extLst>
                </a:gridCol>
                <a:gridCol w="506412">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6413">
                  <a:extLst>
                    <a:ext uri="{9D8B030D-6E8A-4147-A177-3AD203B41FA5}">
                      <a16:colId xmlns:a16="http://schemas.microsoft.com/office/drawing/2014/main" val="20003"/>
                    </a:ext>
                  </a:extLst>
                </a:gridCol>
                <a:gridCol w="509587">
                  <a:extLst>
                    <a:ext uri="{9D8B030D-6E8A-4147-A177-3AD203B41FA5}">
                      <a16:colId xmlns:a16="http://schemas.microsoft.com/office/drawing/2014/main" val="20004"/>
                    </a:ext>
                  </a:extLst>
                </a:gridCol>
                <a:gridCol w="509588">
                  <a:extLst>
                    <a:ext uri="{9D8B030D-6E8A-4147-A177-3AD203B41FA5}">
                      <a16:colId xmlns:a16="http://schemas.microsoft.com/office/drawing/2014/main" val="20005"/>
                    </a:ext>
                  </a:extLst>
                </a:gridCol>
                <a:gridCol w="506412">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6413">
                  <a:extLst>
                    <a:ext uri="{9D8B030D-6E8A-4147-A177-3AD203B41FA5}">
                      <a16:colId xmlns:a16="http://schemas.microsoft.com/office/drawing/2014/main" val="20008"/>
                    </a:ext>
                  </a:extLst>
                </a:gridCol>
                <a:gridCol w="509587">
                  <a:extLst>
                    <a:ext uri="{9D8B030D-6E8A-4147-A177-3AD203B41FA5}">
                      <a16:colId xmlns:a16="http://schemas.microsoft.com/office/drawing/2014/main" val="20009"/>
                    </a:ext>
                  </a:extLst>
                </a:gridCol>
                <a:gridCol w="509588">
                  <a:extLst>
                    <a:ext uri="{9D8B030D-6E8A-4147-A177-3AD203B41FA5}">
                      <a16:colId xmlns:a16="http://schemas.microsoft.com/office/drawing/2014/main" val="20010"/>
                    </a:ext>
                  </a:extLst>
                </a:gridCol>
                <a:gridCol w="506412">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gridCol w="506413">
                  <a:extLst>
                    <a:ext uri="{9D8B030D-6E8A-4147-A177-3AD203B41FA5}">
                      <a16:colId xmlns:a16="http://schemas.microsoft.com/office/drawing/2014/main" val="20013"/>
                    </a:ext>
                  </a:extLst>
                </a:gridCol>
                <a:gridCol w="509587">
                  <a:extLst>
                    <a:ext uri="{9D8B030D-6E8A-4147-A177-3AD203B41FA5}">
                      <a16:colId xmlns:a16="http://schemas.microsoft.com/office/drawing/2014/main" val="20014"/>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45588" name="Group 180"/>
          <p:cNvGraphicFramePr>
            <a:graphicFrameLocks noGrp="1"/>
          </p:cNvGraphicFramePr>
          <p:nvPr/>
        </p:nvGraphicFramePr>
        <p:xfrm>
          <a:off x="2667000" y="2743200"/>
          <a:ext cx="3657600" cy="518160"/>
        </p:xfrm>
        <a:graphic>
          <a:graphicData uri="http://schemas.openxmlformats.org/drawingml/2006/table">
            <a:tbl>
              <a:tblPr/>
              <a:tblGrid>
                <a:gridCol w="523875">
                  <a:extLst>
                    <a:ext uri="{9D8B030D-6E8A-4147-A177-3AD203B41FA5}">
                      <a16:colId xmlns:a16="http://schemas.microsoft.com/office/drawing/2014/main" val="20000"/>
                    </a:ext>
                  </a:extLst>
                </a:gridCol>
                <a:gridCol w="520700">
                  <a:extLst>
                    <a:ext uri="{9D8B030D-6E8A-4147-A177-3AD203B41FA5}">
                      <a16:colId xmlns:a16="http://schemas.microsoft.com/office/drawing/2014/main" val="20001"/>
                    </a:ext>
                  </a:extLst>
                </a:gridCol>
                <a:gridCol w="522288">
                  <a:extLst>
                    <a:ext uri="{9D8B030D-6E8A-4147-A177-3AD203B41FA5}">
                      <a16:colId xmlns:a16="http://schemas.microsoft.com/office/drawing/2014/main" val="20002"/>
                    </a:ext>
                  </a:extLst>
                </a:gridCol>
                <a:gridCol w="523875">
                  <a:extLst>
                    <a:ext uri="{9D8B030D-6E8A-4147-A177-3AD203B41FA5}">
                      <a16:colId xmlns:a16="http://schemas.microsoft.com/office/drawing/2014/main" val="20003"/>
                    </a:ext>
                  </a:extLst>
                </a:gridCol>
                <a:gridCol w="522287">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gridCol w="523875">
                  <a:extLst>
                    <a:ext uri="{9D8B030D-6E8A-4147-A177-3AD203B41FA5}">
                      <a16:colId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45609" name="Text Box 201"/>
          <p:cNvSpPr txBox="1">
            <a:spLocks noChangeArrowheads="1"/>
          </p:cNvSpPr>
          <p:nvPr/>
        </p:nvSpPr>
        <p:spPr bwMode="auto">
          <a:xfrm>
            <a:off x="2270125" y="236538"/>
            <a:ext cx="3638550" cy="1200329"/>
          </a:xfrm>
          <a:prstGeom prst="rect">
            <a:avLst/>
          </a:prstGeom>
          <a:noFill/>
          <a:ln w="9525">
            <a:noFill/>
            <a:miter lim="800000"/>
            <a:headEnd/>
            <a:tailEnd/>
          </a:ln>
          <a:effectLst/>
        </p:spPr>
        <p:txBody>
          <a:bodyPr>
            <a:spAutoFit/>
          </a:bodyPr>
          <a:lstStyle/>
          <a:p>
            <a:pPr eaLnBrk="1" hangingPunct="1"/>
            <a:r>
              <a:rPr lang="en-US" dirty="0"/>
              <a:t>Initially: n = size of S = 15; </a:t>
            </a:r>
          </a:p>
          <a:p>
            <a:pPr eaLnBrk="1" hangingPunct="1"/>
            <a:r>
              <a:rPr lang="en-US" dirty="0"/>
              <a:t>             m = size of p = 7</a:t>
            </a:r>
          </a:p>
          <a:p>
            <a:pPr eaLnBrk="1" hangingPunct="1"/>
            <a:r>
              <a:rPr lang="en-US" dirty="0"/>
              <a:t>Step 1: </a:t>
            </a:r>
            <a:r>
              <a:rPr lang="en-US" dirty="0" err="1"/>
              <a:t>i</a:t>
            </a:r>
            <a:r>
              <a:rPr lang="en-US" dirty="0"/>
              <a:t> = 1, q = 0</a:t>
            </a:r>
          </a:p>
          <a:p>
            <a:pPr eaLnBrk="1" hangingPunct="1"/>
            <a:r>
              <a:rPr lang="en-US" dirty="0"/>
              <a:t>             comparing p[1] with S[1]</a:t>
            </a:r>
          </a:p>
        </p:txBody>
      </p:sp>
      <p:sp>
        <p:nvSpPr>
          <p:cNvPr id="145610" name="Text Box 202"/>
          <p:cNvSpPr txBox="1">
            <a:spLocks noChangeArrowheads="1"/>
          </p:cNvSpPr>
          <p:nvPr/>
        </p:nvSpPr>
        <p:spPr bwMode="auto">
          <a:xfrm>
            <a:off x="1889125" y="1843088"/>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45611" name="Text Box 203"/>
          <p:cNvSpPr txBox="1">
            <a:spLocks noChangeArrowheads="1"/>
          </p:cNvSpPr>
          <p:nvPr/>
        </p:nvSpPr>
        <p:spPr bwMode="auto">
          <a:xfrm>
            <a:off x="1905000" y="2743201"/>
            <a:ext cx="382588" cy="519113"/>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45612" name="Line 204"/>
          <p:cNvSpPr>
            <a:spLocks noChangeShapeType="1"/>
          </p:cNvSpPr>
          <p:nvPr/>
        </p:nvSpPr>
        <p:spPr bwMode="auto">
          <a:xfrm flipV="1">
            <a:off x="2895600" y="2362200"/>
            <a:ext cx="0" cy="381000"/>
          </a:xfrm>
          <a:prstGeom prst="line">
            <a:avLst/>
          </a:prstGeom>
          <a:noFill/>
          <a:ln w="9525">
            <a:solidFill>
              <a:schemeClr val="tx1"/>
            </a:solidFill>
            <a:round/>
            <a:headEnd/>
            <a:tailEnd type="triangle" w="med" len="med"/>
          </a:ln>
          <a:effectLst/>
        </p:spPr>
        <p:txBody>
          <a:bodyPr/>
          <a:lstStyle/>
          <a:p>
            <a:endParaRPr lang="en-US"/>
          </a:p>
        </p:txBody>
      </p:sp>
      <p:sp>
        <p:nvSpPr>
          <p:cNvPr id="145617" name="Text Box 209"/>
          <p:cNvSpPr txBox="1">
            <a:spLocks noChangeArrowheads="1"/>
          </p:cNvSpPr>
          <p:nvPr/>
        </p:nvSpPr>
        <p:spPr bwMode="auto">
          <a:xfrm>
            <a:off x="4175126" y="4913313"/>
            <a:ext cx="701675" cy="366712"/>
          </a:xfrm>
          <a:prstGeom prst="rect">
            <a:avLst/>
          </a:prstGeom>
          <a:noFill/>
          <a:ln w="9525">
            <a:noFill/>
            <a:miter lim="800000"/>
            <a:headEnd/>
            <a:tailEnd/>
          </a:ln>
          <a:effectLst/>
        </p:spPr>
        <p:txBody>
          <a:bodyPr>
            <a:spAutoFit/>
          </a:bodyPr>
          <a:lstStyle/>
          <a:p>
            <a:pPr eaLnBrk="1" hangingPunct="1"/>
            <a:endParaRPr lang="en-US"/>
          </a:p>
        </p:txBody>
      </p:sp>
      <p:sp>
        <p:nvSpPr>
          <p:cNvPr id="145618" name="Text Box 210"/>
          <p:cNvSpPr txBox="1">
            <a:spLocks noChangeArrowheads="1"/>
          </p:cNvSpPr>
          <p:nvPr/>
        </p:nvSpPr>
        <p:spPr bwMode="auto">
          <a:xfrm>
            <a:off x="2514600" y="3276601"/>
            <a:ext cx="7696200" cy="779463"/>
          </a:xfrm>
          <a:prstGeom prst="rect">
            <a:avLst/>
          </a:prstGeom>
          <a:noFill/>
          <a:ln w="9525">
            <a:noFill/>
            <a:miter lim="800000"/>
            <a:headEnd/>
            <a:tailEnd/>
          </a:ln>
          <a:effectLst/>
        </p:spPr>
        <p:txBody>
          <a:bodyPr>
            <a:spAutoFit/>
          </a:bodyPr>
          <a:lstStyle/>
          <a:p>
            <a:pPr eaLnBrk="1" hangingPunct="1"/>
            <a:r>
              <a:rPr lang="en-US"/>
              <a:t>P[1] does not match with S[1].  ‘p’ will be shifted one position to the right.</a:t>
            </a:r>
          </a:p>
          <a:p>
            <a:pPr eaLnBrk="1" hangingPunct="1">
              <a:spcBef>
                <a:spcPct val="50000"/>
              </a:spcBef>
            </a:pPr>
            <a:endParaRPr lang="en-US"/>
          </a:p>
        </p:txBody>
      </p:sp>
      <p:sp>
        <p:nvSpPr>
          <p:cNvPr id="145619" name="Text Box 211"/>
          <p:cNvSpPr txBox="1">
            <a:spLocks noChangeArrowheads="1"/>
          </p:cNvSpPr>
          <p:nvPr/>
        </p:nvSpPr>
        <p:spPr bwMode="auto">
          <a:xfrm>
            <a:off x="2041525" y="4586288"/>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45620" name="Text Box 212"/>
          <p:cNvSpPr txBox="1">
            <a:spLocks noChangeArrowheads="1"/>
          </p:cNvSpPr>
          <p:nvPr/>
        </p:nvSpPr>
        <p:spPr bwMode="auto">
          <a:xfrm>
            <a:off x="2041525" y="5529263"/>
            <a:ext cx="382588" cy="519112"/>
          </a:xfrm>
          <a:prstGeom prst="rect">
            <a:avLst/>
          </a:prstGeom>
          <a:noFill/>
          <a:ln w="9525">
            <a:noFill/>
            <a:miter lim="800000"/>
            <a:headEnd/>
            <a:tailEnd/>
          </a:ln>
          <a:effectLst/>
        </p:spPr>
        <p:txBody>
          <a:bodyPr wrap="none">
            <a:spAutoFit/>
          </a:bodyPr>
          <a:lstStyle/>
          <a:p>
            <a:pPr eaLnBrk="1" hangingPunct="1"/>
            <a:r>
              <a:rPr lang="en-US" sz="2800"/>
              <a:t>p</a:t>
            </a:r>
          </a:p>
        </p:txBody>
      </p:sp>
      <p:graphicFrame>
        <p:nvGraphicFramePr>
          <p:cNvPr id="145753" name="Group 345"/>
          <p:cNvGraphicFramePr>
            <a:graphicFrameLocks noGrp="1"/>
          </p:cNvGraphicFramePr>
          <p:nvPr>
            <p:ph sz="quarter" idx="3"/>
          </p:nvPr>
        </p:nvGraphicFramePr>
        <p:xfrm>
          <a:off x="3429000" y="5486400"/>
          <a:ext cx="3581400" cy="518160"/>
        </p:xfrm>
        <a:graphic>
          <a:graphicData uri="http://schemas.openxmlformats.org/drawingml/2006/table">
            <a:tbl>
              <a:tblPr/>
              <a:tblGrid>
                <a:gridCol w="512763">
                  <a:extLst>
                    <a:ext uri="{9D8B030D-6E8A-4147-A177-3AD203B41FA5}">
                      <a16:colId xmlns:a16="http://schemas.microsoft.com/office/drawing/2014/main" val="20000"/>
                    </a:ext>
                  </a:extLst>
                </a:gridCol>
                <a:gridCol w="509587">
                  <a:extLst>
                    <a:ext uri="{9D8B030D-6E8A-4147-A177-3AD203B41FA5}">
                      <a16:colId xmlns:a16="http://schemas.microsoft.com/office/drawing/2014/main" val="20001"/>
                    </a:ext>
                  </a:extLst>
                </a:gridCol>
                <a:gridCol w="511175">
                  <a:extLst>
                    <a:ext uri="{9D8B030D-6E8A-4147-A177-3AD203B41FA5}">
                      <a16:colId xmlns:a16="http://schemas.microsoft.com/office/drawing/2014/main" val="20002"/>
                    </a:ext>
                  </a:extLst>
                </a:gridCol>
                <a:gridCol w="514350">
                  <a:extLst>
                    <a:ext uri="{9D8B030D-6E8A-4147-A177-3AD203B41FA5}">
                      <a16:colId xmlns:a16="http://schemas.microsoft.com/office/drawing/2014/main" val="20003"/>
                    </a:ext>
                  </a:extLst>
                </a:gridCol>
                <a:gridCol w="511175">
                  <a:extLst>
                    <a:ext uri="{9D8B030D-6E8A-4147-A177-3AD203B41FA5}">
                      <a16:colId xmlns:a16="http://schemas.microsoft.com/office/drawing/2014/main" val="20004"/>
                    </a:ext>
                  </a:extLst>
                </a:gridCol>
                <a:gridCol w="509588">
                  <a:extLst>
                    <a:ext uri="{9D8B030D-6E8A-4147-A177-3AD203B41FA5}">
                      <a16:colId xmlns:a16="http://schemas.microsoft.com/office/drawing/2014/main" val="20005"/>
                    </a:ext>
                  </a:extLst>
                </a:gridCol>
                <a:gridCol w="512762">
                  <a:extLst>
                    <a:ext uri="{9D8B030D-6E8A-4147-A177-3AD203B41FA5}">
                      <a16:colId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45754" name="Text Box 346"/>
          <p:cNvSpPr txBox="1">
            <a:spLocks noChangeArrowheads="1"/>
          </p:cNvSpPr>
          <p:nvPr/>
        </p:nvSpPr>
        <p:spPr bwMode="auto">
          <a:xfrm>
            <a:off x="2368551" y="3805233"/>
            <a:ext cx="3137077" cy="646331"/>
          </a:xfrm>
          <a:prstGeom prst="rect">
            <a:avLst/>
          </a:prstGeom>
          <a:noFill/>
          <a:ln w="9525">
            <a:noFill/>
            <a:miter lim="800000"/>
            <a:headEnd/>
            <a:tailEnd/>
          </a:ln>
          <a:effectLst/>
        </p:spPr>
        <p:txBody>
          <a:bodyPr wrap="none">
            <a:spAutoFit/>
          </a:bodyPr>
          <a:lstStyle/>
          <a:p>
            <a:pPr eaLnBrk="1" hangingPunct="1"/>
            <a:r>
              <a:rPr lang="en-US" dirty="0"/>
              <a:t>Step 2: </a:t>
            </a:r>
            <a:r>
              <a:rPr lang="en-US" dirty="0" err="1"/>
              <a:t>i</a:t>
            </a:r>
            <a:r>
              <a:rPr lang="en-US" dirty="0"/>
              <a:t> = 2, q = 0</a:t>
            </a:r>
          </a:p>
          <a:p>
            <a:pPr eaLnBrk="1" hangingPunct="1"/>
            <a:r>
              <a:rPr lang="en-US" dirty="0"/>
              <a:t>            comparing p[1] with S[2]</a:t>
            </a:r>
          </a:p>
        </p:txBody>
      </p:sp>
      <p:sp>
        <p:nvSpPr>
          <p:cNvPr id="145755" name="Line 347"/>
          <p:cNvSpPr>
            <a:spLocks noChangeShapeType="1"/>
          </p:cNvSpPr>
          <p:nvPr/>
        </p:nvSpPr>
        <p:spPr bwMode="auto">
          <a:xfrm flipV="1">
            <a:off x="3657600" y="5105400"/>
            <a:ext cx="0" cy="381000"/>
          </a:xfrm>
          <a:prstGeom prst="line">
            <a:avLst/>
          </a:prstGeom>
          <a:noFill/>
          <a:ln w="9525">
            <a:solidFill>
              <a:schemeClr val="tx1"/>
            </a:solidFill>
            <a:round/>
            <a:headEnd/>
            <a:tailEnd type="triangle" w="med" len="med"/>
          </a:ln>
          <a:effectLst/>
        </p:spPr>
        <p:txBody>
          <a:bodyPr/>
          <a:lstStyle/>
          <a:p>
            <a:endParaRPr lang="en-US"/>
          </a:p>
        </p:txBody>
      </p:sp>
      <p:sp>
        <p:nvSpPr>
          <p:cNvPr id="145756" name="Text Box 348"/>
          <p:cNvSpPr txBox="1">
            <a:spLocks noChangeArrowheads="1"/>
          </p:cNvSpPr>
          <p:nvPr/>
        </p:nvSpPr>
        <p:spPr bwMode="auto">
          <a:xfrm>
            <a:off x="2667000" y="6248400"/>
            <a:ext cx="5544146" cy="369332"/>
          </a:xfrm>
          <a:prstGeom prst="rect">
            <a:avLst/>
          </a:prstGeom>
          <a:noFill/>
          <a:ln w="9525">
            <a:noFill/>
            <a:miter lim="800000"/>
            <a:headEnd/>
            <a:tailEnd/>
          </a:ln>
          <a:effectLst/>
        </p:spPr>
        <p:txBody>
          <a:bodyPr wrap="none">
            <a:spAutoFit/>
          </a:bodyPr>
          <a:lstStyle/>
          <a:p>
            <a:pPr eaLnBrk="1" hangingPunct="1"/>
            <a:r>
              <a:rPr lang="en-US"/>
              <a:t>P[1] matches S[2]. Since there is a match, p is not shifted.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145612"/>
                                        </p:tgtEl>
                                      </p:cBhvr>
                                    </p:animEffect>
                                    <p:set>
                                      <p:cBhvr>
                                        <p:cTn id="7" dur="1" fill="hold">
                                          <p:stCondLst>
                                            <p:cond delay="1999"/>
                                          </p:stCondLst>
                                        </p:cTn>
                                        <p:tgtEl>
                                          <p:spTgt spid="1456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56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nodeType="clickEffect">
                                  <p:stCondLst>
                                    <p:cond delay="0"/>
                                  </p:stCondLst>
                                  <p:childTnLst>
                                    <p:animMotion origin="layout" path="M -0.01667 -0.00439 L 0.05833 -0.00439 " pathEditMode="relative" rAng="0" ptsTypes="AA">
                                      <p:cBhvr>
                                        <p:cTn id="15" dur="2000" fill="hold"/>
                                        <p:tgtEl>
                                          <p:spTgt spid="145588"/>
                                        </p:tgtEl>
                                        <p:attrNameLst>
                                          <p:attrName>ppt_x</p:attrName>
                                          <p:attrName>ppt_y</p:attrName>
                                        </p:attrNameLst>
                                      </p:cBhvr>
                                      <p:rCtr x="38" y="0"/>
                                    </p:animMotion>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5754"/>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4575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4561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5620"/>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4575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575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457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612" grpId="0" animBg="1"/>
      <p:bldP spid="145618" grpId="0"/>
      <p:bldP spid="145619" grpId="0"/>
      <p:bldP spid="145620" grpId="0"/>
      <p:bldP spid="145754" grpId="0"/>
      <p:bldP spid="145755" grpId="0" animBg="1"/>
      <p:bldP spid="145756"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5" name="Rectangle 3"/>
          <p:cNvSpPr>
            <a:spLocks noGrp="1" noChangeArrowheads="1"/>
          </p:cNvSpPr>
          <p:nvPr>
            <p:ph type="body" sz="half" idx="1"/>
          </p:nvPr>
        </p:nvSpPr>
        <p:spPr>
          <a:xfrm>
            <a:off x="1952624" y="657240"/>
            <a:ext cx="4038600" cy="381000"/>
          </a:xfrm>
        </p:spPr>
        <p:txBody>
          <a:bodyPr/>
          <a:lstStyle/>
          <a:p>
            <a:pPr>
              <a:lnSpc>
                <a:spcPct val="90000"/>
              </a:lnSpc>
              <a:buFont typeface="Wingdings" pitchFamily="2" charset="2"/>
              <a:buNone/>
            </a:pPr>
            <a:r>
              <a:rPr lang="en-US" sz="1800"/>
              <a:t>Step 3: i = 3, q = 1</a:t>
            </a:r>
          </a:p>
        </p:txBody>
      </p:sp>
      <p:graphicFrame>
        <p:nvGraphicFramePr>
          <p:cNvPr id="151770" name="Group 218"/>
          <p:cNvGraphicFramePr>
            <a:graphicFrameLocks noGrp="1"/>
          </p:cNvGraphicFramePr>
          <p:nvPr>
            <p:ph sz="quarter" idx="2"/>
          </p:nvPr>
        </p:nvGraphicFramePr>
        <p:xfrm>
          <a:off x="2790824" y="5321315"/>
          <a:ext cx="7620000" cy="518160"/>
        </p:xfrm>
        <a:graphic>
          <a:graphicData uri="http://schemas.openxmlformats.org/drawingml/2006/table">
            <a:tbl>
              <a:tblPr/>
              <a:tblGrid>
                <a:gridCol w="509588">
                  <a:extLst>
                    <a:ext uri="{9D8B030D-6E8A-4147-A177-3AD203B41FA5}">
                      <a16:colId xmlns:a16="http://schemas.microsoft.com/office/drawing/2014/main" val="20000"/>
                    </a:ext>
                  </a:extLst>
                </a:gridCol>
                <a:gridCol w="506412">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6413">
                  <a:extLst>
                    <a:ext uri="{9D8B030D-6E8A-4147-A177-3AD203B41FA5}">
                      <a16:colId xmlns:a16="http://schemas.microsoft.com/office/drawing/2014/main" val="20003"/>
                    </a:ext>
                  </a:extLst>
                </a:gridCol>
                <a:gridCol w="509587">
                  <a:extLst>
                    <a:ext uri="{9D8B030D-6E8A-4147-A177-3AD203B41FA5}">
                      <a16:colId xmlns:a16="http://schemas.microsoft.com/office/drawing/2014/main" val="20004"/>
                    </a:ext>
                  </a:extLst>
                </a:gridCol>
                <a:gridCol w="509588">
                  <a:extLst>
                    <a:ext uri="{9D8B030D-6E8A-4147-A177-3AD203B41FA5}">
                      <a16:colId xmlns:a16="http://schemas.microsoft.com/office/drawing/2014/main" val="20005"/>
                    </a:ext>
                  </a:extLst>
                </a:gridCol>
                <a:gridCol w="506412">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6413">
                  <a:extLst>
                    <a:ext uri="{9D8B030D-6E8A-4147-A177-3AD203B41FA5}">
                      <a16:colId xmlns:a16="http://schemas.microsoft.com/office/drawing/2014/main" val="20008"/>
                    </a:ext>
                  </a:extLst>
                </a:gridCol>
                <a:gridCol w="509587">
                  <a:extLst>
                    <a:ext uri="{9D8B030D-6E8A-4147-A177-3AD203B41FA5}">
                      <a16:colId xmlns:a16="http://schemas.microsoft.com/office/drawing/2014/main" val="20009"/>
                    </a:ext>
                  </a:extLst>
                </a:gridCol>
                <a:gridCol w="509588">
                  <a:extLst>
                    <a:ext uri="{9D8B030D-6E8A-4147-A177-3AD203B41FA5}">
                      <a16:colId xmlns:a16="http://schemas.microsoft.com/office/drawing/2014/main" val="20010"/>
                    </a:ext>
                  </a:extLst>
                </a:gridCol>
                <a:gridCol w="506412">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gridCol w="506413">
                  <a:extLst>
                    <a:ext uri="{9D8B030D-6E8A-4147-A177-3AD203B41FA5}">
                      <a16:colId xmlns:a16="http://schemas.microsoft.com/office/drawing/2014/main" val="20013"/>
                    </a:ext>
                  </a:extLst>
                </a:gridCol>
                <a:gridCol w="509587">
                  <a:extLst>
                    <a:ext uri="{9D8B030D-6E8A-4147-A177-3AD203B41FA5}">
                      <a16:colId xmlns:a16="http://schemas.microsoft.com/office/drawing/2014/main" val="20014"/>
                    </a:ext>
                  </a:extLst>
                </a:gridCol>
              </a:tblGrid>
              <a:tr h="433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51556" name="Text Box 4"/>
          <p:cNvSpPr txBox="1">
            <a:spLocks noChangeArrowheads="1"/>
          </p:cNvSpPr>
          <p:nvPr/>
        </p:nvSpPr>
        <p:spPr bwMode="auto">
          <a:xfrm>
            <a:off x="2924174" y="885840"/>
            <a:ext cx="2529860" cy="369332"/>
          </a:xfrm>
          <a:prstGeom prst="rect">
            <a:avLst/>
          </a:prstGeom>
          <a:noFill/>
          <a:ln w="9525">
            <a:noFill/>
            <a:miter lim="800000"/>
            <a:headEnd/>
            <a:tailEnd/>
          </a:ln>
          <a:effectLst/>
        </p:spPr>
        <p:txBody>
          <a:bodyPr wrap="none">
            <a:spAutoFit/>
          </a:bodyPr>
          <a:lstStyle/>
          <a:p>
            <a:pPr eaLnBrk="1" hangingPunct="1"/>
            <a:r>
              <a:rPr lang="en-US"/>
              <a:t>Comparing p[2] with S[3]</a:t>
            </a:r>
          </a:p>
        </p:txBody>
      </p:sp>
      <p:sp>
        <p:nvSpPr>
          <p:cNvPr id="151557" name="Text Box 5"/>
          <p:cNvSpPr txBox="1">
            <a:spLocks noChangeArrowheads="1"/>
          </p:cNvSpPr>
          <p:nvPr/>
        </p:nvSpPr>
        <p:spPr bwMode="auto">
          <a:xfrm>
            <a:off x="2012949" y="1179528"/>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51558" name="Text Box 6"/>
          <p:cNvSpPr txBox="1">
            <a:spLocks noChangeArrowheads="1"/>
          </p:cNvSpPr>
          <p:nvPr/>
        </p:nvSpPr>
        <p:spPr bwMode="auto">
          <a:xfrm>
            <a:off x="4070349" y="1379553"/>
            <a:ext cx="184150" cy="366712"/>
          </a:xfrm>
          <a:prstGeom prst="rect">
            <a:avLst/>
          </a:prstGeom>
          <a:noFill/>
          <a:ln w="9525">
            <a:noFill/>
            <a:miter lim="800000"/>
            <a:headEnd/>
            <a:tailEnd/>
          </a:ln>
          <a:effectLst/>
        </p:spPr>
        <p:txBody>
          <a:bodyPr wrap="none">
            <a:spAutoFit/>
          </a:bodyPr>
          <a:lstStyle/>
          <a:p>
            <a:pPr eaLnBrk="1" hangingPunct="1"/>
            <a:endParaRPr lang="en-US"/>
          </a:p>
        </p:txBody>
      </p:sp>
      <p:graphicFrame>
        <p:nvGraphicFramePr>
          <p:cNvPr id="151772" name="Group 220"/>
          <p:cNvGraphicFramePr>
            <a:graphicFrameLocks noGrp="1"/>
          </p:cNvGraphicFramePr>
          <p:nvPr>
            <p:ph sz="quarter" idx="3"/>
          </p:nvPr>
        </p:nvGraphicFramePr>
        <p:xfrm>
          <a:off x="4848224" y="6159515"/>
          <a:ext cx="3505200" cy="518160"/>
        </p:xfrm>
        <a:graphic>
          <a:graphicData uri="http://schemas.openxmlformats.org/drawingml/2006/table">
            <a:tbl>
              <a:tblPr/>
              <a:tblGrid>
                <a:gridCol w="501650">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00062">
                  <a:extLst>
                    <a:ext uri="{9D8B030D-6E8A-4147-A177-3AD203B41FA5}">
                      <a16:colId xmlns:a16="http://schemas.microsoft.com/office/drawing/2014/main" val="20002"/>
                    </a:ext>
                  </a:extLst>
                </a:gridCol>
                <a:gridCol w="501650">
                  <a:extLst>
                    <a:ext uri="{9D8B030D-6E8A-4147-A177-3AD203B41FA5}">
                      <a16:colId xmlns:a16="http://schemas.microsoft.com/office/drawing/2014/main" val="20003"/>
                    </a:ext>
                  </a:extLst>
                </a:gridCol>
                <a:gridCol w="500063">
                  <a:extLst>
                    <a:ext uri="{9D8B030D-6E8A-4147-A177-3AD203B41FA5}">
                      <a16:colId xmlns:a16="http://schemas.microsoft.com/office/drawing/2014/main" val="20004"/>
                    </a:ext>
                  </a:extLst>
                </a:gridCol>
                <a:gridCol w="500062">
                  <a:extLst>
                    <a:ext uri="{9D8B030D-6E8A-4147-A177-3AD203B41FA5}">
                      <a16:colId xmlns:a16="http://schemas.microsoft.com/office/drawing/2014/main" val="20005"/>
                    </a:ext>
                  </a:extLst>
                </a:gridCol>
                <a:gridCol w="501650">
                  <a:extLst>
                    <a:ext uri="{9D8B030D-6E8A-4147-A177-3AD203B41FA5}">
                      <a16:colId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1619" name="Group 67"/>
          <p:cNvGraphicFramePr>
            <a:graphicFrameLocks noGrp="1"/>
          </p:cNvGraphicFramePr>
          <p:nvPr/>
        </p:nvGraphicFramePr>
        <p:xfrm>
          <a:off x="2714624" y="3416315"/>
          <a:ext cx="7696200" cy="518160"/>
        </p:xfrm>
        <a:graphic>
          <a:graphicData uri="http://schemas.openxmlformats.org/drawingml/2006/table">
            <a:tbl>
              <a:tblPr/>
              <a:tblGrid>
                <a:gridCol w="514350">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11175">
                  <a:extLst>
                    <a:ext uri="{9D8B030D-6E8A-4147-A177-3AD203B41FA5}">
                      <a16:colId xmlns:a16="http://schemas.microsoft.com/office/drawing/2014/main" val="20003"/>
                    </a:ext>
                  </a:extLst>
                </a:gridCol>
                <a:gridCol w="514350">
                  <a:extLst>
                    <a:ext uri="{9D8B030D-6E8A-4147-A177-3AD203B41FA5}">
                      <a16:colId xmlns:a16="http://schemas.microsoft.com/office/drawing/2014/main" val="20004"/>
                    </a:ext>
                  </a:extLst>
                </a:gridCol>
                <a:gridCol w="514350">
                  <a:extLst>
                    <a:ext uri="{9D8B030D-6E8A-4147-A177-3AD203B41FA5}">
                      <a16:colId xmlns:a16="http://schemas.microsoft.com/office/drawing/2014/main" val="20005"/>
                    </a:ext>
                  </a:extLst>
                </a:gridCol>
                <a:gridCol w="511175">
                  <a:extLst>
                    <a:ext uri="{9D8B030D-6E8A-4147-A177-3AD203B41FA5}">
                      <a16:colId xmlns:a16="http://schemas.microsoft.com/office/drawing/2014/main" val="20006"/>
                    </a:ext>
                  </a:extLst>
                </a:gridCol>
                <a:gridCol w="514350">
                  <a:extLst>
                    <a:ext uri="{9D8B030D-6E8A-4147-A177-3AD203B41FA5}">
                      <a16:colId xmlns:a16="http://schemas.microsoft.com/office/drawing/2014/main" val="20007"/>
                    </a:ext>
                  </a:extLst>
                </a:gridCol>
                <a:gridCol w="511175">
                  <a:extLst>
                    <a:ext uri="{9D8B030D-6E8A-4147-A177-3AD203B41FA5}">
                      <a16:colId xmlns:a16="http://schemas.microsoft.com/office/drawing/2014/main" val="20008"/>
                    </a:ext>
                  </a:extLst>
                </a:gridCol>
                <a:gridCol w="514350">
                  <a:extLst>
                    <a:ext uri="{9D8B030D-6E8A-4147-A177-3AD203B41FA5}">
                      <a16:colId xmlns:a16="http://schemas.microsoft.com/office/drawing/2014/main" val="20009"/>
                    </a:ext>
                  </a:extLst>
                </a:gridCol>
                <a:gridCol w="514350">
                  <a:extLst>
                    <a:ext uri="{9D8B030D-6E8A-4147-A177-3AD203B41FA5}">
                      <a16:colId xmlns:a16="http://schemas.microsoft.com/office/drawing/2014/main" val="20010"/>
                    </a:ext>
                  </a:extLst>
                </a:gridCol>
                <a:gridCol w="511175">
                  <a:extLst>
                    <a:ext uri="{9D8B030D-6E8A-4147-A177-3AD203B41FA5}">
                      <a16:colId xmlns:a16="http://schemas.microsoft.com/office/drawing/2014/main" val="20011"/>
                    </a:ext>
                  </a:extLst>
                </a:gridCol>
                <a:gridCol w="514350">
                  <a:extLst>
                    <a:ext uri="{9D8B030D-6E8A-4147-A177-3AD203B41FA5}">
                      <a16:colId xmlns:a16="http://schemas.microsoft.com/office/drawing/2014/main" val="20012"/>
                    </a:ext>
                  </a:extLst>
                </a:gridCol>
                <a:gridCol w="511175">
                  <a:extLst>
                    <a:ext uri="{9D8B030D-6E8A-4147-A177-3AD203B41FA5}">
                      <a16:colId xmlns:a16="http://schemas.microsoft.com/office/drawing/2014/main" val="20013"/>
                    </a:ext>
                  </a:extLst>
                </a:gridCol>
                <a:gridCol w="514350">
                  <a:extLst>
                    <a:ext uri="{9D8B030D-6E8A-4147-A177-3AD203B41FA5}">
                      <a16:colId xmlns:a16="http://schemas.microsoft.com/office/drawing/2014/main" val="20014"/>
                    </a:ext>
                  </a:extLst>
                </a:gridCol>
              </a:tblGrid>
              <a:tr h="433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1774" name="Group 222"/>
          <p:cNvGraphicFramePr>
            <a:graphicFrameLocks noGrp="1"/>
          </p:cNvGraphicFramePr>
          <p:nvPr/>
        </p:nvGraphicFramePr>
        <p:xfrm>
          <a:off x="2790824" y="1190640"/>
          <a:ext cx="7620000" cy="518160"/>
        </p:xfrm>
        <a:graphic>
          <a:graphicData uri="http://schemas.openxmlformats.org/drawingml/2006/table">
            <a:tbl>
              <a:tblPr/>
              <a:tblGrid>
                <a:gridCol w="509588">
                  <a:extLst>
                    <a:ext uri="{9D8B030D-6E8A-4147-A177-3AD203B41FA5}">
                      <a16:colId xmlns:a16="http://schemas.microsoft.com/office/drawing/2014/main" val="20000"/>
                    </a:ext>
                  </a:extLst>
                </a:gridCol>
                <a:gridCol w="506412">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6413">
                  <a:extLst>
                    <a:ext uri="{9D8B030D-6E8A-4147-A177-3AD203B41FA5}">
                      <a16:colId xmlns:a16="http://schemas.microsoft.com/office/drawing/2014/main" val="20003"/>
                    </a:ext>
                  </a:extLst>
                </a:gridCol>
                <a:gridCol w="509587">
                  <a:extLst>
                    <a:ext uri="{9D8B030D-6E8A-4147-A177-3AD203B41FA5}">
                      <a16:colId xmlns:a16="http://schemas.microsoft.com/office/drawing/2014/main" val="20004"/>
                    </a:ext>
                  </a:extLst>
                </a:gridCol>
                <a:gridCol w="509588">
                  <a:extLst>
                    <a:ext uri="{9D8B030D-6E8A-4147-A177-3AD203B41FA5}">
                      <a16:colId xmlns:a16="http://schemas.microsoft.com/office/drawing/2014/main" val="20005"/>
                    </a:ext>
                  </a:extLst>
                </a:gridCol>
                <a:gridCol w="506412">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6413">
                  <a:extLst>
                    <a:ext uri="{9D8B030D-6E8A-4147-A177-3AD203B41FA5}">
                      <a16:colId xmlns:a16="http://schemas.microsoft.com/office/drawing/2014/main" val="20008"/>
                    </a:ext>
                  </a:extLst>
                </a:gridCol>
                <a:gridCol w="509587">
                  <a:extLst>
                    <a:ext uri="{9D8B030D-6E8A-4147-A177-3AD203B41FA5}">
                      <a16:colId xmlns:a16="http://schemas.microsoft.com/office/drawing/2014/main" val="20009"/>
                    </a:ext>
                  </a:extLst>
                </a:gridCol>
                <a:gridCol w="509588">
                  <a:extLst>
                    <a:ext uri="{9D8B030D-6E8A-4147-A177-3AD203B41FA5}">
                      <a16:colId xmlns:a16="http://schemas.microsoft.com/office/drawing/2014/main" val="20010"/>
                    </a:ext>
                  </a:extLst>
                </a:gridCol>
                <a:gridCol w="506412">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gridCol w="506413">
                  <a:extLst>
                    <a:ext uri="{9D8B030D-6E8A-4147-A177-3AD203B41FA5}">
                      <a16:colId xmlns:a16="http://schemas.microsoft.com/office/drawing/2014/main" val="20013"/>
                    </a:ext>
                  </a:extLst>
                </a:gridCol>
                <a:gridCol w="509587">
                  <a:extLst>
                    <a:ext uri="{9D8B030D-6E8A-4147-A177-3AD203B41FA5}">
                      <a16:colId xmlns:a16="http://schemas.microsoft.com/office/drawing/2014/main" val="20014"/>
                    </a:ext>
                  </a:extLst>
                </a:gridCol>
              </a:tblGrid>
              <a:tr h="433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1734" name="Group 182"/>
          <p:cNvGraphicFramePr>
            <a:graphicFrameLocks noGrp="1"/>
          </p:cNvGraphicFramePr>
          <p:nvPr/>
        </p:nvGraphicFramePr>
        <p:xfrm>
          <a:off x="4238624" y="4254515"/>
          <a:ext cx="3581400" cy="518160"/>
        </p:xfrm>
        <a:graphic>
          <a:graphicData uri="http://schemas.openxmlformats.org/drawingml/2006/table">
            <a:tbl>
              <a:tblPr/>
              <a:tblGrid>
                <a:gridCol w="512763">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gridCol w="511175">
                  <a:extLst>
                    <a:ext uri="{9D8B030D-6E8A-4147-A177-3AD203B41FA5}">
                      <a16:colId xmlns:a16="http://schemas.microsoft.com/office/drawing/2014/main" val="20002"/>
                    </a:ext>
                  </a:extLst>
                </a:gridCol>
                <a:gridCol w="511175">
                  <a:extLst>
                    <a:ext uri="{9D8B030D-6E8A-4147-A177-3AD203B41FA5}">
                      <a16:colId xmlns:a16="http://schemas.microsoft.com/office/drawing/2014/main" val="20003"/>
                    </a:ext>
                  </a:extLst>
                </a:gridCol>
                <a:gridCol w="511175">
                  <a:extLst>
                    <a:ext uri="{9D8B030D-6E8A-4147-A177-3AD203B41FA5}">
                      <a16:colId xmlns:a16="http://schemas.microsoft.com/office/drawing/2014/main" val="20004"/>
                    </a:ext>
                  </a:extLst>
                </a:gridCol>
                <a:gridCol w="511175">
                  <a:extLst>
                    <a:ext uri="{9D8B030D-6E8A-4147-A177-3AD203B41FA5}">
                      <a16:colId xmlns:a16="http://schemas.microsoft.com/office/drawing/2014/main" val="20005"/>
                    </a:ext>
                  </a:extLst>
                </a:gridCol>
                <a:gridCol w="512762">
                  <a:extLst>
                    <a:ext uri="{9D8B030D-6E8A-4147-A177-3AD203B41FA5}">
                      <a16:colId xmlns:a16="http://schemas.microsoft.com/office/drawing/2014/main" val="20006"/>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1776" name="Group 224"/>
          <p:cNvGraphicFramePr>
            <a:graphicFrameLocks noGrp="1"/>
          </p:cNvGraphicFramePr>
          <p:nvPr/>
        </p:nvGraphicFramePr>
        <p:xfrm>
          <a:off x="3324224" y="2105040"/>
          <a:ext cx="3581400" cy="518160"/>
        </p:xfrm>
        <a:graphic>
          <a:graphicData uri="http://schemas.openxmlformats.org/drawingml/2006/table">
            <a:tbl>
              <a:tblPr/>
              <a:tblGrid>
                <a:gridCol w="512763">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gridCol w="511175">
                  <a:extLst>
                    <a:ext uri="{9D8B030D-6E8A-4147-A177-3AD203B41FA5}">
                      <a16:colId xmlns:a16="http://schemas.microsoft.com/office/drawing/2014/main" val="20002"/>
                    </a:ext>
                  </a:extLst>
                </a:gridCol>
                <a:gridCol w="511175">
                  <a:extLst>
                    <a:ext uri="{9D8B030D-6E8A-4147-A177-3AD203B41FA5}">
                      <a16:colId xmlns:a16="http://schemas.microsoft.com/office/drawing/2014/main" val="20003"/>
                    </a:ext>
                  </a:extLst>
                </a:gridCol>
                <a:gridCol w="511175">
                  <a:extLst>
                    <a:ext uri="{9D8B030D-6E8A-4147-A177-3AD203B41FA5}">
                      <a16:colId xmlns:a16="http://schemas.microsoft.com/office/drawing/2014/main" val="20004"/>
                    </a:ext>
                  </a:extLst>
                </a:gridCol>
                <a:gridCol w="511175">
                  <a:extLst>
                    <a:ext uri="{9D8B030D-6E8A-4147-A177-3AD203B41FA5}">
                      <a16:colId xmlns:a16="http://schemas.microsoft.com/office/drawing/2014/main" val="20005"/>
                    </a:ext>
                  </a:extLst>
                </a:gridCol>
                <a:gridCol w="512762">
                  <a:extLst>
                    <a:ext uri="{9D8B030D-6E8A-4147-A177-3AD203B41FA5}">
                      <a16:colId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51723" name="Text Box 171"/>
          <p:cNvSpPr txBox="1">
            <a:spLocks noChangeArrowheads="1"/>
          </p:cNvSpPr>
          <p:nvPr/>
        </p:nvSpPr>
        <p:spPr bwMode="auto">
          <a:xfrm>
            <a:off x="2027238" y="2043128"/>
            <a:ext cx="382587"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51724" name="Text Box 172"/>
          <p:cNvSpPr txBox="1">
            <a:spLocks noChangeArrowheads="1"/>
          </p:cNvSpPr>
          <p:nvPr/>
        </p:nvSpPr>
        <p:spPr bwMode="auto">
          <a:xfrm>
            <a:off x="2105024" y="3443303"/>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51725" name="Text Box 173"/>
          <p:cNvSpPr txBox="1">
            <a:spLocks noChangeArrowheads="1"/>
          </p:cNvSpPr>
          <p:nvPr/>
        </p:nvSpPr>
        <p:spPr bwMode="auto">
          <a:xfrm>
            <a:off x="2089149" y="4176728"/>
            <a:ext cx="382588"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51726" name="Text Box 174"/>
          <p:cNvSpPr txBox="1">
            <a:spLocks noChangeArrowheads="1"/>
          </p:cNvSpPr>
          <p:nvPr/>
        </p:nvSpPr>
        <p:spPr bwMode="auto">
          <a:xfrm>
            <a:off x="2089149" y="5395928"/>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51727" name="Text Box 175"/>
          <p:cNvSpPr txBox="1">
            <a:spLocks noChangeArrowheads="1"/>
          </p:cNvSpPr>
          <p:nvPr/>
        </p:nvSpPr>
        <p:spPr bwMode="auto">
          <a:xfrm>
            <a:off x="2105024" y="6081728"/>
            <a:ext cx="382588"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51729" name="Line 177"/>
          <p:cNvSpPr>
            <a:spLocks noChangeShapeType="1"/>
          </p:cNvSpPr>
          <p:nvPr/>
        </p:nvSpPr>
        <p:spPr bwMode="auto">
          <a:xfrm flipV="1">
            <a:off x="4086224" y="1724040"/>
            <a:ext cx="0" cy="381000"/>
          </a:xfrm>
          <a:prstGeom prst="line">
            <a:avLst/>
          </a:prstGeom>
          <a:noFill/>
          <a:ln w="9525">
            <a:solidFill>
              <a:schemeClr val="tx1"/>
            </a:solidFill>
            <a:round/>
            <a:headEnd/>
            <a:tailEnd type="triangle" w="med" len="med"/>
          </a:ln>
          <a:effectLst/>
        </p:spPr>
        <p:txBody>
          <a:bodyPr/>
          <a:lstStyle/>
          <a:p>
            <a:endParaRPr lang="en-US"/>
          </a:p>
        </p:txBody>
      </p:sp>
      <p:sp>
        <p:nvSpPr>
          <p:cNvPr id="151730" name="Text Box 178"/>
          <p:cNvSpPr txBox="1">
            <a:spLocks noChangeArrowheads="1"/>
          </p:cNvSpPr>
          <p:nvPr/>
        </p:nvSpPr>
        <p:spPr bwMode="auto">
          <a:xfrm>
            <a:off x="5680074" y="885840"/>
            <a:ext cx="2965748" cy="369332"/>
          </a:xfrm>
          <a:prstGeom prst="rect">
            <a:avLst/>
          </a:prstGeom>
          <a:noFill/>
          <a:ln w="9525">
            <a:noFill/>
            <a:miter lim="800000"/>
            <a:headEnd/>
            <a:tailEnd/>
          </a:ln>
          <a:effectLst/>
        </p:spPr>
        <p:txBody>
          <a:bodyPr wrap="none">
            <a:spAutoFit/>
          </a:bodyPr>
          <a:lstStyle/>
          <a:p>
            <a:pPr eaLnBrk="1" hangingPunct="1"/>
            <a:r>
              <a:rPr lang="en-US"/>
              <a:t>p[2] does not match with S[3]</a:t>
            </a:r>
          </a:p>
        </p:txBody>
      </p:sp>
      <p:sp>
        <p:nvSpPr>
          <p:cNvPr id="151731" name="Text Box 179"/>
          <p:cNvSpPr txBox="1">
            <a:spLocks noChangeArrowheads="1"/>
          </p:cNvSpPr>
          <p:nvPr/>
        </p:nvSpPr>
        <p:spPr bwMode="auto">
          <a:xfrm>
            <a:off x="2733675" y="2638440"/>
            <a:ext cx="4206793" cy="369332"/>
          </a:xfrm>
          <a:prstGeom prst="rect">
            <a:avLst/>
          </a:prstGeom>
          <a:noFill/>
          <a:ln w="9525">
            <a:noFill/>
            <a:miter lim="800000"/>
            <a:headEnd/>
            <a:tailEnd/>
          </a:ln>
          <a:effectLst/>
        </p:spPr>
        <p:txBody>
          <a:bodyPr wrap="none">
            <a:spAutoFit/>
          </a:bodyPr>
          <a:lstStyle/>
          <a:p>
            <a:pPr eaLnBrk="1" hangingPunct="1"/>
            <a:r>
              <a:rPr lang="en-US"/>
              <a:t>Backtracking on p, comparing p[1] and S[3]</a:t>
            </a:r>
          </a:p>
        </p:txBody>
      </p:sp>
      <p:sp>
        <p:nvSpPr>
          <p:cNvPr id="151732" name="Text Box 180"/>
          <p:cNvSpPr txBox="1">
            <a:spLocks noChangeArrowheads="1"/>
          </p:cNvSpPr>
          <p:nvPr/>
        </p:nvSpPr>
        <p:spPr bwMode="auto">
          <a:xfrm>
            <a:off x="2105024" y="2979753"/>
            <a:ext cx="2114550" cy="366712"/>
          </a:xfrm>
          <a:prstGeom prst="rect">
            <a:avLst/>
          </a:prstGeom>
          <a:noFill/>
          <a:ln w="9525">
            <a:noFill/>
            <a:miter lim="800000"/>
            <a:headEnd/>
            <a:tailEnd/>
          </a:ln>
          <a:effectLst/>
        </p:spPr>
        <p:txBody>
          <a:bodyPr>
            <a:spAutoFit/>
          </a:bodyPr>
          <a:lstStyle/>
          <a:p>
            <a:pPr eaLnBrk="1" hangingPunct="1"/>
            <a:r>
              <a:rPr lang="en-US"/>
              <a:t>Step 4: i = 4, q = 0 </a:t>
            </a:r>
          </a:p>
        </p:txBody>
      </p:sp>
      <p:sp>
        <p:nvSpPr>
          <p:cNvPr id="151735" name="Text Box 183"/>
          <p:cNvSpPr txBox="1">
            <a:spLocks noChangeArrowheads="1"/>
          </p:cNvSpPr>
          <p:nvPr/>
        </p:nvSpPr>
        <p:spPr bwMode="auto">
          <a:xfrm>
            <a:off x="3660774" y="3109928"/>
            <a:ext cx="2635250" cy="366712"/>
          </a:xfrm>
          <a:prstGeom prst="rect">
            <a:avLst/>
          </a:prstGeom>
          <a:noFill/>
          <a:ln w="9525">
            <a:noFill/>
            <a:miter lim="800000"/>
            <a:headEnd/>
            <a:tailEnd/>
          </a:ln>
          <a:effectLst/>
        </p:spPr>
        <p:txBody>
          <a:bodyPr>
            <a:spAutoFit/>
          </a:bodyPr>
          <a:lstStyle/>
          <a:p>
            <a:pPr eaLnBrk="1" hangingPunct="1"/>
            <a:r>
              <a:rPr lang="en-US"/>
              <a:t>comparing p[1] with S[4]</a:t>
            </a:r>
          </a:p>
        </p:txBody>
      </p:sp>
      <p:sp>
        <p:nvSpPr>
          <p:cNvPr id="151736" name="Line 184"/>
          <p:cNvSpPr>
            <a:spLocks noChangeShapeType="1"/>
          </p:cNvSpPr>
          <p:nvPr/>
        </p:nvSpPr>
        <p:spPr bwMode="auto">
          <a:xfrm flipV="1">
            <a:off x="4467224" y="3933840"/>
            <a:ext cx="0" cy="304800"/>
          </a:xfrm>
          <a:prstGeom prst="line">
            <a:avLst/>
          </a:prstGeom>
          <a:noFill/>
          <a:ln w="9525">
            <a:solidFill>
              <a:schemeClr val="tx1"/>
            </a:solidFill>
            <a:round/>
            <a:headEnd/>
            <a:tailEnd type="triangle" w="med" len="med"/>
          </a:ln>
          <a:effectLst/>
        </p:spPr>
        <p:txBody>
          <a:bodyPr/>
          <a:lstStyle/>
          <a:p>
            <a:endParaRPr lang="en-US"/>
          </a:p>
        </p:txBody>
      </p:sp>
      <p:sp>
        <p:nvSpPr>
          <p:cNvPr id="151737" name="Text Box 185"/>
          <p:cNvSpPr txBox="1">
            <a:spLocks noChangeArrowheads="1"/>
          </p:cNvSpPr>
          <p:nvPr/>
        </p:nvSpPr>
        <p:spPr bwMode="auto">
          <a:xfrm>
            <a:off x="6372224" y="3109928"/>
            <a:ext cx="2965748" cy="369332"/>
          </a:xfrm>
          <a:prstGeom prst="rect">
            <a:avLst/>
          </a:prstGeom>
          <a:noFill/>
          <a:ln w="9525">
            <a:noFill/>
            <a:miter lim="800000"/>
            <a:headEnd/>
            <a:tailEnd/>
          </a:ln>
          <a:effectLst/>
        </p:spPr>
        <p:txBody>
          <a:bodyPr wrap="none">
            <a:spAutoFit/>
          </a:bodyPr>
          <a:lstStyle/>
          <a:p>
            <a:pPr eaLnBrk="1" hangingPunct="1"/>
            <a:r>
              <a:rPr lang="en-US"/>
              <a:t>p[1] does not match with S[4]</a:t>
            </a:r>
          </a:p>
        </p:txBody>
      </p:sp>
      <p:sp>
        <p:nvSpPr>
          <p:cNvPr id="151738" name="Text Box 186"/>
          <p:cNvSpPr txBox="1">
            <a:spLocks noChangeArrowheads="1"/>
          </p:cNvSpPr>
          <p:nvPr/>
        </p:nvSpPr>
        <p:spPr bwMode="auto">
          <a:xfrm>
            <a:off x="2181224" y="4862528"/>
            <a:ext cx="2114550" cy="366712"/>
          </a:xfrm>
          <a:prstGeom prst="rect">
            <a:avLst/>
          </a:prstGeom>
          <a:noFill/>
          <a:ln w="9525">
            <a:noFill/>
            <a:miter lim="800000"/>
            <a:headEnd/>
            <a:tailEnd/>
          </a:ln>
          <a:effectLst/>
        </p:spPr>
        <p:txBody>
          <a:bodyPr>
            <a:spAutoFit/>
          </a:bodyPr>
          <a:lstStyle/>
          <a:p>
            <a:pPr eaLnBrk="1" hangingPunct="1"/>
            <a:r>
              <a:rPr lang="en-US"/>
              <a:t>Step 5: i = 5, q = 0 </a:t>
            </a:r>
          </a:p>
        </p:txBody>
      </p:sp>
      <p:sp>
        <p:nvSpPr>
          <p:cNvPr id="151739" name="Line 187"/>
          <p:cNvSpPr>
            <a:spLocks noChangeShapeType="1"/>
          </p:cNvSpPr>
          <p:nvPr/>
        </p:nvSpPr>
        <p:spPr bwMode="auto">
          <a:xfrm flipV="1">
            <a:off x="5076824" y="5838840"/>
            <a:ext cx="0" cy="304800"/>
          </a:xfrm>
          <a:prstGeom prst="line">
            <a:avLst/>
          </a:prstGeom>
          <a:noFill/>
          <a:ln w="9525">
            <a:solidFill>
              <a:schemeClr val="tx1"/>
            </a:solidFill>
            <a:round/>
            <a:headEnd/>
            <a:tailEnd type="triangle" w="med" len="med"/>
          </a:ln>
          <a:effectLst/>
        </p:spPr>
        <p:txBody>
          <a:bodyPr/>
          <a:lstStyle/>
          <a:p>
            <a:endParaRPr lang="en-US"/>
          </a:p>
        </p:txBody>
      </p:sp>
      <p:sp>
        <p:nvSpPr>
          <p:cNvPr id="151740" name="Text Box 188"/>
          <p:cNvSpPr txBox="1">
            <a:spLocks noChangeArrowheads="1"/>
          </p:cNvSpPr>
          <p:nvPr/>
        </p:nvSpPr>
        <p:spPr bwMode="auto">
          <a:xfrm>
            <a:off x="3705224" y="5014928"/>
            <a:ext cx="2502288" cy="369332"/>
          </a:xfrm>
          <a:prstGeom prst="rect">
            <a:avLst/>
          </a:prstGeom>
          <a:noFill/>
          <a:ln w="9525">
            <a:noFill/>
            <a:miter lim="800000"/>
            <a:headEnd/>
            <a:tailEnd/>
          </a:ln>
          <a:effectLst/>
        </p:spPr>
        <p:txBody>
          <a:bodyPr wrap="none">
            <a:spAutoFit/>
          </a:bodyPr>
          <a:lstStyle/>
          <a:p>
            <a:pPr eaLnBrk="1" hangingPunct="1"/>
            <a:r>
              <a:rPr lang="en-US"/>
              <a:t>comparing p[1] with S[5]</a:t>
            </a:r>
          </a:p>
        </p:txBody>
      </p:sp>
      <p:sp>
        <p:nvSpPr>
          <p:cNvPr id="151741" name="Text Box 189"/>
          <p:cNvSpPr txBox="1">
            <a:spLocks noChangeArrowheads="1"/>
          </p:cNvSpPr>
          <p:nvPr/>
        </p:nvSpPr>
        <p:spPr bwMode="auto">
          <a:xfrm>
            <a:off x="6600825" y="5000640"/>
            <a:ext cx="2295693" cy="369332"/>
          </a:xfrm>
          <a:prstGeom prst="rect">
            <a:avLst/>
          </a:prstGeom>
          <a:noFill/>
          <a:ln w="9525">
            <a:noFill/>
            <a:miter lim="800000"/>
            <a:headEnd/>
            <a:tailEnd/>
          </a:ln>
          <a:effectLst/>
        </p:spPr>
        <p:txBody>
          <a:bodyPr wrap="none">
            <a:spAutoFit/>
          </a:bodyPr>
          <a:lstStyle/>
          <a:p>
            <a:pPr eaLnBrk="1" hangingPunct="1"/>
            <a:r>
              <a:rPr lang="en-US"/>
              <a:t>p[1] matches with S[5]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7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17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17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2000"/>
                                        <p:tgtEl>
                                          <p:spTgt spid="151729"/>
                                        </p:tgtEl>
                                      </p:cBhvr>
                                    </p:animEffect>
                                    <p:set>
                                      <p:cBhvr>
                                        <p:cTn id="21" dur="1" fill="hold">
                                          <p:stCondLst>
                                            <p:cond delay="1999"/>
                                          </p:stCondLst>
                                        </p:cTn>
                                        <p:tgtEl>
                                          <p:spTgt spid="15172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63" presetClass="path" presetSubtype="0" accel="50000" decel="50000" fill="hold" nodeType="clickEffect">
                                  <p:stCondLst>
                                    <p:cond delay="0"/>
                                  </p:stCondLst>
                                  <p:childTnLst>
                                    <p:animMotion origin="layout" path="M -0.02083 2.89017E-7 L 0.05417 -0.00439 " pathEditMode="relative" rAng="0" ptsTypes="AA">
                                      <p:cBhvr>
                                        <p:cTn id="25" dur="2000" fill="hold"/>
                                        <p:tgtEl>
                                          <p:spTgt spid="151776"/>
                                        </p:tgtEl>
                                        <p:attrNameLst>
                                          <p:attrName>ppt_x</p:attrName>
                                          <p:attrName>ppt_y</p:attrName>
                                        </p:attrNameLst>
                                      </p:cBhvr>
                                      <p:rCtr x="3800" y="-200"/>
                                    </p:animMotion>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2" nodeType="clickEffect">
                                  <p:stCondLst>
                                    <p:cond delay="0"/>
                                  </p:stCondLst>
                                  <p:childTnLst>
                                    <p:set>
                                      <p:cBhvr>
                                        <p:cTn id="29" dur="1" fill="hold">
                                          <p:stCondLst>
                                            <p:cond delay="0"/>
                                          </p:stCondLst>
                                        </p:cTn>
                                        <p:tgtEl>
                                          <p:spTgt spid="15172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5173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5172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51725"/>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51619"/>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5173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5173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5173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5173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51738"/>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51726"/>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51727"/>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51770"/>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51772"/>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51740"/>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5173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517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6" grpId="0"/>
      <p:bldP spid="151724" grpId="0"/>
      <p:bldP spid="151725" grpId="0"/>
      <p:bldP spid="151726" grpId="0"/>
      <p:bldP spid="151727" grpId="0"/>
      <p:bldP spid="151729" grpId="0" animBg="1"/>
      <p:bldP spid="151729" grpId="1" animBg="1"/>
      <p:bldP spid="151729" grpId="2" animBg="1"/>
      <p:bldP spid="151730" grpId="0"/>
      <p:bldP spid="151731" grpId="0"/>
      <p:bldP spid="151732" grpId="0"/>
      <p:bldP spid="151735" grpId="0"/>
      <p:bldP spid="151736" grpId="0" animBg="1"/>
      <p:bldP spid="151737" grpId="0"/>
      <p:bldP spid="151738" grpId="0"/>
      <p:bldP spid="151739" grpId="0" animBg="1"/>
      <p:bldP spid="151740" grpId="0"/>
      <p:bldP spid="151741"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58964" name="Group 244"/>
          <p:cNvGraphicFramePr>
            <a:graphicFrameLocks noGrp="1"/>
          </p:cNvGraphicFramePr>
          <p:nvPr>
            <p:ph sz="quarter" idx="1"/>
          </p:nvPr>
        </p:nvGraphicFramePr>
        <p:xfrm>
          <a:off x="2881312" y="3329000"/>
          <a:ext cx="7620000" cy="518160"/>
        </p:xfrm>
        <a:graphic>
          <a:graphicData uri="http://schemas.openxmlformats.org/drawingml/2006/table">
            <a:tbl>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gridCol w="508000">
                  <a:extLst>
                    <a:ext uri="{9D8B030D-6E8A-4147-A177-3AD203B41FA5}">
                      <a16:colId xmlns:a16="http://schemas.microsoft.com/office/drawing/2014/main" val="20013"/>
                    </a:ext>
                  </a:extLst>
                </a:gridCol>
                <a:gridCol w="508000">
                  <a:extLst>
                    <a:ext uri="{9D8B030D-6E8A-4147-A177-3AD203B41FA5}">
                      <a16:colId xmlns:a16="http://schemas.microsoft.com/office/drawing/2014/main" val="20014"/>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8960" name="Group 240"/>
          <p:cNvGraphicFramePr>
            <a:graphicFrameLocks noGrp="1"/>
          </p:cNvGraphicFramePr>
          <p:nvPr>
            <p:ph sz="quarter" idx="2"/>
          </p:nvPr>
        </p:nvGraphicFramePr>
        <p:xfrm>
          <a:off x="2805112" y="1119200"/>
          <a:ext cx="7620000" cy="518160"/>
        </p:xfrm>
        <a:graphic>
          <a:graphicData uri="http://schemas.openxmlformats.org/drawingml/2006/table">
            <a:tbl>
              <a:tblPr/>
              <a:tblGrid>
                <a:gridCol w="509588">
                  <a:extLst>
                    <a:ext uri="{9D8B030D-6E8A-4147-A177-3AD203B41FA5}">
                      <a16:colId xmlns:a16="http://schemas.microsoft.com/office/drawing/2014/main" val="20000"/>
                    </a:ext>
                  </a:extLst>
                </a:gridCol>
                <a:gridCol w="506412">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6413">
                  <a:extLst>
                    <a:ext uri="{9D8B030D-6E8A-4147-A177-3AD203B41FA5}">
                      <a16:colId xmlns:a16="http://schemas.microsoft.com/office/drawing/2014/main" val="20003"/>
                    </a:ext>
                  </a:extLst>
                </a:gridCol>
                <a:gridCol w="509587">
                  <a:extLst>
                    <a:ext uri="{9D8B030D-6E8A-4147-A177-3AD203B41FA5}">
                      <a16:colId xmlns:a16="http://schemas.microsoft.com/office/drawing/2014/main" val="20004"/>
                    </a:ext>
                  </a:extLst>
                </a:gridCol>
                <a:gridCol w="509588">
                  <a:extLst>
                    <a:ext uri="{9D8B030D-6E8A-4147-A177-3AD203B41FA5}">
                      <a16:colId xmlns:a16="http://schemas.microsoft.com/office/drawing/2014/main" val="20005"/>
                    </a:ext>
                  </a:extLst>
                </a:gridCol>
                <a:gridCol w="506412">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6413">
                  <a:extLst>
                    <a:ext uri="{9D8B030D-6E8A-4147-A177-3AD203B41FA5}">
                      <a16:colId xmlns:a16="http://schemas.microsoft.com/office/drawing/2014/main" val="20008"/>
                    </a:ext>
                  </a:extLst>
                </a:gridCol>
                <a:gridCol w="509587">
                  <a:extLst>
                    <a:ext uri="{9D8B030D-6E8A-4147-A177-3AD203B41FA5}">
                      <a16:colId xmlns:a16="http://schemas.microsoft.com/office/drawing/2014/main" val="20009"/>
                    </a:ext>
                  </a:extLst>
                </a:gridCol>
                <a:gridCol w="509588">
                  <a:extLst>
                    <a:ext uri="{9D8B030D-6E8A-4147-A177-3AD203B41FA5}">
                      <a16:colId xmlns:a16="http://schemas.microsoft.com/office/drawing/2014/main" val="20010"/>
                    </a:ext>
                  </a:extLst>
                </a:gridCol>
                <a:gridCol w="506412">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gridCol w="506413">
                  <a:extLst>
                    <a:ext uri="{9D8B030D-6E8A-4147-A177-3AD203B41FA5}">
                      <a16:colId xmlns:a16="http://schemas.microsoft.com/office/drawing/2014/main" val="20013"/>
                    </a:ext>
                  </a:extLst>
                </a:gridCol>
                <a:gridCol w="509587">
                  <a:extLst>
                    <a:ext uri="{9D8B030D-6E8A-4147-A177-3AD203B41FA5}">
                      <a16:colId xmlns:a16="http://schemas.microsoft.com/office/drawing/2014/main" val="20014"/>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8968" name="Group 248"/>
          <p:cNvGraphicFramePr>
            <a:graphicFrameLocks noGrp="1"/>
          </p:cNvGraphicFramePr>
          <p:nvPr>
            <p:ph sz="quarter" idx="3"/>
          </p:nvPr>
        </p:nvGraphicFramePr>
        <p:xfrm>
          <a:off x="2881312" y="5438789"/>
          <a:ext cx="7620000" cy="557213"/>
        </p:xfrm>
        <a:graphic>
          <a:graphicData uri="http://schemas.openxmlformats.org/drawingml/2006/table">
            <a:tbl>
              <a:tblPr/>
              <a:tblGrid>
                <a:gridCol w="509588">
                  <a:extLst>
                    <a:ext uri="{9D8B030D-6E8A-4147-A177-3AD203B41FA5}">
                      <a16:colId xmlns:a16="http://schemas.microsoft.com/office/drawing/2014/main" val="20000"/>
                    </a:ext>
                  </a:extLst>
                </a:gridCol>
                <a:gridCol w="506412">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488950">
                  <a:extLst>
                    <a:ext uri="{9D8B030D-6E8A-4147-A177-3AD203B41FA5}">
                      <a16:colId xmlns:a16="http://schemas.microsoft.com/office/drawing/2014/main" val="20003"/>
                    </a:ext>
                  </a:extLst>
                </a:gridCol>
                <a:gridCol w="527050">
                  <a:extLst>
                    <a:ext uri="{9D8B030D-6E8A-4147-A177-3AD203B41FA5}">
                      <a16:colId xmlns:a16="http://schemas.microsoft.com/office/drawing/2014/main" val="20004"/>
                    </a:ext>
                  </a:extLst>
                </a:gridCol>
                <a:gridCol w="509588">
                  <a:extLst>
                    <a:ext uri="{9D8B030D-6E8A-4147-A177-3AD203B41FA5}">
                      <a16:colId xmlns:a16="http://schemas.microsoft.com/office/drawing/2014/main" val="20005"/>
                    </a:ext>
                  </a:extLst>
                </a:gridCol>
                <a:gridCol w="506412">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6413">
                  <a:extLst>
                    <a:ext uri="{9D8B030D-6E8A-4147-A177-3AD203B41FA5}">
                      <a16:colId xmlns:a16="http://schemas.microsoft.com/office/drawing/2014/main" val="20008"/>
                    </a:ext>
                  </a:extLst>
                </a:gridCol>
                <a:gridCol w="509587">
                  <a:extLst>
                    <a:ext uri="{9D8B030D-6E8A-4147-A177-3AD203B41FA5}">
                      <a16:colId xmlns:a16="http://schemas.microsoft.com/office/drawing/2014/main" val="20009"/>
                    </a:ext>
                  </a:extLst>
                </a:gridCol>
                <a:gridCol w="509588">
                  <a:extLst>
                    <a:ext uri="{9D8B030D-6E8A-4147-A177-3AD203B41FA5}">
                      <a16:colId xmlns:a16="http://schemas.microsoft.com/office/drawing/2014/main" val="20010"/>
                    </a:ext>
                  </a:extLst>
                </a:gridCol>
                <a:gridCol w="506412">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gridCol w="506413">
                  <a:extLst>
                    <a:ext uri="{9D8B030D-6E8A-4147-A177-3AD203B41FA5}">
                      <a16:colId xmlns:a16="http://schemas.microsoft.com/office/drawing/2014/main" val="20013"/>
                    </a:ext>
                  </a:extLst>
                </a:gridCol>
                <a:gridCol w="509587">
                  <a:extLst>
                    <a:ext uri="{9D8B030D-6E8A-4147-A177-3AD203B41FA5}">
                      <a16:colId xmlns:a16="http://schemas.microsoft.com/office/drawing/2014/main" val="20014"/>
                    </a:ext>
                  </a:extLst>
                </a:gridCol>
              </a:tblGrid>
              <a:tr h="557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8962" name="Group 242"/>
          <p:cNvGraphicFramePr>
            <a:graphicFrameLocks noGrp="1"/>
          </p:cNvGraphicFramePr>
          <p:nvPr>
            <p:ph sz="quarter" idx="4"/>
          </p:nvPr>
        </p:nvGraphicFramePr>
        <p:xfrm>
          <a:off x="4862512" y="1957400"/>
          <a:ext cx="3505200" cy="518160"/>
        </p:xfrm>
        <a:graphic>
          <a:graphicData uri="http://schemas.openxmlformats.org/drawingml/2006/table">
            <a:tbl>
              <a:tblPr/>
              <a:tblGrid>
                <a:gridCol w="501650">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00062">
                  <a:extLst>
                    <a:ext uri="{9D8B030D-6E8A-4147-A177-3AD203B41FA5}">
                      <a16:colId xmlns:a16="http://schemas.microsoft.com/office/drawing/2014/main" val="20002"/>
                    </a:ext>
                  </a:extLst>
                </a:gridCol>
                <a:gridCol w="501650">
                  <a:extLst>
                    <a:ext uri="{9D8B030D-6E8A-4147-A177-3AD203B41FA5}">
                      <a16:colId xmlns:a16="http://schemas.microsoft.com/office/drawing/2014/main" val="20003"/>
                    </a:ext>
                  </a:extLst>
                </a:gridCol>
                <a:gridCol w="500063">
                  <a:extLst>
                    <a:ext uri="{9D8B030D-6E8A-4147-A177-3AD203B41FA5}">
                      <a16:colId xmlns:a16="http://schemas.microsoft.com/office/drawing/2014/main" val="20004"/>
                    </a:ext>
                  </a:extLst>
                </a:gridCol>
                <a:gridCol w="500062">
                  <a:extLst>
                    <a:ext uri="{9D8B030D-6E8A-4147-A177-3AD203B41FA5}">
                      <a16:colId xmlns:a16="http://schemas.microsoft.com/office/drawing/2014/main" val="20005"/>
                    </a:ext>
                  </a:extLst>
                </a:gridCol>
                <a:gridCol w="501650">
                  <a:extLst>
                    <a:ext uri="{9D8B030D-6E8A-4147-A177-3AD203B41FA5}">
                      <a16:colId xmlns:a16="http://schemas.microsoft.com/office/drawing/2014/main" val="20006"/>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8966" name="Group 246"/>
          <p:cNvGraphicFramePr>
            <a:graphicFrameLocks noGrp="1"/>
          </p:cNvGraphicFramePr>
          <p:nvPr/>
        </p:nvGraphicFramePr>
        <p:xfrm>
          <a:off x="4938712" y="4167200"/>
          <a:ext cx="3581400" cy="518160"/>
        </p:xfrm>
        <a:graphic>
          <a:graphicData uri="http://schemas.openxmlformats.org/drawingml/2006/table">
            <a:tbl>
              <a:tblPr/>
              <a:tblGrid>
                <a:gridCol w="512763">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gridCol w="511175">
                  <a:extLst>
                    <a:ext uri="{9D8B030D-6E8A-4147-A177-3AD203B41FA5}">
                      <a16:colId xmlns:a16="http://schemas.microsoft.com/office/drawing/2014/main" val="20002"/>
                    </a:ext>
                  </a:extLst>
                </a:gridCol>
                <a:gridCol w="511175">
                  <a:extLst>
                    <a:ext uri="{9D8B030D-6E8A-4147-A177-3AD203B41FA5}">
                      <a16:colId xmlns:a16="http://schemas.microsoft.com/office/drawing/2014/main" val="20003"/>
                    </a:ext>
                  </a:extLst>
                </a:gridCol>
                <a:gridCol w="511175">
                  <a:extLst>
                    <a:ext uri="{9D8B030D-6E8A-4147-A177-3AD203B41FA5}">
                      <a16:colId xmlns:a16="http://schemas.microsoft.com/office/drawing/2014/main" val="20004"/>
                    </a:ext>
                  </a:extLst>
                </a:gridCol>
                <a:gridCol w="511175">
                  <a:extLst>
                    <a:ext uri="{9D8B030D-6E8A-4147-A177-3AD203B41FA5}">
                      <a16:colId xmlns:a16="http://schemas.microsoft.com/office/drawing/2014/main" val="20005"/>
                    </a:ext>
                  </a:extLst>
                </a:gridCol>
                <a:gridCol w="512762">
                  <a:extLst>
                    <a:ext uri="{9D8B030D-6E8A-4147-A177-3AD203B41FA5}">
                      <a16:colId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8970" name="Group 250"/>
          <p:cNvGraphicFramePr>
            <a:graphicFrameLocks noGrp="1"/>
          </p:cNvGraphicFramePr>
          <p:nvPr/>
        </p:nvGraphicFramePr>
        <p:xfrm>
          <a:off x="4938712" y="6316675"/>
          <a:ext cx="3581400" cy="518160"/>
        </p:xfrm>
        <a:graphic>
          <a:graphicData uri="http://schemas.openxmlformats.org/drawingml/2006/table">
            <a:tbl>
              <a:tblPr/>
              <a:tblGrid>
                <a:gridCol w="512763">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gridCol w="511175">
                  <a:extLst>
                    <a:ext uri="{9D8B030D-6E8A-4147-A177-3AD203B41FA5}">
                      <a16:colId xmlns:a16="http://schemas.microsoft.com/office/drawing/2014/main" val="20002"/>
                    </a:ext>
                  </a:extLst>
                </a:gridCol>
                <a:gridCol w="511175">
                  <a:extLst>
                    <a:ext uri="{9D8B030D-6E8A-4147-A177-3AD203B41FA5}">
                      <a16:colId xmlns:a16="http://schemas.microsoft.com/office/drawing/2014/main" val="20003"/>
                    </a:ext>
                  </a:extLst>
                </a:gridCol>
                <a:gridCol w="511175">
                  <a:extLst>
                    <a:ext uri="{9D8B030D-6E8A-4147-A177-3AD203B41FA5}">
                      <a16:colId xmlns:a16="http://schemas.microsoft.com/office/drawing/2014/main" val="20004"/>
                    </a:ext>
                  </a:extLst>
                </a:gridCol>
                <a:gridCol w="511175">
                  <a:extLst>
                    <a:ext uri="{9D8B030D-6E8A-4147-A177-3AD203B41FA5}">
                      <a16:colId xmlns:a16="http://schemas.microsoft.com/office/drawing/2014/main" val="20005"/>
                    </a:ext>
                  </a:extLst>
                </a:gridCol>
                <a:gridCol w="512762">
                  <a:extLst>
                    <a:ext uri="{9D8B030D-6E8A-4147-A177-3AD203B41FA5}">
                      <a16:colId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58912" name="Rectangle 192"/>
          <p:cNvSpPr>
            <a:spLocks noChangeArrowheads="1"/>
          </p:cNvSpPr>
          <p:nvPr/>
        </p:nvSpPr>
        <p:spPr bwMode="auto">
          <a:xfrm>
            <a:off x="1966912" y="585800"/>
            <a:ext cx="2286000" cy="228600"/>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80000"/>
            </a:pPr>
            <a:r>
              <a:rPr lang="en-US">
                <a:effectLst>
                  <a:outerShdw blurRad="38100" dist="38100" dir="2700000" algn="tl">
                    <a:srgbClr val="000000"/>
                  </a:outerShdw>
                </a:effectLst>
              </a:rPr>
              <a:t>Step 6: i = 6, q = 1</a:t>
            </a:r>
          </a:p>
        </p:txBody>
      </p:sp>
      <p:sp>
        <p:nvSpPr>
          <p:cNvPr id="158913" name="Text Box 193"/>
          <p:cNvSpPr txBox="1">
            <a:spLocks noChangeArrowheads="1"/>
          </p:cNvSpPr>
          <p:nvPr/>
        </p:nvSpPr>
        <p:spPr bwMode="auto">
          <a:xfrm>
            <a:off x="2027237" y="1108088"/>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58914" name="Text Box 194"/>
          <p:cNvSpPr txBox="1">
            <a:spLocks noChangeArrowheads="1"/>
          </p:cNvSpPr>
          <p:nvPr/>
        </p:nvSpPr>
        <p:spPr bwMode="auto">
          <a:xfrm>
            <a:off x="2041526" y="1971688"/>
            <a:ext cx="382587"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58915" name="Line 195"/>
          <p:cNvSpPr>
            <a:spLocks noChangeShapeType="1"/>
          </p:cNvSpPr>
          <p:nvPr/>
        </p:nvSpPr>
        <p:spPr bwMode="auto">
          <a:xfrm flipV="1">
            <a:off x="5624512" y="1652600"/>
            <a:ext cx="0" cy="304800"/>
          </a:xfrm>
          <a:prstGeom prst="line">
            <a:avLst/>
          </a:prstGeom>
          <a:noFill/>
          <a:ln w="9525">
            <a:solidFill>
              <a:schemeClr val="tx1"/>
            </a:solidFill>
            <a:round/>
            <a:headEnd/>
            <a:tailEnd type="triangle" w="med" len="med"/>
          </a:ln>
          <a:effectLst/>
        </p:spPr>
        <p:txBody>
          <a:bodyPr/>
          <a:lstStyle/>
          <a:p>
            <a:endParaRPr lang="en-US"/>
          </a:p>
        </p:txBody>
      </p:sp>
      <p:sp>
        <p:nvSpPr>
          <p:cNvPr id="158916" name="Text Box 196"/>
          <p:cNvSpPr txBox="1">
            <a:spLocks noChangeArrowheads="1"/>
          </p:cNvSpPr>
          <p:nvPr/>
        </p:nvSpPr>
        <p:spPr bwMode="auto">
          <a:xfrm>
            <a:off x="3090862" y="814400"/>
            <a:ext cx="2529860" cy="369332"/>
          </a:xfrm>
          <a:prstGeom prst="rect">
            <a:avLst/>
          </a:prstGeom>
          <a:noFill/>
          <a:ln w="9525">
            <a:noFill/>
            <a:miter lim="800000"/>
            <a:headEnd/>
            <a:tailEnd/>
          </a:ln>
          <a:effectLst/>
        </p:spPr>
        <p:txBody>
          <a:bodyPr wrap="none">
            <a:spAutoFit/>
          </a:bodyPr>
          <a:lstStyle/>
          <a:p>
            <a:pPr eaLnBrk="1" hangingPunct="1"/>
            <a:r>
              <a:rPr lang="en-US"/>
              <a:t>Comparing p[2] with S[6]</a:t>
            </a:r>
          </a:p>
        </p:txBody>
      </p:sp>
      <p:sp>
        <p:nvSpPr>
          <p:cNvPr id="158917" name="Text Box 197"/>
          <p:cNvSpPr txBox="1">
            <a:spLocks noChangeArrowheads="1"/>
          </p:cNvSpPr>
          <p:nvPr/>
        </p:nvSpPr>
        <p:spPr bwMode="auto">
          <a:xfrm>
            <a:off x="5853113" y="814400"/>
            <a:ext cx="2295693" cy="369332"/>
          </a:xfrm>
          <a:prstGeom prst="rect">
            <a:avLst/>
          </a:prstGeom>
          <a:noFill/>
          <a:ln w="9525">
            <a:noFill/>
            <a:miter lim="800000"/>
            <a:headEnd/>
            <a:tailEnd/>
          </a:ln>
          <a:effectLst/>
        </p:spPr>
        <p:txBody>
          <a:bodyPr wrap="none">
            <a:spAutoFit/>
          </a:bodyPr>
          <a:lstStyle/>
          <a:p>
            <a:pPr eaLnBrk="1" hangingPunct="1"/>
            <a:r>
              <a:rPr lang="en-US"/>
              <a:t>p[2] matches with S[6]</a:t>
            </a:r>
          </a:p>
        </p:txBody>
      </p:sp>
      <p:sp>
        <p:nvSpPr>
          <p:cNvPr id="158923" name="Text Box 203"/>
          <p:cNvSpPr txBox="1">
            <a:spLocks noChangeArrowheads="1"/>
          </p:cNvSpPr>
          <p:nvPr/>
        </p:nvSpPr>
        <p:spPr bwMode="auto">
          <a:xfrm>
            <a:off x="2043112" y="3419488"/>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58924" name="Text Box 204"/>
          <p:cNvSpPr txBox="1">
            <a:spLocks noChangeArrowheads="1"/>
          </p:cNvSpPr>
          <p:nvPr/>
        </p:nvSpPr>
        <p:spPr bwMode="auto">
          <a:xfrm>
            <a:off x="2119312" y="4167201"/>
            <a:ext cx="382588" cy="519113"/>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58926" name="Line 206"/>
          <p:cNvSpPr>
            <a:spLocks noChangeShapeType="1"/>
          </p:cNvSpPr>
          <p:nvPr/>
        </p:nvSpPr>
        <p:spPr bwMode="auto">
          <a:xfrm flipV="1">
            <a:off x="6234112" y="3862400"/>
            <a:ext cx="0" cy="304800"/>
          </a:xfrm>
          <a:prstGeom prst="line">
            <a:avLst/>
          </a:prstGeom>
          <a:noFill/>
          <a:ln w="9525">
            <a:solidFill>
              <a:schemeClr val="tx1"/>
            </a:solidFill>
            <a:round/>
            <a:headEnd/>
            <a:tailEnd type="triangle" w="med" len="med"/>
          </a:ln>
          <a:effectLst/>
        </p:spPr>
        <p:txBody>
          <a:bodyPr/>
          <a:lstStyle/>
          <a:p>
            <a:endParaRPr lang="en-US"/>
          </a:p>
        </p:txBody>
      </p:sp>
      <p:sp>
        <p:nvSpPr>
          <p:cNvPr id="158927" name="Rectangle 207"/>
          <p:cNvSpPr>
            <a:spLocks noChangeArrowheads="1"/>
          </p:cNvSpPr>
          <p:nvPr/>
        </p:nvSpPr>
        <p:spPr bwMode="auto">
          <a:xfrm>
            <a:off x="2119312" y="2795600"/>
            <a:ext cx="2286000" cy="228600"/>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80000"/>
            </a:pPr>
            <a:r>
              <a:rPr lang="en-US">
                <a:effectLst>
                  <a:outerShdw blurRad="38100" dist="38100" dir="2700000" algn="tl">
                    <a:srgbClr val="000000"/>
                  </a:outerShdw>
                </a:effectLst>
              </a:rPr>
              <a:t>Step 7: i = 7, q = 2</a:t>
            </a:r>
          </a:p>
        </p:txBody>
      </p:sp>
      <p:sp>
        <p:nvSpPr>
          <p:cNvPr id="158928" name="Text Box 208"/>
          <p:cNvSpPr txBox="1">
            <a:spLocks noChangeArrowheads="1"/>
          </p:cNvSpPr>
          <p:nvPr/>
        </p:nvSpPr>
        <p:spPr bwMode="auto">
          <a:xfrm>
            <a:off x="3243262" y="3024200"/>
            <a:ext cx="2529860" cy="369332"/>
          </a:xfrm>
          <a:prstGeom prst="rect">
            <a:avLst/>
          </a:prstGeom>
          <a:noFill/>
          <a:ln w="9525">
            <a:noFill/>
            <a:miter lim="800000"/>
            <a:headEnd/>
            <a:tailEnd/>
          </a:ln>
          <a:effectLst/>
        </p:spPr>
        <p:txBody>
          <a:bodyPr wrap="none">
            <a:spAutoFit/>
          </a:bodyPr>
          <a:lstStyle/>
          <a:p>
            <a:pPr eaLnBrk="1" hangingPunct="1"/>
            <a:r>
              <a:rPr lang="en-US"/>
              <a:t>Comparing p[3] with S[7]</a:t>
            </a:r>
          </a:p>
        </p:txBody>
      </p:sp>
      <p:sp>
        <p:nvSpPr>
          <p:cNvPr id="158929" name="Text Box 209"/>
          <p:cNvSpPr txBox="1">
            <a:spLocks noChangeArrowheads="1"/>
          </p:cNvSpPr>
          <p:nvPr/>
        </p:nvSpPr>
        <p:spPr bwMode="auto">
          <a:xfrm>
            <a:off x="6005513" y="3024200"/>
            <a:ext cx="2295693" cy="369332"/>
          </a:xfrm>
          <a:prstGeom prst="rect">
            <a:avLst/>
          </a:prstGeom>
          <a:noFill/>
          <a:ln w="9525">
            <a:noFill/>
            <a:miter lim="800000"/>
            <a:headEnd/>
            <a:tailEnd/>
          </a:ln>
          <a:effectLst/>
        </p:spPr>
        <p:txBody>
          <a:bodyPr wrap="none">
            <a:spAutoFit/>
          </a:bodyPr>
          <a:lstStyle/>
          <a:p>
            <a:pPr eaLnBrk="1" hangingPunct="1"/>
            <a:r>
              <a:rPr lang="en-US"/>
              <a:t>p[3] matches with S[7]</a:t>
            </a:r>
          </a:p>
        </p:txBody>
      </p:sp>
      <p:sp>
        <p:nvSpPr>
          <p:cNvPr id="158930" name="Rectangle 210"/>
          <p:cNvSpPr>
            <a:spLocks noChangeArrowheads="1"/>
          </p:cNvSpPr>
          <p:nvPr/>
        </p:nvSpPr>
        <p:spPr bwMode="auto">
          <a:xfrm>
            <a:off x="2271712" y="4853000"/>
            <a:ext cx="2286000" cy="228600"/>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80000"/>
            </a:pPr>
            <a:r>
              <a:rPr lang="en-US">
                <a:effectLst>
                  <a:outerShdw blurRad="38100" dist="38100" dir="2700000" algn="tl">
                    <a:srgbClr val="000000"/>
                  </a:outerShdw>
                </a:effectLst>
              </a:rPr>
              <a:t>Step 8: i = 8, q = 3</a:t>
            </a:r>
          </a:p>
        </p:txBody>
      </p:sp>
      <p:sp>
        <p:nvSpPr>
          <p:cNvPr id="158931" name="Text Box 211"/>
          <p:cNvSpPr txBox="1">
            <a:spLocks noChangeArrowheads="1"/>
          </p:cNvSpPr>
          <p:nvPr/>
        </p:nvSpPr>
        <p:spPr bwMode="auto">
          <a:xfrm>
            <a:off x="3395662" y="5095888"/>
            <a:ext cx="2529860" cy="369332"/>
          </a:xfrm>
          <a:prstGeom prst="rect">
            <a:avLst/>
          </a:prstGeom>
          <a:noFill/>
          <a:ln w="9525">
            <a:noFill/>
            <a:miter lim="800000"/>
            <a:headEnd/>
            <a:tailEnd/>
          </a:ln>
          <a:effectLst/>
        </p:spPr>
        <p:txBody>
          <a:bodyPr wrap="none">
            <a:spAutoFit/>
          </a:bodyPr>
          <a:lstStyle/>
          <a:p>
            <a:pPr eaLnBrk="1" hangingPunct="1"/>
            <a:r>
              <a:rPr lang="en-US"/>
              <a:t>Comparing p[4] with S[8]</a:t>
            </a:r>
          </a:p>
        </p:txBody>
      </p:sp>
      <p:sp>
        <p:nvSpPr>
          <p:cNvPr id="158932" name="Text Box 212"/>
          <p:cNvSpPr txBox="1">
            <a:spLocks noChangeArrowheads="1"/>
          </p:cNvSpPr>
          <p:nvPr/>
        </p:nvSpPr>
        <p:spPr bwMode="auto">
          <a:xfrm>
            <a:off x="6157913" y="5095888"/>
            <a:ext cx="2295693" cy="369332"/>
          </a:xfrm>
          <a:prstGeom prst="rect">
            <a:avLst/>
          </a:prstGeom>
          <a:noFill/>
          <a:ln w="9525">
            <a:noFill/>
            <a:miter lim="800000"/>
            <a:headEnd/>
            <a:tailEnd/>
          </a:ln>
          <a:effectLst/>
        </p:spPr>
        <p:txBody>
          <a:bodyPr wrap="none">
            <a:spAutoFit/>
          </a:bodyPr>
          <a:lstStyle/>
          <a:p>
            <a:pPr eaLnBrk="1" hangingPunct="1"/>
            <a:r>
              <a:rPr lang="en-US"/>
              <a:t>p[4] matches with S[8]</a:t>
            </a:r>
          </a:p>
        </p:txBody>
      </p:sp>
      <p:sp>
        <p:nvSpPr>
          <p:cNvPr id="158933" name="Line 213"/>
          <p:cNvSpPr>
            <a:spLocks noChangeShapeType="1"/>
          </p:cNvSpPr>
          <p:nvPr/>
        </p:nvSpPr>
        <p:spPr bwMode="auto">
          <a:xfrm flipV="1">
            <a:off x="6691312" y="5996000"/>
            <a:ext cx="0" cy="304800"/>
          </a:xfrm>
          <a:prstGeom prst="line">
            <a:avLst/>
          </a:prstGeom>
          <a:noFill/>
          <a:ln w="9525">
            <a:solidFill>
              <a:schemeClr val="tx1"/>
            </a:solidFill>
            <a:round/>
            <a:headEnd/>
            <a:tailEnd type="triangle" w="med" len="med"/>
          </a:ln>
          <a:effectLst/>
        </p:spPr>
        <p:txBody>
          <a:bodyPr/>
          <a:lstStyle/>
          <a:p>
            <a:endParaRPr lang="en-US"/>
          </a:p>
        </p:txBody>
      </p:sp>
      <p:sp>
        <p:nvSpPr>
          <p:cNvPr id="158934" name="Text Box 214"/>
          <p:cNvSpPr txBox="1">
            <a:spLocks noChangeArrowheads="1"/>
          </p:cNvSpPr>
          <p:nvPr/>
        </p:nvSpPr>
        <p:spPr bwMode="auto">
          <a:xfrm>
            <a:off x="2043112" y="5476888"/>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58935" name="Text Box 215"/>
          <p:cNvSpPr txBox="1">
            <a:spLocks noChangeArrowheads="1"/>
          </p:cNvSpPr>
          <p:nvPr/>
        </p:nvSpPr>
        <p:spPr bwMode="auto">
          <a:xfrm>
            <a:off x="2119312" y="6238888"/>
            <a:ext cx="382588" cy="519112"/>
          </a:xfrm>
          <a:prstGeom prst="rect">
            <a:avLst/>
          </a:prstGeom>
          <a:noFill/>
          <a:ln w="9525">
            <a:noFill/>
            <a:miter lim="800000"/>
            <a:headEnd/>
            <a:tailEnd/>
          </a:ln>
          <a:effectLst/>
        </p:spPr>
        <p:txBody>
          <a:bodyPr wrap="none">
            <a:spAutoFit/>
          </a:bodyPr>
          <a:lstStyle/>
          <a:p>
            <a:pPr eaLnBrk="1" hangingPunct="1"/>
            <a:r>
              <a:rPr lang="en-US" sz="2800"/>
              <a:t>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91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5891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5891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58927"/>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158923"/>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158924"/>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nodeType="afterEffect">
                                  <p:stCondLst>
                                    <p:cond delay="0"/>
                                  </p:stCondLst>
                                  <p:childTnLst>
                                    <p:set>
                                      <p:cBhvr>
                                        <p:cTn id="26" dur="1" fill="hold">
                                          <p:stCondLst>
                                            <p:cond delay="499"/>
                                          </p:stCondLst>
                                        </p:cTn>
                                        <p:tgtEl>
                                          <p:spTgt spid="158964"/>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nodeType="afterEffect">
                                  <p:stCondLst>
                                    <p:cond delay="0"/>
                                  </p:stCondLst>
                                  <p:childTnLst>
                                    <p:set>
                                      <p:cBhvr>
                                        <p:cTn id="29" dur="1" fill="hold">
                                          <p:stCondLst>
                                            <p:cond delay="499"/>
                                          </p:stCondLst>
                                        </p:cTn>
                                        <p:tgtEl>
                                          <p:spTgt spid="15896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158928"/>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1589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589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58930"/>
                                        </p:tgtEl>
                                        <p:attrNameLst>
                                          <p:attrName>style.visibility</p:attrName>
                                        </p:attrNameLst>
                                      </p:cBhvr>
                                      <p:to>
                                        <p:strVal val="visible"/>
                                      </p:to>
                                    </p:se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499"/>
                                          </p:stCondLst>
                                        </p:cTn>
                                        <p:tgtEl>
                                          <p:spTgt spid="158934"/>
                                        </p:tgtEl>
                                        <p:attrNameLst>
                                          <p:attrName>style.visibility</p:attrName>
                                        </p:attrNameLst>
                                      </p:cBhvr>
                                      <p:to>
                                        <p:strVal val="visible"/>
                                      </p:to>
                                    </p:set>
                                  </p:childTnLst>
                                </p:cTn>
                              </p:par>
                            </p:childTnLst>
                          </p:cTn>
                        </p:par>
                        <p:par>
                          <p:cTn id="48" fill="hold">
                            <p:stCondLst>
                              <p:cond delay="1000"/>
                            </p:stCondLst>
                            <p:childTnLst>
                              <p:par>
                                <p:cTn id="49" presetID="1" presetClass="entr" presetSubtype="0" fill="hold" grpId="0" nodeType="afterEffect">
                                  <p:stCondLst>
                                    <p:cond delay="0"/>
                                  </p:stCondLst>
                                  <p:childTnLst>
                                    <p:set>
                                      <p:cBhvr>
                                        <p:cTn id="50" dur="1" fill="hold">
                                          <p:stCondLst>
                                            <p:cond delay="499"/>
                                          </p:stCondLst>
                                        </p:cTn>
                                        <p:tgtEl>
                                          <p:spTgt spid="158935"/>
                                        </p:tgtEl>
                                        <p:attrNameLst>
                                          <p:attrName>style.visibility</p:attrName>
                                        </p:attrNameLst>
                                      </p:cBhvr>
                                      <p:to>
                                        <p:strVal val="visible"/>
                                      </p:to>
                                    </p:set>
                                  </p:childTnLst>
                                </p:cTn>
                              </p:par>
                            </p:childTnLst>
                          </p:cTn>
                        </p:par>
                        <p:par>
                          <p:cTn id="51" fill="hold">
                            <p:stCondLst>
                              <p:cond delay="1500"/>
                            </p:stCondLst>
                            <p:childTnLst>
                              <p:par>
                                <p:cTn id="52" presetID="1" presetClass="entr" presetSubtype="0" fill="hold" nodeType="afterEffect">
                                  <p:stCondLst>
                                    <p:cond delay="0"/>
                                  </p:stCondLst>
                                  <p:childTnLst>
                                    <p:set>
                                      <p:cBhvr>
                                        <p:cTn id="53" dur="1" fill="hold">
                                          <p:stCondLst>
                                            <p:cond delay="499"/>
                                          </p:stCondLst>
                                        </p:cTn>
                                        <p:tgtEl>
                                          <p:spTgt spid="158968"/>
                                        </p:tgtEl>
                                        <p:attrNameLst>
                                          <p:attrName>style.visibility</p:attrName>
                                        </p:attrNameLst>
                                      </p:cBhvr>
                                      <p:to>
                                        <p:strVal val="visible"/>
                                      </p:to>
                                    </p:set>
                                  </p:childTnLst>
                                </p:cTn>
                              </p:par>
                            </p:childTnLst>
                          </p:cTn>
                        </p:par>
                        <p:par>
                          <p:cTn id="54" fill="hold">
                            <p:stCondLst>
                              <p:cond delay="2000"/>
                            </p:stCondLst>
                            <p:childTnLst>
                              <p:par>
                                <p:cTn id="55" presetID="1" presetClass="entr" presetSubtype="0" fill="hold" nodeType="afterEffect">
                                  <p:stCondLst>
                                    <p:cond delay="0"/>
                                  </p:stCondLst>
                                  <p:childTnLst>
                                    <p:set>
                                      <p:cBhvr>
                                        <p:cTn id="56" dur="1" fill="hold">
                                          <p:stCondLst>
                                            <p:cond delay="499"/>
                                          </p:stCondLst>
                                        </p:cTn>
                                        <p:tgtEl>
                                          <p:spTgt spid="15897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158931"/>
                                        </p:tgtEl>
                                        <p:attrNameLst>
                                          <p:attrName>style.visibility</p:attrName>
                                        </p:attrNameLst>
                                      </p:cBhvr>
                                      <p:to>
                                        <p:strVal val="visible"/>
                                      </p:to>
                                    </p:set>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499"/>
                                          </p:stCondLst>
                                        </p:cTn>
                                        <p:tgtEl>
                                          <p:spTgt spid="15893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1589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915" grpId="0" animBg="1"/>
      <p:bldP spid="158916" grpId="0" autoUpdateAnimBg="0"/>
      <p:bldP spid="158917" grpId="0" autoUpdateAnimBg="0"/>
      <p:bldP spid="158923" grpId="0" autoUpdateAnimBg="0"/>
      <p:bldP spid="158924" grpId="0" autoUpdateAnimBg="0"/>
      <p:bldP spid="158926" grpId="0" animBg="1"/>
      <p:bldP spid="158927" grpId="0" autoUpdateAnimBg="0"/>
      <p:bldP spid="158928" grpId="0" autoUpdateAnimBg="0"/>
      <p:bldP spid="158929" grpId="0" autoUpdateAnimBg="0"/>
      <p:bldP spid="158930" grpId="0" autoUpdateAnimBg="0"/>
      <p:bldP spid="158931" grpId="0" autoUpdateAnimBg="0"/>
      <p:bldP spid="158932" grpId="0" autoUpdateAnimBg="0"/>
      <p:bldP spid="158933" grpId="0" animBg="1"/>
      <p:bldP spid="158934" grpId="0" autoUpdateAnimBg="0"/>
      <p:bldP spid="15893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4" name="Rectangle 4"/>
          <p:cNvSpPr>
            <a:spLocks noChangeArrowheads="1"/>
          </p:cNvSpPr>
          <p:nvPr/>
        </p:nvSpPr>
        <p:spPr bwMode="auto">
          <a:xfrm>
            <a:off x="1952624" y="295280"/>
            <a:ext cx="2286000" cy="228600"/>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80000"/>
            </a:pPr>
            <a:r>
              <a:rPr lang="en-US">
                <a:effectLst>
                  <a:outerShdw blurRad="38100" dist="38100" dir="2700000" algn="tl">
                    <a:srgbClr val="000000"/>
                  </a:outerShdw>
                </a:effectLst>
              </a:rPr>
              <a:t>Step 9: i = 9, q = 4</a:t>
            </a:r>
          </a:p>
        </p:txBody>
      </p:sp>
      <p:sp>
        <p:nvSpPr>
          <p:cNvPr id="163845" name="Text Box 5"/>
          <p:cNvSpPr txBox="1">
            <a:spLocks noChangeArrowheads="1"/>
          </p:cNvSpPr>
          <p:nvPr/>
        </p:nvSpPr>
        <p:spPr bwMode="auto">
          <a:xfrm>
            <a:off x="3076574" y="600080"/>
            <a:ext cx="2529860" cy="369332"/>
          </a:xfrm>
          <a:prstGeom prst="rect">
            <a:avLst/>
          </a:prstGeom>
          <a:noFill/>
          <a:ln w="9525">
            <a:noFill/>
            <a:miter lim="800000"/>
            <a:headEnd/>
            <a:tailEnd/>
          </a:ln>
          <a:effectLst/>
        </p:spPr>
        <p:txBody>
          <a:bodyPr wrap="none">
            <a:spAutoFit/>
          </a:bodyPr>
          <a:lstStyle/>
          <a:p>
            <a:pPr eaLnBrk="1" hangingPunct="1"/>
            <a:r>
              <a:rPr lang="en-US"/>
              <a:t>Comparing p[5] with S[9]</a:t>
            </a:r>
          </a:p>
        </p:txBody>
      </p:sp>
      <p:sp>
        <p:nvSpPr>
          <p:cNvPr id="163846" name="Text Box 6"/>
          <p:cNvSpPr txBox="1">
            <a:spLocks noChangeArrowheads="1"/>
          </p:cNvSpPr>
          <p:nvPr/>
        </p:nvSpPr>
        <p:spPr bwMode="auto">
          <a:xfrm>
            <a:off x="3228974" y="2900368"/>
            <a:ext cx="2646878" cy="369332"/>
          </a:xfrm>
          <a:prstGeom prst="rect">
            <a:avLst/>
          </a:prstGeom>
          <a:noFill/>
          <a:ln w="9525">
            <a:noFill/>
            <a:miter lim="800000"/>
            <a:headEnd/>
            <a:tailEnd/>
          </a:ln>
          <a:effectLst/>
        </p:spPr>
        <p:txBody>
          <a:bodyPr wrap="none">
            <a:spAutoFit/>
          </a:bodyPr>
          <a:lstStyle/>
          <a:p>
            <a:pPr eaLnBrk="1" hangingPunct="1"/>
            <a:r>
              <a:rPr lang="en-US"/>
              <a:t>Comparing p[6] with S[10]</a:t>
            </a:r>
          </a:p>
        </p:txBody>
      </p:sp>
      <p:sp>
        <p:nvSpPr>
          <p:cNvPr id="163847" name="Text Box 7"/>
          <p:cNvSpPr txBox="1">
            <a:spLocks noChangeArrowheads="1"/>
          </p:cNvSpPr>
          <p:nvPr/>
        </p:nvSpPr>
        <p:spPr bwMode="auto">
          <a:xfrm>
            <a:off x="3381374" y="5172080"/>
            <a:ext cx="2646878" cy="369332"/>
          </a:xfrm>
          <a:prstGeom prst="rect">
            <a:avLst/>
          </a:prstGeom>
          <a:noFill/>
          <a:ln w="9525">
            <a:noFill/>
            <a:miter lim="800000"/>
            <a:headEnd/>
            <a:tailEnd/>
          </a:ln>
          <a:effectLst/>
        </p:spPr>
        <p:txBody>
          <a:bodyPr wrap="none">
            <a:spAutoFit/>
          </a:bodyPr>
          <a:lstStyle/>
          <a:p>
            <a:pPr eaLnBrk="1" hangingPunct="1"/>
            <a:r>
              <a:rPr lang="en-US"/>
              <a:t>Comparing p[5] with S[11]</a:t>
            </a:r>
          </a:p>
        </p:txBody>
      </p:sp>
      <p:sp>
        <p:nvSpPr>
          <p:cNvPr id="163848" name="Rectangle 8"/>
          <p:cNvSpPr>
            <a:spLocks noChangeArrowheads="1"/>
          </p:cNvSpPr>
          <p:nvPr/>
        </p:nvSpPr>
        <p:spPr bwMode="auto">
          <a:xfrm>
            <a:off x="2105024" y="2657480"/>
            <a:ext cx="2590800" cy="228600"/>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80000"/>
            </a:pPr>
            <a:r>
              <a:rPr lang="en-US">
                <a:effectLst>
                  <a:outerShdw blurRad="38100" dist="38100" dir="2700000" algn="tl">
                    <a:srgbClr val="000000"/>
                  </a:outerShdw>
                </a:effectLst>
              </a:rPr>
              <a:t>Step 10: i = 10, q = 5</a:t>
            </a:r>
          </a:p>
        </p:txBody>
      </p:sp>
      <p:sp>
        <p:nvSpPr>
          <p:cNvPr id="163849" name="Rectangle 9"/>
          <p:cNvSpPr>
            <a:spLocks noChangeArrowheads="1"/>
          </p:cNvSpPr>
          <p:nvPr/>
        </p:nvSpPr>
        <p:spPr bwMode="auto">
          <a:xfrm>
            <a:off x="2181224" y="4943480"/>
            <a:ext cx="3505200" cy="228600"/>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80000"/>
            </a:pPr>
            <a:r>
              <a:rPr lang="en-US">
                <a:effectLst>
                  <a:outerShdw blurRad="38100" dist="38100" dir="2700000" algn="tl">
                    <a:srgbClr val="000000"/>
                  </a:outerShdw>
                </a:effectLst>
              </a:rPr>
              <a:t>Step 11: i = 11, q = 4</a:t>
            </a:r>
          </a:p>
        </p:txBody>
      </p:sp>
      <p:sp>
        <p:nvSpPr>
          <p:cNvPr id="163850" name="Text Box 10"/>
          <p:cNvSpPr txBox="1">
            <a:spLocks noChangeArrowheads="1"/>
          </p:cNvSpPr>
          <p:nvPr/>
        </p:nvSpPr>
        <p:spPr bwMode="auto">
          <a:xfrm>
            <a:off x="2012949" y="893768"/>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63851" name="Text Box 11"/>
          <p:cNvSpPr txBox="1">
            <a:spLocks noChangeArrowheads="1"/>
          </p:cNvSpPr>
          <p:nvPr/>
        </p:nvSpPr>
        <p:spPr bwMode="auto">
          <a:xfrm>
            <a:off x="1989137" y="3281368"/>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63852" name="Text Box 12"/>
          <p:cNvSpPr txBox="1">
            <a:spLocks noChangeArrowheads="1"/>
          </p:cNvSpPr>
          <p:nvPr/>
        </p:nvSpPr>
        <p:spPr bwMode="auto">
          <a:xfrm>
            <a:off x="2028824" y="5643568"/>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63853" name="Text Box 13"/>
          <p:cNvSpPr txBox="1">
            <a:spLocks noChangeArrowheads="1"/>
          </p:cNvSpPr>
          <p:nvPr/>
        </p:nvSpPr>
        <p:spPr bwMode="auto">
          <a:xfrm>
            <a:off x="2027238" y="1681168"/>
            <a:ext cx="382587"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63854" name="Text Box 14"/>
          <p:cNvSpPr txBox="1">
            <a:spLocks noChangeArrowheads="1"/>
          </p:cNvSpPr>
          <p:nvPr/>
        </p:nvSpPr>
        <p:spPr bwMode="auto">
          <a:xfrm>
            <a:off x="2027238" y="4043368"/>
            <a:ext cx="382587"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63855" name="Text Box 15"/>
          <p:cNvSpPr txBox="1">
            <a:spLocks noChangeArrowheads="1"/>
          </p:cNvSpPr>
          <p:nvPr/>
        </p:nvSpPr>
        <p:spPr bwMode="auto">
          <a:xfrm>
            <a:off x="2028824" y="6253168"/>
            <a:ext cx="382588" cy="519112"/>
          </a:xfrm>
          <a:prstGeom prst="rect">
            <a:avLst/>
          </a:prstGeom>
          <a:noFill/>
          <a:ln w="9525">
            <a:noFill/>
            <a:miter lim="800000"/>
            <a:headEnd/>
            <a:tailEnd/>
          </a:ln>
          <a:effectLst/>
        </p:spPr>
        <p:txBody>
          <a:bodyPr wrap="none">
            <a:spAutoFit/>
          </a:bodyPr>
          <a:lstStyle/>
          <a:p>
            <a:pPr eaLnBrk="1" hangingPunct="1"/>
            <a:r>
              <a:rPr lang="en-US" sz="2800"/>
              <a:t>p</a:t>
            </a:r>
          </a:p>
        </p:txBody>
      </p:sp>
      <p:graphicFrame>
        <p:nvGraphicFramePr>
          <p:cNvPr id="164057" name="Group 217"/>
          <p:cNvGraphicFramePr>
            <a:graphicFrameLocks noGrp="1"/>
          </p:cNvGraphicFramePr>
          <p:nvPr>
            <p:ph sz="quarter" idx="1"/>
          </p:nvPr>
        </p:nvGraphicFramePr>
        <p:xfrm>
          <a:off x="2867024" y="904880"/>
          <a:ext cx="7620000" cy="518160"/>
        </p:xfrm>
        <a:graphic>
          <a:graphicData uri="http://schemas.openxmlformats.org/drawingml/2006/table">
            <a:tbl>
              <a:tblPr/>
              <a:tblGrid>
                <a:gridCol w="509588">
                  <a:extLst>
                    <a:ext uri="{9D8B030D-6E8A-4147-A177-3AD203B41FA5}">
                      <a16:colId xmlns:a16="http://schemas.microsoft.com/office/drawing/2014/main" val="20000"/>
                    </a:ext>
                  </a:extLst>
                </a:gridCol>
                <a:gridCol w="506412">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6413">
                  <a:extLst>
                    <a:ext uri="{9D8B030D-6E8A-4147-A177-3AD203B41FA5}">
                      <a16:colId xmlns:a16="http://schemas.microsoft.com/office/drawing/2014/main" val="20003"/>
                    </a:ext>
                  </a:extLst>
                </a:gridCol>
                <a:gridCol w="509587">
                  <a:extLst>
                    <a:ext uri="{9D8B030D-6E8A-4147-A177-3AD203B41FA5}">
                      <a16:colId xmlns:a16="http://schemas.microsoft.com/office/drawing/2014/main" val="20004"/>
                    </a:ext>
                  </a:extLst>
                </a:gridCol>
                <a:gridCol w="509588">
                  <a:extLst>
                    <a:ext uri="{9D8B030D-6E8A-4147-A177-3AD203B41FA5}">
                      <a16:colId xmlns:a16="http://schemas.microsoft.com/office/drawing/2014/main" val="20005"/>
                    </a:ext>
                  </a:extLst>
                </a:gridCol>
                <a:gridCol w="506412">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6413">
                  <a:extLst>
                    <a:ext uri="{9D8B030D-6E8A-4147-A177-3AD203B41FA5}">
                      <a16:colId xmlns:a16="http://schemas.microsoft.com/office/drawing/2014/main" val="20008"/>
                    </a:ext>
                  </a:extLst>
                </a:gridCol>
                <a:gridCol w="509587">
                  <a:extLst>
                    <a:ext uri="{9D8B030D-6E8A-4147-A177-3AD203B41FA5}">
                      <a16:colId xmlns:a16="http://schemas.microsoft.com/office/drawing/2014/main" val="20009"/>
                    </a:ext>
                  </a:extLst>
                </a:gridCol>
                <a:gridCol w="509588">
                  <a:extLst>
                    <a:ext uri="{9D8B030D-6E8A-4147-A177-3AD203B41FA5}">
                      <a16:colId xmlns:a16="http://schemas.microsoft.com/office/drawing/2014/main" val="20010"/>
                    </a:ext>
                  </a:extLst>
                </a:gridCol>
                <a:gridCol w="506412">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gridCol w="506413">
                  <a:extLst>
                    <a:ext uri="{9D8B030D-6E8A-4147-A177-3AD203B41FA5}">
                      <a16:colId xmlns:a16="http://schemas.microsoft.com/office/drawing/2014/main" val="20013"/>
                    </a:ext>
                  </a:extLst>
                </a:gridCol>
                <a:gridCol w="509587">
                  <a:extLst>
                    <a:ext uri="{9D8B030D-6E8A-4147-A177-3AD203B41FA5}">
                      <a16:colId xmlns:a16="http://schemas.microsoft.com/office/drawing/2014/main" val="20014"/>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4039" name="Group 199"/>
          <p:cNvGraphicFramePr>
            <a:graphicFrameLocks noGrp="1"/>
          </p:cNvGraphicFramePr>
          <p:nvPr>
            <p:ph sz="quarter" idx="2"/>
          </p:nvPr>
        </p:nvGraphicFramePr>
        <p:xfrm>
          <a:off x="2943224" y="3206755"/>
          <a:ext cx="7543800" cy="518160"/>
        </p:xfrm>
        <a:graphic>
          <a:graphicData uri="http://schemas.openxmlformats.org/drawingml/2006/table">
            <a:tbl>
              <a:tblPr/>
              <a:tblGrid>
                <a:gridCol w="504825">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04825">
                  <a:extLst>
                    <a:ext uri="{9D8B030D-6E8A-4147-A177-3AD203B41FA5}">
                      <a16:colId xmlns:a16="http://schemas.microsoft.com/office/drawing/2014/main" val="20002"/>
                    </a:ext>
                  </a:extLst>
                </a:gridCol>
                <a:gridCol w="500062">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504825">
                  <a:extLst>
                    <a:ext uri="{9D8B030D-6E8A-4147-A177-3AD203B41FA5}">
                      <a16:colId xmlns:a16="http://schemas.microsoft.com/office/drawing/2014/main" val="20005"/>
                    </a:ext>
                  </a:extLst>
                </a:gridCol>
                <a:gridCol w="500063">
                  <a:extLst>
                    <a:ext uri="{9D8B030D-6E8A-4147-A177-3AD203B41FA5}">
                      <a16:colId xmlns:a16="http://schemas.microsoft.com/office/drawing/2014/main" val="20006"/>
                    </a:ext>
                  </a:extLst>
                </a:gridCol>
                <a:gridCol w="504825">
                  <a:extLst>
                    <a:ext uri="{9D8B030D-6E8A-4147-A177-3AD203B41FA5}">
                      <a16:colId xmlns:a16="http://schemas.microsoft.com/office/drawing/2014/main" val="20007"/>
                    </a:ext>
                  </a:extLst>
                </a:gridCol>
                <a:gridCol w="500062">
                  <a:extLst>
                    <a:ext uri="{9D8B030D-6E8A-4147-A177-3AD203B41FA5}">
                      <a16:colId xmlns:a16="http://schemas.microsoft.com/office/drawing/2014/main" val="20008"/>
                    </a:ext>
                  </a:extLst>
                </a:gridCol>
                <a:gridCol w="504825">
                  <a:extLst>
                    <a:ext uri="{9D8B030D-6E8A-4147-A177-3AD203B41FA5}">
                      <a16:colId xmlns:a16="http://schemas.microsoft.com/office/drawing/2014/main" val="20009"/>
                    </a:ext>
                  </a:extLst>
                </a:gridCol>
                <a:gridCol w="504825">
                  <a:extLst>
                    <a:ext uri="{9D8B030D-6E8A-4147-A177-3AD203B41FA5}">
                      <a16:colId xmlns:a16="http://schemas.microsoft.com/office/drawing/2014/main" val="20010"/>
                    </a:ext>
                  </a:extLst>
                </a:gridCol>
                <a:gridCol w="500063">
                  <a:extLst>
                    <a:ext uri="{9D8B030D-6E8A-4147-A177-3AD203B41FA5}">
                      <a16:colId xmlns:a16="http://schemas.microsoft.com/office/drawing/2014/main" val="20011"/>
                    </a:ext>
                  </a:extLst>
                </a:gridCol>
                <a:gridCol w="504825">
                  <a:extLst>
                    <a:ext uri="{9D8B030D-6E8A-4147-A177-3AD203B41FA5}">
                      <a16:colId xmlns:a16="http://schemas.microsoft.com/office/drawing/2014/main" val="20012"/>
                    </a:ext>
                  </a:extLst>
                </a:gridCol>
                <a:gridCol w="500062">
                  <a:extLst>
                    <a:ext uri="{9D8B030D-6E8A-4147-A177-3AD203B41FA5}">
                      <a16:colId xmlns:a16="http://schemas.microsoft.com/office/drawing/2014/main" val="20013"/>
                    </a:ext>
                  </a:extLst>
                </a:gridCol>
                <a:gridCol w="504825">
                  <a:extLst>
                    <a:ext uri="{9D8B030D-6E8A-4147-A177-3AD203B41FA5}">
                      <a16:colId xmlns:a16="http://schemas.microsoft.com/office/drawing/2014/main" val="20014"/>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4061" name="Group 221"/>
          <p:cNvGraphicFramePr>
            <a:graphicFrameLocks noGrp="1"/>
          </p:cNvGraphicFramePr>
          <p:nvPr>
            <p:ph sz="quarter" idx="3"/>
          </p:nvPr>
        </p:nvGraphicFramePr>
        <p:xfrm>
          <a:off x="3019424" y="5476880"/>
          <a:ext cx="7467600" cy="518160"/>
        </p:xfrm>
        <a:graphic>
          <a:graphicData uri="http://schemas.openxmlformats.org/drawingml/2006/table">
            <a:tbl>
              <a:tblPr/>
              <a:tblGrid>
                <a:gridCol w="498475">
                  <a:extLst>
                    <a:ext uri="{9D8B030D-6E8A-4147-A177-3AD203B41FA5}">
                      <a16:colId xmlns:a16="http://schemas.microsoft.com/office/drawing/2014/main" val="20000"/>
                    </a:ext>
                  </a:extLst>
                </a:gridCol>
                <a:gridCol w="496888">
                  <a:extLst>
                    <a:ext uri="{9D8B030D-6E8A-4147-A177-3AD203B41FA5}">
                      <a16:colId xmlns:a16="http://schemas.microsoft.com/office/drawing/2014/main" val="20001"/>
                    </a:ext>
                  </a:extLst>
                </a:gridCol>
                <a:gridCol w="498475">
                  <a:extLst>
                    <a:ext uri="{9D8B030D-6E8A-4147-A177-3AD203B41FA5}">
                      <a16:colId xmlns:a16="http://schemas.microsoft.com/office/drawing/2014/main" val="20002"/>
                    </a:ext>
                  </a:extLst>
                </a:gridCol>
                <a:gridCol w="496887">
                  <a:extLst>
                    <a:ext uri="{9D8B030D-6E8A-4147-A177-3AD203B41FA5}">
                      <a16:colId xmlns:a16="http://schemas.microsoft.com/office/drawing/2014/main" val="20003"/>
                    </a:ext>
                  </a:extLst>
                </a:gridCol>
                <a:gridCol w="498475">
                  <a:extLst>
                    <a:ext uri="{9D8B030D-6E8A-4147-A177-3AD203B41FA5}">
                      <a16:colId xmlns:a16="http://schemas.microsoft.com/office/drawing/2014/main" val="20004"/>
                    </a:ext>
                  </a:extLst>
                </a:gridCol>
                <a:gridCol w="498475">
                  <a:extLst>
                    <a:ext uri="{9D8B030D-6E8A-4147-A177-3AD203B41FA5}">
                      <a16:colId xmlns:a16="http://schemas.microsoft.com/office/drawing/2014/main" val="20005"/>
                    </a:ext>
                  </a:extLst>
                </a:gridCol>
                <a:gridCol w="496888">
                  <a:extLst>
                    <a:ext uri="{9D8B030D-6E8A-4147-A177-3AD203B41FA5}">
                      <a16:colId xmlns:a16="http://schemas.microsoft.com/office/drawing/2014/main" val="20006"/>
                    </a:ext>
                  </a:extLst>
                </a:gridCol>
                <a:gridCol w="498475">
                  <a:extLst>
                    <a:ext uri="{9D8B030D-6E8A-4147-A177-3AD203B41FA5}">
                      <a16:colId xmlns:a16="http://schemas.microsoft.com/office/drawing/2014/main" val="20007"/>
                    </a:ext>
                  </a:extLst>
                </a:gridCol>
                <a:gridCol w="496887">
                  <a:extLst>
                    <a:ext uri="{9D8B030D-6E8A-4147-A177-3AD203B41FA5}">
                      <a16:colId xmlns:a16="http://schemas.microsoft.com/office/drawing/2014/main" val="20008"/>
                    </a:ext>
                  </a:extLst>
                </a:gridCol>
                <a:gridCol w="498475">
                  <a:extLst>
                    <a:ext uri="{9D8B030D-6E8A-4147-A177-3AD203B41FA5}">
                      <a16:colId xmlns:a16="http://schemas.microsoft.com/office/drawing/2014/main" val="20009"/>
                    </a:ext>
                  </a:extLst>
                </a:gridCol>
                <a:gridCol w="498475">
                  <a:extLst>
                    <a:ext uri="{9D8B030D-6E8A-4147-A177-3AD203B41FA5}">
                      <a16:colId xmlns:a16="http://schemas.microsoft.com/office/drawing/2014/main" val="20010"/>
                    </a:ext>
                  </a:extLst>
                </a:gridCol>
                <a:gridCol w="496888">
                  <a:extLst>
                    <a:ext uri="{9D8B030D-6E8A-4147-A177-3AD203B41FA5}">
                      <a16:colId xmlns:a16="http://schemas.microsoft.com/office/drawing/2014/main" val="20011"/>
                    </a:ext>
                  </a:extLst>
                </a:gridCol>
                <a:gridCol w="498475">
                  <a:extLst>
                    <a:ext uri="{9D8B030D-6E8A-4147-A177-3AD203B41FA5}">
                      <a16:colId xmlns:a16="http://schemas.microsoft.com/office/drawing/2014/main" val="20012"/>
                    </a:ext>
                  </a:extLst>
                </a:gridCol>
                <a:gridCol w="496887">
                  <a:extLst>
                    <a:ext uri="{9D8B030D-6E8A-4147-A177-3AD203B41FA5}">
                      <a16:colId xmlns:a16="http://schemas.microsoft.com/office/drawing/2014/main" val="20013"/>
                    </a:ext>
                  </a:extLst>
                </a:gridCol>
                <a:gridCol w="498475">
                  <a:extLst>
                    <a:ext uri="{9D8B030D-6E8A-4147-A177-3AD203B41FA5}">
                      <a16:colId xmlns:a16="http://schemas.microsoft.com/office/drawing/2014/main" val="20014"/>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4063" name="Group 223"/>
          <p:cNvGraphicFramePr>
            <a:graphicFrameLocks noGrp="1"/>
          </p:cNvGraphicFramePr>
          <p:nvPr>
            <p:ph sz="quarter" idx="4"/>
          </p:nvPr>
        </p:nvGraphicFramePr>
        <p:xfrm>
          <a:off x="5991224" y="6315080"/>
          <a:ext cx="3505200" cy="518160"/>
        </p:xfrm>
        <a:graphic>
          <a:graphicData uri="http://schemas.openxmlformats.org/drawingml/2006/table">
            <a:tbl>
              <a:tblPr/>
              <a:tblGrid>
                <a:gridCol w="501650">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00062">
                  <a:extLst>
                    <a:ext uri="{9D8B030D-6E8A-4147-A177-3AD203B41FA5}">
                      <a16:colId xmlns:a16="http://schemas.microsoft.com/office/drawing/2014/main" val="20002"/>
                    </a:ext>
                  </a:extLst>
                </a:gridCol>
                <a:gridCol w="501650">
                  <a:extLst>
                    <a:ext uri="{9D8B030D-6E8A-4147-A177-3AD203B41FA5}">
                      <a16:colId xmlns:a16="http://schemas.microsoft.com/office/drawing/2014/main" val="20003"/>
                    </a:ext>
                  </a:extLst>
                </a:gridCol>
                <a:gridCol w="500063">
                  <a:extLst>
                    <a:ext uri="{9D8B030D-6E8A-4147-A177-3AD203B41FA5}">
                      <a16:colId xmlns:a16="http://schemas.microsoft.com/office/drawing/2014/main" val="20004"/>
                    </a:ext>
                  </a:extLst>
                </a:gridCol>
                <a:gridCol w="500062">
                  <a:extLst>
                    <a:ext uri="{9D8B030D-6E8A-4147-A177-3AD203B41FA5}">
                      <a16:colId xmlns:a16="http://schemas.microsoft.com/office/drawing/2014/main" val="20005"/>
                    </a:ext>
                  </a:extLst>
                </a:gridCol>
                <a:gridCol w="501650">
                  <a:extLst>
                    <a:ext uri="{9D8B030D-6E8A-4147-A177-3AD203B41FA5}">
                      <a16:colId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4040" name="Group 200"/>
          <p:cNvGraphicFramePr>
            <a:graphicFrameLocks noGrp="1"/>
          </p:cNvGraphicFramePr>
          <p:nvPr/>
        </p:nvGraphicFramePr>
        <p:xfrm>
          <a:off x="5000624" y="4044955"/>
          <a:ext cx="3505200" cy="518160"/>
        </p:xfrm>
        <a:graphic>
          <a:graphicData uri="http://schemas.openxmlformats.org/drawingml/2006/table">
            <a:tbl>
              <a:tblPr/>
              <a:tblGrid>
                <a:gridCol w="501650">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00062">
                  <a:extLst>
                    <a:ext uri="{9D8B030D-6E8A-4147-A177-3AD203B41FA5}">
                      <a16:colId xmlns:a16="http://schemas.microsoft.com/office/drawing/2014/main" val="20002"/>
                    </a:ext>
                  </a:extLst>
                </a:gridCol>
                <a:gridCol w="501650">
                  <a:extLst>
                    <a:ext uri="{9D8B030D-6E8A-4147-A177-3AD203B41FA5}">
                      <a16:colId xmlns:a16="http://schemas.microsoft.com/office/drawing/2014/main" val="20003"/>
                    </a:ext>
                  </a:extLst>
                </a:gridCol>
                <a:gridCol w="500063">
                  <a:extLst>
                    <a:ext uri="{9D8B030D-6E8A-4147-A177-3AD203B41FA5}">
                      <a16:colId xmlns:a16="http://schemas.microsoft.com/office/drawing/2014/main" val="20004"/>
                    </a:ext>
                  </a:extLst>
                </a:gridCol>
                <a:gridCol w="500062">
                  <a:extLst>
                    <a:ext uri="{9D8B030D-6E8A-4147-A177-3AD203B41FA5}">
                      <a16:colId xmlns:a16="http://schemas.microsoft.com/office/drawing/2014/main" val="20005"/>
                    </a:ext>
                  </a:extLst>
                </a:gridCol>
                <a:gridCol w="501650">
                  <a:extLst>
                    <a:ext uri="{9D8B030D-6E8A-4147-A177-3AD203B41FA5}">
                      <a16:colId xmlns:a16="http://schemas.microsoft.com/office/drawing/2014/main" val="20006"/>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4059" name="Group 219"/>
          <p:cNvGraphicFramePr>
            <a:graphicFrameLocks noGrp="1"/>
          </p:cNvGraphicFramePr>
          <p:nvPr/>
        </p:nvGraphicFramePr>
        <p:xfrm>
          <a:off x="4924424" y="1758955"/>
          <a:ext cx="3581400" cy="518160"/>
        </p:xfrm>
        <a:graphic>
          <a:graphicData uri="http://schemas.openxmlformats.org/drawingml/2006/table">
            <a:tbl>
              <a:tblPr/>
              <a:tblGrid>
                <a:gridCol w="512763">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gridCol w="511175">
                  <a:extLst>
                    <a:ext uri="{9D8B030D-6E8A-4147-A177-3AD203B41FA5}">
                      <a16:colId xmlns:a16="http://schemas.microsoft.com/office/drawing/2014/main" val="20002"/>
                    </a:ext>
                  </a:extLst>
                </a:gridCol>
                <a:gridCol w="511175">
                  <a:extLst>
                    <a:ext uri="{9D8B030D-6E8A-4147-A177-3AD203B41FA5}">
                      <a16:colId xmlns:a16="http://schemas.microsoft.com/office/drawing/2014/main" val="20003"/>
                    </a:ext>
                  </a:extLst>
                </a:gridCol>
                <a:gridCol w="511175">
                  <a:extLst>
                    <a:ext uri="{9D8B030D-6E8A-4147-A177-3AD203B41FA5}">
                      <a16:colId xmlns:a16="http://schemas.microsoft.com/office/drawing/2014/main" val="20004"/>
                    </a:ext>
                  </a:extLst>
                </a:gridCol>
                <a:gridCol w="511175">
                  <a:extLst>
                    <a:ext uri="{9D8B030D-6E8A-4147-A177-3AD203B41FA5}">
                      <a16:colId xmlns:a16="http://schemas.microsoft.com/office/drawing/2014/main" val="20005"/>
                    </a:ext>
                  </a:extLst>
                </a:gridCol>
                <a:gridCol w="512762">
                  <a:extLst>
                    <a:ext uri="{9D8B030D-6E8A-4147-A177-3AD203B41FA5}">
                      <a16:colId xmlns:a16="http://schemas.microsoft.com/office/drawing/2014/main" val="20006"/>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64023" name="Line 183"/>
          <p:cNvSpPr>
            <a:spLocks noChangeShapeType="1"/>
          </p:cNvSpPr>
          <p:nvPr/>
        </p:nvSpPr>
        <p:spPr bwMode="auto">
          <a:xfrm flipV="1">
            <a:off x="7210424" y="1438280"/>
            <a:ext cx="0" cy="304800"/>
          </a:xfrm>
          <a:prstGeom prst="line">
            <a:avLst/>
          </a:prstGeom>
          <a:noFill/>
          <a:ln w="9525">
            <a:solidFill>
              <a:schemeClr val="tx1"/>
            </a:solidFill>
            <a:round/>
            <a:headEnd/>
            <a:tailEnd type="triangle" w="med" len="med"/>
          </a:ln>
          <a:effectLst/>
        </p:spPr>
        <p:txBody>
          <a:bodyPr/>
          <a:lstStyle/>
          <a:p>
            <a:endParaRPr lang="en-US"/>
          </a:p>
        </p:txBody>
      </p:sp>
      <p:sp>
        <p:nvSpPr>
          <p:cNvPr id="164024" name="Line 184"/>
          <p:cNvSpPr>
            <a:spLocks noChangeShapeType="1"/>
          </p:cNvSpPr>
          <p:nvPr/>
        </p:nvSpPr>
        <p:spPr bwMode="auto">
          <a:xfrm flipV="1">
            <a:off x="7743824" y="3724280"/>
            <a:ext cx="0" cy="304800"/>
          </a:xfrm>
          <a:prstGeom prst="line">
            <a:avLst/>
          </a:prstGeom>
          <a:noFill/>
          <a:ln w="9525">
            <a:solidFill>
              <a:schemeClr val="tx1"/>
            </a:solidFill>
            <a:round/>
            <a:headEnd/>
            <a:tailEnd type="triangle" w="med" len="med"/>
          </a:ln>
          <a:effectLst/>
        </p:spPr>
        <p:txBody>
          <a:bodyPr/>
          <a:lstStyle/>
          <a:p>
            <a:endParaRPr lang="en-US"/>
          </a:p>
        </p:txBody>
      </p:sp>
      <p:sp>
        <p:nvSpPr>
          <p:cNvPr id="164025" name="Text Box 185"/>
          <p:cNvSpPr txBox="1">
            <a:spLocks noChangeArrowheads="1"/>
          </p:cNvSpPr>
          <p:nvPr/>
        </p:nvSpPr>
        <p:spPr bwMode="auto">
          <a:xfrm>
            <a:off x="6143624" y="2886080"/>
            <a:ext cx="2965748" cy="369332"/>
          </a:xfrm>
          <a:prstGeom prst="rect">
            <a:avLst/>
          </a:prstGeom>
          <a:noFill/>
          <a:ln w="9525">
            <a:noFill/>
            <a:miter lim="800000"/>
            <a:headEnd/>
            <a:tailEnd/>
          </a:ln>
          <a:effectLst/>
        </p:spPr>
        <p:txBody>
          <a:bodyPr wrap="none">
            <a:spAutoFit/>
          </a:bodyPr>
          <a:lstStyle/>
          <a:p>
            <a:pPr eaLnBrk="1" hangingPunct="1"/>
            <a:r>
              <a:rPr lang="en-US"/>
              <a:t>p[6] doesn’t match with S[10]</a:t>
            </a:r>
          </a:p>
        </p:txBody>
      </p:sp>
      <p:sp>
        <p:nvSpPr>
          <p:cNvPr id="164026" name="Text Box 186"/>
          <p:cNvSpPr txBox="1">
            <a:spLocks noChangeArrowheads="1"/>
          </p:cNvSpPr>
          <p:nvPr/>
        </p:nvSpPr>
        <p:spPr bwMode="auto">
          <a:xfrm>
            <a:off x="2867024" y="4530730"/>
            <a:ext cx="7772400" cy="523220"/>
          </a:xfrm>
          <a:prstGeom prst="rect">
            <a:avLst/>
          </a:prstGeom>
          <a:noFill/>
          <a:ln w="9525">
            <a:noFill/>
            <a:miter lim="800000"/>
            <a:headEnd/>
            <a:tailEnd/>
          </a:ln>
          <a:effectLst/>
        </p:spPr>
        <p:txBody>
          <a:bodyPr>
            <a:spAutoFit/>
          </a:bodyPr>
          <a:lstStyle/>
          <a:p>
            <a:pPr eaLnBrk="1" hangingPunct="1"/>
            <a:r>
              <a:rPr lang="en-US" sz="1400"/>
              <a:t>Backtracking on p, comparing p[4] with S[10] because after mismatch q = </a:t>
            </a:r>
            <a:r>
              <a:rPr lang="el-GR" sz="1400"/>
              <a:t>Π</a:t>
            </a:r>
            <a:r>
              <a:rPr lang="en-US" sz="1400"/>
              <a:t>[5] = 3</a:t>
            </a:r>
          </a:p>
          <a:p>
            <a:pPr eaLnBrk="1" hangingPunct="1"/>
            <a:r>
              <a:rPr lang="en-US" sz="1400"/>
              <a:t> </a:t>
            </a:r>
          </a:p>
        </p:txBody>
      </p:sp>
      <p:sp>
        <p:nvSpPr>
          <p:cNvPr id="164027" name="Text Box 187"/>
          <p:cNvSpPr txBox="1">
            <a:spLocks noChangeArrowheads="1"/>
          </p:cNvSpPr>
          <p:nvPr/>
        </p:nvSpPr>
        <p:spPr bwMode="auto">
          <a:xfrm>
            <a:off x="5838825" y="614368"/>
            <a:ext cx="2295693" cy="369332"/>
          </a:xfrm>
          <a:prstGeom prst="rect">
            <a:avLst/>
          </a:prstGeom>
          <a:noFill/>
          <a:ln w="9525">
            <a:noFill/>
            <a:miter lim="800000"/>
            <a:headEnd/>
            <a:tailEnd/>
          </a:ln>
          <a:effectLst/>
        </p:spPr>
        <p:txBody>
          <a:bodyPr wrap="none">
            <a:spAutoFit/>
          </a:bodyPr>
          <a:lstStyle/>
          <a:p>
            <a:pPr eaLnBrk="1" hangingPunct="1"/>
            <a:r>
              <a:rPr lang="en-US"/>
              <a:t>p[5] matches with S[9]</a:t>
            </a:r>
          </a:p>
        </p:txBody>
      </p:sp>
      <p:sp>
        <p:nvSpPr>
          <p:cNvPr id="164028" name="Text Box 188"/>
          <p:cNvSpPr txBox="1">
            <a:spLocks noChangeArrowheads="1"/>
          </p:cNvSpPr>
          <p:nvPr/>
        </p:nvSpPr>
        <p:spPr bwMode="auto">
          <a:xfrm>
            <a:off x="6378574" y="5172080"/>
            <a:ext cx="2412712" cy="369332"/>
          </a:xfrm>
          <a:prstGeom prst="rect">
            <a:avLst/>
          </a:prstGeom>
          <a:noFill/>
          <a:ln w="9525">
            <a:noFill/>
            <a:miter lim="800000"/>
            <a:headEnd/>
            <a:tailEnd/>
          </a:ln>
          <a:effectLst/>
        </p:spPr>
        <p:txBody>
          <a:bodyPr wrap="none">
            <a:spAutoFit/>
          </a:bodyPr>
          <a:lstStyle/>
          <a:p>
            <a:pPr eaLnBrk="1" hangingPunct="1"/>
            <a:r>
              <a:rPr lang="en-US"/>
              <a:t>p[5] matches with S[11]</a:t>
            </a:r>
          </a:p>
        </p:txBody>
      </p:sp>
      <p:sp>
        <p:nvSpPr>
          <p:cNvPr id="164030" name="Line 190"/>
          <p:cNvSpPr>
            <a:spLocks noChangeShapeType="1"/>
          </p:cNvSpPr>
          <p:nvPr/>
        </p:nvSpPr>
        <p:spPr bwMode="auto">
          <a:xfrm flipV="1">
            <a:off x="8201024" y="6010280"/>
            <a:ext cx="0" cy="3048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4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6402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6402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63848"/>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163851"/>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163854"/>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nodeType="afterEffect">
                                  <p:stCondLst>
                                    <p:cond delay="0"/>
                                  </p:stCondLst>
                                  <p:childTnLst>
                                    <p:set>
                                      <p:cBhvr>
                                        <p:cTn id="26" dur="1" fill="hold">
                                          <p:stCondLst>
                                            <p:cond delay="499"/>
                                          </p:stCondLst>
                                        </p:cTn>
                                        <p:tgtEl>
                                          <p:spTgt spid="164039"/>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nodeType="afterEffect">
                                  <p:stCondLst>
                                    <p:cond delay="0"/>
                                  </p:stCondLst>
                                  <p:childTnLst>
                                    <p:set>
                                      <p:cBhvr>
                                        <p:cTn id="29" dur="1" fill="hold">
                                          <p:stCondLst>
                                            <p:cond delay="499"/>
                                          </p:stCondLst>
                                        </p:cTn>
                                        <p:tgtEl>
                                          <p:spTgt spid="16404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6384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6402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6402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6402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2000"/>
                                        <p:tgtEl>
                                          <p:spTgt spid="164024"/>
                                        </p:tgtEl>
                                      </p:cBhvr>
                                    </p:animEffect>
                                    <p:set>
                                      <p:cBhvr>
                                        <p:cTn id="48" dur="1" fill="hold">
                                          <p:stCondLst>
                                            <p:cond delay="1999"/>
                                          </p:stCondLst>
                                        </p:cTn>
                                        <p:tgtEl>
                                          <p:spTgt spid="16402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63" presetClass="path" presetSubtype="0" accel="50000" decel="50000" fill="hold" nodeType="clickEffect">
                                  <p:stCondLst>
                                    <p:cond delay="0"/>
                                  </p:stCondLst>
                                  <p:childTnLst>
                                    <p:animMotion origin="layout" path="M -0.00833 -1.56069E-6 L 0.10833 0.00439 " pathEditMode="relative" rAng="0" ptsTypes="AA">
                                      <p:cBhvr>
                                        <p:cTn id="52" dur="2000" fill="hold"/>
                                        <p:tgtEl>
                                          <p:spTgt spid="164040"/>
                                        </p:tgtEl>
                                        <p:attrNameLst>
                                          <p:attrName>ppt_x</p:attrName>
                                          <p:attrName>ppt_y</p:attrName>
                                        </p:attrNameLst>
                                      </p:cBhvr>
                                      <p:rCtr x="5800" y="200"/>
                                    </p:animMotion>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2" nodeType="clickEffect">
                                  <p:stCondLst>
                                    <p:cond delay="0"/>
                                  </p:stCondLst>
                                  <p:childTnLst>
                                    <p:set>
                                      <p:cBhvr>
                                        <p:cTn id="56" dur="1" fill="hold">
                                          <p:stCondLst>
                                            <p:cond delay="0"/>
                                          </p:stCondLst>
                                        </p:cTn>
                                        <p:tgtEl>
                                          <p:spTgt spid="16402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6384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6385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6385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6406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6406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638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6403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64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5" grpId="0" autoUpdateAnimBg="0"/>
      <p:bldP spid="163846" grpId="0"/>
      <p:bldP spid="163847" grpId="0"/>
      <p:bldP spid="163848" grpId="0" autoUpdateAnimBg="0"/>
      <p:bldP spid="163849" grpId="0"/>
      <p:bldP spid="163851" grpId="0" autoUpdateAnimBg="0"/>
      <p:bldP spid="163852" grpId="0"/>
      <p:bldP spid="163854" grpId="0" autoUpdateAnimBg="0"/>
      <p:bldP spid="163855" grpId="0"/>
      <p:bldP spid="164023" grpId="0" animBg="1"/>
      <p:bldP spid="164024" grpId="0" animBg="1"/>
      <p:bldP spid="164024" grpId="1" animBg="1"/>
      <p:bldP spid="164024" grpId="2" animBg="1"/>
      <p:bldP spid="164025" grpId="0"/>
      <p:bldP spid="164026" grpId="0"/>
      <p:bldP spid="164027" grpId="0" autoUpdateAnimBg="0"/>
      <p:bldP spid="164028" grpId="0"/>
      <p:bldP spid="164030"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69165" name="Group 205"/>
          <p:cNvGraphicFramePr>
            <a:graphicFrameLocks noGrp="1"/>
          </p:cNvGraphicFramePr>
          <p:nvPr>
            <p:ph sz="quarter" idx="2"/>
          </p:nvPr>
        </p:nvGraphicFramePr>
        <p:xfrm>
          <a:off x="2667000" y="1333520"/>
          <a:ext cx="7848600" cy="518160"/>
        </p:xfrm>
        <a:graphic>
          <a:graphicData uri="http://schemas.openxmlformats.org/drawingml/2006/table">
            <a:tbl>
              <a:tblPr/>
              <a:tblGrid>
                <a:gridCol w="523875">
                  <a:extLst>
                    <a:ext uri="{9D8B030D-6E8A-4147-A177-3AD203B41FA5}">
                      <a16:colId xmlns:a16="http://schemas.microsoft.com/office/drawing/2014/main" val="20000"/>
                    </a:ext>
                  </a:extLst>
                </a:gridCol>
                <a:gridCol w="522288">
                  <a:extLst>
                    <a:ext uri="{9D8B030D-6E8A-4147-A177-3AD203B41FA5}">
                      <a16:colId xmlns:a16="http://schemas.microsoft.com/office/drawing/2014/main" val="20001"/>
                    </a:ext>
                  </a:extLst>
                </a:gridCol>
                <a:gridCol w="523875">
                  <a:extLst>
                    <a:ext uri="{9D8B030D-6E8A-4147-A177-3AD203B41FA5}">
                      <a16:colId xmlns:a16="http://schemas.microsoft.com/office/drawing/2014/main" val="20002"/>
                    </a:ext>
                  </a:extLst>
                </a:gridCol>
                <a:gridCol w="522287">
                  <a:extLst>
                    <a:ext uri="{9D8B030D-6E8A-4147-A177-3AD203B41FA5}">
                      <a16:colId xmlns:a16="http://schemas.microsoft.com/office/drawing/2014/main" val="20003"/>
                    </a:ext>
                  </a:extLst>
                </a:gridCol>
                <a:gridCol w="523875">
                  <a:extLst>
                    <a:ext uri="{9D8B030D-6E8A-4147-A177-3AD203B41FA5}">
                      <a16:colId xmlns:a16="http://schemas.microsoft.com/office/drawing/2014/main" val="20004"/>
                    </a:ext>
                  </a:extLst>
                </a:gridCol>
                <a:gridCol w="523875">
                  <a:extLst>
                    <a:ext uri="{9D8B030D-6E8A-4147-A177-3AD203B41FA5}">
                      <a16:colId xmlns:a16="http://schemas.microsoft.com/office/drawing/2014/main" val="20005"/>
                    </a:ext>
                  </a:extLst>
                </a:gridCol>
                <a:gridCol w="522288">
                  <a:extLst>
                    <a:ext uri="{9D8B030D-6E8A-4147-A177-3AD203B41FA5}">
                      <a16:colId xmlns:a16="http://schemas.microsoft.com/office/drawing/2014/main" val="20006"/>
                    </a:ext>
                  </a:extLst>
                </a:gridCol>
                <a:gridCol w="523875">
                  <a:extLst>
                    <a:ext uri="{9D8B030D-6E8A-4147-A177-3AD203B41FA5}">
                      <a16:colId xmlns:a16="http://schemas.microsoft.com/office/drawing/2014/main" val="20007"/>
                    </a:ext>
                  </a:extLst>
                </a:gridCol>
                <a:gridCol w="522287">
                  <a:extLst>
                    <a:ext uri="{9D8B030D-6E8A-4147-A177-3AD203B41FA5}">
                      <a16:colId xmlns:a16="http://schemas.microsoft.com/office/drawing/2014/main" val="20008"/>
                    </a:ext>
                  </a:extLst>
                </a:gridCol>
                <a:gridCol w="523875">
                  <a:extLst>
                    <a:ext uri="{9D8B030D-6E8A-4147-A177-3AD203B41FA5}">
                      <a16:colId xmlns:a16="http://schemas.microsoft.com/office/drawing/2014/main" val="20009"/>
                    </a:ext>
                  </a:extLst>
                </a:gridCol>
                <a:gridCol w="523875">
                  <a:extLst>
                    <a:ext uri="{9D8B030D-6E8A-4147-A177-3AD203B41FA5}">
                      <a16:colId xmlns:a16="http://schemas.microsoft.com/office/drawing/2014/main" val="20010"/>
                    </a:ext>
                  </a:extLst>
                </a:gridCol>
                <a:gridCol w="522288">
                  <a:extLst>
                    <a:ext uri="{9D8B030D-6E8A-4147-A177-3AD203B41FA5}">
                      <a16:colId xmlns:a16="http://schemas.microsoft.com/office/drawing/2014/main" val="20011"/>
                    </a:ext>
                  </a:extLst>
                </a:gridCol>
                <a:gridCol w="523875">
                  <a:extLst>
                    <a:ext uri="{9D8B030D-6E8A-4147-A177-3AD203B41FA5}">
                      <a16:colId xmlns:a16="http://schemas.microsoft.com/office/drawing/2014/main" val="20012"/>
                    </a:ext>
                  </a:extLst>
                </a:gridCol>
                <a:gridCol w="522287">
                  <a:extLst>
                    <a:ext uri="{9D8B030D-6E8A-4147-A177-3AD203B41FA5}">
                      <a16:colId xmlns:a16="http://schemas.microsoft.com/office/drawing/2014/main" val="20013"/>
                    </a:ext>
                  </a:extLst>
                </a:gridCol>
                <a:gridCol w="523875">
                  <a:extLst>
                    <a:ext uri="{9D8B030D-6E8A-4147-A177-3AD203B41FA5}">
                      <a16:colId xmlns:a16="http://schemas.microsoft.com/office/drawing/2014/main" val="20014"/>
                    </a:ext>
                  </a:extLst>
                </a:gridCol>
              </a:tblGrid>
              <a:tr h="433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9169" name="Group 209"/>
          <p:cNvGraphicFramePr>
            <a:graphicFrameLocks noGrp="1"/>
          </p:cNvGraphicFramePr>
          <p:nvPr>
            <p:ph sz="quarter" idx="3"/>
          </p:nvPr>
        </p:nvGraphicFramePr>
        <p:xfrm>
          <a:off x="2743200" y="3924320"/>
          <a:ext cx="7696200" cy="518160"/>
        </p:xfrm>
        <a:graphic>
          <a:graphicData uri="http://schemas.openxmlformats.org/drawingml/2006/table">
            <a:tbl>
              <a:tblPr/>
              <a:tblGrid>
                <a:gridCol w="514350">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11175">
                  <a:extLst>
                    <a:ext uri="{9D8B030D-6E8A-4147-A177-3AD203B41FA5}">
                      <a16:colId xmlns:a16="http://schemas.microsoft.com/office/drawing/2014/main" val="20003"/>
                    </a:ext>
                  </a:extLst>
                </a:gridCol>
                <a:gridCol w="514350">
                  <a:extLst>
                    <a:ext uri="{9D8B030D-6E8A-4147-A177-3AD203B41FA5}">
                      <a16:colId xmlns:a16="http://schemas.microsoft.com/office/drawing/2014/main" val="20004"/>
                    </a:ext>
                  </a:extLst>
                </a:gridCol>
                <a:gridCol w="514350">
                  <a:extLst>
                    <a:ext uri="{9D8B030D-6E8A-4147-A177-3AD203B41FA5}">
                      <a16:colId xmlns:a16="http://schemas.microsoft.com/office/drawing/2014/main" val="20005"/>
                    </a:ext>
                  </a:extLst>
                </a:gridCol>
                <a:gridCol w="511175">
                  <a:extLst>
                    <a:ext uri="{9D8B030D-6E8A-4147-A177-3AD203B41FA5}">
                      <a16:colId xmlns:a16="http://schemas.microsoft.com/office/drawing/2014/main" val="20006"/>
                    </a:ext>
                  </a:extLst>
                </a:gridCol>
                <a:gridCol w="514350">
                  <a:extLst>
                    <a:ext uri="{9D8B030D-6E8A-4147-A177-3AD203B41FA5}">
                      <a16:colId xmlns:a16="http://schemas.microsoft.com/office/drawing/2014/main" val="20007"/>
                    </a:ext>
                  </a:extLst>
                </a:gridCol>
                <a:gridCol w="511175">
                  <a:extLst>
                    <a:ext uri="{9D8B030D-6E8A-4147-A177-3AD203B41FA5}">
                      <a16:colId xmlns:a16="http://schemas.microsoft.com/office/drawing/2014/main" val="20008"/>
                    </a:ext>
                  </a:extLst>
                </a:gridCol>
                <a:gridCol w="514350">
                  <a:extLst>
                    <a:ext uri="{9D8B030D-6E8A-4147-A177-3AD203B41FA5}">
                      <a16:colId xmlns:a16="http://schemas.microsoft.com/office/drawing/2014/main" val="20009"/>
                    </a:ext>
                  </a:extLst>
                </a:gridCol>
                <a:gridCol w="514350">
                  <a:extLst>
                    <a:ext uri="{9D8B030D-6E8A-4147-A177-3AD203B41FA5}">
                      <a16:colId xmlns:a16="http://schemas.microsoft.com/office/drawing/2014/main" val="20010"/>
                    </a:ext>
                  </a:extLst>
                </a:gridCol>
                <a:gridCol w="511175">
                  <a:extLst>
                    <a:ext uri="{9D8B030D-6E8A-4147-A177-3AD203B41FA5}">
                      <a16:colId xmlns:a16="http://schemas.microsoft.com/office/drawing/2014/main" val="20011"/>
                    </a:ext>
                  </a:extLst>
                </a:gridCol>
                <a:gridCol w="514350">
                  <a:extLst>
                    <a:ext uri="{9D8B030D-6E8A-4147-A177-3AD203B41FA5}">
                      <a16:colId xmlns:a16="http://schemas.microsoft.com/office/drawing/2014/main" val="20012"/>
                    </a:ext>
                  </a:extLst>
                </a:gridCol>
                <a:gridCol w="511175">
                  <a:extLst>
                    <a:ext uri="{9D8B030D-6E8A-4147-A177-3AD203B41FA5}">
                      <a16:colId xmlns:a16="http://schemas.microsoft.com/office/drawing/2014/main" val="20013"/>
                    </a:ext>
                  </a:extLst>
                </a:gridCol>
                <a:gridCol w="514350">
                  <a:extLst>
                    <a:ext uri="{9D8B030D-6E8A-4147-A177-3AD203B41FA5}">
                      <a16:colId xmlns:a16="http://schemas.microsoft.com/office/drawing/2014/main" val="20014"/>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9167" name="Group 207"/>
          <p:cNvGraphicFramePr>
            <a:graphicFrameLocks noGrp="1"/>
          </p:cNvGraphicFramePr>
          <p:nvPr>
            <p:ph sz="quarter" idx="4"/>
          </p:nvPr>
        </p:nvGraphicFramePr>
        <p:xfrm>
          <a:off x="5867400" y="2171720"/>
          <a:ext cx="3657600" cy="518160"/>
        </p:xfrm>
        <a:graphic>
          <a:graphicData uri="http://schemas.openxmlformats.org/drawingml/2006/table">
            <a:tbl>
              <a:tblPr/>
              <a:tblGrid>
                <a:gridCol w="523875">
                  <a:extLst>
                    <a:ext uri="{9D8B030D-6E8A-4147-A177-3AD203B41FA5}">
                      <a16:colId xmlns:a16="http://schemas.microsoft.com/office/drawing/2014/main" val="20000"/>
                    </a:ext>
                  </a:extLst>
                </a:gridCol>
                <a:gridCol w="520700">
                  <a:extLst>
                    <a:ext uri="{9D8B030D-6E8A-4147-A177-3AD203B41FA5}">
                      <a16:colId xmlns:a16="http://schemas.microsoft.com/office/drawing/2014/main" val="20001"/>
                    </a:ext>
                  </a:extLst>
                </a:gridCol>
                <a:gridCol w="522288">
                  <a:extLst>
                    <a:ext uri="{9D8B030D-6E8A-4147-A177-3AD203B41FA5}">
                      <a16:colId xmlns:a16="http://schemas.microsoft.com/office/drawing/2014/main" val="20002"/>
                    </a:ext>
                  </a:extLst>
                </a:gridCol>
                <a:gridCol w="523875">
                  <a:extLst>
                    <a:ext uri="{9D8B030D-6E8A-4147-A177-3AD203B41FA5}">
                      <a16:colId xmlns:a16="http://schemas.microsoft.com/office/drawing/2014/main" val="20003"/>
                    </a:ext>
                  </a:extLst>
                </a:gridCol>
                <a:gridCol w="522287">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gridCol w="523875">
                  <a:extLst>
                    <a:ext uri="{9D8B030D-6E8A-4147-A177-3AD203B41FA5}">
                      <a16:colId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9171" name="Group 211"/>
          <p:cNvGraphicFramePr>
            <a:graphicFrameLocks noGrp="1"/>
          </p:cNvGraphicFramePr>
          <p:nvPr/>
        </p:nvGraphicFramePr>
        <p:xfrm>
          <a:off x="5943600" y="4838720"/>
          <a:ext cx="3505200" cy="518160"/>
        </p:xfrm>
        <a:graphic>
          <a:graphicData uri="http://schemas.openxmlformats.org/drawingml/2006/table">
            <a:tbl>
              <a:tblPr/>
              <a:tblGrid>
                <a:gridCol w="501650">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00062">
                  <a:extLst>
                    <a:ext uri="{9D8B030D-6E8A-4147-A177-3AD203B41FA5}">
                      <a16:colId xmlns:a16="http://schemas.microsoft.com/office/drawing/2014/main" val="20002"/>
                    </a:ext>
                  </a:extLst>
                </a:gridCol>
                <a:gridCol w="501650">
                  <a:extLst>
                    <a:ext uri="{9D8B030D-6E8A-4147-A177-3AD203B41FA5}">
                      <a16:colId xmlns:a16="http://schemas.microsoft.com/office/drawing/2014/main" val="20003"/>
                    </a:ext>
                  </a:extLst>
                </a:gridCol>
                <a:gridCol w="500063">
                  <a:extLst>
                    <a:ext uri="{9D8B030D-6E8A-4147-A177-3AD203B41FA5}">
                      <a16:colId xmlns:a16="http://schemas.microsoft.com/office/drawing/2014/main" val="20004"/>
                    </a:ext>
                  </a:extLst>
                </a:gridCol>
                <a:gridCol w="500062">
                  <a:extLst>
                    <a:ext uri="{9D8B030D-6E8A-4147-A177-3AD203B41FA5}">
                      <a16:colId xmlns:a16="http://schemas.microsoft.com/office/drawing/2014/main" val="20005"/>
                    </a:ext>
                  </a:extLst>
                </a:gridCol>
                <a:gridCol w="501650">
                  <a:extLst>
                    <a:ext uri="{9D8B030D-6E8A-4147-A177-3AD203B41FA5}">
                      <a16:colId xmlns:a16="http://schemas.microsoft.com/office/drawing/2014/main" val="20006"/>
                    </a:ext>
                  </a:extLst>
                </a:gridCol>
              </a:tblGrid>
              <a:tr h="4730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extLst>
                  <a:ext uri="{0D108BD9-81ED-4DB2-BD59-A6C34878D82A}">
                    <a16:rowId xmlns:a16="http://schemas.microsoft.com/office/drawing/2014/main" val="10000"/>
                  </a:ext>
                </a:extLst>
              </a:tr>
            </a:tbl>
          </a:graphicData>
        </a:graphic>
      </p:graphicFrame>
      <p:sp>
        <p:nvSpPr>
          <p:cNvPr id="169130" name="Rectangle 170"/>
          <p:cNvSpPr>
            <a:spLocks noChangeArrowheads="1"/>
          </p:cNvSpPr>
          <p:nvPr/>
        </p:nvSpPr>
        <p:spPr bwMode="auto">
          <a:xfrm>
            <a:off x="1981200" y="723920"/>
            <a:ext cx="4114800" cy="228600"/>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80000"/>
            </a:pPr>
            <a:r>
              <a:rPr lang="en-US">
                <a:effectLst>
                  <a:outerShdw blurRad="38100" dist="38100" dir="2700000" algn="tl">
                    <a:srgbClr val="000000"/>
                  </a:outerShdw>
                </a:effectLst>
              </a:rPr>
              <a:t>Step 12: i = 12, q = 5</a:t>
            </a:r>
          </a:p>
        </p:txBody>
      </p:sp>
      <p:sp>
        <p:nvSpPr>
          <p:cNvPr id="169131" name="Text Box 171"/>
          <p:cNvSpPr txBox="1">
            <a:spLocks noChangeArrowheads="1"/>
          </p:cNvSpPr>
          <p:nvPr/>
        </p:nvSpPr>
        <p:spPr bwMode="auto">
          <a:xfrm>
            <a:off x="3105150" y="1028720"/>
            <a:ext cx="2646878" cy="369332"/>
          </a:xfrm>
          <a:prstGeom prst="rect">
            <a:avLst/>
          </a:prstGeom>
          <a:noFill/>
          <a:ln w="9525">
            <a:noFill/>
            <a:miter lim="800000"/>
            <a:headEnd/>
            <a:tailEnd/>
          </a:ln>
          <a:effectLst/>
        </p:spPr>
        <p:txBody>
          <a:bodyPr wrap="none">
            <a:spAutoFit/>
          </a:bodyPr>
          <a:lstStyle/>
          <a:p>
            <a:pPr eaLnBrk="1" hangingPunct="1"/>
            <a:r>
              <a:rPr lang="en-US"/>
              <a:t>Comparing p[6] with S[12]</a:t>
            </a:r>
          </a:p>
        </p:txBody>
      </p:sp>
      <p:sp>
        <p:nvSpPr>
          <p:cNvPr id="169132" name="Text Box 172"/>
          <p:cNvSpPr txBox="1">
            <a:spLocks noChangeArrowheads="1"/>
          </p:cNvSpPr>
          <p:nvPr/>
        </p:nvSpPr>
        <p:spPr bwMode="auto">
          <a:xfrm>
            <a:off x="2590800" y="3557608"/>
            <a:ext cx="2646878" cy="369332"/>
          </a:xfrm>
          <a:prstGeom prst="rect">
            <a:avLst/>
          </a:prstGeom>
          <a:noFill/>
          <a:ln w="9525">
            <a:noFill/>
            <a:miter lim="800000"/>
            <a:headEnd/>
            <a:tailEnd/>
          </a:ln>
          <a:effectLst/>
        </p:spPr>
        <p:txBody>
          <a:bodyPr wrap="none">
            <a:spAutoFit/>
          </a:bodyPr>
          <a:lstStyle/>
          <a:p>
            <a:pPr eaLnBrk="1" hangingPunct="1"/>
            <a:r>
              <a:rPr lang="en-US"/>
              <a:t>Comparing p[7] with S[13]</a:t>
            </a:r>
          </a:p>
        </p:txBody>
      </p:sp>
      <p:sp>
        <p:nvSpPr>
          <p:cNvPr id="169134" name="Text Box 174"/>
          <p:cNvSpPr txBox="1">
            <a:spLocks noChangeArrowheads="1"/>
          </p:cNvSpPr>
          <p:nvPr/>
        </p:nvSpPr>
        <p:spPr bwMode="auto">
          <a:xfrm>
            <a:off x="1828800" y="1333520"/>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69135" name="Text Box 175"/>
          <p:cNvSpPr txBox="1">
            <a:spLocks noChangeArrowheads="1"/>
          </p:cNvSpPr>
          <p:nvPr/>
        </p:nvSpPr>
        <p:spPr bwMode="auto">
          <a:xfrm>
            <a:off x="1865313" y="3924320"/>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69137" name="Text Box 177"/>
          <p:cNvSpPr txBox="1">
            <a:spLocks noChangeArrowheads="1"/>
          </p:cNvSpPr>
          <p:nvPr/>
        </p:nvSpPr>
        <p:spPr bwMode="auto">
          <a:xfrm>
            <a:off x="1903414" y="4762521"/>
            <a:ext cx="382587" cy="519113"/>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69138" name="Text Box 178"/>
          <p:cNvSpPr txBox="1">
            <a:spLocks noChangeArrowheads="1"/>
          </p:cNvSpPr>
          <p:nvPr/>
        </p:nvSpPr>
        <p:spPr bwMode="auto">
          <a:xfrm>
            <a:off x="1827214" y="2109808"/>
            <a:ext cx="382587"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69142" name="Line 182"/>
          <p:cNvSpPr>
            <a:spLocks noChangeShapeType="1"/>
          </p:cNvSpPr>
          <p:nvPr/>
        </p:nvSpPr>
        <p:spPr bwMode="auto">
          <a:xfrm flipV="1">
            <a:off x="8686800" y="1866920"/>
            <a:ext cx="0" cy="304800"/>
          </a:xfrm>
          <a:prstGeom prst="line">
            <a:avLst/>
          </a:prstGeom>
          <a:noFill/>
          <a:ln w="9525">
            <a:solidFill>
              <a:schemeClr val="tx1"/>
            </a:solidFill>
            <a:round/>
            <a:headEnd/>
            <a:tailEnd type="triangle" w="med" len="med"/>
          </a:ln>
          <a:effectLst/>
        </p:spPr>
        <p:txBody>
          <a:bodyPr/>
          <a:lstStyle/>
          <a:p>
            <a:endParaRPr lang="en-US"/>
          </a:p>
        </p:txBody>
      </p:sp>
      <p:sp>
        <p:nvSpPr>
          <p:cNvPr id="169143" name="Rectangle 183"/>
          <p:cNvSpPr>
            <a:spLocks noChangeArrowheads="1"/>
          </p:cNvSpPr>
          <p:nvPr/>
        </p:nvSpPr>
        <p:spPr bwMode="auto">
          <a:xfrm>
            <a:off x="2133600" y="3238520"/>
            <a:ext cx="4114800" cy="228600"/>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80000"/>
            </a:pPr>
            <a:r>
              <a:rPr lang="en-US" dirty="0">
                <a:effectLst>
                  <a:outerShdw blurRad="38100" dist="38100" dir="2700000" algn="tl">
                    <a:srgbClr val="000000"/>
                  </a:outerShdw>
                </a:effectLst>
              </a:rPr>
              <a:t>Step 13: </a:t>
            </a:r>
            <a:r>
              <a:rPr lang="en-US" dirty="0" err="1">
                <a:effectLst>
                  <a:outerShdw blurRad="38100" dist="38100" dir="2700000" algn="tl">
                    <a:srgbClr val="000000"/>
                  </a:outerShdw>
                </a:effectLst>
              </a:rPr>
              <a:t>i</a:t>
            </a:r>
            <a:r>
              <a:rPr lang="en-US" dirty="0">
                <a:effectLst>
                  <a:outerShdw blurRad="38100" dist="38100" dir="2700000" algn="tl">
                    <a:srgbClr val="000000"/>
                  </a:outerShdw>
                </a:effectLst>
              </a:rPr>
              <a:t> = 13, q = 6</a:t>
            </a:r>
          </a:p>
        </p:txBody>
      </p:sp>
      <p:sp>
        <p:nvSpPr>
          <p:cNvPr id="169144" name="Line 184"/>
          <p:cNvSpPr>
            <a:spLocks noChangeShapeType="1"/>
          </p:cNvSpPr>
          <p:nvPr/>
        </p:nvSpPr>
        <p:spPr bwMode="auto">
          <a:xfrm flipV="1">
            <a:off x="9220200" y="4457720"/>
            <a:ext cx="0" cy="381000"/>
          </a:xfrm>
          <a:prstGeom prst="line">
            <a:avLst/>
          </a:prstGeom>
          <a:noFill/>
          <a:ln w="9525">
            <a:solidFill>
              <a:schemeClr val="tx1"/>
            </a:solidFill>
            <a:round/>
            <a:headEnd/>
            <a:tailEnd type="triangle" w="med" len="med"/>
          </a:ln>
          <a:effectLst/>
        </p:spPr>
        <p:txBody>
          <a:bodyPr/>
          <a:lstStyle/>
          <a:p>
            <a:endParaRPr lang="en-US"/>
          </a:p>
        </p:txBody>
      </p:sp>
      <p:sp>
        <p:nvSpPr>
          <p:cNvPr id="169145" name="Text Box 185"/>
          <p:cNvSpPr txBox="1">
            <a:spLocks noChangeArrowheads="1"/>
          </p:cNvSpPr>
          <p:nvPr/>
        </p:nvSpPr>
        <p:spPr bwMode="auto">
          <a:xfrm>
            <a:off x="6178550" y="1043008"/>
            <a:ext cx="2412712" cy="369332"/>
          </a:xfrm>
          <a:prstGeom prst="rect">
            <a:avLst/>
          </a:prstGeom>
          <a:noFill/>
          <a:ln w="9525">
            <a:noFill/>
            <a:miter lim="800000"/>
            <a:headEnd/>
            <a:tailEnd/>
          </a:ln>
          <a:effectLst/>
        </p:spPr>
        <p:txBody>
          <a:bodyPr wrap="none">
            <a:spAutoFit/>
          </a:bodyPr>
          <a:lstStyle/>
          <a:p>
            <a:pPr eaLnBrk="1" hangingPunct="1"/>
            <a:r>
              <a:rPr lang="en-US"/>
              <a:t>p[6] matches with S[12]</a:t>
            </a:r>
          </a:p>
        </p:txBody>
      </p:sp>
      <p:sp>
        <p:nvSpPr>
          <p:cNvPr id="169146" name="Text Box 186"/>
          <p:cNvSpPr txBox="1">
            <a:spLocks noChangeArrowheads="1"/>
          </p:cNvSpPr>
          <p:nvPr/>
        </p:nvSpPr>
        <p:spPr bwMode="auto">
          <a:xfrm>
            <a:off x="6019800" y="3557608"/>
            <a:ext cx="2412712" cy="369332"/>
          </a:xfrm>
          <a:prstGeom prst="rect">
            <a:avLst/>
          </a:prstGeom>
          <a:noFill/>
          <a:ln w="9525">
            <a:noFill/>
            <a:miter lim="800000"/>
            <a:headEnd/>
            <a:tailEnd/>
          </a:ln>
          <a:effectLst/>
        </p:spPr>
        <p:txBody>
          <a:bodyPr wrap="none">
            <a:spAutoFit/>
          </a:bodyPr>
          <a:lstStyle/>
          <a:p>
            <a:pPr eaLnBrk="1" hangingPunct="1"/>
            <a:r>
              <a:rPr lang="en-US"/>
              <a:t>p[7] matches with S[13]</a:t>
            </a:r>
          </a:p>
        </p:txBody>
      </p:sp>
      <p:sp>
        <p:nvSpPr>
          <p:cNvPr id="169148" name="Text Box 188"/>
          <p:cNvSpPr txBox="1">
            <a:spLocks noChangeArrowheads="1"/>
          </p:cNvSpPr>
          <p:nvPr/>
        </p:nvSpPr>
        <p:spPr bwMode="auto">
          <a:xfrm>
            <a:off x="1708150" y="5905521"/>
            <a:ext cx="8240654" cy="646331"/>
          </a:xfrm>
          <a:prstGeom prst="rect">
            <a:avLst/>
          </a:prstGeom>
          <a:noFill/>
          <a:ln w="9525">
            <a:noFill/>
            <a:miter lim="800000"/>
            <a:headEnd/>
            <a:tailEnd/>
          </a:ln>
          <a:effectLst/>
        </p:spPr>
        <p:txBody>
          <a:bodyPr wrap="none">
            <a:spAutoFit/>
          </a:bodyPr>
          <a:lstStyle/>
          <a:p>
            <a:pPr eaLnBrk="1" hangingPunct="1"/>
            <a:r>
              <a:rPr lang="en-US"/>
              <a:t>Pattern ‘p’ has been found to completely occur in string ‘S’. The total number of shifts </a:t>
            </a:r>
          </a:p>
          <a:p>
            <a:pPr eaLnBrk="1" hangingPunct="1"/>
            <a:r>
              <a:rPr lang="en-US"/>
              <a:t>that took place for the match to be found are: i – m = 13 – 7 = 6 shifts.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9131"/>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6914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6914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69143"/>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169135"/>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169137"/>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nodeType="afterEffect">
                                  <p:stCondLst>
                                    <p:cond delay="0"/>
                                  </p:stCondLst>
                                  <p:childTnLst>
                                    <p:set>
                                      <p:cBhvr>
                                        <p:cTn id="26" dur="1" fill="hold">
                                          <p:stCondLst>
                                            <p:cond delay="499"/>
                                          </p:stCondLst>
                                        </p:cTn>
                                        <p:tgtEl>
                                          <p:spTgt spid="169169"/>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nodeType="afterEffect">
                                  <p:stCondLst>
                                    <p:cond delay="0"/>
                                  </p:stCondLst>
                                  <p:childTnLst>
                                    <p:set>
                                      <p:cBhvr>
                                        <p:cTn id="29" dur="1" fill="hold">
                                          <p:stCondLst>
                                            <p:cond delay="499"/>
                                          </p:stCondLst>
                                        </p:cTn>
                                        <p:tgtEl>
                                          <p:spTgt spid="16917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169132"/>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16914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6914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69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131" grpId="0" autoUpdateAnimBg="0"/>
      <p:bldP spid="169132" grpId="0" autoUpdateAnimBg="0"/>
      <p:bldP spid="169135" grpId="0" autoUpdateAnimBg="0"/>
      <p:bldP spid="169137" grpId="0" autoUpdateAnimBg="0"/>
      <p:bldP spid="169142" grpId="0" animBg="1"/>
      <p:bldP spid="169143" grpId="0" autoUpdateAnimBg="0"/>
      <p:bldP spid="169144" grpId="0" animBg="1"/>
      <p:bldP spid="169145" grpId="0" autoUpdateAnimBg="0"/>
      <p:bldP spid="169146" grpId="0" autoUpdateAnimBg="0"/>
      <p:bldP spid="169148"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1538272" y="-139714"/>
            <a:ext cx="8229600" cy="1143000"/>
          </a:xfrm>
        </p:spPr>
        <p:txBody>
          <a:bodyPr/>
          <a:lstStyle/>
          <a:p>
            <a:pPr algn="l"/>
            <a:r>
              <a:rPr lang="en-US" sz="3600" dirty="0"/>
              <a:t>Running - time analysis</a:t>
            </a:r>
          </a:p>
        </p:txBody>
      </p:sp>
      <p:sp>
        <p:nvSpPr>
          <p:cNvPr id="174083" name="Rectangle 3"/>
          <p:cNvSpPr>
            <a:spLocks noGrp="1" noChangeArrowheads="1"/>
          </p:cNvSpPr>
          <p:nvPr>
            <p:ph type="body" sz="half" idx="1"/>
          </p:nvPr>
        </p:nvSpPr>
        <p:spPr/>
        <p:txBody>
          <a:bodyPr>
            <a:normAutofit fontScale="92500" lnSpcReduction="20000"/>
          </a:bodyPr>
          <a:lstStyle/>
          <a:p>
            <a:pPr marL="609600" indent="-609600">
              <a:lnSpc>
                <a:spcPct val="80000"/>
              </a:lnSpc>
            </a:pPr>
            <a:r>
              <a:rPr lang="en-US" sz="1400" u="sng"/>
              <a:t>Compute-Prefix-Function (</a:t>
            </a:r>
            <a:r>
              <a:rPr lang="el-GR" sz="1400" u="sng">
                <a:cs typeface="Arial" charset="0"/>
              </a:rPr>
              <a:t>Π</a:t>
            </a:r>
            <a:r>
              <a:rPr lang="en-US" sz="1400" u="sng">
                <a:cs typeface="Arial" charset="0"/>
              </a:rPr>
              <a:t>)</a:t>
            </a:r>
          </a:p>
          <a:p>
            <a:pPr marL="609600" indent="-609600">
              <a:lnSpc>
                <a:spcPct val="80000"/>
              </a:lnSpc>
              <a:buNone/>
            </a:pPr>
            <a:r>
              <a:rPr lang="en-US" sz="1400">
                <a:cs typeface="Arial" charset="0"/>
              </a:rPr>
              <a:t>1  m </a:t>
            </a:r>
            <a:r>
              <a:rPr lang="en-US" sz="1400">
                <a:cs typeface="Arial" charset="0"/>
                <a:sym typeface="Wingdings" pitchFamily="2" charset="2"/>
              </a:rPr>
              <a:t> length[p]               //’p’ pattern to be matched</a:t>
            </a:r>
          </a:p>
          <a:p>
            <a:pPr marL="609600" indent="-609600">
              <a:lnSpc>
                <a:spcPct val="80000"/>
              </a:lnSpc>
              <a:buNone/>
            </a:pPr>
            <a:r>
              <a:rPr lang="en-US" sz="1400">
                <a:cs typeface="Arial" charset="0"/>
              </a:rPr>
              <a:t>2  </a:t>
            </a:r>
            <a:r>
              <a:rPr lang="el-GR" sz="1400">
                <a:cs typeface="Arial" charset="0"/>
              </a:rPr>
              <a:t>Π</a:t>
            </a:r>
            <a:r>
              <a:rPr lang="en-US" sz="1400">
                <a:cs typeface="Arial" charset="0"/>
              </a:rPr>
              <a:t>[1] </a:t>
            </a:r>
            <a:r>
              <a:rPr lang="en-US" sz="1400">
                <a:cs typeface="Arial" charset="0"/>
                <a:sym typeface="Wingdings" pitchFamily="2" charset="2"/>
              </a:rPr>
              <a:t> 0 </a:t>
            </a:r>
          </a:p>
          <a:p>
            <a:pPr marL="609600" indent="-609600">
              <a:lnSpc>
                <a:spcPct val="80000"/>
              </a:lnSpc>
              <a:buNone/>
            </a:pPr>
            <a:r>
              <a:rPr lang="en-US" sz="1400">
                <a:cs typeface="Arial" charset="0"/>
              </a:rPr>
              <a:t>3  k </a:t>
            </a:r>
            <a:r>
              <a:rPr lang="en-US" sz="1400">
                <a:cs typeface="Arial" charset="0"/>
                <a:sym typeface="Wingdings" pitchFamily="2" charset="2"/>
              </a:rPr>
              <a:t> 0</a:t>
            </a:r>
          </a:p>
          <a:p>
            <a:pPr marL="609600" indent="-609600">
              <a:lnSpc>
                <a:spcPct val="80000"/>
              </a:lnSpc>
              <a:buFontTx/>
              <a:buAutoNum type="arabicPlain" startAt="4"/>
            </a:pPr>
            <a:r>
              <a:rPr lang="en-US" sz="1400" b="1">
                <a:cs typeface="Arial" charset="0"/>
                <a:sym typeface="Wingdings" pitchFamily="2" charset="2"/>
              </a:rPr>
              <a:t> for</a:t>
            </a:r>
            <a:r>
              <a:rPr lang="en-US" sz="1400">
                <a:cs typeface="Arial" charset="0"/>
                <a:sym typeface="Wingdings" pitchFamily="2" charset="2"/>
              </a:rPr>
              <a:t> q  2 to m</a:t>
            </a:r>
          </a:p>
          <a:p>
            <a:pPr marL="609600" indent="-609600">
              <a:lnSpc>
                <a:spcPct val="80000"/>
              </a:lnSpc>
              <a:buFontTx/>
              <a:buAutoNum type="arabicPlain" startAt="5"/>
            </a:pPr>
            <a:r>
              <a:rPr lang="en-US" sz="1400">
                <a:cs typeface="Arial" charset="0"/>
              </a:rPr>
              <a:t>         </a:t>
            </a:r>
            <a:r>
              <a:rPr lang="en-US" sz="1400" b="1">
                <a:cs typeface="Arial" charset="0"/>
              </a:rPr>
              <a:t>do while</a:t>
            </a:r>
            <a:r>
              <a:rPr lang="en-US" sz="1400">
                <a:cs typeface="Arial" charset="0"/>
              </a:rPr>
              <a:t> k &gt; 0 and p[k+1] != p[q]</a:t>
            </a:r>
          </a:p>
          <a:p>
            <a:pPr marL="609600" indent="-609600">
              <a:lnSpc>
                <a:spcPct val="80000"/>
              </a:lnSpc>
              <a:buNone/>
            </a:pPr>
            <a:r>
              <a:rPr lang="en-US" sz="1400">
                <a:cs typeface="Arial" charset="0"/>
              </a:rPr>
              <a:t>6                       </a:t>
            </a:r>
            <a:r>
              <a:rPr lang="en-US" sz="1400" b="1">
                <a:cs typeface="Arial" charset="0"/>
              </a:rPr>
              <a:t>do</a:t>
            </a:r>
            <a:r>
              <a:rPr lang="en-US" sz="1400">
                <a:cs typeface="Arial" charset="0"/>
              </a:rPr>
              <a:t> k </a:t>
            </a:r>
            <a:r>
              <a:rPr lang="en-US" sz="1400">
                <a:cs typeface="Arial" charset="0"/>
                <a:sym typeface="Wingdings" pitchFamily="2" charset="2"/>
              </a:rPr>
              <a:t> </a:t>
            </a:r>
            <a:r>
              <a:rPr lang="el-GR" sz="1400">
                <a:cs typeface="Arial" charset="0"/>
              </a:rPr>
              <a:t>Π</a:t>
            </a:r>
            <a:r>
              <a:rPr lang="en-US" sz="1400">
                <a:cs typeface="Arial" charset="0"/>
              </a:rPr>
              <a:t>[k]</a:t>
            </a:r>
          </a:p>
          <a:p>
            <a:pPr marL="609600" indent="-609600">
              <a:lnSpc>
                <a:spcPct val="80000"/>
              </a:lnSpc>
              <a:buFontTx/>
              <a:buAutoNum type="arabicPlain" startAt="7"/>
            </a:pPr>
            <a:r>
              <a:rPr lang="en-US" sz="1400">
                <a:cs typeface="Arial" charset="0"/>
              </a:rPr>
              <a:t>              </a:t>
            </a:r>
            <a:r>
              <a:rPr lang="en-US" sz="1400" b="1">
                <a:cs typeface="Arial" charset="0"/>
              </a:rPr>
              <a:t>If</a:t>
            </a:r>
            <a:r>
              <a:rPr lang="en-US" sz="1400">
                <a:cs typeface="Arial" charset="0"/>
              </a:rPr>
              <a:t> p[k+1] = p[q]</a:t>
            </a:r>
          </a:p>
          <a:p>
            <a:pPr marL="609600" indent="-609600">
              <a:lnSpc>
                <a:spcPct val="80000"/>
              </a:lnSpc>
              <a:buFontTx/>
              <a:buAutoNum type="arabicPlain" startAt="8"/>
            </a:pPr>
            <a:r>
              <a:rPr lang="en-US" sz="1400">
                <a:cs typeface="Arial" charset="0"/>
              </a:rPr>
              <a:t>                 </a:t>
            </a:r>
            <a:r>
              <a:rPr lang="en-US" sz="1400" b="1">
                <a:cs typeface="Arial" charset="0"/>
              </a:rPr>
              <a:t>then</a:t>
            </a:r>
            <a:r>
              <a:rPr lang="en-US" sz="1400">
                <a:cs typeface="Arial" charset="0"/>
              </a:rPr>
              <a:t> k </a:t>
            </a:r>
            <a:r>
              <a:rPr lang="en-US" sz="1400">
                <a:cs typeface="Arial" charset="0"/>
                <a:sym typeface="Wingdings" pitchFamily="2" charset="2"/>
              </a:rPr>
              <a:t> k +1</a:t>
            </a:r>
          </a:p>
          <a:p>
            <a:pPr marL="609600" indent="-609600">
              <a:lnSpc>
                <a:spcPct val="80000"/>
              </a:lnSpc>
              <a:buFontTx/>
              <a:buAutoNum type="arabicPlain" startAt="9"/>
            </a:pPr>
            <a:r>
              <a:rPr lang="en-US" sz="1400">
                <a:cs typeface="Arial" charset="0"/>
              </a:rPr>
              <a:t>              </a:t>
            </a:r>
            <a:r>
              <a:rPr lang="el-GR" sz="1400">
                <a:cs typeface="Arial" charset="0"/>
              </a:rPr>
              <a:t>Π</a:t>
            </a:r>
            <a:r>
              <a:rPr lang="en-US" sz="1400">
                <a:cs typeface="Arial" charset="0"/>
              </a:rPr>
              <a:t>[q] </a:t>
            </a:r>
            <a:r>
              <a:rPr lang="en-US" sz="1400">
                <a:cs typeface="Arial" charset="0"/>
                <a:sym typeface="Wingdings" pitchFamily="2" charset="2"/>
              </a:rPr>
              <a:t> k</a:t>
            </a:r>
          </a:p>
          <a:p>
            <a:pPr marL="609600" indent="-609600">
              <a:lnSpc>
                <a:spcPct val="80000"/>
              </a:lnSpc>
              <a:buFontTx/>
              <a:buAutoNum type="arabicPlain" startAt="10"/>
            </a:pPr>
            <a:r>
              <a:rPr lang="en-US" sz="1400" b="1">
                <a:cs typeface="Arial" charset="0"/>
              </a:rPr>
              <a:t>return</a:t>
            </a:r>
            <a:r>
              <a:rPr lang="en-US" sz="1400">
                <a:cs typeface="Arial" charset="0"/>
              </a:rPr>
              <a:t> </a:t>
            </a:r>
            <a:r>
              <a:rPr lang="el-GR" sz="1400">
                <a:cs typeface="Arial" charset="0"/>
              </a:rPr>
              <a:t>Π</a:t>
            </a:r>
            <a:endParaRPr lang="en-US" sz="1400">
              <a:cs typeface="Arial" charset="0"/>
            </a:endParaRPr>
          </a:p>
          <a:p>
            <a:pPr marL="609600" indent="-609600">
              <a:lnSpc>
                <a:spcPct val="80000"/>
              </a:lnSpc>
              <a:buNone/>
            </a:pPr>
            <a:endParaRPr lang="en-US" sz="1400">
              <a:cs typeface="Arial" charset="0"/>
            </a:endParaRPr>
          </a:p>
          <a:p>
            <a:pPr marL="609600" indent="-609600">
              <a:lnSpc>
                <a:spcPct val="80000"/>
              </a:lnSpc>
              <a:buNone/>
            </a:pPr>
            <a:endParaRPr lang="en-US" sz="1400">
              <a:cs typeface="Arial" charset="0"/>
            </a:endParaRPr>
          </a:p>
          <a:p>
            <a:pPr marL="609600" indent="-609600">
              <a:lnSpc>
                <a:spcPct val="80000"/>
              </a:lnSpc>
              <a:buFontTx/>
              <a:buAutoNum type="arabicPlain" startAt="10"/>
            </a:pPr>
            <a:endParaRPr lang="en-US" sz="1400">
              <a:cs typeface="Arial" charset="0"/>
            </a:endParaRPr>
          </a:p>
          <a:p>
            <a:pPr marL="609600" indent="-609600">
              <a:lnSpc>
                <a:spcPct val="80000"/>
              </a:lnSpc>
              <a:buNone/>
            </a:pPr>
            <a:r>
              <a:rPr lang="en-US" sz="1400">
                <a:cs typeface="Arial" charset="0"/>
              </a:rPr>
              <a:t>In the above pseudocode for computing the prefix function, the for loop from step 4 to step 10 runs ‘m’ times. Step 1 to step 3 take constant time. Hence the running time of compute prefix function is </a:t>
            </a:r>
            <a:r>
              <a:rPr lang="el-GR" sz="1400">
                <a:cs typeface="Arial" charset="0"/>
              </a:rPr>
              <a:t>Θ</a:t>
            </a:r>
            <a:r>
              <a:rPr lang="en-US" sz="1400">
                <a:cs typeface="Arial" charset="0"/>
              </a:rPr>
              <a:t>(m).</a:t>
            </a:r>
          </a:p>
          <a:p>
            <a:pPr marL="609600" indent="-609600">
              <a:lnSpc>
                <a:spcPct val="80000"/>
              </a:lnSpc>
              <a:buNone/>
            </a:pPr>
            <a:endParaRPr lang="en-US" sz="1400">
              <a:cs typeface="Arial" charset="0"/>
            </a:endParaRPr>
          </a:p>
          <a:p>
            <a:pPr marL="609600" indent="-609600">
              <a:lnSpc>
                <a:spcPct val="80000"/>
              </a:lnSpc>
              <a:buNone/>
            </a:pPr>
            <a:endParaRPr lang="en-US" sz="1400" u="sng">
              <a:cs typeface="Arial" charset="0"/>
            </a:endParaRPr>
          </a:p>
          <a:p>
            <a:pPr marL="609600" indent="-609600">
              <a:lnSpc>
                <a:spcPct val="80000"/>
              </a:lnSpc>
              <a:buNone/>
            </a:pPr>
            <a:endParaRPr lang="en-US" sz="1400" u="sng">
              <a:cs typeface="Arial" charset="0"/>
            </a:endParaRPr>
          </a:p>
          <a:p>
            <a:pPr marL="609600" indent="-609600">
              <a:lnSpc>
                <a:spcPct val="80000"/>
              </a:lnSpc>
              <a:buNone/>
            </a:pPr>
            <a:endParaRPr lang="en-US" sz="1400">
              <a:cs typeface="Arial" charset="0"/>
            </a:endParaRPr>
          </a:p>
          <a:p>
            <a:pPr marL="609600" indent="-609600">
              <a:lnSpc>
                <a:spcPct val="80000"/>
              </a:lnSpc>
              <a:buNone/>
            </a:pPr>
            <a:endParaRPr lang="en-US" sz="1400">
              <a:cs typeface="Arial" charset="0"/>
            </a:endParaRPr>
          </a:p>
          <a:p>
            <a:pPr marL="609600" indent="-609600">
              <a:lnSpc>
                <a:spcPct val="80000"/>
              </a:lnSpc>
              <a:buNone/>
            </a:pPr>
            <a:endParaRPr lang="en-US" sz="1400">
              <a:cs typeface="Arial" charset="0"/>
            </a:endParaRPr>
          </a:p>
          <a:p>
            <a:pPr marL="609600" indent="-609600">
              <a:lnSpc>
                <a:spcPct val="80000"/>
              </a:lnSpc>
              <a:buNone/>
            </a:pPr>
            <a:endParaRPr lang="en-US" sz="1400">
              <a:cs typeface="Arial" charset="0"/>
            </a:endParaRPr>
          </a:p>
        </p:txBody>
      </p:sp>
      <p:sp>
        <p:nvSpPr>
          <p:cNvPr id="174086" name="Rectangle 6"/>
          <p:cNvSpPr>
            <a:spLocks noGrp="1" noChangeArrowheads="1"/>
          </p:cNvSpPr>
          <p:nvPr>
            <p:ph type="body" sz="half" idx="2"/>
          </p:nvPr>
        </p:nvSpPr>
        <p:spPr>
          <a:xfrm>
            <a:off x="6172200" y="1600200"/>
            <a:ext cx="4038600" cy="4724400"/>
          </a:xfrm>
        </p:spPr>
        <p:txBody>
          <a:bodyPr>
            <a:normAutofit lnSpcReduction="10000"/>
          </a:bodyPr>
          <a:lstStyle/>
          <a:p>
            <a:pPr>
              <a:lnSpc>
                <a:spcPct val="80000"/>
              </a:lnSpc>
            </a:pPr>
            <a:r>
              <a:rPr lang="en-US" sz="1400" u="sng">
                <a:cs typeface="Arial" charset="0"/>
              </a:rPr>
              <a:t>KMP Matcher</a:t>
            </a:r>
          </a:p>
          <a:p>
            <a:pPr>
              <a:lnSpc>
                <a:spcPct val="80000"/>
              </a:lnSpc>
              <a:buFont typeface="Wingdings" pitchFamily="2" charset="2"/>
              <a:buNone/>
            </a:pPr>
            <a:r>
              <a:rPr lang="en-US" sz="1400">
                <a:cs typeface="Arial" charset="0"/>
              </a:rPr>
              <a:t>1 n </a:t>
            </a:r>
            <a:r>
              <a:rPr lang="en-US" sz="1400">
                <a:cs typeface="Arial" charset="0"/>
                <a:sym typeface="Wingdings" pitchFamily="2" charset="2"/>
              </a:rPr>
              <a:t> length[S]                                   </a:t>
            </a:r>
          </a:p>
          <a:p>
            <a:pPr>
              <a:lnSpc>
                <a:spcPct val="80000"/>
              </a:lnSpc>
              <a:buFont typeface="Wingdings" pitchFamily="2" charset="2"/>
              <a:buNone/>
            </a:pPr>
            <a:r>
              <a:rPr lang="en-US" sz="1400">
                <a:cs typeface="Arial" charset="0"/>
                <a:sym typeface="Wingdings" pitchFamily="2" charset="2"/>
              </a:rPr>
              <a:t>2 m  length[p]</a:t>
            </a:r>
          </a:p>
          <a:p>
            <a:pPr>
              <a:lnSpc>
                <a:spcPct val="80000"/>
              </a:lnSpc>
              <a:buFont typeface="Wingdings" pitchFamily="2" charset="2"/>
              <a:buNone/>
            </a:pPr>
            <a:r>
              <a:rPr lang="en-US" sz="1400">
                <a:cs typeface="Arial" charset="0"/>
                <a:sym typeface="Wingdings" pitchFamily="2" charset="2"/>
              </a:rPr>
              <a:t>3 </a:t>
            </a:r>
            <a:r>
              <a:rPr lang="el-GR" sz="1400">
                <a:cs typeface="Arial" charset="0"/>
              </a:rPr>
              <a:t>Π</a:t>
            </a:r>
            <a:r>
              <a:rPr lang="en-US" sz="1400">
                <a:cs typeface="Arial" charset="0"/>
              </a:rPr>
              <a:t> </a:t>
            </a:r>
            <a:r>
              <a:rPr lang="en-US" sz="1400">
                <a:cs typeface="Arial" charset="0"/>
                <a:sym typeface="Wingdings" pitchFamily="2" charset="2"/>
              </a:rPr>
              <a:t> Compute-Prefix-Function(p)</a:t>
            </a:r>
          </a:p>
          <a:p>
            <a:pPr>
              <a:lnSpc>
                <a:spcPct val="80000"/>
              </a:lnSpc>
              <a:buFont typeface="Wingdings" pitchFamily="2" charset="2"/>
              <a:buNone/>
            </a:pPr>
            <a:r>
              <a:rPr lang="en-US" sz="1400">
                <a:cs typeface="Arial" charset="0"/>
              </a:rPr>
              <a:t>4 q </a:t>
            </a:r>
            <a:r>
              <a:rPr lang="en-US" sz="1400">
                <a:cs typeface="Arial" charset="0"/>
                <a:sym typeface="Wingdings" pitchFamily="2" charset="2"/>
              </a:rPr>
              <a:t> 0                         </a:t>
            </a:r>
          </a:p>
          <a:p>
            <a:pPr>
              <a:lnSpc>
                <a:spcPct val="80000"/>
              </a:lnSpc>
              <a:buFont typeface="Wingdings" pitchFamily="2" charset="2"/>
              <a:buNone/>
            </a:pPr>
            <a:r>
              <a:rPr lang="en-US" sz="1400">
                <a:cs typeface="Arial" charset="0"/>
              </a:rPr>
              <a:t>5 </a:t>
            </a:r>
            <a:r>
              <a:rPr lang="en-US" sz="1400" b="1">
                <a:cs typeface="Arial" charset="0"/>
              </a:rPr>
              <a:t>for</a:t>
            </a:r>
            <a:r>
              <a:rPr lang="en-US" sz="1400">
                <a:cs typeface="Arial" charset="0"/>
              </a:rPr>
              <a:t> i </a:t>
            </a:r>
            <a:r>
              <a:rPr lang="en-US" sz="1400">
                <a:cs typeface="Arial" charset="0"/>
                <a:sym typeface="Wingdings" pitchFamily="2" charset="2"/>
              </a:rPr>
              <a:t> 1 to n                                             </a:t>
            </a:r>
          </a:p>
          <a:p>
            <a:pPr>
              <a:lnSpc>
                <a:spcPct val="80000"/>
              </a:lnSpc>
              <a:buFont typeface="Wingdings" pitchFamily="2" charset="2"/>
              <a:buNone/>
            </a:pPr>
            <a:r>
              <a:rPr lang="en-US" sz="1400">
                <a:cs typeface="Arial" charset="0"/>
              </a:rPr>
              <a:t>6     </a:t>
            </a:r>
            <a:r>
              <a:rPr lang="en-US" sz="1400" b="1">
                <a:cs typeface="Arial" charset="0"/>
              </a:rPr>
              <a:t>do while</a:t>
            </a:r>
            <a:r>
              <a:rPr lang="en-US" sz="1400">
                <a:cs typeface="Arial" charset="0"/>
              </a:rPr>
              <a:t>  q &gt; 0 and p[q+1] != S[i]</a:t>
            </a:r>
          </a:p>
          <a:p>
            <a:pPr>
              <a:lnSpc>
                <a:spcPct val="80000"/>
              </a:lnSpc>
              <a:buFontTx/>
              <a:buAutoNum type="arabicPlain" startAt="7"/>
            </a:pPr>
            <a:r>
              <a:rPr lang="en-US" sz="1400">
                <a:cs typeface="Arial" charset="0"/>
              </a:rPr>
              <a:t>          </a:t>
            </a:r>
            <a:r>
              <a:rPr lang="en-US" sz="1400" b="1">
                <a:cs typeface="Arial" charset="0"/>
              </a:rPr>
              <a:t>do</a:t>
            </a:r>
            <a:r>
              <a:rPr lang="en-US" sz="1400">
                <a:cs typeface="Arial" charset="0"/>
              </a:rPr>
              <a:t>  q </a:t>
            </a:r>
            <a:r>
              <a:rPr lang="en-US" sz="1400">
                <a:cs typeface="Arial" charset="0"/>
                <a:sym typeface="Wingdings" pitchFamily="2" charset="2"/>
              </a:rPr>
              <a:t> </a:t>
            </a:r>
            <a:r>
              <a:rPr lang="el-GR" sz="1400">
                <a:cs typeface="Arial" charset="0"/>
              </a:rPr>
              <a:t>Π</a:t>
            </a:r>
            <a:r>
              <a:rPr lang="en-US" sz="1400">
                <a:cs typeface="Arial" charset="0"/>
              </a:rPr>
              <a:t>[q] </a:t>
            </a:r>
          </a:p>
          <a:p>
            <a:pPr>
              <a:lnSpc>
                <a:spcPct val="80000"/>
              </a:lnSpc>
              <a:buFontTx/>
              <a:buAutoNum type="arabicPlain" startAt="7"/>
            </a:pPr>
            <a:r>
              <a:rPr lang="en-US" sz="1400" b="1">
                <a:cs typeface="Arial" charset="0"/>
              </a:rPr>
              <a:t>   if</a:t>
            </a:r>
            <a:r>
              <a:rPr lang="en-US" sz="1400">
                <a:cs typeface="Arial" charset="0"/>
              </a:rPr>
              <a:t> p[q+1] = S[i]</a:t>
            </a:r>
          </a:p>
          <a:p>
            <a:pPr>
              <a:lnSpc>
                <a:spcPct val="80000"/>
              </a:lnSpc>
              <a:buFontTx/>
              <a:buAutoNum type="arabicPlain" startAt="9"/>
            </a:pPr>
            <a:r>
              <a:rPr lang="en-US" sz="1400">
                <a:cs typeface="Arial" charset="0"/>
              </a:rPr>
              <a:t>       </a:t>
            </a:r>
            <a:r>
              <a:rPr lang="en-US" sz="1400" b="1">
                <a:cs typeface="Arial" charset="0"/>
              </a:rPr>
              <a:t>then</a:t>
            </a:r>
            <a:r>
              <a:rPr lang="en-US" sz="1400">
                <a:cs typeface="Arial" charset="0"/>
              </a:rPr>
              <a:t> q </a:t>
            </a:r>
            <a:r>
              <a:rPr lang="en-US" sz="1400">
                <a:cs typeface="Arial" charset="0"/>
                <a:sym typeface="Wingdings" pitchFamily="2" charset="2"/>
              </a:rPr>
              <a:t> q + 1                            </a:t>
            </a:r>
          </a:p>
          <a:p>
            <a:pPr>
              <a:lnSpc>
                <a:spcPct val="80000"/>
              </a:lnSpc>
              <a:buFontTx/>
              <a:buAutoNum type="arabicPlain" startAt="10"/>
            </a:pPr>
            <a:r>
              <a:rPr lang="en-US" sz="1400">
                <a:cs typeface="Arial" charset="0"/>
              </a:rPr>
              <a:t>   </a:t>
            </a:r>
            <a:r>
              <a:rPr lang="en-US" sz="1400" b="1">
                <a:cs typeface="Arial" charset="0"/>
              </a:rPr>
              <a:t>if</a:t>
            </a:r>
            <a:r>
              <a:rPr lang="en-US" sz="1400">
                <a:cs typeface="Arial" charset="0"/>
              </a:rPr>
              <a:t> q = m                                           </a:t>
            </a:r>
          </a:p>
          <a:p>
            <a:pPr>
              <a:lnSpc>
                <a:spcPct val="80000"/>
              </a:lnSpc>
              <a:buFontTx/>
              <a:buAutoNum type="arabicPlain" startAt="10"/>
            </a:pPr>
            <a:r>
              <a:rPr lang="en-US" sz="1400">
                <a:cs typeface="Arial" charset="0"/>
              </a:rPr>
              <a:t>     </a:t>
            </a:r>
            <a:r>
              <a:rPr lang="en-US" sz="1400" b="1">
                <a:cs typeface="Arial" charset="0"/>
              </a:rPr>
              <a:t>then</a:t>
            </a:r>
            <a:r>
              <a:rPr lang="en-US" sz="1400">
                <a:cs typeface="Arial" charset="0"/>
              </a:rPr>
              <a:t> print “Pattern occurs with shift” i – m</a:t>
            </a:r>
          </a:p>
          <a:p>
            <a:pPr>
              <a:lnSpc>
                <a:spcPct val="80000"/>
              </a:lnSpc>
              <a:buFontTx/>
              <a:buAutoNum type="arabicPlain" startAt="12"/>
            </a:pPr>
            <a:r>
              <a:rPr lang="en-US" sz="1400">
                <a:cs typeface="Arial" charset="0"/>
              </a:rPr>
              <a:t>                 q </a:t>
            </a:r>
            <a:r>
              <a:rPr lang="en-US" sz="1400">
                <a:cs typeface="Arial" charset="0"/>
                <a:sym typeface="Wingdings" pitchFamily="2" charset="2"/>
              </a:rPr>
              <a:t> </a:t>
            </a:r>
            <a:r>
              <a:rPr lang="el-GR" sz="1400">
                <a:cs typeface="Arial" charset="0"/>
              </a:rPr>
              <a:t>Π</a:t>
            </a:r>
            <a:r>
              <a:rPr lang="en-US" sz="1400">
                <a:cs typeface="Arial" charset="0"/>
              </a:rPr>
              <a:t>[ q]</a:t>
            </a:r>
          </a:p>
          <a:p>
            <a:pPr>
              <a:lnSpc>
                <a:spcPct val="80000"/>
              </a:lnSpc>
              <a:buFontTx/>
              <a:buNone/>
            </a:pPr>
            <a:endParaRPr lang="en-US" sz="1400"/>
          </a:p>
          <a:p>
            <a:pPr>
              <a:lnSpc>
                <a:spcPct val="80000"/>
              </a:lnSpc>
              <a:buFont typeface="Wingdings" pitchFamily="2" charset="2"/>
              <a:buNone/>
            </a:pPr>
            <a:r>
              <a:rPr lang="en-US" sz="1400">
                <a:cs typeface="Arial" charset="0"/>
              </a:rPr>
              <a:t>The for loop beginning in step 5 runs ‘n’ times, i.e., as long as the length of the string ‘S’. Since step 1 to step 4  take constant time, the running time is dominated by this for loop. Thus running time of matching function is </a:t>
            </a:r>
            <a:r>
              <a:rPr lang="el-GR" sz="1400">
                <a:cs typeface="Arial" charset="0"/>
              </a:rPr>
              <a:t>Θ</a:t>
            </a:r>
            <a:r>
              <a:rPr lang="en-US" sz="1400">
                <a:cs typeface="Arial" charset="0"/>
              </a:rPr>
              <a:t>(n).</a:t>
            </a:r>
            <a:endParaRPr lang="en-US" sz="1400" u="sng">
              <a:cs typeface="Arial" charset="0"/>
            </a:endParaRPr>
          </a:p>
          <a:p>
            <a:pPr>
              <a:lnSpc>
                <a:spcPct val="80000"/>
              </a:lnSpc>
              <a:buFont typeface="Wingdings" pitchFamily="2" charset="2"/>
              <a:buNone/>
            </a:pPr>
            <a:endParaRPr lang="en-US" sz="140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6D637-5CC9-EFAF-ADCA-3A5F633B0231}"/>
              </a:ext>
            </a:extLst>
          </p:cNvPr>
          <p:cNvSpPr>
            <a:spLocks noGrp="1"/>
          </p:cNvSpPr>
          <p:nvPr>
            <p:ph type="title"/>
          </p:nvPr>
        </p:nvSpPr>
        <p:spPr/>
        <p:txBody>
          <a:bodyPr/>
          <a:lstStyle/>
          <a:p>
            <a:r>
              <a:rPr lang="en-US" dirty="0"/>
              <a:t>MCQs</a:t>
            </a:r>
          </a:p>
        </p:txBody>
      </p:sp>
      <p:sp>
        <p:nvSpPr>
          <p:cNvPr id="3" name="Content Placeholder 2">
            <a:extLst>
              <a:ext uri="{FF2B5EF4-FFF2-40B4-BE49-F238E27FC236}">
                <a16:creationId xmlns:a16="http://schemas.microsoft.com/office/drawing/2014/main" id="{EEF67A1F-3662-51C0-7320-E27512637AF6}"/>
              </a:ext>
            </a:extLst>
          </p:cNvPr>
          <p:cNvSpPr>
            <a:spLocks noGrp="1"/>
          </p:cNvSpPr>
          <p:nvPr>
            <p:ph idx="1"/>
          </p:nvPr>
        </p:nvSpPr>
        <p:spPr/>
        <p:txBody>
          <a:bodyPr/>
          <a:lstStyle/>
          <a:p>
            <a:pPr marL="0" indent="0">
              <a:buNone/>
            </a:pPr>
            <a:r>
              <a:rPr lang="en-US" dirty="0"/>
              <a:t>What is the Prefix function values for Pattern</a:t>
            </a:r>
          </a:p>
          <a:p>
            <a:pPr marL="0" indent="0">
              <a:buNone/>
            </a:pPr>
            <a:r>
              <a:rPr lang="en-US" dirty="0"/>
              <a:t>“AAAA”</a:t>
            </a:r>
          </a:p>
          <a:p>
            <a:pPr marL="0" indent="0">
              <a:buNone/>
            </a:pPr>
            <a:r>
              <a:rPr lang="en-US" dirty="0"/>
              <a:t>a)0123</a:t>
            </a:r>
          </a:p>
          <a:p>
            <a:pPr marL="0" indent="0">
              <a:buNone/>
            </a:pPr>
            <a:r>
              <a:rPr lang="en-US" dirty="0"/>
              <a:t>b)0012</a:t>
            </a:r>
          </a:p>
          <a:p>
            <a:pPr marL="0" indent="0">
              <a:buNone/>
            </a:pPr>
            <a:r>
              <a:rPr lang="en-US" dirty="0"/>
              <a:t>c)0122</a:t>
            </a:r>
          </a:p>
          <a:p>
            <a:pPr marL="0" indent="0">
              <a:buNone/>
            </a:pPr>
            <a:r>
              <a:rPr lang="en-US" dirty="0"/>
              <a:t>d)0112</a:t>
            </a:r>
          </a:p>
        </p:txBody>
      </p:sp>
    </p:spTree>
    <p:extLst>
      <p:ext uri="{BB962C8B-B14F-4D97-AF65-F5344CB8AC3E}">
        <p14:creationId xmlns:p14="http://schemas.microsoft.com/office/powerpoint/2010/main" val="800090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6D637-5CC9-EFAF-ADCA-3A5F633B0231}"/>
              </a:ext>
            </a:extLst>
          </p:cNvPr>
          <p:cNvSpPr>
            <a:spLocks noGrp="1"/>
          </p:cNvSpPr>
          <p:nvPr>
            <p:ph type="title"/>
          </p:nvPr>
        </p:nvSpPr>
        <p:spPr/>
        <p:txBody>
          <a:bodyPr/>
          <a:lstStyle/>
          <a:p>
            <a:r>
              <a:rPr lang="en-US" dirty="0"/>
              <a:t>MCQs</a:t>
            </a:r>
          </a:p>
        </p:txBody>
      </p:sp>
      <p:sp>
        <p:nvSpPr>
          <p:cNvPr id="3" name="Content Placeholder 2">
            <a:extLst>
              <a:ext uri="{FF2B5EF4-FFF2-40B4-BE49-F238E27FC236}">
                <a16:creationId xmlns:a16="http://schemas.microsoft.com/office/drawing/2014/main" id="{EEF67A1F-3662-51C0-7320-E27512637AF6}"/>
              </a:ext>
            </a:extLst>
          </p:cNvPr>
          <p:cNvSpPr>
            <a:spLocks noGrp="1"/>
          </p:cNvSpPr>
          <p:nvPr>
            <p:ph idx="1"/>
          </p:nvPr>
        </p:nvSpPr>
        <p:spPr/>
        <p:txBody>
          <a:bodyPr/>
          <a:lstStyle/>
          <a:p>
            <a:pPr marL="0" indent="0">
              <a:buNone/>
            </a:pPr>
            <a:r>
              <a:rPr lang="en-US" dirty="0"/>
              <a:t>What is the Prefix function values for Pattern</a:t>
            </a:r>
          </a:p>
          <a:p>
            <a:pPr marL="0" indent="0">
              <a:buNone/>
            </a:pPr>
            <a:r>
              <a:rPr lang="en-US" dirty="0"/>
              <a:t>“ABCDE”</a:t>
            </a:r>
          </a:p>
          <a:p>
            <a:pPr marL="0" indent="0">
              <a:buNone/>
            </a:pPr>
            <a:r>
              <a:rPr lang="en-US" dirty="0"/>
              <a:t>a)00000</a:t>
            </a:r>
          </a:p>
          <a:p>
            <a:pPr marL="0" indent="0">
              <a:buNone/>
            </a:pPr>
            <a:r>
              <a:rPr lang="en-US" dirty="0"/>
              <a:t>b)00120</a:t>
            </a:r>
          </a:p>
          <a:p>
            <a:pPr marL="0" indent="0">
              <a:buNone/>
            </a:pPr>
            <a:r>
              <a:rPr lang="en-US" dirty="0"/>
              <a:t>c)01220</a:t>
            </a:r>
          </a:p>
          <a:p>
            <a:pPr marL="0" indent="0">
              <a:buNone/>
            </a:pPr>
            <a:r>
              <a:rPr lang="en-US" dirty="0"/>
              <a:t>d)01120</a:t>
            </a:r>
          </a:p>
        </p:txBody>
      </p:sp>
    </p:spTree>
    <p:extLst>
      <p:ext uri="{BB962C8B-B14F-4D97-AF65-F5344CB8AC3E}">
        <p14:creationId xmlns:p14="http://schemas.microsoft.com/office/powerpoint/2010/main" val="3193311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6D637-5CC9-EFAF-ADCA-3A5F633B0231}"/>
              </a:ext>
            </a:extLst>
          </p:cNvPr>
          <p:cNvSpPr>
            <a:spLocks noGrp="1"/>
          </p:cNvSpPr>
          <p:nvPr>
            <p:ph type="title"/>
          </p:nvPr>
        </p:nvSpPr>
        <p:spPr/>
        <p:txBody>
          <a:bodyPr/>
          <a:lstStyle/>
          <a:p>
            <a:r>
              <a:rPr lang="en-US" dirty="0"/>
              <a:t>MCQs</a:t>
            </a:r>
          </a:p>
        </p:txBody>
      </p:sp>
      <p:sp>
        <p:nvSpPr>
          <p:cNvPr id="3" name="Content Placeholder 2">
            <a:extLst>
              <a:ext uri="{FF2B5EF4-FFF2-40B4-BE49-F238E27FC236}">
                <a16:creationId xmlns:a16="http://schemas.microsoft.com/office/drawing/2014/main" id="{EEF67A1F-3662-51C0-7320-E27512637AF6}"/>
              </a:ext>
            </a:extLst>
          </p:cNvPr>
          <p:cNvSpPr>
            <a:spLocks noGrp="1"/>
          </p:cNvSpPr>
          <p:nvPr>
            <p:ph idx="1"/>
          </p:nvPr>
        </p:nvSpPr>
        <p:spPr/>
        <p:txBody>
          <a:bodyPr/>
          <a:lstStyle/>
          <a:p>
            <a:pPr marL="0" indent="0">
              <a:buNone/>
            </a:pPr>
            <a:r>
              <a:rPr lang="en-US" dirty="0"/>
              <a:t>What is the Prefix function values for Pattern</a:t>
            </a:r>
          </a:p>
          <a:p>
            <a:pPr marL="0" indent="0">
              <a:buNone/>
            </a:pPr>
            <a:r>
              <a:rPr lang="en-US" dirty="0"/>
              <a:t>“AABAACAABAA”</a:t>
            </a:r>
          </a:p>
          <a:p>
            <a:pPr marL="0" indent="0">
              <a:buNone/>
            </a:pPr>
            <a:r>
              <a:rPr lang="en-US" dirty="0"/>
              <a:t>a) 01012012334</a:t>
            </a:r>
          </a:p>
          <a:p>
            <a:pPr marL="0" indent="0">
              <a:buNone/>
            </a:pPr>
            <a:r>
              <a:rPr lang="en-US" dirty="0"/>
              <a:t>b)01012012345</a:t>
            </a:r>
          </a:p>
          <a:p>
            <a:pPr marL="0" indent="0">
              <a:buNone/>
            </a:pPr>
            <a:r>
              <a:rPr lang="en-US" dirty="0"/>
              <a:t>c)01012012344</a:t>
            </a:r>
          </a:p>
          <a:p>
            <a:pPr marL="0" indent="0">
              <a:buNone/>
            </a:pPr>
            <a:r>
              <a:rPr lang="en-US" dirty="0"/>
              <a:t>d)01112012345</a:t>
            </a:r>
          </a:p>
          <a:p>
            <a:pPr marL="0" indent="0">
              <a:buNone/>
            </a:pPr>
            <a:endParaRPr lang="en-US" dirty="0"/>
          </a:p>
        </p:txBody>
      </p:sp>
    </p:spTree>
    <p:extLst>
      <p:ext uri="{BB962C8B-B14F-4D97-AF65-F5344CB8AC3E}">
        <p14:creationId xmlns:p14="http://schemas.microsoft.com/office/powerpoint/2010/main" val="3137706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 Force Approach to String Matching</a:t>
            </a:r>
          </a:p>
        </p:txBody>
      </p:sp>
      <p:sp>
        <p:nvSpPr>
          <p:cNvPr id="3" name="Content Placeholder 2"/>
          <p:cNvSpPr>
            <a:spLocks noGrp="1"/>
          </p:cNvSpPr>
          <p:nvPr>
            <p:ph idx="1"/>
          </p:nvPr>
        </p:nvSpPr>
        <p:spPr/>
        <p:txBody>
          <a:bodyPr/>
          <a:lstStyle/>
          <a:p>
            <a:pPr algn="just">
              <a:buNone/>
            </a:pPr>
            <a:r>
              <a:rPr lang="en-US" dirty="0"/>
              <a:t>	</a:t>
            </a:r>
            <a:r>
              <a:rPr lang="en-US" dirty="0">
                <a:latin typeface="Times New Roman" pitchFamily="18" charset="0"/>
                <a:cs typeface="Times New Roman" pitchFamily="18" charset="0"/>
              </a:rPr>
              <a:t>The simplest algorithm for string matching is a brute force algorithm, where we simply try to match the first character of the pattern with the first character of the text, and if we succeed, try to match the second character, and so on; if we hit a failure point, slide the pattern over one character and try again.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6D637-5CC9-EFAF-ADCA-3A5F633B0231}"/>
              </a:ext>
            </a:extLst>
          </p:cNvPr>
          <p:cNvSpPr>
            <a:spLocks noGrp="1"/>
          </p:cNvSpPr>
          <p:nvPr>
            <p:ph type="title"/>
          </p:nvPr>
        </p:nvSpPr>
        <p:spPr/>
        <p:txBody>
          <a:bodyPr/>
          <a:lstStyle/>
          <a:p>
            <a:r>
              <a:rPr lang="en-US" dirty="0"/>
              <a:t>MCQs</a:t>
            </a:r>
          </a:p>
        </p:txBody>
      </p:sp>
      <p:sp>
        <p:nvSpPr>
          <p:cNvPr id="3" name="Content Placeholder 2">
            <a:extLst>
              <a:ext uri="{FF2B5EF4-FFF2-40B4-BE49-F238E27FC236}">
                <a16:creationId xmlns:a16="http://schemas.microsoft.com/office/drawing/2014/main" id="{EEF67A1F-3662-51C0-7320-E27512637AF6}"/>
              </a:ext>
            </a:extLst>
          </p:cNvPr>
          <p:cNvSpPr>
            <a:spLocks noGrp="1"/>
          </p:cNvSpPr>
          <p:nvPr>
            <p:ph idx="1"/>
          </p:nvPr>
        </p:nvSpPr>
        <p:spPr/>
        <p:txBody>
          <a:bodyPr/>
          <a:lstStyle/>
          <a:p>
            <a:pPr marL="0" indent="0">
              <a:buNone/>
            </a:pPr>
            <a:r>
              <a:rPr lang="en-US" dirty="0"/>
              <a:t>What is the Prefix function values for Pattern</a:t>
            </a:r>
          </a:p>
          <a:p>
            <a:pPr marL="0" indent="0">
              <a:buNone/>
            </a:pPr>
            <a:r>
              <a:rPr lang="en-US" dirty="0"/>
              <a:t>“AAACAAAAAC”</a:t>
            </a:r>
          </a:p>
          <a:p>
            <a:pPr marL="0" indent="0">
              <a:buNone/>
            </a:pPr>
            <a:r>
              <a:rPr lang="en-US" dirty="0"/>
              <a:t>a)0121123334</a:t>
            </a:r>
          </a:p>
          <a:p>
            <a:pPr marL="0" indent="0">
              <a:buNone/>
            </a:pPr>
            <a:r>
              <a:rPr lang="en-US" dirty="0"/>
              <a:t>b)0120123444</a:t>
            </a:r>
          </a:p>
          <a:p>
            <a:pPr marL="0" indent="0">
              <a:buNone/>
            </a:pPr>
            <a:r>
              <a:rPr lang="en-US" dirty="0"/>
              <a:t>c)0120123344</a:t>
            </a:r>
          </a:p>
          <a:p>
            <a:pPr marL="0" indent="0">
              <a:buNone/>
            </a:pPr>
            <a:r>
              <a:rPr lang="en-US" dirty="0"/>
              <a:t>d)0120123334</a:t>
            </a:r>
          </a:p>
          <a:p>
            <a:pPr marL="0" indent="0">
              <a:buNone/>
            </a:pPr>
            <a:endParaRPr lang="en-US" dirty="0"/>
          </a:p>
        </p:txBody>
      </p:sp>
    </p:spTree>
    <p:extLst>
      <p:ext uri="{BB962C8B-B14F-4D97-AF65-F5344CB8AC3E}">
        <p14:creationId xmlns:p14="http://schemas.microsoft.com/office/powerpoint/2010/main" val="25042442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7834-C96D-F46B-EA83-2CB2ED80AA05}"/>
              </a:ext>
            </a:extLst>
          </p:cNvPr>
          <p:cNvSpPr>
            <a:spLocks noGrp="1"/>
          </p:cNvSpPr>
          <p:nvPr>
            <p:ph type="title"/>
          </p:nvPr>
        </p:nvSpPr>
        <p:spPr/>
        <p:txBody>
          <a:bodyPr/>
          <a:lstStyle/>
          <a:p>
            <a:r>
              <a:rPr lang="en-IN" dirty="0"/>
              <a:t>MCQ’s</a:t>
            </a:r>
          </a:p>
        </p:txBody>
      </p:sp>
      <p:sp>
        <p:nvSpPr>
          <p:cNvPr id="3" name="Content Placeholder 2">
            <a:extLst>
              <a:ext uri="{FF2B5EF4-FFF2-40B4-BE49-F238E27FC236}">
                <a16:creationId xmlns:a16="http://schemas.microsoft.com/office/drawing/2014/main" id="{177BD84B-40AC-433B-970E-E4F3F7C9139D}"/>
              </a:ext>
            </a:extLst>
          </p:cNvPr>
          <p:cNvSpPr>
            <a:spLocks noGrp="1"/>
          </p:cNvSpPr>
          <p:nvPr>
            <p:ph idx="1"/>
          </p:nvPr>
        </p:nvSpPr>
        <p:spPr/>
        <p:txBody>
          <a:bodyPr/>
          <a:lstStyle/>
          <a:p>
            <a:pPr marL="0" indent="0">
              <a:buNone/>
            </a:pPr>
            <a:r>
              <a:rPr lang="en-IN" dirty="0"/>
              <a:t>What is the runtime complexity of Brute force approach of pattern matching?</a:t>
            </a:r>
          </a:p>
          <a:p>
            <a:pPr marL="0" indent="0">
              <a:buNone/>
            </a:pPr>
            <a:endParaRPr lang="en-IN" dirty="0"/>
          </a:p>
          <a:p>
            <a:pPr marL="514350" indent="-514350">
              <a:buAutoNum type="alphaLcPeriod"/>
            </a:pPr>
            <a:r>
              <a:rPr lang="en-IN" dirty="0"/>
              <a:t>O(|Text|)</a:t>
            </a:r>
          </a:p>
          <a:p>
            <a:pPr marL="514350" indent="-514350">
              <a:buAutoNum type="alphaLcPeriod"/>
            </a:pPr>
            <a:r>
              <a:rPr lang="en-IN" dirty="0"/>
              <a:t>O(|Text||Patterns|)</a:t>
            </a:r>
          </a:p>
          <a:p>
            <a:pPr marL="514350" indent="-514350">
              <a:buAutoNum type="alphaLcPeriod"/>
            </a:pPr>
            <a:r>
              <a:rPr lang="en-IN" dirty="0"/>
              <a:t>O(|Patterns|)</a:t>
            </a:r>
          </a:p>
          <a:p>
            <a:pPr marL="514350" indent="-514350">
              <a:buAutoNum type="alphaLcPeriod"/>
            </a:pPr>
            <a:r>
              <a:rPr lang="en-IN" dirty="0"/>
              <a:t>None of the above</a:t>
            </a:r>
          </a:p>
        </p:txBody>
      </p:sp>
    </p:spTree>
    <p:extLst>
      <p:ext uri="{BB962C8B-B14F-4D97-AF65-F5344CB8AC3E}">
        <p14:creationId xmlns:p14="http://schemas.microsoft.com/office/powerpoint/2010/main" val="1309896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7834-C96D-F46B-EA83-2CB2ED80AA05}"/>
              </a:ext>
            </a:extLst>
          </p:cNvPr>
          <p:cNvSpPr>
            <a:spLocks noGrp="1"/>
          </p:cNvSpPr>
          <p:nvPr>
            <p:ph type="title"/>
          </p:nvPr>
        </p:nvSpPr>
        <p:spPr/>
        <p:txBody>
          <a:bodyPr/>
          <a:lstStyle/>
          <a:p>
            <a:r>
              <a:rPr lang="en-IN" dirty="0"/>
              <a:t>MCQ’s</a:t>
            </a:r>
          </a:p>
        </p:txBody>
      </p:sp>
      <p:sp>
        <p:nvSpPr>
          <p:cNvPr id="3" name="Content Placeholder 2">
            <a:extLst>
              <a:ext uri="{FF2B5EF4-FFF2-40B4-BE49-F238E27FC236}">
                <a16:creationId xmlns:a16="http://schemas.microsoft.com/office/drawing/2014/main" id="{177BD84B-40AC-433B-970E-E4F3F7C9139D}"/>
              </a:ext>
            </a:extLst>
          </p:cNvPr>
          <p:cNvSpPr>
            <a:spLocks noGrp="1"/>
          </p:cNvSpPr>
          <p:nvPr>
            <p:ph idx="1"/>
          </p:nvPr>
        </p:nvSpPr>
        <p:spPr/>
        <p:txBody>
          <a:bodyPr/>
          <a:lstStyle/>
          <a:p>
            <a:pPr marL="0" indent="0">
              <a:buNone/>
            </a:pPr>
            <a:r>
              <a:rPr lang="en-IN" dirty="0"/>
              <a:t>What is the runtime complexity of </a:t>
            </a:r>
            <a:r>
              <a:rPr lang="en-IN" dirty="0" err="1"/>
              <a:t>Trie</a:t>
            </a:r>
            <a:r>
              <a:rPr lang="en-IN" dirty="0"/>
              <a:t> Matching Approach of pattern matching?</a:t>
            </a:r>
          </a:p>
          <a:p>
            <a:pPr marL="0" indent="0">
              <a:buNone/>
            </a:pPr>
            <a:endParaRPr lang="en-IN" dirty="0"/>
          </a:p>
          <a:p>
            <a:pPr marL="514350" indent="-514350">
              <a:buAutoNum type="alphaLcPeriod"/>
            </a:pPr>
            <a:r>
              <a:rPr lang="en-IN" dirty="0"/>
              <a:t>O(|Text|)</a:t>
            </a:r>
          </a:p>
          <a:p>
            <a:pPr marL="514350" indent="-514350">
              <a:buAutoNum type="alphaLcPeriod"/>
            </a:pPr>
            <a:r>
              <a:rPr lang="en-IN" dirty="0"/>
              <a:t>O(|Text||Longest Pattern|)</a:t>
            </a:r>
          </a:p>
          <a:p>
            <a:pPr marL="514350" indent="-514350">
              <a:buAutoNum type="alphaLcPeriod"/>
            </a:pPr>
            <a:r>
              <a:rPr lang="en-IN" dirty="0"/>
              <a:t>O(|Longest Pattern|)</a:t>
            </a:r>
          </a:p>
          <a:p>
            <a:pPr marL="514350" indent="-514350">
              <a:buAutoNum type="alphaLcPeriod"/>
            </a:pPr>
            <a:r>
              <a:rPr lang="en-IN" dirty="0"/>
              <a:t>None of the above</a:t>
            </a:r>
          </a:p>
        </p:txBody>
      </p:sp>
    </p:spTree>
    <p:extLst>
      <p:ext uri="{BB962C8B-B14F-4D97-AF65-F5344CB8AC3E}">
        <p14:creationId xmlns:p14="http://schemas.microsoft.com/office/powerpoint/2010/main" val="3483240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A9CB6-DF57-73A0-3D3B-5DF9096E3D49}"/>
              </a:ext>
            </a:extLst>
          </p:cNvPr>
          <p:cNvSpPr>
            <a:spLocks noGrp="1"/>
          </p:cNvSpPr>
          <p:nvPr>
            <p:ph type="title"/>
          </p:nvPr>
        </p:nvSpPr>
        <p:spPr/>
        <p:txBody>
          <a:bodyPr/>
          <a:lstStyle/>
          <a:p>
            <a:r>
              <a:rPr lang="en-IN" dirty="0"/>
              <a:t>MCQ’s</a:t>
            </a:r>
          </a:p>
        </p:txBody>
      </p:sp>
      <p:sp>
        <p:nvSpPr>
          <p:cNvPr id="3" name="Content Placeholder 2">
            <a:extLst>
              <a:ext uri="{FF2B5EF4-FFF2-40B4-BE49-F238E27FC236}">
                <a16:creationId xmlns:a16="http://schemas.microsoft.com/office/drawing/2014/main" id="{35801066-2A71-4119-8147-A97D9EA3B9AC}"/>
              </a:ext>
            </a:extLst>
          </p:cNvPr>
          <p:cNvSpPr>
            <a:spLocks noGrp="1"/>
          </p:cNvSpPr>
          <p:nvPr>
            <p:ph idx="1"/>
          </p:nvPr>
        </p:nvSpPr>
        <p:spPr/>
        <p:txBody>
          <a:bodyPr/>
          <a:lstStyle/>
          <a:p>
            <a:pPr marL="0" indent="0">
              <a:buNone/>
            </a:pPr>
            <a:r>
              <a:rPr lang="en-IN" dirty="0"/>
              <a:t>Herding patterns involves the packing of packets in the form of </a:t>
            </a:r>
          </a:p>
          <a:p>
            <a:pPr marL="0" indent="0">
              <a:buNone/>
            </a:pPr>
            <a:endParaRPr lang="en-IN" dirty="0"/>
          </a:p>
          <a:p>
            <a:pPr marL="514350" indent="-514350">
              <a:buAutoNum type="alphaLcPeriod"/>
            </a:pPr>
            <a:r>
              <a:rPr lang="en-IN" dirty="0"/>
              <a:t>Tree</a:t>
            </a:r>
          </a:p>
          <a:p>
            <a:pPr marL="514350" indent="-514350">
              <a:buAutoNum type="alphaLcPeriod"/>
            </a:pPr>
            <a:r>
              <a:rPr lang="en-IN" dirty="0"/>
              <a:t>Bus</a:t>
            </a:r>
          </a:p>
          <a:p>
            <a:pPr marL="514350" indent="-514350">
              <a:buAutoNum type="alphaLcPeriod"/>
            </a:pPr>
            <a:r>
              <a:rPr lang="en-IN" dirty="0"/>
              <a:t>Both</a:t>
            </a:r>
          </a:p>
          <a:p>
            <a:pPr marL="514350" indent="-514350">
              <a:buAutoNum type="alphaLcPeriod"/>
            </a:pPr>
            <a:r>
              <a:rPr lang="en-IN" dirty="0"/>
              <a:t>None of the above</a:t>
            </a:r>
          </a:p>
          <a:p>
            <a:pPr marL="514350" indent="-514350">
              <a:buAutoNum type="alphaLcPeriod"/>
            </a:pPr>
            <a:endParaRPr lang="en-IN" dirty="0"/>
          </a:p>
        </p:txBody>
      </p:sp>
    </p:spTree>
    <p:extLst>
      <p:ext uri="{BB962C8B-B14F-4D97-AF65-F5344CB8AC3E}">
        <p14:creationId xmlns:p14="http://schemas.microsoft.com/office/powerpoint/2010/main" val="25197456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DEED-C202-C0C9-1144-D718E707BE26}"/>
              </a:ext>
            </a:extLst>
          </p:cNvPr>
          <p:cNvSpPr>
            <a:spLocks noGrp="1"/>
          </p:cNvSpPr>
          <p:nvPr>
            <p:ph type="title"/>
          </p:nvPr>
        </p:nvSpPr>
        <p:spPr/>
        <p:txBody>
          <a:bodyPr/>
          <a:lstStyle/>
          <a:p>
            <a:r>
              <a:rPr lang="en-IN" dirty="0"/>
              <a:t>MCQ’s</a:t>
            </a:r>
          </a:p>
        </p:txBody>
      </p:sp>
      <p:sp>
        <p:nvSpPr>
          <p:cNvPr id="3" name="Content Placeholder 2">
            <a:extLst>
              <a:ext uri="{FF2B5EF4-FFF2-40B4-BE49-F238E27FC236}">
                <a16:creationId xmlns:a16="http://schemas.microsoft.com/office/drawing/2014/main" id="{B486D515-171A-4BBB-FBB8-3580486F4EB8}"/>
              </a:ext>
            </a:extLst>
          </p:cNvPr>
          <p:cNvSpPr>
            <a:spLocks noGrp="1"/>
          </p:cNvSpPr>
          <p:nvPr>
            <p:ph idx="1"/>
          </p:nvPr>
        </p:nvSpPr>
        <p:spPr/>
        <p:txBody>
          <a:bodyPr/>
          <a:lstStyle/>
          <a:p>
            <a:pPr marL="0" indent="0" algn="l">
              <a:buNone/>
            </a:pPr>
            <a:endParaRPr lang="en-US" b="0" i="0" dirty="0">
              <a:solidFill>
                <a:srgbClr val="333333"/>
              </a:solidFill>
              <a:effectLst/>
              <a:latin typeface="OpenSans"/>
            </a:endParaRPr>
          </a:p>
          <a:p>
            <a:pPr marL="0" indent="0" algn="l">
              <a:buNone/>
            </a:pPr>
            <a:r>
              <a:rPr lang="en-US" b="0" i="0" dirty="0">
                <a:solidFill>
                  <a:srgbClr val="333333"/>
                </a:solidFill>
                <a:effectLst/>
                <a:latin typeface="var(--cds-font-family-source-sans-pro)"/>
              </a:rPr>
              <a:t>What is the time complexity of searching all occurrences of </a:t>
            </a:r>
            <a:r>
              <a:rPr lang="en-US" b="0" i="1" dirty="0">
                <a:solidFill>
                  <a:srgbClr val="333333"/>
                </a:solidFill>
                <a:effectLst/>
                <a:latin typeface="KaTeX_Math"/>
              </a:rPr>
              <a:t>n</a:t>
            </a:r>
            <a:r>
              <a:rPr lang="en-US" b="0" i="0" dirty="0">
                <a:solidFill>
                  <a:srgbClr val="333333"/>
                </a:solidFill>
                <a:effectLst/>
                <a:latin typeface="var(--cds-font-family-source-sans-pro)"/>
              </a:rPr>
              <a:t> patterns </a:t>
            </a:r>
            <a:r>
              <a:rPr lang="en-US" b="0" i="1" dirty="0">
                <a:solidFill>
                  <a:srgbClr val="333333"/>
                </a:solidFill>
                <a:effectLst/>
                <a:latin typeface="KaTeX_Math"/>
              </a:rPr>
              <a:t>p</a:t>
            </a:r>
            <a:r>
              <a:rPr lang="en-US" b="0" i="0" dirty="0">
                <a:solidFill>
                  <a:srgbClr val="333333"/>
                </a:solidFill>
                <a:effectLst/>
                <a:latin typeface="KaTeX_Main"/>
              </a:rPr>
              <a:t>1​,</a:t>
            </a:r>
            <a:r>
              <a:rPr lang="en-US" b="0" i="1" dirty="0">
                <a:solidFill>
                  <a:srgbClr val="333333"/>
                </a:solidFill>
                <a:effectLst/>
                <a:latin typeface="KaTeX_Math"/>
              </a:rPr>
              <a:t>p</a:t>
            </a:r>
            <a:r>
              <a:rPr lang="en-US" b="0" i="0" dirty="0">
                <a:solidFill>
                  <a:srgbClr val="333333"/>
                </a:solidFill>
                <a:effectLst/>
                <a:latin typeface="KaTeX_Main"/>
              </a:rPr>
              <a:t>2​,…,</a:t>
            </a:r>
            <a:r>
              <a:rPr lang="en-US" b="0" i="1" dirty="0" err="1">
                <a:solidFill>
                  <a:srgbClr val="333333"/>
                </a:solidFill>
                <a:effectLst/>
                <a:latin typeface="KaTeX_Math"/>
              </a:rPr>
              <a:t>pn</a:t>
            </a:r>
            <a:r>
              <a:rPr lang="en-US" b="0" i="0" dirty="0">
                <a:solidFill>
                  <a:srgbClr val="333333"/>
                </a:solidFill>
                <a:effectLst/>
                <a:latin typeface="KaTeX_Main"/>
              </a:rPr>
              <a:t>​</a:t>
            </a:r>
            <a:r>
              <a:rPr lang="en-US" b="0" i="0" dirty="0">
                <a:solidFill>
                  <a:srgbClr val="333333"/>
                </a:solidFill>
                <a:effectLst/>
                <a:latin typeface="var(--cds-font-family-source-sans-pro)"/>
              </a:rPr>
              <a:t> in text </a:t>
            </a:r>
            <a:r>
              <a:rPr lang="en-US" b="0" i="1" dirty="0">
                <a:solidFill>
                  <a:srgbClr val="333333"/>
                </a:solidFill>
                <a:effectLst/>
                <a:latin typeface="KaTeX_Math"/>
              </a:rPr>
              <a:t>T</a:t>
            </a:r>
            <a:r>
              <a:rPr lang="en-US" b="0" i="0" dirty="0">
                <a:solidFill>
                  <a:srgbClr val="333333"/>
                </a:solidFill>
                <a:effectLst/>
                <a:latin typeface="var(--cds-font-family-source-sans-pro)"/>
              </a:rPr>
              <a:t> of length </a:t>
            </a:r>
            <a:r>
              <a:rPr lang="en-US" b="0" i="0" dirty="0">
                <a:solidFill>
                  <a:srgbClr val="333333"/>
                </a:solidFill>
                <a:effectLst/>
                <a:latin typeface="KaTeX_Main"/>
              </a:rPr>
              <a:t>∣</a:t>
            </a:r>
            <a:r>
              <a:rPr lang="en-US" b="0" i="1" dirty="0">
                <a:solidFill>
                  <a:srgbClr val="333333"/>
                </a:solidFill>
                <a:effectLst/>
                <a:latin typeface="KaTeX_Math"/>
              </a:rPr>
              <a:t>T</a:t>
            </a:r>
            <a:r>
              <a:rPr lang="en-US" b="0" i="0" dirty="0">
                <a:solidFill>
                  <a:srgbClr val="333333"/>
                </a:solidFill>
                <a:effectLst/>
                <a:latin typeface="KaTeX_Main"/>
              </a:rPr>
              <a:t>∣</a:t>
            </a:r>
            <a:r>
              <a:rPr lang="en-US" b="0" i="0" dirty="0">
                <a:solidFill>
                  <a:srgbClr val="333333"/>
                </a:solidFill>
                <a:effectLst/>
                <a:latin typeface="var(--cds-font-family-source-sans-pro)"/>
              </a:rPr>
              <a:t> if all patterns have length at most </a:t>
            </a:r>
            <a:r>
              <a:rPr lang="en-US" b="0" i="1" dirty="0">
                <a:solidFill>
                  <a:srgbClr val="333333"/>
                </a:solidFill>
                <a:effectLst/>
                <a:latin typeface="KaTeX_Math"/>
              </a:rPr>
              <a:t>L</a:t>
            </a:r>
            <a:r>
              <a:rPr lang="en-US" b="0" i="0" dirty="0">
                <a:solidFill>
                  <a:srgbClr val="333333"/>
                </a:solidFill>
                <a:effectLst/>
                <a:latin typeface="var(--cds-font-family-source-sans-pro)"/>
              </a:rPr>
              <a:t> and the sum of their lengths is at most </a:t>
            </a:r>
            <a:r>
              <a:rPr lang="en-US" b="0" i="1" dirty="0">
                <a:solidFill>
                  <a:srgbClr val="333333"/>
                </a:solidFill>
                <a:effectLst/>
                <a:latin typeface="KaTeX_Math"/>
              </a:rPr>
              <a:t>S</a:t>
            </a:r>
            <a:r>
              <a:rPr lang="en-US" b="0" i="0" dirty="0">
                <a:solidFill>
                  <a:srgbClr val="333333"/>
                </a:solidFill>
                <a:effectLst/>
                <a:latin typeface="var(--cds-font-family-source-sans-pro)"/>
              </a:rPr>
              <a:t>?</a:t>
            </a:r>
          </a:p>
          <a:p>
            <a:pPr marL="514350" indent="-514350">
              <a:buAutoNum type="alphaLcPeriod"/>
            </a:pPr>
            <a:r>
              <a:rPr lang="en-IN" b="0" i="1" dirty="0">
                <a:solidFill>
                  <a:srgbClr val="1F1F1F"/>
                </a:solidFill>
                <a:effectLst/>
                <a:latin typeface="KaTeX_Math"/>
              </a:rPr>
              <a:t>O</a:t>
            </a:r>
            <a:r>
              <a:rPr lang="en-IN" b="0" i="0" dirty="0">
                <a:solidFill>
                  <a:srgbClr val="1F1F1F"/>
                </a:solidFill>
                <a:effectLst/>
                <a:latin typeface="KaTeX_Main"/>
              </a:rPr>
              <a:t>(</a:t>
            </a:r>
            <a:r>
              <a:rPr lang="en-IN" b="0" i="1" dirty="0">
                <a:solidFill>
                  <a:srgbClr val="1F1F1F"/>
                </a:solidFill>
                <a:effectLst/>
                <a:latin typeface="KaTeX_Math"/>
              </a:rPr>
              <a:t>L</a:t>
            </a:r>
            <a:r>
              <a:rPr lang="en-IN" b="0" i="0" dirty="0">
                <a:solidFill>
                  <a:srgbClr val="1F1F1F"/>
                </a:solidFill>
                <a:effectLst/>
                <a:latin typeface="KaTeX_Main"/>
              </a:rPr>
              <a:t>)</a:t>
            </a:r>
          </a:p>
          <a:p>
            <a:pPr marL="514350" indent="-514350">
              <a:buFont typeface="Arial" panose="020B0604020202020204" pitchFamily="34" charset="0"/>
              <a:buAutoNum type="alphaLcPeriod"/>
            </a:pPr>
            <a:r>
              <a:rPr lang="en-IN" b="0" i="1" dirty="0">
                <a:solidFill>
                  <a:srgbClr val="1F1F1F"/>
                </a:solidFill>
                <a:effectLst/>
                <a:latin typeface="KaTeX_Math"/>
              </a:rPr>
              <a:t>O</a:t>
            </a:r>
            <a:r>
              <a:rPr lang="en-IN" b="0" i="0" dirty="0">
                <a:solidFill>
                  <a:srgbClr val="1F1F1F"/>
                </a:solidFill>
                <a:effectLst/>
                <a:latin typeface="KaTeX_Main"/>
              </a:rPr>
              <a:t>(∣</a:t>
            </a:r>
            <a:r>
              <a:rPr lang="en-IN" b="0" i="1" dirty="0">
                <a:solidFill>
                  <a:srgbClr val="1F1F1F"/>
                </a:solidFill>
                <a:effectLst/>
                <a:latin typeface="KaTeX_Math"/>
              </a:rPr>
              <a:t>T</a:t>
            </a:r>
            <a:r>
              <a:rPr lang="en-IN" b="0" i="0" dirty="0">
                <a:solidFill>
                  <a:srgbClr val="1F1F1F"/>
                </a:solidFill>
                <a:effectLst/>
                <a:latin typeface="KaTeX_Main"/>
              </a:rPr>
              <a:t>∣</a:t>
            </a:r>
            <a:r>
              <a:rPr lang="en-IN" b="0" i="1" dirty="0">
                <a:solidFill>
                  <a:srgbClr val="1F1F1F"/>
                </a:solidFill>
                <a:effectLst/>
                <a:latin typeface="KaTeX_Math"/>
              </a:rPr>
              <a:t>S</a:t>
            </a:r>
            <a:r>
              <a:rPr lang="en-IN" b="0" i="0" dirty="0">
                <a:solidFill>
                  <a:srgbClr val="1F1F1F"/>
                </a:solidFill>
                <a:effectLst/>
                <a:latin typeface="KaTeX_Main"/>
              </a:rPr>
              <a:t>)</a:t>
            </a:r>
          </a:p>
          <a:p>
            <a:pPr marL="514350" indent="-514350">
              <a:buFont typeface="Arial" panose="020B0604020202020204" pitchFamily="34" charset="0"/>
              <a:buAutoNum type="alphaLcPeriod"/>
            </a:pPr>
            <a:r>
              <a:rPr lang="en-IN" b="0" i="1" dirty="0">
                <a:solidFill>
                  <a:srgbClr val="1F1F1F"/>
                </a:solidFill>
                <a:effectLst/>
                <a:latin typeface="KaTeX_Math"/>
              </a:rPr>
              <a:t>O</a:t>
            </a:r>
            <a:r>
              <a:rPr lang="en-IN" b="0" i="0" dirty="0">
                <a:solidFill>
                  <a:srgbClr val="1F1F1F"/>
                </a:solidFill>
                <a:effectLst/>
                <a:latin typeface="KaTeX_Main"/>
              </a:rPr>
              <a:t>(</a:t>
            </a:r>
            <a:r>
              <a:rPr lang="en-IN" b="0" i="1" dirty="0">
                <a:solidFill>
                  <a:srgbClr val="1F1F1F"/>
                </a:solidFill>
                <a:effectLst/>
                <a:latin typeface="KaTeX_Math"/>
              </a:rPr>
              <a:t>S</a:t>
            </a:r>
            <a:r>
              <a:rPr lang="en-IN" b="0" i="0" dirty="0">
                <a:solidFill>
                  <a:srgbClr val="1F1F1F"/>
                </a:solidFill>
                <a:effectLst/>
                <a:latin typeface="KaTeX_Main"/>
              </a:rPr>
              <a:t>)</a:t>
            </a:r>
            <a:endParaRPr lang="en-IN" dirty="0">
              <a:solidFill>
                <a:srgbClr val="1F1F1F"/>
              </a:solidFill>
              <a:latin typeface="KaTeX_Main"/>
            </a:endParaRPr>
          </a:p>
          <a:p>
            <a:pPr marL="514350" indent="-514350">
              <a:buFont typeface="Arial" panose="020B0604020202020204" pitchFamily="34" charset="0"/>
              <a:buAutoNum type="alphaLcPeriod"/>
            </a:pPr>
            <a:r>
              <a:rPr lang="en-IN" b="0" i="1" dirty="0">
                <a:solidFill>
                  <a:srgbClr val="1F1F1F"/>
                </a:solidFill>
                <a:effectLst/>
                <a:latin typeface="KaTeX_Math"/>
              </a:rPr>
              <a:t>O</a:t>
            </a:r>
            <a:r>
              <a:rPr lang="en-IN" b="0" i="0" dirty="0">
                <a:solidFill>
                  <a:srgbClr val="1F1F1F"/>
                </a:solidFill>
                <a:effectLst/>
                <a:latin typeface="KaTeX_Main"/>
              </a:rPr>
              <a:t>(∣</a:t>
            </a:r>
            <a:r>
              <a:rPr lang="en-IN" b="0" i="1" dirty="0">
                <a:solidFill>
                  <a:srgbClr val="1F1F1F"/>
                </a:solidFill>
                <a:effectLst/>
                <a:latin typeface="KaTeX_Math"/>
              </a:rPr>
              <a:t>T</a:t>
            </a:r>
            <a:r>
              <a:rPr lang="en-IN" b="0" i="0" dirty="0">
                <a:solidFill>
                  <a:srgbClr val="1F1F1F"/>
                </a:solidFill>
                <a:effectLst/>
                <a:latin typeface="KaTeX_Main"/>
              </a:rPr>
              <a:t>∣</a:t>
            </a:r>
            <a:r>
              <a:rPr lang="en-IN" b="0" i="1" dirty="0">
                <a:solidFill>
                  <a:srgbClr val="1F1F1F"/>
                </a:solidFill>
                <a:effectLst/>
                <a:latin typeface="KaTeX_Math"/>
              </a:rPr>
              <a:t>L</a:t>
            </a:r>
            <a:r>
              <a:rPr lang="en-IN" b="0" i="0" dirty="0">
                <a:solidFill>
                  <a:srgbClr val="1F1F1F"/>
                </a:solidFill>
                <a:effectLst/>
                <a:latin typeface="KaTeX_Main"/>
              </a:rPr>
              <a:t>)</a:t>
            </a:r>
            <a:endParaRPr lang="en-IN" b="0" i="0" dirty="0">
              <a:solidFill>
                <a:srgbClr val="1F1F1F"/>
              </a:solidFill>
              <a:effectLst/>
              <a:latin typeface="var(--cds-font-family-source-sans-pro)"/>
            </a:endParaRPr>
          </a:p>
          <a:p>
            <a:pPr marL="514350" indent="-514350">
              <a:buFont typeface="Arial" panose="020B0604020202020204" pitchFamily="34" charset="0"/>
              <a:buAutoNum type="alphaLcPeriod"/>
            </a:pPr>
            <a:endParaRPr lang="en-IN" b="0" i="0" dirty="0">
              <a:solidFill>
                <a:srgbClr val="1F1F1F"/>
              </a:solidFill>
              <a:effectLst/>
              <a:latin typeface="var(--cds-font-family-source-sans-pro)"/>
            </a:endParaRPr>
          </a:p>
          <a:p>
            <a:pPr marL="514350" indent="-514350">
              <a:buAutoNum type="alphaLcPeriod"/>
            </a:pPr>
            <a:endParaRPr lang="en-IN" dirty="0"/>
          </a:p>
        </p:txBody>
      </p:sp>
    </p:spTree>
    <p:extLst>
      <p:ext uri="{BB962C8B-B14F-4D97-AF65-F5344CB8AC3E}">
        <p14:creationId xmlns:p14="http://schemas.microsoft.com/office/powerpoint/2010/main" val="22839993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rot="20871759">
            <a:off x="3873340" y="2967335"/>
            <a:ext cx="3984104" cy="923330"/>
          </a:xfrm>
          <a:prstGeom prst="rect">
            <a:avLst/>
          </a:prstGeom>
          <a:noFill/>
        </p:spPr>
        <p:txBody>
          <a:bodyPr wrap="none">
            <a:spAutoFit/>
          </a:bodyPr>
          <a:lstStyle/>
          <a:p>
            <a:pPr algn="ctr">
              <a:defRPr/>
            </a:pPr>
            <a:r>
              <a:rPr 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55AE-7858-83D3-C616-C730C7D74373}"/>
              </a:ext>
            </a:extLst>
          </p:cNvPr>
          <p:cNvSpPr>
            <a:spLocks noGrp="1"/>
          </p:cNvSpPr>
          <p:nvPr>
            <p:ph type="title"/>
          </p:nvPr>
        </p:nvSpPr>
        <p:spPr/>
        <p:txBody>
          <a:bodyPr/>
          <a:lstStyle/>
          <a:p>
            <a:r>
              <a:rPr lang="en-IN" dirty="0"/>
              <a:t>Herding Patterns into </a:t>
            </a:r>
            <a:r>
              <a:rPr lang="en-IN" dirty="0" err="1"/>
              <a:t>Trie</a:t>
            </a:r>
            <a:endParaRPr lang="en-IN" dirty="0"/>
          </a:p>
        </p:txBody>
      </p:sp>
      <p:sp>
        <p:nvSpPr>
          <p:cNvPr id="3" name="Content Placeholder 2">
            <a:extLst>
              <a:ext uri="{FF2B5EF4-FFF2-40B4-BE49-F238E27FC236}">
                <a16:creationId xmlns:a16="http://schemas.microsoft.com/office/drawing/2014/main" id="{B3468DEF-C76D-AA0F-46D5-964196DFEDDB}"/>
              </a:ext>
            </a:extLst>
          </p:cNvPr>
          <p:cNvSpPr>
            <a:spLocks noGrp="1"/>
          </p:cNvSpPr>
          <p:nvPr>
            <p:ph idx="1"/>
          </p:nvPr>
        </p:nvSpPr>
        <p:spPr/>
        <p:txBody>
          <a:bodyPr/>
          <a:lstStyle/>
          <a:p>
            <a:pPr marL="0" indent="0">
              <a:buNone/>
            </a:pPr>
            <a:r>
              <a:rPr lang="en-IN" dirty="0"/>
              <a:t>Patterns travel one by one such that there will be multiple matching of the text with each pattern. </a:t>
            </a:r>
          </a:p>
        </p:txBody>
      </p:sp>
      <p:pic>
        <p:nvPicPr>
          <p:cNvPr id="5" name="Picture 4">
            <a:extLst>
              <a:ext uri="{FF2B5EF4-FFF2-40B4-BE49-F238E27FC236}">
                <a16:creationId xmlns:a16="http://schemas.microsoft.com/office/drawing/2014/main" id="{4C5783DE-12F5-A648-2678-AAF2D8FDBB3F}"/>
              </a:ext>
            </a:extLst>
          </p:cNvPr>
          <p:cNvPicPr>
            <a:picLocks noChangeAspect="1"/>
          </p:cNvPicPr>
          <p:nvPr/>
        </p:nvPicPr>
        <p:blipFill>
          <a:blip r:embed="rId2"/>
          <a:stretch>
            <a:fillRect/>
          </a:stretch>
        </p:blipFill>
        <p:spPr>
          <a:xfrm>
            <a:off x="3347420" y="2846154"/>
            <a:ext cx="5044877" cy="3741744"/>
          </a:xfrm>
          <a:prstGeom prst="rect">
            <a:avLst/>
          </a:prstGeom>
        </p:spPr>
      </p:pic>
    </p:spTree>
    <p:extLst>
      <p:ext uri="{BB962C8B-B14F-4D97-AF65-F5344CB8AC3E}">
        <p14:creationId xmlns:p14="http://schemas.microsoft.com/office/powerpoint/2010/main" val="811344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C987-83B6-4157-29C9-25ADF8972B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78973EF-75D0-A514-26FC-F22969B0B539}"/>
              </a:ext>
            </a:extLst>
          </p:cNvPr>
          <p:cNvSpPr>
            <a:spLocks noGrp="1"/>
          </p:cNvSpPr>
          <p:nvPr>
            <p:ph idx="1"/>
          </p:nvPr>
        </p:nvSpPr>
        <p:spPr/>
        <p:txBody>
          <a:bodyPr/>
          <a:lstStyle/>
          <a:p>
            <a:pPr marL="0" indent="0">
              <a:buNone/>
            </a:pPr>
            <a:r>
              <a:rPr lang="en-IN" dirty="0"/>
              <a:t>Herding patterns will solve the task by packing all the patterns onto a bus and that bus will be moved onto the text once to check for the pattern matching.</a:t>
            </a:r>
          </a:p>
          <a:p>
            <a:pPr marL="0" indent="0">
              <a:buNone/>
            </a:pPr>
            <a:endParaRPr lang="en-IN" dirty="0"/>
          </a:p>
        </p:txBody>
      </p:sp>
      <p:pic>
        <p:nvPicPr>
          <p:cNvPr id="5" name="Picture 4">
            <a:extLst>
              <a:ext uri="{FF2B5EF4-FFF2-40B4-BE49-F238E27FC236}">
                <a16:creationId xmlns:a16="http://schemas.microsoft.com/office/drawing/2014/main" id="{1628CBD4-1686-A497-DD8C-7A0C44F57C55}"/>
              </a:ext>
            </a:extLst>
          </p:cNvPr>
          <p:cNvPicPr>
            <a:picLocks noChangeAspect="1"/>
          </p:cNvPicPr>
          <p:nvPr/>
        </p:nvPicPr>
        <p:blipFill>
          <a:blip r:embed="rId2"/>
          <a:stretch>
            <a:fillRect/>
          </a:stretch>
        </p:blipFill>
        <p:spPr>
          <a:xfrm>
            <a:off x="2703871" y="3030010"/>
            <a:ext cx="6044652" cy="3796336"/>
          </a:xfrm>
          <a:prstGeom prst="rect">
            <a:avLst/>
          </a:prstGeom>
        </p:spPr>
      </p:pic>
    </p:spTree>
    <p:extLst>
      <p:ext uri="{BB962C8B-B14F-4D97-AF65-F5344CB8AC3E}">
        <p14:creationId xmlns:p14="http://schemas.microsoft.com/office/powerpoint/2010/main" val="3342063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02AB6-EA91-A778-BAE5-AA0710ACB38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0062579-FD3D-58FF-D328-D4F300B67247}"/>
              </a:ext>
            </a:extLst>
          </p:cNvPr>
          <p:cNvPicPr>
            <a:picLocks noGrp="1" noChangeAspect="1"/>
          </p:cNvPicPr>
          <p:nvPr>
            <p:ph idx="1"/>
          </p:nvPr>
        </p:nvPicPr>
        <p:blipFill>
          <a:blip r:embed="rId2"/>
          <a:stretch>
            <a:fillRect/>
          </a:stretch>
        </p:blipFill>
        <p:spPr>
          <a:xfrm>
            <a:off x="1533833" y="1978008"/>
            <a:ext cx="9114502" cy="4046571"/>
          </a:xfrm>
        </p:spPr>
      </p:pic>
    </p:spTree>
    <p:extLst>
      <p:ext uri="{BB962C8B-B14F-4D97-AF65-F5344CB8AC3E}">
        <p14:creationId xmlns:p14="http://schemas.microsoft.com/office/powerpoint/2010/main" val="911336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BF1D4-2546-B0A7-1A26-CF372894DE3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63DDE17-E483-02DD-C288-85E052773276}"/>
              </a:ext>
            </a:extLst>
          </p:cNvPr>
          <p:cNvPicPr>
            <a:picLocks noGrp="1" noChangeAspect="1"/>
          </p:cNvPicPr>
          <p:nvPr>
            <p:ph idx="1"/>
          </p:nvPr>
        </p:nvPicPr>
        <p:blipFill>
          <a:blip r:embed="rId2"/>
          <a:stretch>
            <a:fillRect/>
          </a:stretch>
        </p:blipFill>
        <p:spPr>
          <a:xfrm>
            <a:off x="1533832" y="1985629"/>
            <a:ext cx="8888361" cy="4031329"/>
          </a:xfrm>
        </p:spPr>
      </p:pic>
    </p:spTree>
    <p:extLst>
      <p:ext uri="{BB962C8B-B14F-4D97-AF65-F5344CB8AC3E}">
        <p14:creationId xmlns:p14="http://schemas.microsoft.com/office/powerpoint/2010/main" val="3244096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BF10-7D38-921C-E7E9-ED3F7338E4C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2D6445D-3F21-7624-DF67-79CAD0410DCD}"/>
              </a:ext>
            </a:extLst>
          </p:cNvPr>
          <p:cNvPicPr>
            <a:picLocks noGrp="1" noChangeAspect="1"/>
          </p:cNvPicPr>
          <p:nvPr>
            <p:ph idx="1"/>
          </p:nvPr>
        </p:nvPicPr>
        <p:blipFill>
          <a:blip r:embed="rId2"/>
          <a:stretch>
            <a:fillRect/>
          </a:stretch>
        </p:blipFill>
        <p:spPr>
          <a:xfrm>
            <a:off x="1533832" y="2355231"/>
            <a:ext cx="8947355" cy="3292125"/>
          </a:xfrm>
        </p:spPr>
      </p:pic>
    </p:spTree>
    <p:extLst>
      <p:ext uri="{BB962C8B-B14F-4D97-AF65-F5344CB8AC3E}">
        <p14:creationId xmlns:p14="http://schemas.microsoft.com/office/powerpoint/2010/main" val="2704348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1FF10-0890-059F-5A44-D582C34F2D7C}"/>
              </a:ext>
            </a:extLst>
          </p:cNvPr>
          <p:cNvSpPr>
            <a:spLocks noGrp="1"/>
          </p:cNvSpPr>
          <p:nvPr>
            <p:ph type="title"/>
          </p:nvPr>
        </p:nvSpPr>
        <p:spPr/>
        <p:txBody>
          <a:bodyPr/>
          <a:lstStyle/>
          <a:p>
            <a:r>
              <a:rPr lang="en-IN" dirty="0"/>
              <a:t>Herding Text into Suffix </a:t>
            </a:r>
            <a:r>
              <a:rPr lang="en-IN" dirty="0" err="1"/>
              <a:t>Trie</a:t>
            </a:r>
            <a:endParaRPr lang="en-IN" dirty="0"/>
          </a:p>
        </p:txBody>
      </p:sp>
      <p:pic>
        <p:nvPicPr>
          <p:cNvPr id="5" name="Content Placeholder 4">
            <a:extLst>
              <a:ext uri="{FF2B5EF4-FFF2-40B4-BE49-F238E27FC236}">
                <a16:creationId xmlns:a16="http://schemas.microsoft.com/office/drawing/2014/main" id="{A4FD40B6-E314-76DC-EAD0-3B725B7764CA}"/>
              </a:ext>
            </a:extLst>
          </p:cNvPr>
          <p:cNvPicPr>
            <a:picLocks noGrp="1" noChangeAspect="1"/>
          </p:cNvPicPr>
          <p:nvPr>
            <p:ph idx="1"/>
          </p:nvPr>
        </p:nvPicPr>
        <p:blipFill>
          <a:blip r:embed="rId2"/>
          <a:stretch>
            <a:fillRect/>
          </a:stretch>
        </p:blipFill>
        <p:spPr>
          <a:xfrm>
            <a:off x="1592826" y="2618143"/>
            <a:ext cx="8131277" cy="3458191"/>
          </a:xfrm>
        </p:spPr>
      </p:pic>
    </p:spTree>
    <p:extLst>
      <p:ext uri="{BB962C8B-B14F-4D97-AF65-F5344CB8AC3E}">
        <p14:creationId xmlns:p14="http://schemas.microsoft.com/office/powerpoint/2010/main" val="856776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2517</Words>
  <Application>Microsoft Office PowerPoint</Application>
  <PresentationFormat>Widescreen</PresentationFormat>
  <Paragraphs>764</Paragraphs>
  <Slides>35</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Calibri</vt:lpstr>
      <vt:lpstr>Calibri Light</vt:lpstr>
      <vt:lpstr>KaTeX_Main</vt:lpstr>
      <vt:lpstr>KaTeX_Math</vt:lpstr>
      <vt:lpstr>OpenSans</vt:lpstr>
      <vt:lpstr>Times New Roman</vt:lpstr>
      <vt:lpstr>var(--cds-font-family-source-sans-pro)</vt:lpstr>
      <vt:lpstr>Wingdings</vt:lpstr>
      <vt:lpstr>Office Theme</vt:lpstr>
      <vt:lpstr>Week4</vt:lpstr>
      <vt:lpstr>String Matching</vt:lpstr>
      <vt:lpstr>Brute Force Approach to String Matching</vt:lpstr>
      <vt:lpstr>Herding Patterns into Trie</vt:lpstr>
      <vt:lpstr>PowerPoint Presentation</vt:lpstr>
      <vt:lpstr>PowerPoint Presentation</vt:lpstr>
      <vt:lpstr>PowerPoint Presentation</vt:lpstr>
      <vt:lpstr>PowerPoint Presentation</vt:lpstr>
      <vt:lpstr>Herding Text into Suffix Trie</vt:lpstr>
      <vt:lpstr>PowerPoint Presentation</vt:lpstr>
      <vt:lpstr>PowerPoint Presentation</vt:lpstr>
      <vt:lpstr>Suffix Arrays</vt:lpstr>
      <vt:lpstr>PowerPoint Presentation</vt:lpstr>
      <vt:lpstr>The Knuth-Morris-Pratt Algorithm</vt:lpstr>
      <vt:lpstr>Components of KMP algorithm</vt:lpstr>
      <vt:lpstr>The prefix function, Π</vt:lpstr>
      <vt:lpstr>PowerPoint Presentation</vt:lpstr>
      <vt:lpstr>PowerPoint Presentation</vt:lpstr>
      <vt:lpstr>The KMP Matcher</vt:lpstr>
      <vt:lpstr>PowerPoint Presentation</vt:lpstr>
      <vt:lpstr>PowerPoint Presentation</vt:lpstr>
      <vt:lpstr>PowerPoint Presentation</vt:lpstr>
      <vt:lpstr>PowerPoint Presentation</vt:lpstr>
      <vt:lpstr>PowerPoint Presentation</vt:lpstr>
      <vt:lpstr>PowerPoint Presentation</vt:lpstr>
      <vt:lpstr>Running - time analysis</vt:lpstr>
      <vt:lpstr>MCQs</vt:lpstr>
      <vt:lpstr>MCQs</vt:lpstr>
      <vt:lpstr>MCQs</vt:lpstr>
      <vt:lpstr>MCQs</vt:lpstr>
      <vt:lpstr>MCQ’s</vt:lpstr>
      <vt:lpstr>MCQ’s</vt:lpstr>
      <vt:lpstr>MCQ’s</vt:lpstr>
      <vt:lpstr>MCQ’s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Week4</dc:title>
  <dc:creator>Greetings</dc:creator>
  <cp:lastModifiedBy>Greetings</cp:lastModifiedBy>
  <cp:revision>8</cp:revision>
  <dcterms:created xsi:type="dcterms:W3CDTF">2024-01-31T09:38:01Z</dcterms:created>
  <dcterms:modified xsi:type="dcterms:W3CDTF">2024-02-06T14:10:22Z</dcterms:modified>
</cp:coreProperties>
</file>