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3" r:id="rId4"/>
    <p:sldId id="259" r:id="rId5"/>
    <p:sldId id="264" r:id="rId6"/>
    <p:sldId id="260" r:id="rId7"/>
    <p:sldId id="261" r:id="rId8"/>
    <p:sldId id="262"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t>22-02-2024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t>‹#›</a:t>
            </a:fld>
            <a:endParaRPr lang="en-IN"/>
          </a:p>
        </p:txBody>
      </p:sp>
    </p:spTree>
    <p:extLst>
      <p:ext uri="{BB962C8B-B14F-4D97-AF65-F5344CB8AC3E}">
        <p14:creationId xmlns:p14="http://schemas.microsoft.com/office/powerpoint/2010/main"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t>1</a:t>
            </a:fld>
            <a:endParaRPr lang="en-IN"/>
          </a:p>
        </p:txBody>
      </p:sp>
    </p:spTree>
    <p:extLst>
      <p:ext uri="{BB962C8B-B14F-4D97-AF65-F5344CB8AC3E}">
        <p14:creationId xmlns:p14="http://schemas.microsoft.com/office/powerpoint/2010/main" val="314842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A,c,b</a:t>
            </a:r>
            <a:endParaRPr lang="en-US" dirty="0"/>
          </a:p>
        </p:txBody>
      </p:sp>
      <p:sp>
        <p:nvSpPr>
          <p:cNvPr id="4" name="Slide Number Placeholder 3"/>
          <p:cNvSpPr>
            <a:spLocks noGrp="1"/>
          </p:cNvSpPr>
          <p:nvPr>
            <p:ph type="sldNum" sz="quarter" idx="5"/>
          </p:nvPr>
        </p:nvSpPr>
        <p:spPr/>
        <p:txBody>
          <a:bodyPr/>
          <a:lstStyle/>
          <a:p>
            <a:fld id="{35F6FDED-6E63-4AF6-B53C-EA70C39D174E}" type="slidenum">
              <a:rPr lang="en-IN" smtClean="0"/>
              <a:t>13</a:t>
            </a:fld>
            <a:endParaRPr lang="en-IN"/>
          </a:p>
        </p:txBody>
      </p:sp>
    </p:spTree>
    <p:extLst>
      <p:ext uri="{BB962C8B-B14F-4D97-AF65-F5344CB8AC3E}">
        <p14:creationId xmlns:p14="http://schemas.microsoft.com/office/powerpoint/2010/main" val="254035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D,b,b</a:t>
            </a:r>
            <a:endParaRPr lang="en-US" dirty="0"/>
          </a:p>
        </p:txBody>
      </p:sp>
      <p:sp>
        <p:nvSpPr>
          <p:cNvPr id="4" name="Slide Number Placeholder 3"/>
          <p:cNvSpPr>
            <a:spLocks noGrp="1"/>
          </p:cNvSpPr>
          <p:nvPr>
            <p:ph type="sldNum" sz="quarter" idx="5"/>
          </p:nvPr>
        </p:nvSpPr>
        <p:spPr/>
        <p:txBody>
          <a:bodyPr/>
          <a:lstStyle/>
          <a:p>
            <a:fld id="{35F6FDED-6E63-4AF6-B53C-EA70C39D174E}" type="slidenum">
              <a:rPr lang="en-IN" smtClean="0"/>
              <a:t>14</a:t>
            </a:fld>
            <a:endParaRPr lang="en-IN"/>
          </a:p>
        </p:txBody>
      </p:sp>
    </p:spTree>
    <p:extLst>
      <p:ext uri="{BB962C8B-B14F-4D97-AF65-F5344CB8AC3E}">
        <p14:creationId xmlns:p14="http://schemas.microsoft.com/office/powerpoint/2010/main" val="411511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C,d,c,b</a:t>
            </a:r>
            <a:endParaRPr lang="en-US" dirty="0"/>
          </a:p>
        </p:txBody>
      </p:sp>
      <p:sp>
        <p:nvSpPr>
          <p:cNvPr id="4" name="Slide Number Placeholder 3"/>
          <p:cNvSpPr>
            <a:spLocks noGrp="1"/>
          </p:cNvSpPr>
          <p:nvPr>
            <p:ph type="sldNum" sz="quarter" idx="5"/>
          </p:nvPr>
        </p:nvSpPr>
        <p:spPr/>
        <p:txBody>
          <a:bodyPr/>
          <a:lstStyle/>
          <a:p>
            <a:fld id="{35F6FDED-6E63-4AF6-B53C-EA70C39D174E}" type="slidenum">
              <a:rPr lang="en-IN" smtClean="0"/>
              <a:t>15</a:t>
            </a:fld>
            <a:endParaRPr lang="en-IN"/>
          </a:p>
        </p:txBody>
      </p:sp>
    </p:spTree>
    <p:extLst>
      <p:ext uri="{BB962C8B-B14F-4D97-AF65-F5344CB8AC3E}">
        <p14:creationId xmlns:p14="http://schemas.microsoft.com/office/powerpoint/2010/main" val="196724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t>22-02-2024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t>‹#›</a:t>
            </a:fld>
            <a:endParaRPr lang="en-IN"/>
          </a:p>
        </p:txBody>
      </p:sp>
    </p:spTree>
    <p:extLst>
      <p:ext uri="{BB962C8B-B14F-4D97-AF65-F5344CB8AC3E}">
        <p14:creationId xmlns:p14="http://schemas.microsoft.com/office/powerpoint/2010/main"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a:effectLst/>
                <a:latin typeface="Broadway" pitchFamily="82" charset="0"/>
              </a:rPr>
              <a:t>CSE408</a:t>
            </a:r>
            <a:br>
              <a:rPr lang="en-US" sz="4800" b="0">
                <a:effectLst/>
                <a:latin typeface="Broadway" pitchFamily="82" charset="0"/>
              </a:rPr>
            </a:br>
            <a:r>
              <a:rPr lang="en-US" sz="4800" b="0">
                <a:effectLst/>
                <a:latin typeface="Broadway" pitchFamily="82" charset="0"/>
              </a:rPr>
              <a:t>Divide and Conquer</a:t>
            </a:r>
            <a:endParaRPr lang="en-IN" sz="4800" b="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182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analysis</a:t>
            </a:r>
            <a:r>
              <a:rPr lang="en-US" sz="2000" dirty="0"/>
              <a:t> particularly in signal processing and frequency domain analysis. Here are some common applications of FFT in data analysis:</a:t>
            </a:r>
          </a:p>
          <a:p>
            <a:pPr marL="0" indent="0" algn="just">
              <a:buNone/>
            </a:pPr>
            <a:endParaRPr lang="en-US" sz="2000" dirty="0"/>
          </a:p>
          <a:p>
            <a:pPr marL="0" indent="0" algn="just">
              <a:buNone/>
            </a:pPr>
            <a:r>
              <a:rPr lang="en-US" sz="2000" dirty="0"/>
              <a:t>1. Signal Processing:</a:t>
            </a:r>
          </a:p>
          <a:p>
            <a:pPr marL="0" indent="0" algn="just">
              <a:buNone/>
            </a:pPr>
            <a:r>
              <a:rPr lang="en-US" sz="2000" dirty="0"/>
              <a:t>   - Frequency Analysis: FFT can be used to analyze the frequency components of a signal. This is crucial in understanding the periodicity and dominant frequencies present in a time-series signal.</a:t>
            </a:r>
          </a:p>
          <a:p>
            <a:pPr marL="0" indent="0" algn="just">
              <a:buNone/>
            </a:pPr>
            <a:r>
              <a:rPr lang="en-US" sz="2000" dirty="0"/>
              <a:t>   - Filtering: 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Audio Processing:</a:t>
            </a:r>
          </a:p>
          <a:p>
            <a:pPr marL="0" indent="0" algn="just">
              <a:buNone/>
            </a:pPr>
            <a:r>
              <a:rPr lang="en-US" sz="2000" dirty="0"/>
              <a:t>   - Spectrum Analysis: 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372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Vibration Analysis:</a:t>
            </a:r>
          </a:p>
          <a:p>
            <a:pPr algn="just"/>
            <a:r>
              <a:rPr lang="en-US" sz="2000" dirty="0"/>
              <a:t> - Modal Analysis: structural engineering or machinery monitoring, FFT is used to analyze vibrations. It helps identify natural frequencies, modes of vibration, and potential structural issues.</a:t>
            </a:r>
          </a:p>
          <a:p>
            <a:pPr algn="just"/>
            <a:endParaRPr lang="en-US" sz="2000" dirty="0"/>
          </a:p>
          <a:p>
            <a:pPr algn="just"/>
            <a:r>
              <a:rPr lang="en-US" sz="2000" dirty="0"/>
              <a:t>4. Image Processing:</a:t>
            </a:r>
          </a:p>
          <a:p>
            <a:pPr algn="just"/>
            <a:r>
              <a:rPr lang="en-US" sz="2000" dirty="0"/>
              <a:t>   - Image Enhancement: 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Biomedical Signal Analysis:</a:t>
            </a:r>
          </a:p>
          <a:p>
            <a:pPr algn="just"/>
            <a:r>
              <a:rPr lang="en-US" sz="2000" dirty="0"/>
              <a:t>   - Electroencephalography (EEG) and Electrocardiography (ECG): 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val="32197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Communication Systems:</a:t>
            </a:r>
          </a:p>
          <a:p>
            <a:pPr marL="0" indent="0" algn="just">
              <a:buNone/>
            </a:pPr>
            <a:r>
              <a:rPr lang="en-US" sz="2000" dirty="0"/>
              <a:t>   - Modulation Analysis: 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Financial Time Series Analysis:</a:t>
            </a:r>
          </a:p>
          <a:p>
            <a:pPr marL="0" indent="0" algn="just">
              <a:buNone/>
            </a:pPr>
            <a:r>
              <a:rPr lang="en-US" sz="2000" dirty="0"/>
              <a:t>   - Market Analysis: 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Climate and Environmental Data:</a:t>
            </a:r>
          </a:p>
          <a:p>
            <a:pPr marL="0" indent="0" algn="just">
              <a:buNone/>
            </a:pPr>
            <a:r>
              <a:rPr lang="en-US" sz="2000" dirty="0"/>
              <a:t>   - Spectral Analysis: FFT can be used to analyze climate data, such as temperature or rainfall patterns. Identifying dominant frequencies can help in understanding climatic cycles.</a:t>
            </a:r>
          </a:p>
        </p:txBody>
      </p:sp>
    </p:spTree>
    <p:extLst>
      <p:ext uri="{BB962C8B-B14F-4D97-AF65-F5344CB8AC3E}">
        <p14:creationId xmlns:p14="http://schemas.microsoft.com/office/powerpoint/2010/main" val="396422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Autofit/>
          </a:bodyPr>
          <a:lstStyle/>
          <a:p>
            <a:pPr marL="0" indent="0">
              <a:buNone/>
            </a:pPr>
            <a:r>
              <a:rPr lang="en-IN" sz="1800" b="1" dirty="0"/>
              <a:t>1. What does the Fourier Transform do?</a:t>
            </a:r>
            <a:endParaRPr lang="en-IN" sz="1800" dirty="0"/>
          </a:p>
          <a:p>
            <a:pPr marL="0" indent="0">
              <a:buNone/>
            </a:pPr>
            <a:r>
              <a:rPr lang="en-IN" sz="1800" dirty="0"/>
              <a:t>(a) Converts a signal from time domain to frequency domain. </a:t>
            </a:r>
          </a:p>
          <a:p>
            <a:pPr marL="0" indent="0">
              <a:buNone/>
            </a:pPr>
            <a:r>
              <a:rPr lang="en-IN" sz="1800" dirty="0"/>
              <a:t>(b) Sorts a list of numbers in ascending order.</a:t>
            </a:r>
          </a:p>
          <a:p>
            <a:pPr marL="0" indent="0">
              <a:buNone/>
            </a:pPr>
            <a:r>
              <a:rPr lang="en-IN" sz="1800" dirty="0"/>
              <a:t>(c) Encrypts data for secure transmission.</a:t>
            </a:r>
          </a:p>
          <a:p>
            <a:pPr marL="0" indent="0">
              <a:buNone/>
            </a:pPr>
            <a:r>
              <a:rPr lang="en-IN" sz="1800" dirty="0"/>
              <a:t>(d) Calculates the area under a curve.</a:t>
            </a:r>
          </a:p>
          <a:p>
            <a:pPr marL="0" indent="0">
              <a:buNone/>
            </a:pPr>
            <a:r>
              <a:rPr lang="en-IN" sz="1800" dirty="0"/>
              <a:t> </a:t>
            </a:r>
          </a:p>
          <a:p>
            <a:pPr marL="0" indent="0">
              <a:buNone/>
            </a:pPr>
            <a:r>
              <a:rPr lang="en-IN" sz="1800" b="1" dirty="0"/>
              <a:t>2. What is the inverse Fourier Transform used for?</a:t>
            </a:r>
            <a:endParaRPr lang="en-IN" sz="1800" dirty="0"/>
          </a:p>
          <a:p>
            <a:pPr marL="0" indent="0">
              <a:buNone/>
            </a:pPr>
            <a:r>
              <a:rPr lang="en-IN" sz="1800" dirty="0"/>
              <a:t>(a) To identify the highest frequency component in a signal.</a:t>
            </a:r>
          </a:p>
          <a:p>
            <a:pPr marL="0" indent="0">
              <a:buNone/>
            </a:pPr>
            <a:r>
              <a:rPr lang="en-IN" sz="1800" dirty="0"/>
              <a:t>(b) To remove noise from a signal.</a:t>
            </a:r>
          </a:p>
          <a:p>
            <a:pPr marL="0" indent="0">
              <a:buNone/>
            </a:pPr>
            <a:r>
              <a:rPr lang="en-IN" sz="1800" dirty="0"/>
              <a:t>(c) To convert a frequency domain representation back to the original signal. </a:t>
            </a:r>
          </a:p>
          <a:p>
            <a:pPr marL="0" indent="0">
              <a:buNone/>
            </a:pPr>
            <a:r>
              <a:rPr lang="en-IN" sz="1800" dirty="0"/>
              <a:t>(d) To compress a signal for storage.</a:t>
            </a:r>
          </a:p>
          <a:p>
            <a:pPr marL="0" indent="0">
              <a:buNone/>
            </a:pPr>
            <a:r>
              <a:rPr lang="en-IN" sz="1800" dirty="0"/>
              <a:t> </a:t>
            </a:r>
          </a:p>
          <a:p>
            <a:pPr marL="0" indent="0">
              <a:buNone/>
            </a:pPr>
            <a:r>
              <a:rPr lang="en-IN" sz="1800" b="1" dirty="0"/>
              <a:t>3. The nth root of unity, denoted by </a:t>
            </a:r>
            <a:r>
              <a:rPr lang="en-IN" sz="1800" b="1" dirty="0" err="1"/>
              <a:t>ω_n^k</a:t>
            </a:r>
            <a:r>
              <a:rPr lang="en-IN" sz="1800" b="1" dirty="0"/>
              <a:t>, makes an angle of:</a:t>
            </a:r>
            <a:endParaRPr lang="en-IN" sz="1800" dirty="0"/>
          </a:p>
          <a:p>
            <a:pPr marL="0" indent="0">
              <a:buNone/>
            </a:pPr>
            <a:r>
              <a:rPr lang="en-IN" sz="1800" dirty="0"/>
              <a:t>(a) kπ / n radians </a:t>
            </a:r>
          </a:p>
          <a:p>
            <a:pPr marL="0" indent="0">
              <a:buNone/>
            </a:pPr>
            <a:r>
              <a:rPr lang="en-IN" sz="1800" dirty="0"/>
              <a:t>(b) 2πk / n radians </a:t>
            </a:r>
          </a:p>
          <a:p>
            <a:pPr marL="0" indent="0">
              <a:buNone/>
            </a:pPr>
            <a:r>
              <a:rPr lang="en-IN" sz="1800" dirty="0"/>
              <a:t>(c) </a:t>
            </a:r>
            <a:r>
              <a:rPr lang="en-IN" sz="1800" dirty="0" err="1"/>
              <a:t>kn</a:t>
            </a:r>
            <a:r>
              <a:rPr lang="en-IN" sz="1800" dirty="0"/>
              <a:t>π radians </a:t>
            </a:r>
          </a:p>
          <a:p>
            <a:pPr marL="0" indent="0">
              <a:buNone/>
            </a:pPr>
            <a:r>
              <a:rPr lang="en-IN" sz="1800" dirty="0"/>
              <a:t>(d) k / nπ radians</a:t>
            </a:r>
          </a:p>
          <a:p>
            <a:pPr marL="0" indent="0">
              <a:buNone/>
            </a:pPr>
            <a:endParaRPr lang="en-IN" sz="1800" dirty="0"/>
          </a:p>
        </p:txBody>
      </p:sp>
    </p:spTree>
    <p:extLst>
      <p:ext uri="{BB962C8B-B14F-4D97-AF65-F5344CB8AC3E}">
        <p14:creationId xmlns:p14="http://schemas.microsoft.com/office/powerpoint/2010/main" val="3068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fontScale="55000" lnSpcReduction="20000"/>
          </a:bodyPr>
          <a:lstStyle/>
          <a:p>
            <a:pPr marL="0" indent="0">
              <a:buNone/>
            </a:pPr>
            <a:r>
              <a:rPr lang="en-IN" b="1" dirty="0"/>
              <a:t>. The Fourier transform of a sequence A_0, A_1, ..., A_(n-1) is:</a:t>
            </a:r>
            <a:endParaRPr lang="en-IN" dirty="0"/>
          </a:p>
          <a:p>
            <a:pPr marL="0" indent="0">
              <a:buNone/>
            </a:pPr>
            <a:r>
              <a:rPr lang="en-IN" dirty="0"/>
              <a:t>(a) The sum of the sequence elements </a:t>
            </a:r>
          </a:p>
          <a:p>
            <a:pPr marL="0" indent="0">
              <a:buNone/>
            </a:pPr>
            <a:r>
              <a:rPr lang="en-IN" dirty="0"/>
              <a:t>(b) The average of the sequence elements</a:t>
            </a:r>
          </a:p>
          <a:p>
            <a:pPr marL="0" indent="0">
              <a:buNone/>
            </a:pPr>
            <a:r>
              <a:rPr lang="en-IN" dirty="0"/>
              <a:t>(c) The polynomial formed by the sequence coefficients </a:t>
            </a:r>
          </a:p>
          <a:p>
            <a:pPr marL="0" indent="0">
              <a:buNone/>
            </a:pPr>
            <a:r>
              <a:rPr lang="en-IN" dirty="0"/>
              <a:t>(d) The sequence evaluated at the roots of unity </a:t>
            </a:r>
          </a:p>
          <a:p>
            <a:pPr marL="0" indent="0">
              <a:buNone/>
            </a:pPr>
            <a:r>
              <a:rPr lang="en-IN" dirty="0"/>
              <a:t> </a:t>
            </a:r>
          </a:p>
          <a:p>
            <a:pPr marL="0" indent="0">
              <a:buNone/>
            </a:pPr>
            <a:r>
              <a:rPr lang="en-IN" b="1" dirty="0"/>
              <a:t>5. The key idea behind the divide-and-conquer approach of FFT is to:</a:t>
            </a:r>
            <a:endParaRPr lang="en-IN" dirty="0"/>
          </a:p>
          <a:p>
            <a:pPr marL="0" indent="0">
              <a:buNone/>
            </a:pPr>
            <a:r>
              <a:rPr lang="en-IN" dirty="0"/>
              <a:t>(a) Split the original sequence into odd and even sub-sequences with different lengths. </a:t>
            </a:r>
          </a:p>
          <a:p>
            <a:pPr marL="0" indent="0">
              <a:buNone/>
            </a:pPr>
            <a:r>
              <a:rPr lang="en-IN" dirty="0"/>
              <a:t>(b) Split the original sequence into odd and even sub-sequences with equal lengths. </a:t>
            </a:r>
          </a:p>
          <a:p>
            <a:pPr marL="0" indent="0">
              <a:buNone/>
            </a:pPr>
            <a:r>
              <a:rPr lang="en-IN" dirty="0"/>
              <a:t>(c) Split the original sequence into prime-numbered sub-sequences. </a:t>
            </a:r>
          </a:p>
          <a:p>
            <a:pPr marL="0" indent="0">
              <a:buNone/>
            </a:pPr>
            <a:r>
              <a:rPr lang="en-IN" dirty="0"/>
              <a:t>(d) Split the original sequence into randomly chosen sub-sequences.</a:t>
            </a:r>
          </a:p>
          <a:p>
            <a:pPr marL="0" indent="0">
              <a:buNone/>
            </a:pPr>
            <a:r>
              <a:rPr lang="en-IN" dirty="0"/>
              <a:t> </a:t>
            </a:r>
          </a:p>
          <a:p>
            <a:pPr marL="0" indent="0">
              <a:buNone/>
            </a:pPr>
            <a:r>
              <a:rPr lang="en-IN" b="1" dirty="0"/>
              <a:t>6. The computational complexity of the FFT algorithm is:</a:t>
            </a:r>
            <a:endParaRPr lang="en-IN" dirty="0"/>
          </a:p>
          <a:p>
            <a:pPr marL="0" indent="0">
              <a:buNone/>
            </a:pPr>
            <a:r>
              <a:rPr lang="en-IN" dirty="0"/>
              <a:t>(a) O(n^2) </a:t>
            </a:r>
          </a:p>
          <a:p>
            <a:pPr marL="0" indent="0">
              <a:buNone/>
            </a:pPr>
            <a:r>
              <a:rPr lang="en-IN" dirty="0"/>
              <a:t>(b) O(n log n) </a:t>
            </a:r>
          </a:p>
          <a:p>
            <a:pPr marL="0" indent="0">
              <a:buNone/>
            </a:pPr>
            <a:r>
              <a:rPr lang="en-IN" dirty="0"/>
              <a:t>(c) O(n) </a:t>
            </a:r>
          </a:p>
          <a:p>
            <a:pPr marL="0" indent="0">
              <a:buNone/>
            </a:pPr>
            <a:r>
              <a:rPr lang="en-IN" dirty="0"/>
              <a:t>(d) O(log n)</a:t>
            </a:r>
          </a:p>
          <a:p>
            <a:pPr marL="0" indent="0">
              <a:buNone/>
            </a:pPr>
            <a:endParaRPr lang="en-IN" dirty="0"/>
          </a:p>
        </p:txBody>
      </p:sp>
    </p:spTree>
    <p:extLst>
      <p:ext uri="{BB962C8B-B14F-4D97-AF65-F5344CB8AC3E}">
        <p14:creationId xmlns:p14="http://schemas.microsoft.com/office/powerpoint/2010/main" val="389732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8600"/>
            <a:ext cx="8229600" cy="4525963"/>
          </a:xfrm>
        </p:spPr>
        <p:txBody>
          <a:bodyPr>
            <a:noAutofit/>
          </a:bodyPr>
          <a:lstStyle/>
          <a:p>
            <a:pPr marL="0" indent="0">
              <a:buNone/>
            </a:pPr>
            <a:r>
              <a:rPr lang="en-IN" sz="1500" b="1" dirty="0"/>
              <a:t>7. What is the time complexity of the naive algorithm for multiplying two polynomials of degree n-1?</a:t>
            </a:r>
            <a:endParaRPr lang="en-IN" sz="1500" dirty="0"/>
          </a:p>
          <a:p>
            <a:pPr marL="0" indent="0">
              <a:buNone/>
            </a:pPr>
            <a:r>
              <a:rPr lang="en-IN" sz="1500" dirty="0"/>
              <a:t>(a) O(n)</a:t>
            </a:r>
          </a:p>
          <a:p>
            <a:pPr marL="0" indent="0">
              <a:buNone/>
            </a:pPr>
            <a:r>
              <a:rPr lang="en-IN" sz="1500" dirty="0"/>
              <a:t>(b) O(n log n)</a:t>
            </a:r>
          </a:p>
          <a:p>
            <a:pPr marL="0" indent="0">
              <a:buNone/>
            </a:pPr>
            <a:r>
              <a:rPr lang="en-IN" sz="1500" dirty="0"/>
              <a:t>(c) O(n^2) </a:t>
            </a:r>
          </a:p>
          <a:p>
            <a:pPr marL="0" indent="0">
              <a:buNone/>
            </a:pPr>
            <a:r>
              <a:rPr lang="en-IN" sz="1500" dirty="0"/>
              <a:t>(d) O(n^3)</a:t>
            </a:r>
          </a:p>
          <a:p>
            <a:pPr marL="0" indent="0">
              <a:buNone/>
            </a:pPr>
            <a:r>
              <a:rPr lang="en-IN" sz="1500" dirty="0"/>
              <a:t> </a:t>
            </a:r>
          </a:p>
          <a:p>
            <a:pPr marL="0" indent="0">
              <a:buNone/>
            </a:pPr>
            <a:r>
              <a:rPr lang="en-IN" sz="1500" b="1" dirty="0"/>
              <a:t>8. What is the frequency of the 512</a:t>
            </a:r>
            <a:r>
              <a:rPr lang="en-IN" sz="1500" b="1" baseline="30000" dirty="0"/>
              <a:t>th</a:t>
            </a:r>
            <a:r>
              <a:rPr lang="en-IN" sz="1500" b="1" dirty="0"/>
              <a:t> Fourier coefficient?</a:t>
            </a:r>
            <a:endParaRPr lang="en-IN" sz="1500" dirty="0"/>
          </a:p>
          <a:p>
            <a:pPr marL="0" lvl="0" indent="0">
              <a:buNone/>
            </a:pPr>
            <a:r>
              <a:rPr lang="en-IN" sz="1500" dirty="0"/>
              <a:t>0 Hz</a:t>
            </a:r>
          </a:p>
          <a:p>
            <a:pPr marL="0" lvl="0" indent="0">
              <a:buNone/>
            </a:pPr>
            <a:r>
              <a:rPr lang="en-IN" sz="1500" dirty="0"/>
              <a:t>1 Hz</a:t>
            </a:r>
          </a:p>
          <a:p>
            <a:pPr marL="0" lvl="0" indent="0">
              <a:buNone/>
            </a:pPr>
            <a:r>
              <a:rPr lang="en-IN" sz="1500" dirty="0"/>
              <a:t>256 Hz</a:t>
            </a:r>
          </a:p>
          <a:p>
            <a:pPr marL="0" lvl="0" indent="0">
              <a:buNone/>
            </a:pPr>
            <a:r>
              <a:rPr lang="en-IN" sz="1500" dirty="0"/>
              <a:t>512 Hz </a:t>
            </a:r>
          </a:p>
          <a:p>
            <a:pPr marL="0" lvl="0" indent="0">
              <a:buNone/>
            </a:pPr>
            <a:r>
              <a:rPr lang="en-IN" sz="1500" b="1" dirty="0"/>
              <a:t>What is the significance of the negative frequencies in the Fourier transform?</a:t>
            </a:r>
            <a:endParaRPr lang="en-IN" sz="1500" dirty="0"/>
          </a:p>
          <a:p>
            <a:pPr marL="0" lvl="0" indent="0">
              <a:buNone/>
            </a:pPr>
            <a:r>
              <a:rPr lang="en-IN" sz="1500" dirty="0"/>
              <a:t>They represent frequencies that are not present in the original signal.</a:t>
            </a:r>
          </a:p>
          <a:p>
            <a:pPr marL="0" lvl="0" indent="0">
              <a:buNone/>
            </a:pPr>
            <a:r>
              <a:rPr lang="en-IN" sz="1500" dirty="0"/>
              <a:t>They are </a:t>
            </a:r>
            <a:r>
              <a:rPr lang="en-IN" sz="1500" dirty="0" err="1"/>
              <a:t>artifacts</a:t>
            </a:r>
            <a:r>
              <a:rPr lang="en-IN" sz="1500" dirty="0"/>
              <a:t> of the sampling process.</a:t>
            </a:r>
          </a:p>
          <a:p>
            <a:pPr marL="0" lvl="0" indent="0">
              <a:buNone/>
            </a:pPr>
            <a:r>
              <a:rPr lang="en-IN" sz="1500" dirty="0"/>
              <a:t>They correspond to components of the signal that oscillate in the opposite direction.  </a:t>
            </a:r>
          </a:p>
          <a:p>
            <a:pPr marL="0" lvl="0" indent="0">
              <a:buNone/>
            </a:pPr>
            <a:r>
              <a:rPr lang="en-IN" sz="1500" dirty="0"/>
              <a:t>They are used to cancel out positive frequencies.</a:t>
            </a:r>
          </a:p>
          <a:p>
            <a:pPr marL="0" indent="0">
              <a:buNone/>
            </a:pPr>
            <a:r>
              <a:rPr lang="en-IN" sz="1500" dirty="0"/>
              <a:t> </a:t>
            </a:r>
          </a:p>
          <a:p>
            <a:pPr marL="0" lvl="0" indent="0">
              <a:buNone/>
            </a:pPr>
            <a:r>
              <a:rPr lang="en-IN" sz="1500" b="1" dirty="0"/>
              <a:t>What is the advantage of using the FFT algorithm to compute the Fourier transform?</a:t>
            </a:r>
            <a:endParaRPr lang="en-IN" sz="1500" dirty="0"/>
          </a:p>
          <a:p>
            <a:pPr marL="0" lvl="0" indent="0">
              <a:buNone/>
            </a:pPr>
            <a:r>
              <a:rPr lang="en-IN" sz="1500" dirty="0"/>
              <a:t>It is more accurate than other methods.</a:t>
            </a:r>
          </a:p>
          <a:p>
            <a:pPr marL="0" lvl="0" indent="0">
              <a:buNone/>
            </a:pPr>
            <a:r>
              <a:rPr lang="en-IN" sz="1500" dirty="0"/>
              <a:t>It is more efficient than other methods for large signals. </a:t>
            </a:r>
          </a:p>
          <a:p>
            <a:pPr marL="0" lvl="0" indent="0">
              <a:buNone/>
            </a:pPr>
            <a:r>
              <a:rPr lang="en-IN" sz="1500" dirty="0"/>
              <a:t>It is easier to implement than other methods.</a:t>
            </a:r>
          </a:p>
          <a:p>
            <a:pPr marL="0" lvl="0" indent="0">
              <a:buNone/>
            </a:pPr>
            <a:r>
              <a:rPr lang="en-IN" sz="1500" dirty="0"/>
              <a:t>It is the only method that can be used to compute the Fourier transform.</a:t>
            </a:r>
          </a:p>
          <a:p>
            <a:pPr marL="0" indent="0">
              <a:buNone/>
            </a:pPr>
            <a:endParaRPr lang="en-IN" sz="1500" dirty="0"/>
          </a:p>
        </p:txBody>
      </p:sp>
    </p:spTree>
    <p:extLst>
      <p:ext uri="{BB962C8B-B14F-4D97-AF65-F5344CB8AC3E}">
        <p14:creationId xmlns:p14="http://schemas.microsoft.com/office/powerpoint/2010/main" val="333657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a:t>Fast 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a:t>Discrete Fourier Transform (DFT): It transforms a sequence of complex or real numbers (a time-domain signal) into another sequence of complex numbers (the frequency-domain representation).</a:t>
            </a:r>
          </a:p>
          <a:p>
            <a:pPr algn="just"/>
            <a:endParaRPr lang="en-US" sz="2200" dirty="0"/>
          </a:p>
          <a:p>
            <a:pPr algn="just"/>
            <a:r>
              <a:rPr lang="en-US" sz="2200" dirty="0"/>
              <a:t>Fast Fourier Transform (FFT):FFT 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a:t> </a:t>
            </a:r>
            <a:r>
              <a:rPr lang="en-US" sz="2400" b="1" dirty="0"/>
              <a:t>Fast Fourier Transform (FFT):</a:t>
            </a:r>
          </a:p>
          <a:p>
            <a:pPr marL="0" indent="0" algn="just">
              <a:buNone/>
            </a:pPr>
            <a:r>
              <a:rPr lang="en-US" sz="2000" dirty="0"/>
              <a:t> </a:t>
            </a:r>
          </a:p>
          <a:p>
            <a:pPr marL="0" indent="0" algn="just">
              <a:buNone/>
            </a:pPr>
            <a:r>
              <a:rPr lang="en-US" sz="2000" dirty="0"/>
              <a:t>The Fast Fourier Transform (FFT) is an algorithm for efficiently computing the DFT. It reduces the number of computations needed to perform the DFT from (O(N^2)) to (O(N log N)), 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N/2, N/4, and so on, until the base case of (N=2) 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result, \(</a:t>
            </a:r>
            <a:r>
              <a:rPr lang="en-US" sz="2000" dirty="0" err="1"/>
              <a:t>X_k</a:t>
            </a:r>
            <a:r>
              <a:rPr lang="en-US" sz="2000" dirty="0"/>
              <a:t>\), represents the amplitude and phase of the frequency component at index \(k\) in the original signal.</a:t>
            </a:r>
          </a:p>
          <a:p>
            <a:endParaRPr lang="en-US" sz="2000" dirty="0"/>
          </a:p>
        </p:txBody>
      </p:sp>
    </p:spTree>
    <p:extLst>
      <p:ext uri="{BB962C8B-B14F-4D97-AF65-F5344CB8AC3E}">
        <p14:creationId xmlns:p14="http://schemas.microsoft.com/office/powerpoint/2010/main"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a:t>Spectral Analysis: By examining the magnitudes and phases of the complex numbers in the DFT/FFT output, we can identify the dominant frequencies present in a signal.</a:t>
            </a:r>
          </a:p>
          <a:p>
            <a:pPr algn="just"/>
            <a:endParaRPr lang="en-US" sz="2200" dirty="0"/>
          </a:p>
          <a:p>
            <a:pPr algn="just"/>
            <a:r>
              <a:rPr lang="en-US" sz="2200" dirty="0"/>
              <a:t>Filtering and Compression: DFT/FFT can be used for filtering unwanted frequencies from a signal or compressing information by representing a signal in terms of a smaller set of significant frequency components.</a:t>
            </a:r>
          </a:p>
          <a:p>
            <a:pPr algn="just"/>
            <a:endParaRPr lang="en-US" sz="2200" dirty="0"/>
          </a:p>
          <a:p>
            <a:pPr algn="just"/>
            <a:r>
              <a:rPr lang="en-US" sz="2400" dirty="0"/>
              <a:t>Applications: Widely used in signal processing, audio and image analysis, communication systems, and various scientific and engineering applications.</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endParaRPr lang="en-IN" sz="2400" dirty="0"/>
          </a:p>
        </p:txBody>
      </p:sp>
    </p:spTree>
    <p:extLst>
      <p:ext uri="{BB962C8B-B14F-4D97-AF65-F5344CB8AC3E}">
        <p14:creationId xmlns:p14="http://schemas.microsoft.com/office/powerpoint/2010/main"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a:t>The 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a:t>N</a:t>
            </a:r>
            <a:r>
              <a:rPr lang="en-US" sz="2400" dirty="0"/>
              <a:t> as the combination of smaller DFTs of sizes 2</a:t>
            </a:r>
            <a:r>
              <a:rPr lang="en-US" sz="2400" i="1" dirty="0"/>
              <a:t>N</a:t>
            </a:r>
            <a:r>
              <a:rPr lang="en-US" sz="2400" dirty="0"/>
              <a:t>/2.</a:t>
            </a:r>
          </a:p>
          <a:p>
            <a:pPr algn="just"/>
            <a:endParaRPr lang="en-US" sz="2400" dirty="0"/>
          </a:p>
          <a:p>
            <a:pPr algn="just"/>
            <a:r>
              <a:rPr lang="en-US" sz="2400" dirty="0"/>
              <a:t>Here is a high-level overview of the Cooley-</a:t>
            </a:r>
            <a:r>
              <a:rPr lang="en-US" sz="2400" dirty="0" err="1"/>
              <a:t>Tukey</a:t>
            </a:r>
            <a:r>
              <a:rPr lang="en-US" sz="2400" dirty="0"/>
              <a:t> algorithm:</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a:t>N</a:t>
            </a:r>
            <a:r>
              <a:rPr lang="en-US" sz="2400" dirty="0"/>
              <a:t> into two DFTs of size 2</a:t>
            </a:r>
            <a:r>
              <a:rPr lang="en-US" sz="2400" i="1" dirty="0"/>
              <a:t>N</a:t>
            </a:r>
            <a:r>
              <a:rPr lang="en-US" sz="2400" dirty="0"/>
              <a:t>/2. This process continues until the base case of </a:t>
            </a:r>
            <a:r>
              <a:rPr lang="en-US" sz="2400" i="1" dirty="0"/>
              <a:t>N</a:t>
            </a:r>
            <a:r>
              <a:rPr lang="en-US" sz="2400" dirty="0"/>
              <a:t>=2 is reached.</a:t>
            </a:r>
          </a:p>
        </p:txBody>
      </p:sp>
    </p:spTree>
    <p:extLst>
      <p:ext uri="{BB962C8B-B14F-4D97-AF65-F5344CB8AC3E}">
        <p14:creationId xmlns:p14="http://schemas.microsoft.com/office/powerpoint/2010/main"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i="1" dirty="0"/>
              <a:t>e</a:t>
            </a:r>
            <a:r>
              <a:rPr lang="en-US" sz="2400" dirty="0"/>
              <a:t>−</a:t>
            </a:r>
            <a:r>
              <a:rPr lang="en-US" sz="2400" i="1" dirty="0"/>
              <a:t>N</a:t>
            </a:r>
            <a:r>
              <a:rPr lang="en-US" sz="2400" dirty="0"/>
              <a:t>2</a:t>
            </a:r>
            <a:r>
              <a:rPr lang="en-US" sz="2400" i="1" dirty="0"/>
              <a:t>π</a:t>
            </a:r>
            <a:r>
              <a:rPr lang="en-US" sz="2400" i="1" dirty="0" err="1"/>
              <a:t>i</a:t>
            </a:r>
            <a:r>
              <a:rPr lang="en-US" sz="2400" dirty="0"/>
              <a:t>​</a:t>
            </a:r>
            <a:r>
              <a:rPr lang="en-US" sz="2400" i="1" dirty="0"/>
              <a:t>k/n</a:t>
            </a:r>
            <a:r>
              <a:rPr lang="en-US" sz="2400" dirty="0"/>
              <a:t>, is used to combine the smaller DFTs to obtain the DFT of size </a:t>
            </a:r>
            <a:r>
              <a:rPr lang="en-US" sz="2400" i="1" dirty="0"/>
              <a:t>N</a:t>
            </a:r>
            <a:r>
              <a:rPr lang="en-US" sz="2400" dirty="0"/>
              <a:t>. The twiddle factor incorporates the necessary phase shifts for each term in the summation.</a:t>
            </a:r>
            <a:endParaRPr lang="en-US" sz="2400" b="1" dirty="0"/>
          </a:p>
          <a:p>
            <a:r>
              <a:rPr lang="en-US" sz="2400" b="1" dirty="0"/>
              <a:t>Combine:</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a:t>O</a:t>
            </a:r>
            <a:r>
              <a:rPr lang="en-US" sz="2400" dirty="0"/>
              <a:t>(</a:t>
            </a:r>
            <a:r>
              <a:rPr lang="en-US" sz="2400" i="1" dirty="0"/>
              <a:t>N</a:t>
            </a:r>
            <a:r>
              <a:rPr lang="en-US" sz="2400" dirty="0"/>
              <a:t>2)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marL="0" indent="0" algn="just">
              <a:buNone/>
            </a:pPr>
            <a:r>
              <a:rPr lang="en-US" sz="2800" b="1" dirty="0"/>
              <a:t>Fast Polynomial Multiplication </a:t>
            </a:r>
          </a:p>
          <a:p>
            <a:pPr marL="0" indent="0" algn="just">
              <a:buNone/>
            </a:pPr>
            <a:r>
              <a:rPr lang="en-US" sz="2000" dirty="0"/>
              <a:t>using the Fast Fourier Transform (FFT) is a widely used algorithm for efficiently multiplying polynomials. The basic idea is to convert the polynomials from the coefficient domain to the point-value domain using FFT, perform </a:t>
            </a:r>
            <a:r>
              <a:rPr lang="en-US" sz="2000" dirty="0" err="1"/>
              <a:t>pointwise</a:t>
            </a:r>
            <a:r>
              <a:rPr lang="en-US" sz="2000" dirty="0"/>
              <a:t> multiplication in the transformed domain, and then apply the inverse FFT to get the coefficients of the resulting polynomial.</a:t>
            </a:r>
          </a:p>
          <a:p>
            <a:pPr algn="just"/>
            <a:r>
              <a:rPr lang="en-US" sz="2000" dirty="0"/>
              <a:t>Here's a high-level overview of the algorithm:</a:t>
            </a:r>
          </a:p>
          <a:p>
            <a:pPr algn="just"/>
            <a:endParaRPr lang="en-US" sz="2000" dirty="0"/>
          </a:p>
        </p:txBody>
      </p:sp>
      <p:pic>
        <p:nvPicPr>
          <p:cNvPr id="4" name="Picture 3"/>
          <p:cNvPicPr>
            <a:picLocks noChangeAspect="1"/>
          </p:cNvPicPr>
          <p:nvPr/>
        </p:nvPicPr>
        <p:blipFill>
          <a:blip r:embed="rId2"/>
          <a:stretch>
            <a:fillRect/>
          </a:stretch>
        </p:blipFill>
        <p:spPr>
          <a:xfrm>
            <a:off x="909936" y="2852936"/>
            <a:ext cx="7056784" cy="3600400"/>
          </a:xfrm>
          <a:prstGeom prst="rect">
            <a:avLst/>
          </a:prstGeom>
        </p:spPr>
      </p:pic>
    </p:spTree>
    <p:extLst>
      <p:ext uri="{BB962C8B-B14F-4D97-AF65-F5344CB8AC3E}">
        <p14:creationId xmlns:p14="http://schemas.microsoft.com/office/powerpoint/2010/main" val="347912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1862</Words>
  <Application>Microsoft Office PowerPoint</Application>
  <PresentationFormat>On-screen Show (4:3)</PresentationFormat>
  <Paragraphs>143</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Broadway</vt:lpstr>
      <vt:lpstr>Calibri</vt:lpstr>
      <vt:lpstr>Söhne</vt:lpstr>
      <vt:lpstr>Office Theme</vt:lpstr>
      <vt:lpstr>CSE408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Greetings</cp:lastModifiedBy>
  <cp:revision>29</cp:revision>
  <dcterms:created xsi:type="dcterms:W3CDTF">2024-02-13T05:29:12Z</dcterms:created>
  <dcterms:modified xsi:type="dcterms:W3CDTF">2024-02-22T05:16:59Z</dcterms:modified>
</cp:coreProperties>
</file>