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3" r:id="rId4"/>
    <p:sldId id="259" r:id="rId5"/>
    <p:sldId id="264" r:id="rId6"/>
    <p:sldId id="260" r:id="rId7"/>
    <p:sldId id="261" r:id="rId8"/>
    <p:sldId id="262"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3"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A0632-DD9C-4BAF-8DA7-4A48E9359B9F}" type="datetimeFigureOut">
              <a:rPr lang="en-IN" smtClean="0"/>
              <a:t>05-03-2024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6FDED-6E63-4AF6-B53C-EA70C39D174E}" type="slidenum">
              <a:rPr lang="en-IN" smtClean="0"/>
              <a:t>‹#›</a:t>
            </a:fld>
            <a:endParaRPr lang="en-IN"/>
          </a:p>
        </p:txBody>
      </p:sp>
    </p:spTree>
    <p:extLst>
      <p:ext uri="{BB962C8B-B14F-4D97-AF65-F5344CB8AC3E}">
        <p14:creationId xmlns:p14="http://schemas.microsoft.com/office/powerpoint/2010/main" val="332459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F6FDED-6E63-4AF6-B53C-EA70C39D174E}" type="slidenum">
              <a:rPr lang="en-IN" smtClean="0"/>
              <a:t>1</a:t>
            </a:fld>
            <a:endParaRPr lang="en-IN"/>
          </a:p>
        </p:txBody>
      </p:sp>
    </p:spTree>
    <p:extLst>
      <p:ext uri="{BB962C8B-B14F-4D97-AF65-F5344CB8AC3E}">
        <p14:creationId xmlns:p14="http://schemas.microsoft.com/office/powerpoint/2010/main" val="314842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26722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1687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417303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34563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EF01C-9D7F-4316-A0D7-4BC4CB89065A}"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21930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BEF01C-9D7F-4316-A0D7-4BC4CB89065A}"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47204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BEF01C-9D7F-4316-A0D7-4BC4CB89065A}" type="datetimeFigureOut">
              <a:rPr lang="en-IN" smtClean="0"/>
              <a:t>05-03-2024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4100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BEF01C-9D7F-4316-A0D7-4BC4CB89065A}"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2880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F01C-9D7F-4316-A0D7-4BC4CB89065A}"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90689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51971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9532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F01C-9D7F-4316-A0D7-4BC4CB89065A}" type="datetimeFigureOut">
              <a:rPr lang="en-IN" smtClean="0"/>
              <a:t>05-03-2024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66CA7-ABF5-481C-92D9-EC340764CFF2}" type="slidenum">
              <a:rPr lang="en-IN" smtClean="0"/>
              <a:t>‹#›</a:t>
            </a:fld>
            <a:endParaRPr lang="en-IN"/>
          </a:p>
        </p:txBody>
      </p:sp>
    </p:spTree>
    <p:extLst>
      <p:ext uri="{BB962C8B-B14F-4D97-AF65-F5344CB8AC3E}">
        <p14:creationId xmlns:p14="http://schemas.microsoft.com/office/powerpoint/2010/main" val="1209792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9388" y="2205038"/>
            <a:ext cx="8856662" cy="1470025"/>
          </a:xfrm>
        </p:spPr>
        <p:txBody>
          <a:bodyPr>
            <a:normAutofit fontScale="90000"/>
          </a:bodyPr>
          <a:lstStyle/>
          <a:p>
            <a:pPr algn="ctr"/>
            <a:r>
              <a:rPr lang="en-US" sz="4800" b="0">
                <a:effectLst/>
                <a:latin typeface="Broadway" pitchFamily="82" charset="0"/>
              </a:rPr>
              <a:t>CSE408</a:t>
            </a:r>
            <a:br>
              <a:rPr lang="en-US" sz="4800" b="0">
                <a:effectLst/>
                <a:latin typeface="Broadway" pitchFamily="82" charset="0"/>
              </a:rPr>
            </a:br>
            <a:r>
              <a:rPr lang="en-US" sz="4800" b="0">
                <a:effectLst/>
                <a:latin typeface="Broadway" pitchFamily="82" charset="0"/>
              </a:rPr>
              <a:t>Divide and Conquer</a:t>
            </a:r>
            <a:endParaRPr lang="en-IN" sz="4800" b="0">
              <a:effectLst/>
              <a:latin typeface="Broadway" pitchFamily="82" charset="0"/>
            </a:endParaRP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9182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4525963"/>
          </a:xfrm>
        </p:spPr>
        <p:txBody>
          <a:bodyPr>
            <a:noAutofit/>
          </a:bodyPr>
          <a:lstStyle/>
          <a:p>
            <a:pPr marL="0" indent="0" algn="just">
              <a:buNone/>
            </a:pPr>
            <a:r>
              <a:rPr lang="en-US" sz="2400" b="1" dirty="0"/>
              <a:t>Fast Fourier Transform (FFT) is a powerful tool in data analysis</a:t>
            </a:r>
            <a:r>
              <a:rPr lang="en-US" sz="2000" dirty="0"/>
              <a:t> particularly in signal processing and frequency domain analysis. Here are some common applications of FFT in data analysis:</a:t>
            </a:r>
          </a:p>
          <a:p>
            <a:pPr marL="0" indent="0" algn="just">
              <a:buNone/>
            </a:pPr>
            <a:endParaRPr lang="en-US" sz="2000" dirty="0"/>
          </a:p>
          <a:p>
            <a:pPr marL="0" indent="0" algn="just">
              <a:buNone/>
            </a:pPr>
            <a:r>
              <a:rPr lang="en-US" sz="2000" dirty="0"/>
              <a:t>1. Signal Processing:</a:t>
            </a:r>
          </a:p>
          <a:p>
            <a:pPr marL="0" indent="0" algn="just">
              <a:buNone/>
            </a:pPr>
            <a:r>
              <a:rPr lang="en-US" sz="2000" dirty="0"/>
              <a:t>   - Frequency Analysis: FFT can be used to analyze the frequency components of a signal. This is crucial in understanding the periodicity and dominant frequencies present in a time-series signal.</a:t>
            </a:r>
          </a:p>
          <a:p>
            <a:pPr marL="0" indent="0" algn="just">
              <a:buNone/>
            </a:pPr>
            <a:r>
              <a:rPr lang="en-US" sz="2000" dirty="0"/>
              <a:t>   - Filtering: FFT can be employed for frequency-based filtering. By removing or attenuating specific frequency components, unwanted noise or interference in a signal can be reduced.</a:t>
            </a:r>
          </a:p>
          <a:p>
            <a:pPr marL="0" indent="0" algn="just">
              <a:buNone/>
            </a:pPr>
            <a:endParaRPr lang="en-US" sz="2000" dirty="0"/>
          </a:p>
          <a:p>
            <a:pPr marL="0" indent="0" algn="just">
              <a:buNone/>
            </a:pPr>
            <a:r>
              <a:rPr lang="en-US" sz="2000" dirty="0"/>
              <a:t>2. Audio Processing:</a:t>
            </a:r>
          </a:p>
          <a:p>
            <a:pPr marL="0" indent="0" algn="just">
              <a:buNone/>
            </a:pPr>
            <a:r>
              <a:rPr lang="en-US" sz="2000" dirty="0"/>
              <a:t>   - Spectrum Analysis: In audio processing, FFT is often used to analyze the spectrum of sound signals. It helps identify the frequencies that contribute to the perceived sound and is crucial in tasks like equalization and audio compression.</a:t>
            </a:r>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53372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908720"/>
            <a:ext cx="7128792" cy="5016758"/>
          </a:xfrm>
          <a:prstGeom prst="rect">
            <a:avLst/>
          </a:prstGeom>
        </p:spPr>
        <p:txBody>
          <a:bodyPr wrap="square">
            <a:spAutoFit/>
          </a:bodyPr>
          <a:lstStyle/>
          <a:p>
            <a:pPr algn="just"/>
            <a:r>
              <a:rPr lang="en-US" sz="2000" dirty="0"/>
              <a:t>3. Vibration Analysis:</a:t>
            </a:r>
          </a:p>
          <a:p>
            <a:pPr algn="just"/>
            <a:r>
              <a:rPr lang="en-US" sz="2000" dirty="0"/>
              <a:t> - Modal Analysis: structural engineering or machinery monitoring, FFT is used to analyze vibrations. It helps identify natural frequencies, modes of vibration, and potential structural issues.</a:t>
            </a:r>
          </a:p>
          <a:p>
            <a:pPr algn="just"/>
            <a:endParaRPr lang="en-US" sz="2000" dirty="0"/>
          </a:p>
          <a:p>
            <a:pPr algn="just"/>
            <a:r>
              <a:rPr lang="en-US" sz="2000" dirty="0"/>
              <a:t>4. Image Processing:</a:t>
            </a:r>
          </a:p>
          <a:p>
            <a:pPr algn="just"/>
            <a:r>
              <a:rPr lang="en-US" sz="2000" dirty="0"/>
              <a:t>   - Image Enhancement: In image processing, FFT is used for techniques like frequency domain filtering. Transforming an image to the frequency domain allows for operations such as sharpening, blurring, or noise reduction.</a:t>
            </a:r>
          </a:p>
          <a:p>
            <a:pPr algn="just"/>
            <a:endParaRPr lang="en-US" sz="2000" dirty="0"/>
          </a:p>
          <a:p>
            <a:pPr algn="just"/>
            <a:r>
              <a:rPr lang="en-US" sz="2000" dirty="0"/>
              <a:t>5. Biomedical Signal Analysis:</a:t>
            </a:r>
          </a:p>
          <a:p>
            <a:pPr algn="just"/>
            <a:r>
              <a:rPr lang="en-US" sz="2000" dirty="0"/>
              <a:t>   - Electroencephalography (EEG) and Electrocardiography (ECG): FFT is employed to analyze brain and heart signals. Identifying specific frequency components can aid in diagnosing abnormalities or studying patterns in these signals.</a:t>
            </a:r>
          </a:p>
        </p:txBody>
      </p:sp>
    </p:spTree>
    <p:extLst>
      <p:ext uri="{BB962C8B-B14F-4D97-AF65-F5344CB8AC3E}">
        <p14:creationId xmlns:p14="http://schemas.microsoft.com/office/powerpoint/2010/main" val="321972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4525963"/>
          </a:xfrm>
        </p:spPr>
        <p:txBody>
          <a:bodyPr>
            <a:noAutofit/>
          </a:bodyPr>
          <a:lstStyle/>
          <a:p>
            <a:pPr marL="0" indent="0" algn="just">
              <a:buNone/>
            </a:pPr>
            <a:r>
              <a:rPr lang="en-US" sz="2000" dirty="0"/>
              <a:t>6. Communication Systems:</a:t>
            </a:r>
          </a:p>
          <a:p>
            <a:pPr marL="0" indent="0" algn="just">
              <a:buNone/>
            </a:pPr>
            <a:r>
              <a:rPr lang="en-US" sz="2000" dirty="0"/>
              <a:t>   - Modulation Analysis: FFT is used to analyze modulated signals in communication systems. It helps in understanding the frequency components present in a transmitted signal.</a:t>
            </a:r>
          </a:p>
          <a:p>
            <a:pPr marL="0" indent="0" algn="just">
              <a:buNone/>
            </a:pPr>
            <a:endParaRPr lang="en-US" sz="2000" dirty="0"/>
          </a:p>
          <a:p>
            <a:pPr marL="0" indent="0" algn="just">
              <a:buNone/>
            </a:pPr>
            <a:r>
              <a:rPr lang="en-US" sz="2000" dirty="0"/>
              <a:t>7. Financial Time Series Analysis:</a:t>
            </a:r>
          </a:p>
          <a:p>
            <a:pPr marL="0" indent="0" algn="just">
              <a:buNone/>
            </a:pPr>
            <a:r>
              <a:rPr lang="en-US" sz="2000" dirty="0"/>
              <a:t>   - Market Analysis: FFT can be applied to analyze periodic patterns or frequencies in financial time series data. It may reveal trends, cycles, or </a:t>
            </a:r>
            <a:r>
              <a:rPr lang="en-US" sz="2000" dirty="0" err="1"/>
              <a:t>seasonalities</a:t>
            </a:r>
            <a:r>
              <a:rPr lang="en-US" sz="2000" dirty="0"/>
              <a:t> in stock prices or other financial indicators.</a:t>
            </a:r>
          </a:p>
          <a:p>
            <a:pPr marL="0" indent="0" algn="just">
              <a:buNone/>
            </a:pPr>
            <a:endParaRPr lang="en-US" sz="2000" dirty="0"/>
          </a:p>
          <a:p>
            <a:pPr marL="0" indent="0" algn="just">
              <a:buNone/>
            </a:pPr>
            <a:r>
              <a:rPr lang="en-US" sz="2000" dirty="0"/>
              <a:t>8. Climate and Environmental Data:</a:t>
            </a:r>
          </a:p>
          <a:p>
            <a:pPr marL="0" indent="0" algn="just">
              <a:buNone/>
            </a:pPr>
            <a:r>
              <a:rPr lang="en-US" sz="2000" dirty="0"/>
              <a:t>   - Spectral Analysis: FFT can be used to analyze climate data, such as temperature or rainfall patterns. Identifying dominant frequencies can help in understanding climatic cycles.</a:t>
            </a:r>
          </a:p>
        </p:txBody>
      </p:sp>
    </p:spTree>
    <p:extLst>
      <p:ext uri="{BB962C8B-B14F-4D97-AF65-F5344CB8AC3E}">
        <p14:creationId xmlns:p14="http://schemas.microsoft.com/office/powerpoint/2010/main" val="396422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lgn="just">
              <a:buNone/>
            </a:pPr>
            <a:r>
              <a:rPr lang="en-US" sz="2200" b="1" dirty="0"/>
              <a:t>Fast Fourier Transform (FFT):</a:t>
            </a:r>
          </a:p>
          <a:p>
            <a:pPr algn="just"/>
            <a:endParaRPr lang="en-US" sz="2200" dirty="0"/>
          </a:p>
          <a:p>
            <a:pPr algn="just"/>
            <a:r>
              <a:rPr lang="en-US" sz="2200" dirty="0"/>
              <a:t>The Fast Fourier Transform (FFT) is an algorithm for computing the Discrete Fourier Transform (DFT) and its inverse. In simpler terms, it's a method to efficiently compute the frequency components of a given signal.</a:t>
            </a:r>
          </a:p>
          <a:p>
            <a:pPr algn="just"/>
            <a:endParaRPr lang="en-US" sz="2200" dirty="0"/>
          </a:p>
          <a:p>
            <a:pPr algn="just"/>
            <a:r>
              <a:rPr lang="en-US" sz="2200" dirty="0"/>
              <a:t>Discrete Fourier Transform (DFT): It transforms a sequence of complex or real numbers (a time-domain signal) into another sequence of complex numbers (the frequency-domain representation).</a:t>
            </a:r>
          </a:p>
          <a:p>
            <a:pPr algn="just"/>
            <a:endParaRPr lang="en-US" sz="2200" dirty="0"/>
          </a:p>
          <a:p>
            <a:pPr algn="just"/>
            <a:r>
              <a:rPr lang="en-US" sz="2200" dirty="0"/>
              <a:t>Fast Fourier Transform (FFT):FFT is an efficient algorithm to compute the DFT. It reduces the number of computations compared to the standard DFT algorithm, making it particularly useful for real-time signal processing and other applications.</a:t>
            </a:r>
          </a:p>
          <a:p>
            <a:pPr algn="just"/>
            <a:endParaRPr lang="en-US" sz="2200" dirty="0"/>
          </a:p>
        </p:txBody>
      </p:sp>
    </p:spTree>
    <p:extLst>
      <p:ext uri="{BB962C8B-B14F-4D97-AF65-F5344CB8AC3E}">
        <p14:creationId xmlns:p14="http://schemas.microsoft.com/office/powerpoint/2010/main" val="221963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836712"/>
            <a:ext cx="7632848" cy="4154984"/>
          </a:xfrm>
          <a:prstGeom prst="rect">
            <a:avLst/>
          </a:prstGeom>
        </p:spPr>
        <p:txBody>
          <a:bodyPr wrap="square">
            <a:spAutoFit/>
          </a:bodyPr>
          <a:lstStyle/>
          <a:p>
            <a:pPr marL="457200" indent="-457200" algn="just">
              <a:buFont typeface="Arial" panose="020B0604020202020204" pitchFamily="34" charset="0"/>
              <a:buChar char="•"/>
            </a:pPr>
            <a:r>
              <a:rPr lang="en-US" sz="2400" dirty="0"/>
              <a:t>FFT is widely used in various fields such as signal processing, telecommunications, audio processing, image processing, and more. It allows us to analyze the frequency content of a signal efficiently.</a:t>
            </a:r>
          </a:p>
          <a:p>
            <a:pPr algn="just"/>
            <a:endParaRPr lang="en-US" sz="2400" dirty="0"/>
          </a:p>
          <a:p>
            <a:pPr marL="457200" indent="-457200" algn="just">
              <a:buFont typeface="Arial" panose="020B0604020202020204" pitchFamily="34" charset="0"/>
              <a:buChar char="•"/>
            </a:pPr>
            <a:r>
              <a:rPr lang="en-US" sz="2400" dirty="0"/>
              <a:t>In summary, complex numbers play a crucial role in various mathematical and scientific applications, and the FFT is a powerful algorithm for efficiently computing the frequency components of a signal. These concepts are fundamental in many areas of mathematics, physics, engineering, and computer science.</a:t>
            </a:r>
            <a:endParaRPr lang="en-IN" sz="2400" dirty="0"/>
          </a:p>
        </p:txBody>
      </p:sp>
    </p:spTree>
    <p:extLst>
      <p:ext uri="{BB962C8B-B14F-4D97-AF65-F5344CB8AC3E}">
        <p14:creationId xmlns:p14="http://schemas.microsoft.com/office/powerpoint/2010/main" val="259224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1400"/>
            <a:ext cx="8229600" cy="5793507"/>
          </a:xfrm>
        </p:spPr>
        <p:txBody>
          <a:bodyPr>
            <a:noAutofit/>
          </a:bodyPr>
          <a:lstStyle/>
          <a:p>
            <a:endParaRPr lang="en-US" sz="2000" dirty="0"/>
          </a:p>
          <a:p>
            <a:pPr marL="0" indent="0" algn="just">
              <a:buNone/>
            </a:pPr>
            <a:r>
              <a:rPr lang="en-US" sz="2000" b="1" dirty="0"/>
              <a:t> </a:t>
            </a:r>
            <a:r>
              <a:rPr lang="en-US" sz="2400" b="1" dirty="0"/>
              <a:t>Fast Fourier Transform (FFT):</a:t>
            </a:r>
          </a:p>
          <a:p>
            <a:pPr marL="0" indent="0" algn="just">
              <a:buNone/>
            </a:pPr>
            <a:r>
              <a:rPr lang="en-US" sz="2000" dirty="0"/>
              <a:t> </a:t>
            </a:r>
          </a:p>
          <a:p>
            <a:pPr marL="0" indent="0" algn="just">
              <a:buNone/>
            </a:pPr>
            <a:r>
              <a:rPr lang="en-US" sz="2000" dirty="0"/>
              <a:t>The Fast Fourier Transform (FFT) is an algorithm for efficiently computing the DFT. It reduces the number of computations needed to perform the DFT from (O(N^2)) to (O(N log N)), where N is the size of the input sequence. The FFT is particularly valuable for processing large datasets and real-time applications.</a:t>
            </a:r>
          </a:p>
          <a:p>
            <a:pPr algn="just"/>
            <a:endParaRPr lang="en-US" sz="2000" dirty="0"/>
          </a:p>
          <a:p>
            <a:pPr marL="0" indent="0" algn="just">
              <a:buNone/>
            </a:pPr>
            <a:r>
              <a:rPr lang="en-US" sz="2000" dirty="0"/>
              <a:t>The Cooley-</a:t>
            </a:r>
            <a:r>
              <a:rPr lang="en-US" sz="2000" dirty="0" err="1"/>
              <a:t>Tukey</a:t>
            </a:r>
            <a:r>
              <a:rPr lang="en-US" sz="2000" dirty="0"/>
              <a:t> algorithm is one of the most common FFT algorithms, and it works by recursively breaking down the DFT of any composite size N into many smaller DFTs of sizes N/2, N/4, and so on, until the base case of (N=2) is reached.</a:t>
            </a:r>
          </a:p>
          <a:p>
            <a:endParaRPr lang="en-US" sz="2000" dirty="0"/>
          </a:p>
          <a:p>
            <a:pPr marL="0" indent="0" algn="just">
              <a:buNone/>
            </a:pPr>
            <a:r>
              <a:rPr lang="en-US" sz="2000" dirty="0"/>
              <a:t> </a:t>
            </a:r>
            <a:r>
              <a:rPr lang="en-US" sz="2000" b="1" dirty="0"/>
              <a:t>Interpretation:</a:t>
            </a:r>
          </a:p>
          <a:p>
            <a:pPr algn="just"/>
            <a:endParaRPr lang="en-US" sz="2000" dirty="0"/>
          </a:p>
          <a:p>
            <a:pPr algn="just"/>
            <a:r>
              <a:rPr lang="en-US" sz="2000" dirty="0"/>
              <a:t>Time-Domain to Frequency-Domain Conversion:</a:t>
            </a:r>
          </a:p>
          <a:p>
            <a:pPr marL="0" indent="0" algn="just">
              <a:buNone/>
            </a:pPr>
            <a:endParaRPr lang="en-US" sz="2000" dirty="0"/>
          </a:p>
          <a:p>
            <a:pPr algn="just"/>
            <a:r>
              <a:rPr lang="en-US" sz="2000" dirty="0"/>
              <a:t>DFT and FFT allow us to analyze a signal in terms of its frequency components. The result, \(</a:t>
            </a:r>
            <a:r>
              <a:rPr lang="en-US" sz="2000" dirty="0" err="1"/>
              <a:t>X_k</a:t>
            </a:r>
            <a:r>
              <a:rPr lang="en-US" sz="2000" dirty="0"/>
              <a:t>\), represents the amplitude and phase of the frequency component at index \(k\) in the original signal.</a:t>
            </a:r>
          </a:p>
          <a:p>
            <a:endParaRPr lang="en-US" sz="2000" dirty="0"/>
          </a:p>
        </p:txBody>
      </p:sp>
    </p:spTree>
    <p:extLst>
      <p:ext uri="{BB962C8B-B14F-4D97-AF65-F5344CB8AC3E}">
        <p14:creationId xmlns:p14="http://schemas.microsoft.com/office/powerpoint/2010/main" val="361804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9392"/>
            <a:ext cx="8496944" cy="4525963"/>
          </a:xfrm>
        </p:spPr>
        <p:txBody>
          <a:bodyPr>
            <a:noAutofit/>
          </a:bodyPr>
          <a:lstStyle/>
          <a:p>
            <a:pPr algn="just"/>
            <a:endParaRPr lang="en-US" sz="2200" dirty="0"/>
          </a:p>
          <a:p>
            <a:pPr algn="just"/>
            <a:r>
              <a:rPr lang="en-US" sz="2200" dirty="0"/>
              <a:t>Spectral Analysis: By examining the magnitudes and phases of the complex numbers in the DFT/FFT output, we can identify the dominant frequencies present in a signal.</a:t>
            </a:r>
          </a:p>
          <a:p>
            <a:pPr algn="just"/>
            <a:endParaRPr lang="en-US" sz="2200" dirty="0"/>
          </a:p>
          <a:p>
            <a:pPr algn="just"/>
            <a:r>
              <a:rPr lang="en-US" sz="2200" dirty="0"/>
              <a:t>Filtering and Compression: DFT/FFT can be used for filtering unwanted frequencies from a signal or compressing information by representing a signal in terms of a smaller set of significant frequency components.</a:t>
            </a:r>
          </a:p>
          <a:p>
            <a:pPr algn="just"/>
            <a:endParaRPr lang="en-US" sz="2200" dirty="0"/>
          </a:p>
          <a:p>
            <a:pPr algn="just"/>
            <a:r>
              <a:rPr lang="en-US" sz="2400" dirty="0"/>
              <a:t>Applications: Widely used in signal processing, audio and image analysis, communication systems, and various scientific and engineering applications.</a:t>
            </a:r>
          </a:p>
          <a:p>
            <a:pPr algn="just"/>
            <a:endParaRPr lang="en-US" sz="2400" dirty="0"/>
          </a:p>
          <a:p>
            <a:pPr algn="just"/>
            <a:r>
              <a:rPr lang="en-US" sz="2400" dirty="0"/>
              <a:t>Understanding the DFT and FFT is crucial in fields where the analysis and manipulation of signals in the frequency domain are essential for tasks such as filtering, modulation, and compression.</a:t>
            </a:r>
            <a:endParaRPr lang="en-IN" sz="2400" dirty="0"/>
          </a:p>
        </p:txBody>
      </p:sp>
    </p:spTree>
    <p:extLst>
      <p:ext uri="{BB962C8B-B14F-4D97-AF65-F5344CB8AC3E}">
        <p14:creationId xmlns:p14="http://schemas.microsoft.com/office/powerpoint/2010/main" val="166434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US" sz="2400" b="1" dirty="0"/>
              <a:t>Cooley-</a:t>
            </a:r>
            <a:r>
              <a:rPr lang="en-US" sz="2400" b="1" dirty="0" err="1"/>
              <a:t>Tukey</a:t>
            </a:r>
            <a:r>
              <a:rPr lang="en-US" sz="2400" b="1" dirty="0"/>
              <a:t> algorithm </a:t>
            </a:r>
            <a:r>
              <a:rPr lang="en-US" sz="2400" dirty="0"/>
              <a:t>The Cooley-</a:t>
            </a:r>
            <a:r>
              <a:rPr lang="en-US" sz="2400" dirty="0" err="1"/>
              <a:t>Tukey</a:t>
            </a:r>
            <a:r>
              <a:rPr lang="en-US" sz="2400" dirty="0"/>
              <a:t> algorithm is a popular divide-and-conquer algorithm used for the implementation of the Fast Fourier Transform (FFT). This algorithm was independently developed by J. W. Cooley and John W. </a:t>
            </a:r>
            <a:r>
              <a:rPr lang="en-US" sz="2400" dirty="0" err="1"/>
              <a:t>Tukey</a:t>
            </a:r>
            <a:r>
              <a:rPr lang="en-US" sz="2400" dirty="0"/>
              <a:t> in 1965. The key idea behind the Cooley-</a:t>
            </a:r>
            <a:r>
              <a:rPr lang="en-US" sz="2400" dirty="0" err="1"/>
              <a:t>Tukey</a:t>
            </a:r>
            <a:r>
              <a:rPr lang="en-US" sz="2400" dirty="0"/>
              <a:t> FFT algorithm is to express the DFT of a composite size </a:t>
            </a:r>
            <a:r>
              <a:rPr lang="en-US" sz="2400" i="1" dirty="0"/>
              <a:t>N</a:t>
            </a:r>
            <a:r>
              <a:rPr lang="en-US" sz="2400" dirty="0"/>
              <a:t> as the combination of smaller DFTs of sizes 2</a:t>
            </a:r>
            <a:r>
              <a:rPr lang="en-US" sz="2400" i="1" dirty="0"/>
              <a:t>N</a:t>
            </a:r>
            <a:r>
              <a:rPr lang="en-US" sz="2400" dirty="0"/>
              <a:t>/2.</a:t>
            </a:r>
          </a:p>
          <a:p>
            <a:pPr algn="just"/>
            <a:endParaRPr lang="en-US" sz="2400" dirty="0"/>
          </a:p>
          <a:p>
            <a:pPr algn="just"/>
            <a:r>
              <a:rPr lang="en-US" sz="2400" dirty="0"/>
              <a:t>Here is a high-level overview of the Cooley-</a:t>
            </a:r>
            <a:r>
              <a:rPr lang="en-US" sz="2400" dirty="0" err="1"/>
              <a:t>Tukey</a:t>
            </a:r>
            <a:r>
              <a:rPr lang="en-US" sz="2400" dirty="0"/>
              <a:t> algorithm:</a:t>
            </a:r>
          </a:p>
          <a:p>
            <a:pPr marL="0" indent="0" algn="just">
              <a:buNone/>
            </a:pPr>
            <a:endParaRPr lang="en-US" sz="2400" dirty="0"/>
          </a:p>
          <a:p>
            <a:pPr algn="just"/>
            <a:r>
              <a:rPr lang="en-US" sz="2400" b="1" dirty="0"/>
              <a:t>Recursive Division:</a:t>
            </a:r>
            <a:endParaRPr lang="en-US" sz="2400" dirty="0"/>
          </a:p>
          <a:p>
            <a:pPr lvl="1" algn="just"/>
            <a:r>
              <a:rPr lang="en-US" sz="2400" dirty="0"/>
              <a:t>The algorithm recursively divides the DFT of size </a:t>
            </a:r>
            <a:r>
              <a:rPr lang="en-US" sz="2400" i="1" dirty="0"/>
              <a:t>N</a:t>
            </a:r>
            <a:r>
              <a:rPr lang="en-US" sz="2400" dirty="0"/>
              <a:t> into two DFTs of size 2</a:t>
            </a:r>
            <a:r>
              <a:rPr lang="en-US" sz="2400" i="1" dirty="0"/>
              <a:t>N</a:t>
            </a:r>
            <a:r>
              <a:rPr lang="en-US" sz="2400" dirty="0"/>
              <a:t>/2. This process continues until the base case of </a:t>
            </a:r>
            <a:r>
              <a:rPr lang="en-US" sz="2400" i="1" dirty="0"/>
              <a:t>N</a:t>
            </a:r>
            <a:r>
              <a:rPr lang="en-US" sz="2400" dirty="0"/>
              <a:t>=2 is reached.</a:t>
            </a:r>
          </a:p>
        </p:txBody>
      </p:sp>
    </p:spTree>
    <p:extLst>
      <p:ext uri="{BB962C8B-B14F-4D97-AF65-F5344CB8AC3E}">
        <p14:creationId xmlns:p14="http://schemas.microsoft.com/office/powerpoint/2010/main" val="303675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229600" cy="4525963"/>
          </a:xfrm>
        </p:spPr>
        <p:txBody>
          <a:bodyPr>
            <a:noAutofit/>
          </a:bodyPr>
          <a:lstStyle/>
          <a:p>
            <a:pPr algn="just"/>
            <a:r>
              <a:rPr lang="en-US" sz="2400" b="1" dirty="0"/>
              <a:t>Twiddle Factor:</a:t>
            </a:r>
            <a:endParaRPr lang="en-US" sz="2400" dirty="0"/>
          </a:p>
          <a:p>
            <a:pPr marL="457200" lvl="1" indent="0" algn="just">
              <a:buNone/>
            </a:pPr>
            <a:r>
              <a:rPr lang="en-US" sz="2400" dirty="0"/>
              <a:t>The twiddle factor </a:t>
            </a:r>
            <a:r>
              <a:rPr lang="en-US" sz="2400" i="1" dirty="0"/>
              <a:t>e</a:t>
            </a:r>
            <a:r>
              <a:rPr lang="en-US" sz="2400" dirty="0"/>
              <a:t>−</a:t>
            </a:r>
            <a:r>
              <a:rPr lang="en-US" sz="2400" i="1" dirty="0"/>
              <a:t>N</a:t>
            </a:r>
            <a:r>
              <a:rPr lang="en-US" sz="2400" dirty="0"/>
              <a:t>2</a:t>
            </a:r>
            <a:r>
              <a:rPr lang="en-US" sz="2400" i="1" dirty="0"/>
              <a:t>π</a:t>
            </a:r>
            <a:r>
              <a:rPr lang="en-US" sz="2400" i="1" dirty="0" err="1"/>
              <a:t>i</a:t>
            </a:r>
            <a:r>
              <a:rPr lang="en-US" sz="2400" dirty="0"/>
              <a:t>​</a:t>
            </a:r>
            <a:r>
              <a:rPr lang="en-US" sz="2400" i="1" dirty="0"/>
              <a:t>k/n</a:t>
            </a:r>
            <a:r>
              <a:rPr lang="en-US" sz="2400" dirty="0"/>
              <a:t>, is used to combine the smaller DFTs to obtain the DFT of size </a:t>
            </a:r>
            <a:r>
              <a:rPr lang="en-US" sz="2400" i="1" dirty="0"/>
              <a:t>N</a:t>
            </a:r>
            <a:r>
              <a:rPr lang="en-US" sz="2400" dirty="0"/>
              <a:t>. The twiddle factor incorporates the necessary phase shifts for each term in the summation.</a:t>
            </a:r>
            <a:endParaRPr lang="en-US" sz="2400" b="1" dirty="0"/>
          </a:p>
          <a:p>
            <a:r>
              <a:rPr lang="en-US" sz="2400" b="1" dirty="0"/>
              <a:t>Combine:</a:t>
            </a:r>
            <a:endParaRPr lang="en-US" sz="2400" dirty="0"/>
          </a:p>
          <a:p>
            <a:pPr marL="457200" lvl="1" indent="0">
              <a:buNone/>
            </a:pPr>
            <a:r>
              <a:rPr lang="en-US" sz="2400" dirty="0"/>
              <a:t>The results of the smaller DFTs are combined to produce the final DFT of size </a:t>
            </a:r>
            <a:r>
              <a:rPr lang="en-US" sz="2400" i="1" dirty="0"/>
              <a:t>N</a:t>
            </a:r>
            <a:r>
              <a:rPr lang="en-US" sz="2400" dirty="0"/>
              <a:t>. This combination is done using the twiddle factor, which determines the weights and phase shifts for each term.</a:t>
            </a:r>
          </a:p>
          <a:p>
            <a:pPr marL="457200" lvl="1" indent="0">
              <a:buNone/>
            </a:pPr>
            <a:endParaRPr lang="en-US" sz="2400" dirty="0"/>
          </a:p>
          <a:p>
            <a:r>
              <a:rPr lang="en-US" sz="2400" dirty="0"/>
              <a:t>The Cooley-</a:t>
            </a:r>
            <a:r>
              <a:rPr lang="en-US" sz="2400" dirty="0" err="1"/>
              <a:t>Tukey</a:t>
            </a:r>
            <a:r>
              <a:rPr lang="en-US" sz="2400" dirty="0"/>
              <a:t> algorithm works most efficiently when </a:t>
            </a:r>
            <a:r>
              <a:rPr lang="en-US" sz="2400" i="1" dirty="0"/>
              <a:t>N</a:t>
            </a:r>
            <a:r>
              <a:rPr lang="en-US" sz="2400" dirty="0"/>
              <a:t> is a power of 2. In this case, the algorithm reduces the number of computations required from </a:t>
            </a:r>
            <a:r>
              <a:rPr lang="en-US" sz="2400" i="1" dirty="0"/>
              <a:t>O</a:t>
            </a:r>
            <a:r>
              <a:rPr lang="en-US" sz="2400" dirty="0"/>
              <a:t>(</a:t>
            </a:r>
            <a:r>
              <a:rPr lang="en-US" sz="2400" i="1" dirty="0"/>
              <a:t>N</a:t>
            </a:r>
            <a:r>
              <a:rPr lang="en-US" sz="2400" dirty="0"/>
              <a:t>2) to </a:t>
            </a:r>
            <a:r>
              <a:rPr lang="en-US" sz="2400" i="1" dirty="0"/>
              <a:t>O</a:t>
            </a:r>
            <a:r>
              <a:rPr lang="en-US" sz="2400" dirty="0"/>
              <a:t>(</a:t>
            </a:r>
            <a:r>
              <a:rPr lang="en-US" sz="2400" i="1" dirty="0" err="1"/>
              <a:t>N</a:t>
            </a:r>
            <a:r>
              <a:rPr lang="en-US" sz="2400" dirty="0" err="1"/>
              <a:t>log</a:t>
            </a:r>
            <a:r>
              <a:rPr lang="en-US" sz="2400" i="1" dirty="0" err="1"/>
              <a:t>N</a:t>
            </a:r>
            <a:r>
              <a:rPr lang="en-US" sz="2400" dirty="0"/>
              <a:t>), making it significantly faster compared to the straightforward computation of the DFT.</a:t>
            </a:r>
          </a:p>
        </p:txBody>
      </p:sp>
    </p:spTree>
    <p:extLst>
      <p:ext uri="{BB962C8B-B14F-4D97-AF65-F5344CB8AC3E}">
        <p14:creationId xmlns:p14="http://schemas.microsoft.com/office/powerpoint/2010/main" val="330456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772816"/>
            <a:ext cx="8229600" cy="4525963"/>
          </a:xfrm>
        </p:spPr>
        <p:txBody>
          <a:bodyPr>
            <a:normAutofit fontScale="92500" lnSpcReduction="20000"/>
          </a:bodyPr>
          <a:lstStyle/>
          <a:p>
            <a:r>
              <a:rPr lang="en-US" dirty="0"/>
              <a:t>function </a:t>
            </a:r>
            <a:r>
              <a:rPr lang="en-US" dirty="0" err="1"/>
              <a:t>fft</a:t>
            </a:r>
            <a:r>
              <a:rPr lang="en-US" dirty="0"/>
              <a:t>(x):</a:t>
            </a:r>
          </a:p>
          <a:p>
            <a:r>
              <a:rPr lang="en-US" dirty="0"/>
              <a:t>    N = length(x)</a:t>
            </a:r>
          </a:p>
          <a:p>
            <a:r>
              <a:rPr lang="en-US" dirty="0"/>
              <a:t>    if N == 1:</a:t>
            </a:r>
          </a:p>
          <a:p>
            <a:r>
              <a:rPr lang="en-US" dirty="0"/>
              <a:t>        return x</a:t>
            </a:r>
          </a:p>
          <a:p>
            <a:r>
              <a:rPr lang="en-US" dirty="0"/>
              <a:t>    else:</a:t>
            </a:r>
          </a:p>
          <a:p>
            <a:r>
              <a:rPr lang="en-US" dirty="0"/>
              <a:t>        </a:t>
            </a:r>
            <a:r>
              <a:rPr lang="en-US" dirty="0" err="1"/>
              <a:t>X_even</a:t>
            </a:r>
            <a:r>
              <a:rPr lang="en-US" dirty="0"/>
              <a:t> = </a:t>
            </a:r>
            <a:r>
              <a:rPr lang="en-US" dirty="0" err="1"/>
              <a:t>fft</a:t>
            </a:r>
            <a:r>
              <a:rPr lang="en-US" dirty="0"/>
              <a:t>(x[0], x[2], ..., x[N-2])</a:t>
            </a:r>
          </a:p>
          <a:p>
            <a:r>
              <a:rPr lang="en-US" dirty="0"/>
              <a:t>        </a:t>
            </a:r>
            <a:r>
              <a:rPr lang="en-US" dirty="0" err="1"/>
              <a:t>X_odd</a:t>
            </a:r>
            <a:r>
              <a:rPr lang="en-US" dirty="0"/>
              <a:t> = </a:t>
            </a:r>
            <a:r>
              <a:rPr lang="en-US" dirty="0" err="1"/>
              <a:t>fft</a:t>
            </a:r>
            <a:r>
              <a:rPr lang="en-US" dirty="0"/>
              <a:t>(x[1], x[3], ..., x[N-1])</a:t>
            </a:r>
          </a:p>
          <a:p>
            <a:r>
              <a:rPr lang="en-US" dirty="0"/>
              <a:t>        combine </a:t>
            </a:r>
            <a:r>
              <a:rPr lang="en-US" dirty="0" err="1"/>
              <a:t>X_even</a:t>
            </a:r>
            <a:r>
              <a:rPr lang="en-US" dirty="0"/>
              <a:t> and </a:t>
            </a:r>
            <a:r>
              <a:rPr lang="en-US" dirty="0" err="1"/>
              <a:t>X_odd</a:t>
            </a:r>
            <a:r>
              <a:rPr lang="en-US" dirty="0"/>
              <a:t> using twiddle factor</a:t>
            </a:r>
          </a:p>
          <a:p>
            <a:r>
              <a:rPr lang="en-US" dirty="0"/>
              <a:t>        return combined result</a:t>
            </a:r>
          </a:p>
          <a:p>
            <a:endParaRPr lang="en-IN" dirty="0"/>
          </a:p>
        </p:txBody>
      </p:sp>
      <p:sp>
        <p:nvSpPr>
          <p:cNvPr id="4" name="Rectangle 3"/>
          <p:cNvSpPr/>
          <p:nvPr/>
        </p:nvSpPr>
        <p:spPr>
          <a:xfrm>
            <a:off x="611560" y="332656"/>
            <a:ext cx="8229600" cy="954107"/>
          </a:xfrm>
          <a:prstGeom prst="rect">
            <a:avLst/>
          </a:prstGeom>
        </p:spPr>
        <p:txBody>
          <a:bodyPr wrap="square">
            <a:spAutoFit/>
          </a:bodyPr>
          <a:lstStyle/>
          <a:p>
            <a:r>
              <a:rPr lang="en-US" sz="2800" b="1" dirty="0">
                <a:solidFill>
                  <a:srgbClr val="0D0D0D"/>
                </a:solidFill>
                <a:latin typeface="Söhne"/>
              </a:rPr>
              <a:t>simplified </a:t>
            </a:r>
            <a:r>
              <a:rPr lang="en-US" sz="2800" b="1" dirty="0" err="1">
                <a:solidFill>
                  <a:srgbClr val="0D0D0D"/>
                </a:solidFill>
                <a:latin typeface="Söhne"/>
              </a:rPr>
              <a:t>pseudocode</a:t>
            </a:r>
            <a:r>
              <a:rPr lang="en-US" sz="2800" b="1" dirty="0">
                <a:solidFill>
                  <a:srgbClr val="0D0D0D"/>
                </a:solidFill>
                <a:latin typeface="Söhne"/>
              </a:rPr>
              <a:t> for the Cooley-</a:t>
            </a:r>
            <a:r>
              <a:rPr lang="en-US" sz="2800" b="1" dirty="0" err="1">
                <a:solidFill>
                  <a:srgbClr val="0D0D0D"/>
                </a:solidFill>
                <a:latin typeface="Söhne"/>
              </a:rPr>
              <a:t>Tukey</a:t>
            </a:r>
            <a:r>
              <a:rPr lang="en-US" sz="2800" b="1" dirty="0">
                <a:solidFill>
                  <a:srgbClr val="0D0D0D"/>
                </a:solidFill>
                <a:latin typeface="Söhne"/>
              </a:rPr>
              <a:t> FFT algorithm:</a:t>
            </a:r>
            <a:endParaRPr lang="en-IN" sz="2800" b="1" dirty="0"/>
          </a:p>
        </p:txBody>
      </p:sp>
    </p:spTree>
    <p:extLst>
      <p:ext uri="{BB962C8B-B14F-4D97-AF65-F5344CB8AC3E}">
        <p14:creationId xmlns:p14="http://schemas.microsoft.com/office/powerpoint/2010/main" val="11550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4525963"/>
          </a:xfrm>
        </p:spPr>
        <p:txBody>
          <a:bodyPr>
            <a:normAutofit/>
          </a:bodyPr>
          <a:lstStyle/>
          <a:p>
            <a:pPr marL="0" indent="0" algn="just">
              <a:buNone/>
            </a:pPr>
            <a:r>
              <a:rPr lang="en-US" sz="2800" b="1" dirty="0"/>
              <a:t>Fast Polynomial Multiplication </a:t>
            </a:r>
          </a:p>
          <a:p>
            <a:pPr marL="0" indent="0" algn="just">
              <a:buNone/>
            </a:pPr>
            <a:r>
              <a:rPr lang="en-US" sz="2000" dirty="0"/>
              <a:t>using the Fast Fourier Transform (FFT) is a widely used algorithm for efficiently multiplying polynomials. The basic idea is to convert the polynomials from the coefficient domain to the point-value domain using FFT, perform </a:t>
            </a:r>
            <a:r>
              <a:rPr lang="en-US" sz="2000" dirty="0" err="1"/>
              <a:t>pointwise</a:t>
            </a:r>
            <a:r>
              <a:rPr lang="en-US" sz="2000" dirty="0"/>
              <a:t> multiplication in the transformed domain, and then apply the inverse FFT to get the coefficients of the resulting polynomial.</a:t>
            </a:r>
          </a:p>
          <a:p>
            <a:pPr algn="just"/>
            <a:r>
              <a:rPr lang="en-US" sz="2000" dirty="0"/>
              <a:t>Here's a high-level overview of the algorithm:</a:t>
            </a:r>
          </a:p>
          <a:p>
            <a:pPr algn="just"/>
            <a:endParaRPr lang="en-US" sz="2000" dirty="0"/>
          </a:p>
        </p:txBody>
      </p:sp>
      <p:pic>
        <p:nvPicPr>
          <p:cNvPr id="4" name="Picture 3"/>
          <p:cNvPicPr>
            <a:picLocks noChangeAspect="1"/>
          </p:cNvPicPr>
          <p:nvPr/>
        </p:nvPicPr>
        <p:blipFill>
          <a:blip r:embed="rId2"/>
          <a:stretch>
            <a:fillRect/>
          </a:stretch>
        </p:blipFill>
        <p:spPr>
          <a:xfrm>
            <a:off x="909936" y="2852936"/>
            <a:ext cx="7056784" cy="3600400"/>
          </a:xfrm>
          <a:prstGeom prst="rect">
            <a:avLst/>
          </a:prstGeom>
        </p:spPr>
      </p:pic>
    </p:spTree>
    <p:extLst>
      <p:ext uri="{BB962C8B-B14F-4D97-AF65-F5344CB8AC3E}">
        <p14:creationId xmlns:p14="http://schemas.microsoft.com/office/powerpoint/2010/main" val="347912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1316</Words>
  <Application>Microsoft Office PowerPoint</Application>
  <PresentationFormat>On-screen Show (4:3)</PresentationFormat>
  <Paragraphs>81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Broadway</vt:lpstr>
      <vt:lpstr>Calibri</vt:lpstr>
      <vt:lpstr>Söhne</vt:lpstr>
      <vt:lpstr>Office Theme</vt:lpstr>
      <vt:lpstr>CSE408 Divide and Conquer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CSE408 Divide and Conquer</dc:title>
  <dc:creator>Ritika</dc:creator>
  <cp:lastModifiedBy>Greetings</cp:lastModifiedBy>
  <cp:revision>30</cp:revision>
  <dcterms:created xsi:type="dcterms:W3CDTF">2024-02-13T05:29:12Z</dcterms:created>
  <dcterms:modified xsi:type="dcterms:W3CDTF">2024-03-05T04:21:29Z</dcterms:modified>
</cp:coreProperties>
</file>