
<file path=[Content_Types].xml><?xml version="1.0" encoding="utf-8"?>
<Types xmlns="http://schemas.openxmlformats.org/package/2006/content-types">
  <Default ContentType="image/jpeg" Extension="jpg"/>
  <Default ContentType="application/vnd.openxmlformats-officedocument.presentationml.presentation" Extension="pptx"/>
  <Default ContentType="application/vnd.openxmlformats-officedocument.vmlDrawing" Extension="vml"/>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presentation" PartName="/ppt/embeddings/Microsoft_Office_PowerPoint_Presentation2.pptx"/>
  <Override ContentType="application/vnd.openxmlformats-officedocument.presentationml.presentation" PartName="/ppt/embeddings/Microsoft_Office_PowerPoint_Presentation1.pptx"/>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84" roundtripDataSignature="AMtx7mjkLYvJ4IPfZuf3izIwAhkUWbG3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customschemas.google.com/relationships/presentationmetadata" Target="metadata"/><Relationship Id="rId83" Type="http://schemas.openxmlformats.org/officeDocument/2006/relationships/slide" Target="slides/slide78.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9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9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0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0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0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9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9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9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9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9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9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9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9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9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9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0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10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10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10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10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0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0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0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3"/>
          <p:cNvSpPr/>
          <p:nvPr>
            <p:ph idx="2" type="pic"/>
          </p:nvPr>
        </p:nvSpPr>
        <p:spPr>
          <a:xfrm>
            <a:off x="1792288" y="612775"/>
            <a:ext cx="5486400" cy="4114800"/>
          </a:xfrm>
          <a:prstGeom prst="rect">
            <a:avLst/>
          </a:prstGeom>
          <a:noFill/>
          <a:ln>
            <a:noFill/>
          </a:ln>
        </p:spPr>
      </p:sp>
      <p:sp>
        <p:nvSpPr>
          <p:cNvPr id="68" name="Google Shape;68;p10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package" Target="../embeddings/Microsoft_Office_PowerPoint_Presentation1.pptx"/><Relationship Id="rId9" Type="http://schemas.openxmlformats.org/officeDocument/2006/relationships/image" Target="../media/image2.png"/><Relationship Id="rId5" Type="http://schemas.openxmlformats.org/officeDocument/2006/relationships/package" Target="../embeddings/Microsoft_Office_PowerPoint_Presentation1.pptx"/><Relationship Id="rId6" Type="http://schemas.openxmlformats.org/officeDocument/2006/relationships/image" Target="../media/image3.png"/><Relationship Id="rId7" Type="http://schemas.openxmlformats.org/officeDocument/2006/relationships/package" Target="../embeddings/Microsoft_Office_PowerPoint_Presentation2.pptx"/><Relationship Id="rId8" Type="http://schemas.openxmlformats.org/officeDocument/2006/relationships/package" Target="../embeddings/Microsoft_Office_PowerPoint_Presentation2.pptx"/></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0.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hyperlink" Target="https://www.w3schools.com/jsref/met_win_clearinterval.asp"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hyperlink" Target="https://www.w3schools.com/jsref/met_win_setinterval.asp"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228600" y="462171"/>
            <a:ext cx="8534400" cy="21236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400" u="none" cap="none" strike="noStrike">
                <a:solidFill>
                  <a:schemeClr val="dk1"/>
                </a:solidFill>
                <a:latin typeface="Times New Roman"/>
                <a:ea typeface="Times New Roman"/>
                <a:cs typeface="Times New Roman"/>
                <a:sym typeface="Times New Roman"/>
              </a:rPr>
              <a:t>JavaScript(Unit 1)</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endParaRPr/>
          </a:p>
        </p:txBody>
      </p:sp>
      <p:sp>
        <p:nvSpPr>
          <p:cNvPr id="89" name="Google Shape;89;p1"/>
          <p:cNvSpPr/>
          <p:nvPr/>
        </p:nvSpPr>
        <p:spPr>
          <a:xfrm>
            <a:off x="381000" y="1066800"/>
            <a:ext cx="8382000" cy="467820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Times New Roman"/>
                <a:ea typeface="Times New Roman"/>
                <a:cs typeface="Times New Roman"/>
                <a:sym typeface="Times New Roman"/>
              </a:rPr>
            </a:br>
            <a:endParaRPr b="1" sz="1800" u="sng">
              <a:solidFill>
                <a:srgbClr val="0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1" i="0" sz="1800" u="sng" cap="none" strike="noStrike">
              <a:solidFill>
                <a:srgbClr val="0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90" name="Google Shape;90;p1"/>
          <p:cNvSpPr txBox="1"/>
          <p:nvPr/>
        </p:nvSpPr>
        <p:spPr>
          <a:xfrm>
            <a:off x="762000" y="1264682"/>
            <a:ext cx="3200400" cy="5582362"/>
          </a:xfrm>
          <a:prstGeom prst="rect">
            <a:avLst/>
          </a:prstGeom>
          <a:gradFill>
            <a:gsLst>
              <a:gs pos="0">
                <a:srgbClr val="F4F8FB"/>
              </a:gs>
              <a:gs pos="74000">
                <a:srgbClr val="AEC5E1"/>
              </a:gs>
              <a:gs pos="83000">
                <a:srgbClr val="AEC5E1"/>
              </a:gs>
              <a:gs pos="100000">
                <a:srgbClr val="C8D8EB"/>
              </a:gs>
            </a:gsLst>
            <a:lin ang="5400000" scaled="0"/>
          </a:grad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JavaScript</a:t>
            </a:r>
            <a:endParaRPr/>
          </a:p>
          <a:p>
            <a:pPr indent="0" lvl="0" marL="0" marR="0" rtl="0" algn="l">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Modules</a:t>
            </a:r>
            <a:endParaRPr/>
          </a:p>
          <a:p>
            <a:pPr indent="0" lvl="0" marL="0" marR="0" rtl="0" algn="l">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Export &amp; Import</a:t>
            </a:r>
            <a:endParaRPr/>
          </a:p>
          <a:p>
            <a:pPr indent="0" lvl="0" marL="0" marR="0" rtl="0" algn="l">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const</a:t>
            </a:r>
            <a:endParaRPr sz="20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let</a:t>
            </a:r>
            <a:endParaRPr/>
          </a:p>
          <a:p>
            <a:pPr indent="0" lvl="0" marL="0" marR="0" rtl="0" algn="l">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var </a:t>
            </a:r>
            <a:endParaRPr/>
          </a:p>
          <a:p>
            <a:pPr indent="0" lvl="0" marL="0" marR="0" rtl="0" algn="l">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arrow functions</a:t>
            </a:r>
            <a:endParaRPr/>
          </a:p>
          <a:p>
            <a:pPr indent="0" lvl="0" marL="0" marR="0" rtl="0" algn="l">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Classes</a:t>
            </a:r>
            <a:endParaRPr/>
          </a:p>
          <a:p>
            <a:pPr indent="0" lvl="0" marL="0" marR="0" rtl="0" algn="l">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Properties</a:t>
            </a:r>
            <a:endParaRPr/>
          </a:p>
          <a:p>
            <a:pPr indent="0" lvl="0" marL="0" marR="0" rtl="0" algn="l">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Methods</a:t>
            </a:r>
            <a:endParaRPr/>
          </a:p>
          <a:p>
            <a:pPr indent="0" lvl="0" marL="0" marR="0" rtl="0" algn="l">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Spread &amp; Rest Operator</a:t>
            </a:r>
            <a:endParaRPr/>
          </a:p>
          <a:p>
            <a:pPr indent="0" lvl="0" marL="0" marR="0" rtl="0" algn="l">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 Destructuring</a:t>
            </a:r>
            <a:endParaRPr sz="20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Array functions</a:t>
            </a:r>
            <a:endParaRPr sz="2000">
              <a:solidFill>
                <a:schemeClr val="dk1"/>
              </a:solidFill>
              <a:latin typeface="Times New Roman"/>
              <a:ea typeface="Times New Roman"/>
              <a:cs typeface="Times New Roman"/>
              <a:sym typeface="Times New Roman"/>
            </a:endParaRPr>
          </a:p>
        </p:txBody>
      </p:sp>
      <p:sp>
        <p:nvSpPr>
          <p:cNvPr id="91" name="Google Shape;91;p1"/>
          <p:cNvSpPr txBox="1"/>
          <p:nvPr/>
        </p:nvSpPr>
        <p:spPr>
          <a:xfrm>
            <a:off x="4114800" y="5918025"/>
            <a:ext cx="5029200" cy="1329851"/>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 </a:t>
            </a:r>
            <a:r>
              <a:rPr b="1" lang="en-US" sz="2200">
                <a:solidFill>
                  <a:schemeClr val="dk1"/>
                </a:solidFill>
                <a:latin typeface="Times New Roman"/>
                <a:ea typeface="Times New Roman"/>
                <a:cs typeface="Times New Roman"/>
                <a:sym typeface="Times New Roman"/>
              </a:rPr>
              <a:t>Outcome:</a:t>
            </a:r>
            <a:r>
              <a:rPr lang="en-US" sz="2000">
                <a:solidFill>
                  <a:schemeClr val="dk1"/>
                </a:solidFill>
                <a:latin typeface="Times New Roman"/>
                <a:ea typeface="Times New Roman"/>
                <a:cs typeface="Times New Roman"/>
                <a:sym typeface="Times New Roman"/>
              </a:rPr>
              <a:t> </a:t>
            </a:r>
            <a:endParaRPr/>
          </a:p>
          <a:p>
            <a:pPr indent="0" lvl="0" marL="0" marR="0" rtl="0" algn="l">
              <a:lnSpc>
                <a:spcPct val="107000"/>
              </a:lnSpc>
              <a:spcBef>
                <a:spcPts val="800"/>
              </a:spcBef>
              <a:spcAft>
                <a:spcPts val="0"/>
              </a:spcAft>
              <a:buNone/>
            </a:pPr>
            <a:r>
              <a:rPr lang="en-US" sz="2200">
                <a:solidFill>
                  <a:schemeClr val="dk1"/>
                </a:solidFill>
                <a:latin typeface="Times New Roman"/>
                <a:ea typeface="Times New Roman"/>
                <a:cs typeface="Times New Roman"/>
                <a:sym typeface="Times New Roman"/>
              </a:rPr>
              <a:t>Understand advanced javascript concepts</a:t>
            </a:r>
            <a:endParaRPr/>
          </a:p>
          <a:p>
            <a:pPr indent="0" lvl="0" marL="0" marR="0" rtl="0" algn="l">
              <a:spcBef>
                <a:spcPts val="800"/>
              </a:spcBef>
              <a:spcAft>
                <a:spcPts val="0"/>
              </a:spcAft>
              <a:buNone/>
            </a:pPr>
            <a:r>
              <a:t/>
            </a:r>
            <a:endParaRPr sz="2000">
              <a:solidFill>
                <a:schemeClr val="dk1"/>
              </a:solidFill>
              <a:latin typeface="Times New Roman"/>
              <a:ea typeface="Times New Roman"/>
              <a:cs typeface="Times New Roman"/>
              <a:sym typeface="Times New Roman"/>
            </a:endParaRPr>
          </a:p>
        </p:txBody>
      </p:sp>
      <p:graphicFrame>
        <p:nvGraphicFramePr>
          <p:cNvPr id="92" name="Google Shape;92;p1"/>
          <p:cNvGraphicFramePr/>
          <p:nvPr/>
        </p:nvGraphicFramePr>
        <p:xfrm>
          <a:off x="9513888" y="581025"/>
          <a:ext cx="4572000" cy="3429000"/>
        </p:xfrm>
        <a:graphic>
          <a:graphicData uri="http://schemas.openxmlformats.org/presentationml/2006/ole">
            <mc:AlternateContent>
              <mc:Choice Requires="v">
                <p:oleObj r:id="rId4" imgH="3429000" imgW="4572000" progId="PowerPoint.Show.12" spid="_x0000_s1">
                  <p:embed/>
                </p:oleObj>
              </mc:Choice>
              <mc:Fallback>
                <p:oleObj r:id="rId5" imgH="3429000" imgW="4572000" progId="PowerPoint.Show.12">
                  <p:embed/>
                  <p:pic>
                    <p:nvPicPr>
                      <p:cNvPr id="92" name="Google Shape;92;p1"/>
                      <p:cNvPicPr preferRelativeResize="0"/>
                      <p:nvPr/>
                    </p:nvPicPr>
                    <p:blipFill rotWithShape="1">
                      <a:blip r:embed="rId6">
                        <a:alphaModFix/>
                      </a:blip>
                      <a:srcRect b="0" l="0" r="0" t="0"/>
                      <a:stretch/>
                    </p:blipFill>
                    <p:spPr>
                      <a:xfrm>
                        <a:off x="9513888" y="581025"/>
                        <a:ext cx="4572000" cy="3429000"/>
                      </a:xfrm>
                      <a:prstGeom prst="rect">
                        <a:avLst/>
                      </a:prstGeom>
                      <a:noFill/>
                      <a:ln>
                        <a:noFill/>
                      </a:ln>
                    </p:spPr>
                  </p:pic>
                </p:oleObj>
              </mc:Fallback>
            </mc:AlternateContent>
          </a:graphicData>
        </a:graphic>
      </p:graphicFrame>
      <p:graphicFrame>
        <p:nvGraphicFramePr>
          <p:cNvPr id="93" name="Google Shape;93;p1"/>
          <p:cNvGraphicFramePr/>
          <p:nvPr/>
        </p:nvGraphicFramePr>
        <p:xfrm>
          <a:off x="9612313" y="679450"/>
          <a:ext cx="4572000" cy="3429000"/>
        </p:xfrm>
        <a:graphic>
          <a:graphicData uri="http://schemas.openxmlformats.org/presentationml/2006/ole">
            <mc:AlternateContent>
              <mc:Choice Requires="v">
                <p:oleObj r:id="rId7" imgH="3429000" imgW="4572000" progId="PowerPoint.Show.12" spid="_x0000_s2">
                  <p:embed/>
                </p:oleObj>
              </mc:Choice>
              <mc:Fallback>
                <p:oleObj r:id="rId8" imgH="3429000" imgW="4572000" progId="PowerPoint.Show.12">
                  <p:embed/>
                  <p:pic>
                    <p:nvPicPr>
                      <p:cNvPr id="93" name="Google Shape;93;p1"/>
                      <p:cNvPicPr preferRelativeResize="0"/>
                      <p:nvPr/>
                    </p:nvPicPr>
                    <p:blipFill rotWithShape="1">
                      <a:blip r:embed="rId9">
                        <a:alphaModFix/>
                      </a:blip>
                      <a:srcRect b="0" l="0" r="0" t="0"/>
                      <a:stretch/>
                    </p:blipFill>
                    <p:spPr>
                      <a:xfrm>
                        <a:off x="9612313" y="679450"/>
                        <a:ext cx="4572000" cy="3429000"/>
                      </a:xfrm>
                      <a:prstGeom prst="rect">
                        <a:avLst/>
                      </a:prstGeom>
                      <a:noFill/>
                      <a:ln>
                        <a:noFill/>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Functions</a:t>
            </a:r>
            <a:endParaRPr/>
          </a:p>
        </p:txBody>
      </p:sp>
      <p:sp>
        <p:nvSpPr>
          <p:cNvPr id="150" name="Google Shape;150;p10"/>
          <p:cNvSpPr txBox="1"/>
          <p:nvPr>
            <p:ph idx="1" type="subTitle"/>
          </p:nvPr>
        </p:nvSpPr>
        <p:spPr>
          <a:xfrm>
            <a:off x="533400" y="1447799"/>
            <a:ext cx="79248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Block of code designed to do a specific task</a:t>
            </a:r>
            <a:endParaRPr/>
          </a:p>
          <a:p>
            <a:pPr indent="-342900" lvl="1" marL="800100" rtl="0" algn="l">
              <a:spcBef>
                <a:spcPts val="400"/>
              </a:spcBef>
              <a:spcAft>
                <a:spcPts val="0"/>
              </a:spcAft>
              <a:buClr>
                <a:srgbClr val="0000CD"/>
              </a:buClr>
              <a:buSzPts val="2000"/>
              <a:buFont typeface="Arial"/>
              <a:buChar char="•"/>
            </a:pPr>
            <a:r>
              <a:rPr lang="en-US" sz="2000">
                <a:solidFill>
                  <a:srgbClr val="0000CD"/>
                </a:solidFill>
                <a:latin typeface="Times New Roman"/>
                <a:ea typeface="Times New Roman"/>
                <a:cs typeface="Times New Roman"/>
                <a:sym typeface="Times New Roman"/>
              </a:rPr>
              <a:t>let</a:t>
            </a:r>
            <a:r>
              <a:rPr lang="en-US" sz="2000">
                <a:solidFill>
                  <a:srgbClr val="000000"/>
                </a:solidFill>
                <a:latin typeface="Times New Roman"/>
                <a:ea typeface="Times New Roman"/>
                <a:cs typeface="Times New Roman"/>
                <a:sym typeface="Times New Roman"/>
              </a:rPr>
              <a:t> a = myFunction(</a:t>
            </a:r>
            <a:r>
              <a:rPr lang="en-US" sz="2000">
                <a:solidFill>
                  <a:srgbClr val="FF0000"/>
                </a:solidFill>
                <a:latin typeface="Times New Roman"/>
                <a:ea typeface="Times New Roman"/>
                <a:cs typeface="Times New Roman"/>
                <a:sym typeface="Times New Roman"/>
              </a:rPr>
              <a:t>5</a:t>
            </a:r>
            <a:r>
              <a:rPr lang="en-US" sz="2000">
                <a:solidFill>
                  <a:srgbClr val="000000"/>
                </a:solidFill>
                <a:latin typeface="Times New Roman"/>
                <a:ea typeface="Times New Roman"/>
                <a:cs typeface="Times New Roman"/>
                <a:sym typeface="Times New Roman"/>
              </a:rPr>
              <a:t>, </a:t>
            </a:r>
            <a:r>
              <a:rPr lang="en-US" sz="2000">
                <a:solidFill>
                  <a:srgbClr val="FF0000"/>
                </a:solidFill>
                <a:latin typeface="Times New Roman"/>
                <a:ea typeface="Times New Roman"/>
                <a:cs typeface="Times New Roman"/>
                <a:sym typeface="Times New Roman"/>
              </a:rPr>
              <a:t>5</a:t>
            </a:r>
            <a:r>
              <a:rPr lang="en-US" sz="2000">
                <a:solidFill>
                  <a:srgbClr val="000000"/>
                </a:solidFill>
                <a:latin typeface="Times New Roman"/>
                <a:ea typeface="Times New Roman"/>
                <a:cs typeface="Times New Roman"/>
                <a:sym typeface="Times New Roman"/>
              </a:rPr>
              <a:t>);   </a:t>
            </a:r>
            <a:r>
              <a:rPr lang="en-US" sz="2000">
                <a:solidFill>
                  <a:srgbClr val="008000"/>
                </a:solidFill>
                <a:latin typeface="Times New Roman"/>
                <a:ea typeface="Times New Roman"/>
                <a:cs typeface="Times New Roman"/>
                <a:sym typeface="Times New Roman"/>
              </a:rPr>
              <a:t>// Function is called, return value will end up in a</a:t>
            </a:r>
            <a:br>
              <a:rPr lang="en-US" sz="2000">
                <a:solidFill>
                  <a:srgbClr val="008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function</a:t>
            </a:r>
            <a:r>
              <a:rPr lang="en-US" sz="2000">
                <a:solidFill>
                  <a:srgbClr val="000000"/>
                </a:solidFill>
                <a:latin typeface="Times New Roman"/>
                <a:ea typeface="Times New Roman"/>
                <a:cs typeface="Times New Roman"/>
                <a:sym typeface="Times New Roman"/>
              </a:rPr>
              <a:t> myFunction(x, y) {</a:t>
            </a:r>
            <a:br>
              <a:rPr lang="en-US" sz="2000">
                <a:solidFill>
                  <a:srgbClr val="000000"/>
                </a:solidFill>
                <a:latin typeface="Times New Roman"/>
                <a:ea typeface="Times New Roman"/>
                <a:cs typeface="Times New Roman"/>
                <a:sym typeface="Times New Roman"/>
              </a:rPr>
            </a:br>
            <a:r>
              <a:rPr lang="en-US" sz="2000">
                <a:solidFill>
                  <a:srgbClr val="000000"/>
                </a:solidFill>
                <a:latin typeface="Times New Roman"/>
                <a:ea typeface="Times New Roman"/>
                <a:cs typeface="Times New Roman"/>
                <a:sym typeface="Times New Roman"/>
              </a:rPr>
              <a:t>  </a:t>
            </a:r>
            <a:r>
              <a:rPr lang="en-US" sz="2000">
                <a:solidFill>
                  <a:srgbClr val="0000CD"/>
                </a:solidFill>
                <a:latin typeface="Times New Roman"/>
                <a:ea typeface="Times New Roman"/>
                <a:cs typeface="Times New Roman"/>
                <a:sym typeface="Times New Roman"/>
              </a:rPr>
              <a:t>return</a:t>
            </a:r>
            <a:r>
              <a:rPr lang="en-US" sz="2000">
                <a:solidFill>
                  <a:srgbClr val="000000"/>
                </a:solidFill>
                <a:latin typeface="Times New Roman"/>
                <a:ea typeface="Times New Roman"/>
                <a:cs typeface="Times New Roman"/>
                <a:sym typeface="Times New Roman"/>
              </a:rPr>
              <a:t> x* y;            </a:t>
            </a:r>
            <a:r>
              <a:rPr lang="en-US" sz="2000">
                <a:solidFill>
                  <a:srgbClr val="FF0000"/>
                </a:solidFill>
                <a:latin typeface="Times New Roman"/>
                <a:ea typeface="Times New Roman"/>
                <a:cs typeface="Times New Roman"/>
                <a:sym typeface="Times New Roman"/>
              </a:rPr>
              <a:t> </a:t>
            </a:r>
            <a:r>
              <a:rPr lang="en-US" sz="2000">
                <a:solidFill>
                  <a:srgbClr val="008000"/>
                </a:solidFill>
                <a:latin typeface="Times New Roman"/>
                <a:ea typeface="Times New Roman"/>
                <a:cs typeface="Times New Roman"/>
                <a:sym typeface="Times New Roman"/>
              </a:rPr>
              <a:t>// Function returns the product of x and y</a:t>
            </a:r>
            <a:br>
              <a:rPr lang="en-US" sz="2000">
                <a:solidFill>
                  <a:srgbClr val="008000"/>
                </a:solidFill>
              </a:rPr>
            </a:br>
            <a:r>
              <a:rPr lang="en-US" sz="2000">
                <a:solidFill>
                  <a:srgbClr val="000000"/>
                </a:solidFill>
              </a:rPr>
              <a:t>}</a:t>
            </a:r>
            <a:endParaRPr sz="2000">
              <a:solidFill>
                <a:schemeClr val="dk1"/>
              </a:solidFill>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Reuse Code</a:t>
            </a:r>
            <a:endParaRPr/>
          </a:p>
          <a:p>
            <a:pPr indent="-190500" lvl="0" marL="342900" rtl="0" algn="l">
              <a:spcBef>
                <a:spcPts val="480"/>
              </a:spcBef>
              <a:spcAft>
                <a:spcPts val="0"/>
              </a:spcAft>
              <a:buClr>
                <a:srgbClr val="888888"/>
              </a:buClr>
              <a:buSzPts val="2400"/>
              <a:buFont typeface="Arial"/>
              <a:buNone/>
            </a:pPr>
            <a:r>
              <a:t/>
            </a:r>
            <a:endParaRPr sz="2400">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rgbClr val="888888"/>
              </a:buClr>
              <a:buSzPts val="2400"/>
              <a:buFont typeface="Arial"/>
              <a:buNone/>
            </a:pPr>
            <a:r>
              <a:t/>
            </a:r>
            <a:endParaRPr sz="2400">
              <a:solidFill>
                <a:schemeClr val="dk1"/>
              </a:solidFill>
              <a:latin typeface="Times New Roman"/>
              <a:ea typeface="Times New Roman"/>
              <a:cs typeface="Times New Roman"/>
              <a:sym typeface="Times New Roman"/>
            </a:endParaRPr>
          </a:p>
          <a:p>
            <a:pPr indent="0" lvl="0" marL="0" rtl="0" algn="l">
              <a:spcBef>
                <a:spcPts val="480"/>
              </a:spcBef>
              <a:spcAft>
                <a:spcPts val="0"/>
              </a:spcAft>
              <a:buClr>
                <a:srgbClr val="888888"/>
              </a:buClr>
              <a:buSzPts val="2400"/>
              <a:buNone/>
            </a:pPr>
            <a:r>
              <a:t/>
            </a:r>
            <a:endParaRPr sz="2400">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rgbClr val="888888"/>
              </a:buClr>
              <a:buSzPts val="2400"/>
              <a:buFont typeface="Arial"/>
              <a:buNone/>
            </a:pPr>
            <a:r>
              <a:t/>
            </a:r>
            <a:endParaRPr sz="2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Arrow Functions</a:t>
            </a:r>
            <a:endParaRPr/>
          </a:p>
        </p:txBody>
      </p:sp>
      <p:sp>
        <p:nvSpPr>
          <p:cNvPr id="156" name="Google Shape;156;p11"/>
          <p:cNvSpPr txBox="1"/>
          <p:nvPr>
            <p:ph idx="1" type="subTitle"/>
          </p:nvPr>
        </p:nvSpPr>
        <p:spPr>
          <a:xfrm>
            <a:off x="533400" y="1676400"/>
            <a:ext cx="7924800" cy="4724400"/>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dk1"/>
              </a:buClr>
              <a:buSzPts val="2300"/>
              <a:buFont typeface="Arial"/>
              <a:buChar char="•"/>
            </a:pPr>
            <a:r>
              <a:rPr lang="en-US" sz="2300">
                <a:solidFill>
                  <a:schemeClr val="dk1"/>
                </a:solidFill>
                <a:latin typeface="Times New Roman"/>
                <a:ea typeface="Times New Roman"/>
                <a:cs typeface="Times New Roman"/>
                <a:sym typeface="Times New Roman"/>
              </a:rPr>
              <a:t>For shorter function syntax </a:t>
            </a:r>
            <a:endParaRPr/>
          </a:p>
          <a:p>
            <a:pPr indent="-457200" lvl="2" marL="1371600" rtl="0" algn="l">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let myFunction = (x, y) =&gt; a * b;</a:t>
            </a:r>
            <a:endParaRPr/>
          </a:p>
          <a:p>
            <a:pPr indent="-457200" lvl="2" marL="1371600" rtl="0" algn="l">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myFunction(10,20);</a:t>
            </a:r>
            <a:endParaRPr/>
          </a:p>
          <a:p>
            <a:pPr indent="-457200" lvl="0" marL="45720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Const hello = () =&gt; "Hello World!";( by default it return the value)</a:t>
            </a:r>
            <a:endParaRPr/>
          </a:p>
          <a:p>
            <a:pPr indent="-457200" lvl="0" marL="45720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Arrow functions with parameters </a:t>
            </a:r>
            <a:r>
              <a:rPr lang="en-US" sz="2000">
                <a:solidFill>
                  <a:schemeClr val="dk1"/>
                </a:solidFill>
                <a:latin typeface="Times New Roman"/>
                <a:ea typeface="Times New Roman"/>
                <a:cs typeface="Times New Roman"/>
                <a:sym typeface="Times New Roman"/>
              </a:rPr>
              <a:t>[</a:t>
            </a:r>
            <a:r>
              <a:rPr lang="en-US" sz="2000">
                <a:solidFill>
                  <a:srgbClr val="000000"/>
                </a:solidFill>
                <a:latin typeface="Times New Roman"/>
                <a:ea typeface="Times New Roman"/>
                <a:cs typeface="Times New Roman"/>
                <a:sym typeface="Times New Roman"/>
              </a:rPr>
              <a:t>hello = (val) =&gt; </a:t>
            </a:r>
            <a:r>
              <a:rPr lang="en-US" sz="2000">
                <a:solidFill>
                  <a:srgbClr val="A52A2A"/>
                </a:solidFill>
                <a:latin typeface="Times New Roman"/>
                <a:ea typeface="Times New Roman"/>
                <a:cs typeface="Times New Roman"/>
                <a:sym typeface="Times New Roman"/>
              </a:rPr>
              <a:t>"Hello "</a:t>
            </a:r>
            <a:r>
              <a:rPr lang="en-US" sz="2000">
                <a:solidFill>
                  <a:srgbClr val="000000"/>
                </a:solidFill>
                <a:latin typeface="Times New Roman"/>
                <a:ea typeface="Times New Roman"/>
                <a:cs typeface="Times New Roman"/>
                <a:sym typeface="Times New Roman"/>
              </a:rPr>
              <a:t> + val;] </a:t>
            </a:r>
            <a:endParaRPr/>
          </a:p>
          <a:p>
            <a:pPr indent="-457200" lvl="0" marL="45720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If we have only one parameter then we can skip parentheses [</a:t>
            </a:r>
            <a:r>
              <a:rPr lang="en-US" sz="2200">
                <a:solidFill>
                  <a:srgbClr val="000000"/>
                </a:solidFill>
                <a:latin typeface="Times New Roman"/>
                <a:ea typeface="Times New Roman"/>
                <a:cs typeface="Times New Roman"/>
                <a:sym typeface="Times New Roman"/>
              </a:rPr>
              <a:t>hello = val =&gt; </a:t>
            </a:r>
            <a:r>
              <a:rPr lang="en-US" sz="2200">
                <a:solidFill>
                  <a:srgbClr val="A52A2A"/>
                </a:solidFill>
                <a:latin typeface="Times New Roman"/>
                <a:ea typeface="Times New Roman"/>
                <a:cs typeface="Times New Roman"/>
                <a:sym typeface="Times New Roman"/>
              </a:rPr>
              <a:t>"Hello "</a:t>
            </a:r>
            <a:r>
              <a:rPr lang="en-US" sz="2200">
                <a:solidFill>
                  <a:srgbClr val="000000"/>
                </a:solidFill>
                <a:latin typeface="Times New Roman"/>
                <a:ea typeface="Times New Roman"/>
                <a:cs typeface="Times New Roman"/>
                <a:sym typeface="Times New Roman"/>
              </a:rPr>
              <a:t> + val;] </a:t>
            </a:r>
            <a:endParaRPr/>
          </a:p>
          <a:p>
            <a:pPr indent="-317500" lvl="0" marL="457200" rtl="0" algn="l">
              <a:spcBef>
                <a:spcPts val="440"/>
              </a:spcBef>
              <a:spcAft>
                <a:spcPts val="0"/>
              </a:spcAft>
              <a:buClr>
                <a:srgbClr val="888888"/>
              </a:buClr>
              <a:buSzPts val="2200"/>
              <a:buFont typeface="Arial"/>
              <a:buNone/>
            </a:pPr>
            <a:r>
              <a:t/>
            </a:r>
            <a:endParaRPr sz="2200">
              <a:solidFill>
                <a:srgbClr val="000000"/>
              </a:solidFill>
              <a:latin typeface="Times New Roman"/>
              <a:ea typeface="Times New Roman"/>
              <a:cs typeface="Times New Roman"/>
              <a:sym typeface="Times New Roman"/>
            </a:endParaRPr>
          </a:p>
          <a:p>
            <a:pPr indent="-457200" lvl="0" marL="457200" rtl="0" algn="l">
              <a:spcBef>
                <a:spcPts val="440"/>
              </a:spcBef>
              <a:spcAft>
                <a:spcPts val="0"/>
              </a:spcAft>
              <a:buClr>
                <a:srgbClr val="000000"/>
              </a:buClr>
              <a:buSzPts val="2200"/>
              <a:buFont typeface="Arial"/>
              <a:buChar char="•"/>
            </a:pPr>
            <a:r>
              <a:rPr lang="en-US" sz="2200">
                <a:solidFill>
                  <a:srgbClr val="000000"/>
                </a:solidFill>
                <a:latin typeface="Times New Roman"/>
                <a:ea typeface="Times New Roman"/>
                <a:cs typeface="Times New Roman"/>
                <a:sym typeface="Times New Roman"/>
              </a:rPr>
              <a:t>Task to make a arrow function for finding factorial of a number.</a:t>
            </a:r>
            <a:endParaRPr sz="2200">
              <a:solidFill>
                <a:schemeClr val="dk1"/>
              </a:solidFill>
              <a:latin typeface="Times New Roman"/>
              <a:ea typeface="Times New Roman"/>
              <a:cs typeface="Times New Roman"/>
              <a:sym typeface="Times New Roman"/>
            </a:endParaRPr>
          </a:p>
          <a:p>
            <a:pPr indent="-330200" lvl="0" marL="457200" rtl="0" algn="l">
              <a:spcBef>
                <a:spcPts val="400"/>
              </a:spcBef>
              <a:spcAft>
                <a:spcPts val="0"/>
              </a:spcAft>
              <a:buClr>
                <a:srgbClr val="888888"/>
              </a:buClr>
              <a:buSzPts val="2000"/>
              <a:buFont typeface="Arial"/>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ctrTitle"/>
          </p:nvPr>
        </p:nvSpPr>
        <p:spPr>
          <a:xfrm>
            <a:off x="228600" y="462280"/>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Modules</a:t>
            </a:r>
            <a:endParaRPr/>
          </a:p>
        </p:txBody>
      </p:sp>
      <p:sp>
        <p:nvSpPr>
          <p:cNvPr id="162" name="Google Shape;162;p12"/>
          <p:cNvSpPr txBox="1"/>
          <p:nvPr>
            <p:ph idx="1" type="subTitle"/>
          </p:nvPr>
        </p:nvSpPr>
        <p:spPr>
          <a:xfrm>
            <a:off x="457200" y="1295400"/>
            <a:ext cx="7924800" cy="47244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You can easily break up your code into separate files. Modules uses </a:t>
            </a:r>
            <a:r>
              <a:rPr b="1" lang="en-US" sz="2400">
                <a:solidFill>
                  <a:schemeClr val="dk1"/>
                </a:solidFill>
                <a:latin typeface="Times New Roman"/>
                <a:ea typeface="Times New Roman"/>
                <a:cs typeface="Times New Roman"/>
                <a:sym typeface="Times New Roman"/>
              </a:rPr>
              <a:t>import</a:t>
            </a:r>
            <a:r>
              <a:rPr lang="en-US" sz="2400">
                <a:solidFill>
                  <a:schemeClr val="dk1"/>
                </a:solidFill>
                <a:latin typeface="Times New Roman"/>
                <a:ea typeface="Times New Roman"/>
                <a:cs typeface="Times New Roman"/>
                <a:sym typeface="Times New Roman"/>
              </a:rPr>
              <a:t> and </a:t>
            </a:r>
            <a:r>
              <a:rPr b="1" lang="en-US" sz="2400">
                <a:solidFill>
                  <a:schemeClr val="dk1"/>
                </a:solidFill>
                <a:latin typeface="Times New Roman"/>
                <a:ea typeface="Times New Roman"/>
                <a:cs typeface="Times New Roman"/>
                <a:sym typeface="Times New Roman"/>
              </a:rPr>
              <a:t>export</a:t>
            </a:r>
            <a:r>
              <a:rPr lang="en-US" sz="2400">
                <a:solidFill>
                  <a:schemeClr val="dk1"/>
                </a:solidFill>
                <a:latin typeface="Times New Roman"/>
                <a:ea typeface="Times New Roman"/>
                <a:cs typeface="Times New Roman"/>
                <a:sym typeface="Times New Roman"/>
              </a:rPr>
              <a:t> statements.</a:t>
            </a:r>
            <a:endParaRPr/>
          </a:p>
          <a:p>
            <a:pPr indent="0" lvl="0" marL="0" rtl="0" algn="just">
              <a:spcBef>
                <a:spcPts val="480"/>
              </a:spcBef>
              <a:spcAft>
                <a:spcPts val="0"/>
              </a:spcAft>
              <a:buClr>
                <a:srgbClr val="888888"/>
              </a:buClr>
              <a:buSzPts val="2400"/>
              <a:buNone/>
            </a:pPr>
            <a:r>
              <a:t/>
            </a:r>
            <a:endParaRPr sz="2400">
              <a:solidFill>
                <a:schemeClr val="dk1"/>
              </a:solidFill>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b="1" lang="en-US" sz="2400">
                <a:solidFill>
                  <a:schemeClr val="dk1"/>
                </a:solidFill>
                <a:latin typeface="Times New Roman"/>
                <a:ea typeface="Times New Roman"/>
                <a:cs typeface="Times New Roman"/>
                <a:sym typeface="Times New Roman"/>
              </a:rPr>
              <a:t>Export</a:t>
            </a:r>
            <a:r>
              <a:rPr lang="en-US" sz="2400">
                <a:solidFill>
                  <a:schemeClr val="dk1"/>
                </a:solidFill>
                <a:latin typeface="Times New Roman"/>
                <a:ea typeface="Times New Roman"/>
                <a:cs typeface="Times New Roman"/>
                <a:sym typeface="Times New Roman"/>
              </a:rPr>
              <a:t> :   Named export  and default export</a:t>
            </a:r>
            <a:endParaRPr/>
          </a:p>
          <a:p>
            <a:pPr indent="0" lvl="0" marL="0" rtl="0" algn="just">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Create a *.js file and </a:t>
            </a:r>
            <a:endParaRPr/>
          </a:p>
          <a:p>
            <a:pPr indent="0" lvl="0" marL="0" rtl="0" algn="l">
              <a:spcBef>
                <a:spcPts val="400"/>
              </a:spcBef>
              <a:spcAft>
                <a:spcPts val="0"/>
              </a:spcAft>
              <a:buClr>
                <a:srgbClr val="888888"/>
              </a:buClr>
              <a:buSzPts val="2000"/>
              <a:buNone/>
            </a:pPr>
            <a:r>
              <a:t/>
            </a:r>
            <a:endParaRPr sz="2000">
              <a:solidFill>
                <a:schemeClr val="dk1"/>
              </a:solidFill>
              <a:latin typeface="Times New Roman"/>
              <a:ea typeface="Times New Roman"/>
              <a:cs typeface="Times New Roman"/>
              <a:sym typeface="Times New Roman"/>
            </a:endParaRPr>
          </a:p>
        </p:txBody>
      </p:sp>
      <p:sp>
        <p:nvSpPr>
          <p:cNvPr id="163" name="Google Shape;163;p12"/>
          <p:cNvSpPr txBox="1"/>
          <p:nvPr/>
        </p:nvSpPr>
        <p:spPr>
          <a:xfrm>
            <a:off x="4876800" y="3548390"/>
            <a:ext cx="358140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CD"/>
                </a:solidFill>
                <a:latin typeface="Times New Roman"/>
                <a:ea typeface="Times New Roman"/>
                <a:cs typeface="Times New Roman"/>
                <a:sym typeface="Times New Roman"/>
              </a:rPr>
              <a:t>const</a:t>
            </a:r>
            <a:r>
              <a:rPr lang="en-US" sz="2000">
                <a:solidFill>
                  <a:srgbClr val="000000"/>
                </a:solidFill>
                <a:latin typeface="Times New Roman"/>
                <a:ea typeface="Times New Roman"/>
                <a:cs typeface="Times New Roman"/>
                <a:sym typeface="Times New Roman"/>
              </a:rPr>
              <a:t> message = () =&gt; {</a:t>
            </a:r>
            <a:br>
              <a:rPr lang="en-US" sz="2000">
                <a:solidFill>
                  <a:srgbClr val="000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const</a:t>
            </a:r>
            <a:r>
              <a:rPr lang="en-US" sz="2000">
                <a:solidFill>
                  <a:srgbClr val="000000"/>
                </a:solidFill>
                <a:latin typeface="Times New Roman"/>
                <a:ea typeface="Times New Roman"/>
                <a:cs typeface="Times New Roman"/>
                <a:sym typeface="Times New Roman"/>
              </a:rPr>
              <a:t> name = </a:t>
            </a:r>
            <a:r>
              <a:rPr lang="en-US" sz="2000">
                <a:solidFill>
                  <a:srgbClr val="A52A2A"/>
                </a:solidFill>
                <a:latin typeface="Times New Roman"/>
                <a:ea typeface="Times New Roman"/>
                <a:cs typeface="Times New Roman"/>
                <a:sym typeface="Times New Roman"/>
              </a:rPr>
              <a:t>“Rohit"</a:t>
            </a:r>
            <a:r>
              <a:rPr lang="en-US" sz="2000">
                <a:solidFill>
                  <a:srgbClr val="000000"/>
                </a:solidFill>
                <a:latin typeface="Times New Roman"/>
                <a:ea typeface="Times New Roman"/>
                <a:cs typeface="Times New Roman"/>
                <a:sym typeface="Times New Roman"/>
              </a:rPr>
              <a:t>;</a:t>
            </a:r>
            <a:br>
              <a:rPr lang="en-US" sz="2000">
                <a:solidFill>
                  <a:srgbClr val="000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const</a:t>
            </a:r>
            <a:r>
              <a:rPr lang="en-US" sz="2000">
                <a:solidFill>
                  <a:srgbClr val="000000"/>
                </a:solidFill>
                <a:latin typeface="Times New Roman"/>
                <a:ea typeface="Times New Roman"/>
                <a:cs typeface="Times New Roman"/>
                <a:sym typeface="Times New Roman"/>
              </a:rPr>
              <a:t> age = </a:t>
            </a:r>
            <a:r>
              <a:rPr lang="en-US" sz="2000">
                <a:solidFill>
                  <a:srgbClr val="FF0000"/>
                </a:solidFill>
                <a:latin typeface="Times New Roman"/>
                <a:ea typeface="Times New Roman"/>
                <a:cs typeface="Times New Roman"/>
                <a:sym typeface="Times New Roman"/>
              </a:rPr>
              <a:t>20</a:t>
            </a:r>
            <a:r>
              <a:rPr lang="en-US" sz="2000">
                <a:solidFill>
                  <a:srgbClr val="000000"/>
                </a:solidFill>
                <a:latin typeface="Times New Roman"/>
                <a:ea typeface="Times New Roman"/>
                <a:cs typeface="Times New Roman"/>
                <a:sym typeface="Times New Roman"/>
              </a:rPr>
              <a:t>;</a:t>
            </a:r>
            <a:br>
              <a:rPr lang="en-US" sz="2000">
                <a:solidFill>
                  <a:srgbClr val="000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return</a:t>
            </a:r>
            <a:r>
              <a:rPr lang="en-US" sz="2000">
                <a:solidFill>
                  <a:srgbClr val="000000"/>
                </a:solidFill>
                <a:latin typeface="Times New Roman"/>
                <a:ea typeface="Times New Roman"/>
                <a:cs typeface="Times New Roman"/>
                <a:sym typeface="Times New Roman"/>
              </a:rPr>
              <a:t> name + </a:t>
            </a:r>
            <a:r>
              <a:rPr lang="en-US" sz="2000">
                <a:solidFill>
                  <a:srgbClr val="A52A2A"/>
                </a:solidFill>
                <a:latin typeface="Times New Roman"/>
                <a:ea typeface="Times New Roman"/>
                <a:cs typeface="Times New Roman"/>
                <a:sym typeface="Times New Roman"/>
              </a:rPr>
              <a:t>' is '</a:t>
            </a:r>
            <a:r>
              <a:rPr lang="en-US" sz="2000">
                <a:solidFill>
                  <a:srgbClr val="000000"/>
                </a:solidFill>
                <a:latin typeface="Times New Roman"/>
                <a:ea typeface="Times New Roman"/>
                <a:cs typeface="Times New Roman"/>
                <a:sym typeface="Times New Roman"/>
              </a:rPr>
              <a:t> + age + </a:t>
            </a:r>
            <a:r>
              <a:rPr lang="en-US" sz="2000">
                <a:solidFill>
                  <a:srgbClr val="A52A2A"/>
                </a:solidFill>
                <a:latin typeface="Times New Roman"/>
                <a:ea typeface="Times New Roman"/>
                <a:cs typeface="Times New Roman"/>
                <a:sym typeface="Times New Roman"/>
              </a:rPr>
              <a:t>'years old.'</a:t>
            </a:r>
            <a:r>
              <a:rPr lang="en-US" sz="2000">
                <a:solidFill>
                  <a:srgbClr val="000000"/>
                </a:solidFill>
                <a:latin typeface="Times New Roman"/>
                <a:ea typeface="Times New Roman"/>
                <a:cs typeface="Times New Roman"/>
                <a:sym typeface="Times New Roman"/>
              </a:rPr>
              <a:t>;</a:t>
            </a:r>
            <a:br>
              <a:rPr lang="en-US" sz="2000">
                <a:solidFill>
                  <a:srgbClr val="000000"/>
                </a:solidFill>
                <a:latin typeface="Times New Roman"/>
                <a:ea typeface="Times New Roman"/>
                <a:cs typeface="Times New Roman"/>
                <a:sym typeface="Times New Roman"/>
              </a:rPr>
            </a:br>
            <a:r>
              <a:rPr lang="en-US" sz="2000">
                <a:solidFill>
                  <a:srgbClr val="000000"/>
                </a:solidFill>
                <a:latin typeface="Times New Roman"/>
                <a:ea typeface="Times New Roman"/>
                <a:cs typeface="Times New Roman"/>
                <a:sym typeface="Times New Roman"/>
              </a:rPr>
              <a:t>};</a:t>
            </a:r>
            <a:br>
              <a:rPr lang="en-US" sz="2000">
                <a:solidFill>
                  <a:srgbClr val="000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export</a:t>
            </a:r>
            <a:r>
              <a:rPr lang="en-US" sz="2000">
                <a:solidFill>
                  <a:srgbClr val="000000"/>
                </a:solidFill>
                <a:latin typeface="Times New Roman"/>
                <a:ea typeface="Times New Roman"/>
                <a:cs typeface="Times New Roman"/>
                <a:sym typeface="Times New Roman"/>
              </a:rPr>
              <a:t> </a:t>
            </a:r>
            <a:r>
              <a:rPr lang="en-US" sz="2000">
                <a:solidFill>
                  <a:srgbClr val="0000CD"/>
                </a:solidFill>
                <a:latin typeface="Times New Roman"/>
                <a:ea typeface="Times New Roman"/>
                <a:cs typeface="Times New Roman"/>
                <a:sym typeface="Times New Roman"/>
              </a:rPr>
              <a:t>default</a:t>
            </a:r>
            <a:r>
              <a:rPr lang="en-US" sz="2000">
                <a:solidFill>
                  <a:srgbClr val="000000"/>
                </a:solidFill>
                <a:latin typeface="Times New Roman"/>
                <a:ea typeface="Times New Roman"/>
                <a:cs typeface="Times New Roman"/>
                <a:sym typeface="Times New Roman"/>
              </a:rPr>
              <a:t> message;</a:t>
            </a:r>
            <a:endParaRPr sz="2000">
              <a:solidFill>
                <a:schemeClr val="dk1"/>
              </a:solidFill>
              <a:latin typeface="Times New Roman"/>
              <a:ea typeface="Times New Roman"/>
              <a:cs typeface="Times New Roman"/>
              <a:sym typeface="Times New Roman"/>
            </a:endParaRPr>
          </a:p>
        </p:txBody>
      </p:sp>
      <p:sp>
        <p:nvSpPr>
          <p:cNvPr id="164" name="Google Shape;164;p12"/>
          <p:cNvSpPr txBox="1"/>
          <p:nvPr/>
        </p:nvSpPr>
        <p:spPr>
          <a:xfrm>
            <a:off x="457200" y="3810000"/>
            <a:ext cx="37338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CD"/>
                </a:solidFill>
                <a:latin typeface="Times New Roman"/>
                <a:ea typeface="Times New Roman"/>
                <a:cs typeface="Times New Roman"/>
                <a:sym typeface="Times New Roman"/>
              </a:rPr>
              <a:t>export</a:t>
            </a:r>
            <a:r>
              <a:rPr lang="en-US" sz="2000">
                <a:solidFill>
                  <a:srgbClr val="000000"/>
                </a:solidFill>
                <a:latin typeface="Times New Roman"/>
                <a:ea typeface="Times New Roman"/>
                <a:cs typeface="Times New Roman"/>
                <a:sym typeface="Times New Roman"/>
              </a:rPr>
              <a:t> </a:t>
            </a:r>
            <a:r>
              <a:rPr lang="en-US" sz="2000">
                <a:solidFill>
                  <a:srgbClr val="0000CD"/>
                </a:solidFill>
                <a:latin typeface="Times New Roman"/>
                <a:ea typeface="Times New Roman"/>
                <a:cs typeface="Times New Roman"/>
                <a:sym typeface="Times New Roman"/>
              </a:rPr>
              <a:t>const</a:t>
            </a:r>
            <a:r>
              <a:rPr lang="en-US" sz="2000">
                <a:solidFill>
                  <a:srgbClr val="000000"/>
                </a:solidFill>
                <a:latin typeface="Times New Roman"/>
                <a:ea typeface="Times New Roman"/>
                <a:cs typeface="Times New Roman"/>
                <a:sym typeface="Times New Roman"/>
              </a:rPr>
              <a:t> name = </a:t>
            </a:r>
            <a:r>
              <a:rPr lang="en-US" sz="2000">
                <a:solidFill>
                  <a:srgbClr val="A52A2A"/>
                </a:solidFill>
                <a:latin typeface="Times New Roman"/>
                <a:ea typeface="Times New Roman"/>
                <a:cs typeface="Times New Roman"/>
                <a:sym typeface="Times New Roman"/>
              </a:rPr>
              <a:t>“Rohit"</a:t>
            </a:r>
            <a:r>
              <a:rPr lang="en-US" sz="2000">
                <a:solidFill>
                  <a:srgbClr val="000000"/>
                </a:solidFill>
                <a:latin typeface="Times New Roman"/>
                <a:ea typeface="Times New Roman"/>
                <a:cs typeface="Times New Roman"/>
                <a:sym typeface="Times New Roman"/>
              </a:rPr>
              <a:t>;</a:t>
            </a:r>
            <a:br>
              <a:rPr lang="en-US" sz="2000">
                <a:solidFill>
                  <a:srgbClr val="000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export</a:t>
            </a:r>
            <a:r>
              <a:rPr lang="en-US" sz="2000">
                <a:solidFill>
                  <a:srgbClr val="000000"/>
                </a:solidFill>
                <a:latin typeface="Times New Roman"/>
                <a:ea typeface="Times New Roman"/>
                <a:cs typeface="Times New Roman"/>
                <a:sym typeface="Times New Roman"/>
              </a:rPr>
              <a:t> </a:t>
            </a:r>
            <a:r>
              <a:rPr lang="en-US" sz="2000">
                <a:solidFill>
                  <a:srgbClr val="0000CD"/>
                </a:solidFill>
                <a:latin typeface="Times New Roman"/>
                <a:ea typeface="Times New Roman"/>
                <a:cs typeface="Times New Roman"/>
                <a:sym typeface="Times New Roman"/>
              </a:rPr>
              <a:t>const</a:t>
            </a:r>
            <a:r>
              <a:rPr lang="en-US" sz="2000">
                <a:solidFill>
                  <a:srgbClr val="000000"/>
                </a:solidFill>
                <a:latin typeface="Times New Roman"/>
                <a:ea typeface="Times New Roman"/>
                <a:cs typeface="Times New Roman"/>
                <a:sym typeface="Times New Roman"/>
              </a:rPr>
              <a:t> age = </a:t>
            </a:r>
            <a:r>
              <a:rPr lang="en-US" sz="2000">
                <a:solidFill>
                  <a:srgbClr val="FF0000"/>
                </a:solidFill>
                <a:latin typeface="Times New Roman"/>
                <a:ea typeface="Times New Roman"/>
                <a:cs typeface="Times New Roman"/>
                <a:sym typeface="Times New Roman"/>
              </a:rPr>
              <a:t>20</a:t>
            </a:r>
            <a:r>
              <a:rPr lang="en-US" sz="20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	</a:t>
            </a:r>
            <a:r>
              <a:rPr b="1" lang="en-US" sz="2000">
                <a:solidFill>
                  <a:srgbClr val="000000"/>
                </a:solidFill>
                <a:latin typeface="Times New Roman"/>
                <a:ea typeface="Times New Roman"/>
                <a:cs typeface="Times New Roman"/>
                <a:sym typeface="Times New Roman"/>
              </a:rPr>
              <a:t>or </a:t>
            </a:r>
            <a:endParaRPr/>
          </a:p>
          <a:p>
            <a:pPr indent="0" lvl="0" marL="0" marR="0" rtl="0" algn="l">
              <a:spcBef>
                <a:spcPts val="0"/>
              </a:spcBef>
              <a:spcAft>
                <a:spcPts val="0"/>
              </a:spcAft>
              <a:buNone/>
            </a:pPr>
            <a:r>
              <a:rPr lang="en-US" sz="2000">
                <a:solidFill>
                  <a:srgbClr val="0000CD"/>
                </a:solidFill>
                <a:latin typeface="Times New Roman"/>
                <a:ea typeface="Times New Roman"/>
                <a:cs typeface="Times New Roman"/>
                <a:sym typeface="Times New Roman"/>
              </a:rPr>
              <a:t>const</a:t>
            </a:r>
            <a:r>
              <a:rPr lang="en-US" sz="2000">
                <a:solidFill>
                  <a:srgbClr val="000000"/>
                </a:solidFill>
                <a:latin typeface="Times New Roman"/>
                <a:ea typeface="Times New Roman"/>
                <a:cs typeface="Times New Roman"/>
                <a:sym typeface="Times New Roman"/>
              </a:rPr>
              <a:t> name = </a:t>
            </a:r>
            <a:r>
              <a:rPr lang="en-US" sz="2000">
                <a:solidFill>
                  <a:srgbClr val="A52A2A"/>
                </a:solidFill>
                <a:latin typeface="Times New Roman"/>
                <a:ea typeface="Times New Roman"/>
                <a:cs typeface="Times New Roman"/>
                <a:sym typeface="Times New Roman"/>
              </a:rPr>
              <a:t>“Rohit"</a:t>
            </a:r>
            <a:r>
              <a:rPr lang="en-US" sz="2000">
                <a:solidFill>
                  <a:srgbClr val="000000"/>
                </a:solidFill>
                <a:latin typeface="Times New Roman"/>
                <a:ea typeface="Times New Roman"/>
                <a:cs typeface="Times New Roman"/>
                <a:sym typeface="Times New Roman"/>
              </a:rPr>
              <a:t>;</a:t>
            </a:r>
            <a:br>
              <a:rPr lang="en-US" sz="2000">
                <a:solidFill>
                  <a:srgbClr val="000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const</a:t>
            </a:r>
            <a:r>
              <a:rPr lang="en-US" sz="2000">
                <a:solidFill>
                  <a:srgbClr val="000000"/>
                </a:solidFill>
                <a:latin typeface="Times New Roman"/>
                <a:ea typeface="Times New Roman"/>
                <a:cs typeface="Times New Roman"/>
                <a:sym typeface="Times New Roman"/>
              </a:rPr>
              <a:t> age = </a:t>
            </a:r>
            <a:r>
              <a:rPr lang="en-US" sz="2000">
                <a:solidFill>
                  <a:srgbClr val="FF0000"/>
                </a:solidFill>
                <a:latin typeface="Times New Roman"/>
                <a:ea typeface="Times New Roman"/>
                <a:cs typeface="Times New Roman"/>
                <a:sym typeface="Times New Roman"/>
              </a:rPr>
              <a:t>20</a:t>
            </a:r>
            <a:r>
              <a:rPr lang="en-US" sz="2000">
                <a:solidFill>
                  <a:srgbClr val="000000"/>
                </a:solidFill>
                <a:latin typeface="Times New Roman"/>
                <a:ea typeface="Times New Roman"/>
                <a:cs typeface="Times New Roman"/>
                <a:sym typeface="Times New Roman"/>
              </a:rPr>
              <a:t>;</a:t>
            </a:r>
            <a:br>
              <a:rPr lang="en-US" sz="2000">
                <a:solidFill>
                  <a:srgbClr val="000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export</a:t>
            </a:r>
            <a:r>
              <a:rPr lang="en-US" sz="2000">
                <a:solidFill>
                  <a:srgbClr val="000000"/>
                </a:solidFill>
                <a:latin typeface="Times New Roman"/>
                <a:ea typeface="Times New Roman"/>
                <a:cs typeface="Times New Roman"/>
                <a:sym typeface="Times New Roman"/>
              </a:rPr>
              <a:t> {name, age};</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ctrTitle"/>
          </p:nvPr>
        </p:nvSpPr>
        <p:spPr>
          <a:xfrm>
            <a:off x="228600" y="462280"/>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Modules</a:t>
            </a:r>
            <a:endParaRPr/>
          </a:p>
        </p:txBody>
      </p:sp>
      <p:sp>
        <p:nvSpPr>
          <p:cNvPr id="170" name="Google Shape;170;p13"/>
          <p:cNvSpPr txBox="1"/>
          <p:nvPr/>
        </p:nvSpPr>
        <p:spPr>
          <a:xfrm>
            <a:off x="381000" y="1071880"/>
            <a:ext cx="74676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b="0"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b="0"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b="0" lang="en-US" sz="2000">
                <a:solidFill>
                  <a:schemeClr val="dk1"/>
                </a:solidFill>
                <a:latin typeface="Times New Roman"/>
                <a:ea typeface="Times New Roman"/>
                <a:cs typeface="Times New Roman"/>
                <a:sym typeface="Times New Roman"/>
              </a:rPr>
              <a:t>&lt;h1&gt;JavaScript Modules&lt;/h1&gt;</a:t>
            </a:r>
            <a:endParaRPr/>
          </a:p>
          <a:p>
            <a:pPr indent="0" lvl="0" marL="0" marR="0" rtl="0" algn="l">
              <a:spcBef>
                <a:spcPts val="0"/>
              </a:spcBef>
              <a:spcAft>
                <a:spcPts val="0"/>
              </a:spcAft>
              <a:buNone/>
            </a:pPr>
            <a:br>
              <a:rPr b="0" lang="en-US" sz="2000">
                <a:solidFill>
                  <a:schemeClr val="dk1"/>
                </a:solidFill>
                <a:latin typeface="Times New Roman"/>
                <a:ea typeface="Times New Roman"/>
                <a:cs typeface="Times New Roman"/>
                <a:sym typeface="Times New Roman"/>
              </a:rPr>
            </a:br>
            <a:r>
              <a:rPr b="0" lang="en-US" sz="2000">
                <a:solidFill>
                  <a:schemeClr val="dk1"/>
                </a:solidFill>
                <a:latin typeface="Times New Roman"/>
                <a:ea typeface="Times New Roman"/>
                <a:cs typeface="Times New Roman"/>
                <a:sym typeface="Times New Roman"/>
              </a:rPr>
              <a:t>&lt;p id="demo"&gt;&lt;/p&gt;</a:t>
            </a:r>
            <a:endParaRPr/>
          </a:p>
          <a:p>
            <a:pPr indent="0" lvl="0" marL="0" marR="0" rtl="0" algn="l">
              <a:spcBef>
                <a:spcPts val="0"/>
              </a:spcBef>
              <a:spcAft>
                <a:spcPts val="0"/>
              </a:spcAft>
              <a:buNone/>
            </a:pPr>
            <a:br>
              <a:rPr b="0"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&lt;script type="module"&gt;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import { name, age } from "./first.js";</a:t>
            </a:r>
            <a:endParaRPr/>
          </a:p>
          <a:p>
            <a:pPr indent="0" lvl="0" marL="0" marR="0" rtl="0" algn="l">
              <a:spcBef>
                <a:spcPts val="0"/>
              </a:spcBef>
              <a:spcAft>
                <a:spcPts val="0"/>
              </a:spcAft>
              <a:buNone/>
            </a:pPr>
            <a:br>
              <a:rPr lang="en-US" sz="2000">
                <a:solidFill>
                  <a:schemeClr val="dk1"/>
                </a:solidFill>
                <a:latin typeface="Times New Roman"/>
                <a:ea typeface="Times New Roman"/>
                <a:cs typeface="Times New Roman"/>
                <a:sym typeface="Times New Roman"/>
              </a:rPr>
            </a:br>
            <a:r>
              <a:rPr i="1" lang="en-US" sz="2000">
                <a:solidFill>
                  <a:schemeClr val="dk1"/>
                </a:solidFill>
                <a:latin typeface="Times New Roman"/>
                <a:ea typeface="Times New Roman"/>
                <a:cs typeface="Times New Roman"/>
                <a:sym typeface="Times New Roman"/>
              </a:rPr>
              <a:t>let</a:t>
            </a:r>
            <a:r>
              <a:rPr lang="en-US" sz="2000">
                <a:solidFill>
                  <a:schemeClr val="dk1"/>
                </a:solidFill>
                <a:latin typeface="Times New Roman"/>
                <a:ea typeface="Times New Roman"/>
                <a:cs typeface="Times New Roman"/>
                <a:sym typeface="Times New Roman"/>
              </a:rPr>
              <a:t> text = "My name is " + name + ", I am " + age + ".";</a:t>
            </a:r>
            <a:endParaRPr/>
          </a:p>
          <a:p>
            <a:pPr indent="0" lvl="0" marL="0" marR="0" rtl="0" algn="l">
              <a:spcBef>
                <a:spcPts val="0"/>
              </a:spcBef>
              <a:spcAft>
                <a:spcPts val="0"/>
              </a:spcAft>
              <a:buNone/>
            </a:pP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document.getElementById("demo").innerHTML = text;</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br>
              <a:rPr b="0" lang="en-US" sz="2000">
                <a:solidFill>
                  <a:schemeClr val="dk1"/>
                </a:solidFill>
                <a:latin typeface="Times New Roman"/>
                <a:ea typeface="Times New Roman"/>
                <a:cs typeface="Times New Roman"/>
                <a:sym typeface="Times New Roman"/>
              </a:rPr>
            </a:br>
            <a:r>
              <a:rPr b="0"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b="0"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Classes</a:t>
            </a:r>
            <a:endParaRPr/>
          </a:p>
        </p:txBody>
      </p:sp>
      <p:sp>
        <p:nvSpPr>
          <p:cNvPr id="176" name="Google Shape;176;p16"/>
          <p:cNvSpPr txBox="1"/>
          <p:nvPr>
            <p:ph idx="1" type="subTitle"/>
          </p:nvPr>
        </p:nvSpPr>
        <p:spPr>
          <a:xfrm>
            <a:off x="533400" y="1447800"/>
            <a:ext cx="7924800" cy="49530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Classes are blueprints for objects</a:t>
            </a:r>
            <a:endParaRPr/>
          </a:p>
          <a:p>
            <a:pPr indent="-342900" lvl="0" marL="342900" rtl="0" algn="l">
              <a:spcBef>
                <a:spcPts val="444"/>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Contains property(are like variables) and methods(are like functions)</a:t>
            </a:r>
            <a:endParaRPr/>
          </a:p>
          <a:p>
            <a:pPr indent="0" lvl="0" marL="0" rtl="0" algn="l">
              <a:spcBef>
                <a:spcPts val="444"/>
              </a:spcBef>
              <a:spcAft>
                <a:spcPts val="0"/>
              </a:spcAft>
              <a:buClr>
                <a:srgbClr val="888888"/>
              </a:buClr>
              <a:buSzPct val="100000"/>
              <a:buNone/>
            </a:pPr>
            <a:r>
              <a:t/>
            </a:r>
            <a:endParaRPr sz="2400">
              <a:solidFill>
                <a:srgbClr val="0000CD"/>
              </a:solidFill>
              <a:latin typeface="Times New Roman"/>
              <a:ea typeface="Times New Roman"/>
              <a:cs typeface="Times New Roman"/>
              <a:sym typeface="Times New Roman"/>
            </a:endParaRPr>
          </a:p>
          <a:p>
            <a:pPr indent="0" lvl="0" marL="0" rtl="0" algn="l">
              <a:spcBef>
                <a:spcPts val="444"/>
              </a:spcBef>
              <a:spcAft>
                <a:spcPts val="0"/>
              </a:spcAft>
              <a:buClr>
                <a:srgbClr val="0000CD"/>
              </a:buClr>
              <a:buSzPct val="100000"/>
              <a:buNone/>
            </a:pPr>
            <a:r>
              <a:rPr lang="en-US" sz="2400">
                <a:solidFill>
                  <a:srgbClr val="0000CD"/>
                </a:solidFill>
                <a:latin typeface="Times New Roman"/>
                <a:ea typeface="Times New Roman"/>
                <a:cs typeface="Times New Roman"/>
                <a:sym typeface="Times New Roman"/>
              </a:rPr>
              <a:t>class</a:t>
            </a:r>
            <a:r>
              <a:rPr lang="en-US" sz="2400">
                <a:solidFill>
                  <a:srgbClr val="000000"/>
                </a:solidFill>
                <a:latin typeface="Times New Roman"/>
                <a:ea typeface="Times New Roman"/>
                <a:cs typeface="Times New Roman"/>
                <a:sym typeface="Times New Roman"/>
              </a:rPr>
              <a:t> apple {</a:t>
            </a:r>
            <a:br>
              <a:rPr lang="en-US" sz="2400">
                <a:solidFill>
                  <a:srgbClr val="000000"/>
                </a:solidFill>
                <a:latin typeface="Times New Roman"/>
                <a:ea typeface="Times New Roman"/>
                <a:cs typeface="Times New Roman"/>
                <a:sym typeface="Times New Roman"/>
              </a:rPr>
            </a:br>
            <a:r>
              <a:rPr lang="en-US" sz="2400">
                <a:solidFill>
                  <a:srgbClr val="000000"/>
                </a:solidFill>
                <a:latin typeface="Times New Roman"/>
                <a:ea typeface="Times New Roman"/>
                <a:cs typeface="Times New Roman"/>
                <a:sym typeface="Times New Roman"/>
              </a:rPr>
              <a:t>  constructor(name, price) {</a:t>
            </a:r>
            <a:br>
              <a:rPr lang="en-US" sz="2400">
                <a:solidFill>
                  <a:srgbClr val="000000"/>
                </a:solidFill>
                <a:latin typeface="Times New Roman"/>
                <a:ea typeface="Times New Roman"/>
                <a:cs typeface="Times New Roman"/>
                <a:sym typeface="Times New Roman"/>
              </a:rPr>
            </a:br>
            <a:r>
              <a:rPr lang="en-US" sz="2400">
                <a:solidFill>
                  <a:srgbClr val="000000"/>
                </a:solidFill>
                <a:latin typeface="Times New Roman"/>
                <a:ea typeface="Times New Roman"/>
                <a:cs typeface="Times New Roman"/>
                <a:sym typeface="Times New Roman"/>
              </a:rPr>
              <a:t>    </a:t>
            </a:r>
            <a:r>
              <a:rPr lang="en-US" sz="2400">
                <a:solidFill>
                  <a:srgbClr val="0000CD"/>
                </a:solidFill>
                <a:latin typeface="Times New Roman"/>
                <a:ea typeface="Times New Roman"/>
                <a:cs typeface="Times New Roman"/>
                <a:sym typeface="Times New Roman"/>
              </a:rPr>
              <a:t>this</a:t>
            </a:r>
            <a:r>
              <a:rPr lang="en-US" sz="2400">
                <a:solidFill>
                  <a:srgbClr val="000000"/>
                </a:solidFill>
                <a:latin typeface="Times New Roman"/>
                <a:ea typeface="Times New Roman"/>
                <a:cs typeface="Times New Roman"/>
                <a:sym typeface="Times New Roman"/>
              </a:rPr>
              <a:t>.name = name;</a:t>
            </a:r>
            <a:br>
              <a:rPr lang="en-US" sz="2400">
                <a:solidFill>
                  <a:srgbClr val="000000"/>
                </a:solidFill>
                <a:latin typeface="Times New Roman"/>
                <a:ea typeface="Times New Roman"/>
                <a:cs typeface="Times New Roman"/>
                <a:sym typeface="Times New Roman"/>
              </a:rPr>
            </a:br>
            <a:r>
              <a:rPr lang="en-US" sz="2400">
                <a:solidFill>
                  <a:srgbClr val="000000"/>
                </a:solidFill>
                <a:latin typeface="Times New Roman"/>
                <a:ea typeface="Times New Roman"/>
                <a:cs typeface="Times New Roman"/>
                <a:sym typeface="Times New Roman"/>
              </a:rPr>
              <a:t>    </a:t>
            </a:r>
            <a:r>
              <a:rPr lang="en-US" sz="2400">
                <a:solidFill>
                  <a:srgbClr val="0000CD"/>
                </a:solidFill>
                <a:latin typeface="Times New Roman"/>
                <a:ea typeface="Times New Roman"/>
                <a:cs typeface="Times New Roman"/>
                <a:sym typeface="Times New Roman"/>
              </a:rPr>
              <a:t>this</a:t>
            </a:r>
            <a:r>
              <a:rPr lang="en-US" sz="2400">
                <a:solidFill>
                  <a:srgbClr val="000000"/>
                </a:solidFill>
                <a:latin typeface="Times New Roman"/>
                <a:ea typeface="Times New Roman"/>
                <a:cs typeface="Times New Roman"/>
                <a:sym typeface="Times New Roman"/>
              </a:rPr>
              <a:t>.price = price;</a:t>
            </a:r>
            <a:br>
              <a:rPr lang="en-US" sz="2400">
                <a:solidFill>
                  <a:srgbClr val="000000"/>
                </a:solidFill>
                <a:latin typeface="Times New Roman"/>
                <a:ea typeface="Times New Roman"/>
                <a:cs typeface="Times New Roman"/>
                <a:sym typeface="Times New Roman"/>
              </a:rPr>
            </a:br>
            <a:r>
              <a:rPr lang="en-US" sz="2400">
                <a:solidFill>
                  <a:srgbClr val="000000"/>
                </a:solidFill>
                <a:latin typeface="Times New Roman"/>
                <a:ea typeface="Times New Roman"/>
                <a:cs typeface="Times New Roman"/>
                <a:sym typeface="Times New Roman"/>
              </a:rPr>
              <a:t>  }</a:t>
            </a:r>
            <a:br>
              <a:rPr lang="en-US" sz="2400">
                <a:solidFill>
                  <a:srgbClr val="000000"/>
                </a:solidFill>
                <a:latin typeface="Times New Roman"/>
                <a:ea typeface="Times New Roman"/>
                <a:cs typeface="Times New Roman"/>
                <a:sym typeface="Times New Roman"/>
              </a:rPr>
            </a:br>
            <a:r>
              <a:rPr lang="en-US" sz="2400">
                <a:solidFill>
                  <a:srgbClr val="000000"/>
                </a:solidFill>
                <a:latin typeface="Times New Roman"/>
                <a:ea typeface="Times New Roman"/>
                <a:cs typeface="Times New Roman"/>
                <a:sym typeface="Times New Roman"/>
              </a:rPr>
              <a:t>}</a:t>
            </a:r>
            <a:endParaRPr/>
          </a:p>
          <a:p>
            <a:pPr indent="0" lvl="0" marL="0" rtl="0" algn="l">
              <a:spcBef>
                <a:spcPts val="444"/>
              </a:spcBef>
              <a:spcAft>
                <a:spcPts val="0"/>
              </a:spcAft>
              <a:buClr>
                <a:srgbClr val="000000"/>
              </a:buClr>
              <a:buSzPct val="100000"/>
              <a:buNone/>
            </a:pPr>
            <a:r>
              <a:rPr lang="en-US" sz="2400">
                <a:solidFill>
                  <a:srgbClr val="000000"/>
                </a:solidFill>
                <a:latin typeface="Times New Roman"/>
                <a:ea typeface="Times New Roman"/>
                <a:cs typeface="Times New Roman"/>
                <a:sym typeface="Times New Roman"/>
              </a:rPr>
              <a:t>It is not an object but template for JavaScript objects.</a:t>
            </a:r>
            <a:endParaRPr/>
          </a:p>
          <a:p>
            <a:pPr indent="0" lvl="0" marL="0" rtl="0" algn="l">
              <a:spcBef>
                <a:spcPts val="444"/>
              </a:spcBef>
              <a:spcAft>
                <a:spcPts val="0"/>
              </a:spcAft>
              <a:buClr>
                <a:srgbClr val="000000"/>
              </a:buClr>
              <a:buSzPct val="100000"/>
              <a:buNone/>
            </a:pPr>
            <a:r>
              <a:rPr lang="en-US" sz="2400">
                <a:solidFill>
                  <a:srgbClr val="000000"/>
                </a:solidFill>
                <a:latin typeface="Times New Roman"/>
                <a:ea typeface="Times New Roman"/>
                <a:cs typeface="Times New Roman"/>
                <a:sym typeface="Times New Roman"/>
              </a:rPr>
              <a:t>You can use classes for creating objects </a:t>
            </a:r>
            <a:endParaRPr/>
          </a:p>
          <a:p>
            <a:pPr indent="0" lvl="0" marL="0" rtl="0" algn="l">
              <a:spcBef>
                <a:spcPts val="370"/>
              </a:spcBef>
              <a:spcAft>
                <a:spcPts val="0"/>
              </a:spcAft>
              <a:buClr>
                <a:srgbClr val="0000CD"/>
              </a:buClr>
              <a:buSzPct val="100000"/>
              <a:buNone/>
            </a:pPr>
            <a:r>
              <a:rPr lang="en-US" sz="2000">
                <a:solidFill>
                  <a:srgbClr val="0000CD"/>
                </a:solidFill>
                <a:latin typeface="Times New Roman"/>
                <a:ea typeface="Times New Roman"/>
                <a:cs typeface="Times New Roman"/>
                <a:sym typeface="Times New Roman"/>
              </a:rPr>
              <a:t>let</a:t>
            </a:r>
            <a:r>
              <a:rPr lang="en-US" sz="2000">
                <a:solidFill>
                  <a:srgbClr val="000000"/>
                </a:solidFill>
                <a:latin typeface="Times New Roman"/>
                <a:ea typeface="Times New Roman"/>
                <a:cs typeface="Times New Roman"/>
                <a:sym typeface="Times New Roman"/>
              </a:rPr>
              <a:t> apple1 = </a:t>
            </a:r>
            <a:r>
              <a:rPr lang="en-US" sz="2000">
                <a:solidFill>
                  <a:srgbClr val="0000CD"/>
                </a:solidFill>
                <a:latin typeface="Times New Roman"/>
                <a:ea typeface="Times New Roman"/>
                <a:cs typeface="Times New Roman"/>
                <a:sym typeface="Times New Roman"/>
              </a:rPr>
              <a:t>new</a:t>
            </a:r>
            <a:r>
              <a:rPr lang="en-US" sz="2000">
                <a:solidFill>
                  <a:srgbClr val="000000"/>
                </a:solidFill>
                <a:latin typeface="Times New Roman"/>
                <a:ea typeface="Times New Roman"/>
                <a:cs typeface="Times New Roman"/>
                <a:sym typeface="Times New Roman"/>
              </a:rPr>
              <a:t> apple(</a:t>
            </a:r>
            <a:r>
              <a:rPr lang="en-US" sz="2000">
                <a:solidFill>
                  <a:srgbClr val="A52A2A"/>
                </a:solidFill>
                <a:latin typeface="Times New Roman"/>
                <a:ea typeface="Times New Roman"/>
                <a:cs typeface="Times New Roman"/>
                <a:sym typeface="Times New Roman"/>
              </a:rPr>
              <a:t>“A"</a:t>
            </a:r>
            <a:r>
              <a:rPr lang="en-US" sz="2000">
                <a:solidFill>
                  <a:srgbClr val="000000"/>
                </a:solidFill>
                <a:latin typeface="Times New Roman"/>
                <a:ea typeface="Times New Roman"/>
                <a:cs typeface="Times New Roman"/>
                <a:sym typeface="Times New Roman"/>
              </a:rPr>
              <a:t>, </a:t>
            </a:r>
            <a:r>
              <a:rPr lang="en-US" sz="2000">
                <a:solidFill>
                  <a:srgbClr val="FF0000"/>
                </a:solidFill>
                <a:latin typeface="Times New Roman"/>
                <a:ea typeface="Times New Roman"/>
                <a:cs typeface="Times New Roman"/>
                <a:sym typeface="Times New Roman"/>
              </a:rPr>
              <a:t>200</a:t>
            </a:r>
            <a:r>
              <a:rPr lang="en-US" sz="2000">
                <a:solidFill>
                  <a:srgbClr val="000000"/>
                </a:solidFill>
                <a:latin typeface="Times New Roman"/>
                <a:ea typeface="Times New Roman"/>
                <a:cs typeface="Times New Roman"/>
                <a:sym typeface="Times New Roman"/>
              </a:rPr>
              <a:t>);</a:t>
            </a:r>
            <a:br>
              <a:rPr lang="en-US" sz="2000">
                <a:solidFill>
                  <a:srgbClr val="000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let</a:t>
            </a:r>
            <a:r>
              <a:rPr lang="en-US" sz="2000">
                <a:solidFill>
                  <a:srgbClr val="000000"/>
                </a:solidFill>
                <a:latin typeface="Times New Roman"/>
                <a:ea typeface="Times New Roman"/>
                <a:cs typeface="Times New Roman"/>
                <a:sym typeface="Times New Roman"/>
              </a:rPr>
              <a:t> apple2 = </a:t>
            </a:r>
            <a:r>
              <a:rPr lang="en-US" sz="2000">
                <a:solidFill>
                  <a:srgbClr val="0000CD"/>
                </a:solidFill>
                <a:latin typeface="Times New Roman"/>
                <a:ea typeface="Times New Roman"/>
                <a:cs typeface="Times New Roman"/>
                <a:sym typeface="Times New Roman"/>
              </a:rPr>
              <a:t>new</a:t>
            </a:r>
            <a:r>
              <a:rPr lang="en-US" sz="2000">
                <a:solidFill>
                  <a:srgbClr val="000000"/>
                </a:solidFill>
                <a:latin typeface="Times New Roman"/>
                <a:ea typeface="Times New Roman"/>
                <a:cs typeface="Times New Roman"/>
                <a:sym typeface="Times New Roman"/>
              </a:rPr>
              <a:t> apple(</a:t>
            </a:r>
            <a:r>
              <a:rPr lang="en-US" sz="2000">
                <a:solidFill>
                  <a:srgbClr val="A52A2A"/>
                </a:solidFill>
                <a:latin typeface="Times New Roman"/>
                <a:ea typeface="Times New Roman"/>
                <a:cs typeface="Times New Roman"/>
                <a:sym typeface="Times New Roman"/>
              </a:rPr>
              <a:t>“B"</a:t>
            </a:r>
            <a:r>
              <a:rPr lang="en-US" sz="2000">
                <a:solidFill>
                  <a:srgbClr val="000000"/>
                </a:solidFill>
                <a:latin typeface="Times New Roman"/>
                <a:ea typeface="Times New Roman"/>
                <a:cs typeface="Times New Roman"/>
                <a:sym typeface="Times New Roman"/>
              </a:rPr>
              <a:t>, </a:t>
            </a:r>
            <a:r>
              <a:rPr lang="en-US" sz="2000">
                <a:solidFill>
                  <a:srgbClr val="FF0000"/>
                </a:solidFill>
                <a:latin typeface="Times New Roman"/>
                <a:ea typeface="Times New Roman"/>
                <a:cs typeface="Times New Roman"/>
                <a:sym typeface="Times New Roman"/>
              </a:rPr>
              <a:t>100</a:t>
            </a:r>
            <a:r>
              <a:rPr lang="en-US" sz="2000">
                <a:solidFill>
                  <a:srgbClr val="000000"/>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Class Methods</a:t>
            </a:r>
            <a:endParaRPr/>
          </a:p>
        </p:txBody>
      </p:sp>
      <p:sp>
        <p:nvSpPr>
          <p:cNvPr id="182" name="Google Shape;182;p17"/>
          <p:cNvSpPr txBox="1"/>
          <p:nvPr>
            <p:ph idx="1" type="subTitle"/>
          </p:nvPr>
        </p:nvSpPr>
        <p:spPr>
          <a:xfrm>
            <a:off x="533400" y="1676400"/>
            <a:ext cx="7924800" cy="4724400"/>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dk1"/>
              </a:buClr>
              <a:buSzPts val="2200"/>
              <a:buFont typeface="Arial"/>
              <a:buChar char="•"/>
            </a:pPr>
            <a:r>
              <a:rPr b="1" lang="en-US" sz="2200">
                <a:solidFill>
                  <a:schemeClr val="dk1"/>
                </a:solidFill>
                <a:latin typeface="Times New Roman"/>
                <a:ea typeface="Times New Roman"/>
                <a:cs typeface="Times New Roman"/>
                <a:sym typeface="Times New Roman"/>
              </a:rPr>
              <a:t>Constructor method </a:t>
            </a:r>
            <a:r>
              <a:rPr lang="en-US" sz="2200">
                <a:solidFill>
                  <a:schemeClr val="dk1"/>
                </a:solidFill>
                <a:latin typeface="Times New Roman"/>
                <a:ea typeface="Times New Roman"/>
                <a:cs typeface="Times New Roman"/>
                <a:sym typeface="Times New Roman"/>
              </a:rPr>
              <a:t>have the same name as constructor</a:t>
            </a:r>
            <a:endParaRPr/>
          </a:p>
          <a:p>
            <a:pPr indent="-457200" lvl="0" marL="45720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Executed automatically when the object is created</a:t>
            </a:r>
            <a:endParaRPr/>
          </a:p>
          <a:p>
            <a:pPr indent="-457200" lvl="0" marL="45720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Used to initialize object properties</a:t>
            </a:r>
            <a:endParaRPr/>
          </a:p>
          <a:p>
            <a:pPr indent="-457200" lvl="0" marL="457200" rtl="0" algn="l">
              <a:spcBef>
                <a:spcPts val="440"/>
              </a:spcBef>
              <a:spcAft>
                <a:spcPts val="0"/>
              </a:spcAft>
              <a:buClr>
                <a:schemeClr val="dk1"/>
              </a:buClr>
              <a:buSzPts val="2200"/>
              <a:buFont typeface="Arial"/>
              <a:buChar char="•"/>
            </a:pPr>
            <a:r>
              <a:rPr b="1" lang="en-US" sz="2200">
                <a:solidFill>
                  <a:schemeClr val="dk1"/>
                </a:solidFill>
                <a:latin typeface="Times New Roman"/>
                <a:ea typeface="Times New Roman"/>
                <a:cs typeface="Times New Roman"/>
                <a:sym typeface="Times New Roman"/>
              </a:rPr>
              <a:t>Class methods </a:t>
            </a:r>
            <a:r>
              <a:rPr lang="en-US" sz="2200">
                <a:solidFill>
                  <a:schemeClr val="dk1"/>
                </a:solidFill>
                <a:latin typeface="Times New Roman"/>
                <a:ea typeface="Times New Roman"/>
                <a:cs typeface="Times New Roman"/>
                <a:sym typeface="Times New Roman"/>
              </a:rPr>
              <a:t>are created after the constructor method</a:t>
            </a:r>
            <a:endParaRPr/>
          </a:p>
          <a:p>
            <a:pPr indent="-317500" lvl="0" marL="457200" rtl="0" algn="l">
              <a:spcBef>
                <a:spcPts val="440"/>
              </a:spcBef>
              <a:spcAft>
                <a:spcPts val="0"/>
              </a:spcAft>
              <a:buClr>
                <a:srgbClr val="888888"/>
              </a:buClr>
              <a:buSzPts val="2200"/>
              <a:buFont typeface="Arial"/>
              <a:buNone/>
            </a:pPr>
            <a:r>
              <a:t/>
            </a:r>
            <a:endParaRPr sz="2200">
              <a:solidFill>
                <a:schemeClr val="dk1"/>
              </a:solidFill>
              <a:latin typeface="Times New Roman"/>
              <a:ea typeface="Times New Roman"/>
              <a:cs typeface="Times New Roman"/>
              <a:sym typeface="Times New Roman"/>
            </a:endParaRPr>
          </a:p>
          <a:p>
            <a:pPr indent="-317500" lvl="0" marL="457200" rtl="0" algn="l">
              <a:spcBef>
                <a:spcPts val="440"/>
              </a:spcBef>
              <a:spcAft>
                <a:spcPts val="0"/>
              </a:spcAft>
              <a:buClr>
                <a:srgbClr val="888888"/>
              </a:buClr>
              <a:buSzPts val="2200"/>
              <a:buFont typeface="Arial"/>
              <a:buNone/>
            </a:pPr>
            <a:r>
              <a:t/>
            </a:r>
            <a:endParaRPr sz="2200">
              <a:solidFill>
                <a:schemeClr val="dk1"/>
              </a:solidFill>
              <a:latin typeface="Times New Roman"/>
              <a:ea typeface="Times New Roman"/>
              <a:cs typeface="Times New Roman"/>
              <a:sym typeface="Times New Roman"/>
            </a:endParaRPr>
          </a:p>
          <a:p>
            <a:pPr indent="-317500" lvl="0" marL="457200" rtl="0" algn="l">
              <a:spcBef>
                <a:spcPts val="440"/>
              </a:spcBef>
              <a:spcAft>
                <a:spcPts val="0"/>
              </a:spcAft>
              <a:buClr>
                <a:srgbClr val="888888"/>
              </a:buClr>
              <a:buSzPts val="2200"/>
              <a:buFont typeface="Arial"/>
              <a:buNone/>
            </a:pPr>
            <a:r>
              <a:t/>
            </a:r>
            <a:endParaRPr sz="2200">
              <a:solidFill>
                <a:schemeClr val="dk1"/>
              </a:solidFill>
              <a:latin typeface="Times New Roman"/>
              <a:ea typeface="Times New Roman"/>
              <a:cs typeface="Times New Roman"/>
              <a:sym typeface="Times New Roman"/>
            </a:endParaRPr>
          </a:p>
          <a:p>
            <a:pPr indent="-317500" lvl="0" marL="457200" rtl="0" algn="l">
              <a:spcBef>
                <a:spcPts val="440"/>
              </a:spcBef>
              <a:spcAft>
                <a:spcPts val="0"/>
              </a:spcAft>
              <a:buClr>
                <a:srgbClr val="888888"/>
              </a:buClr>
              <a:buSzPts val="2200"/>
              <a:buFont typeface="Arial"/>
              <a:buNone/>
            </a:pPr>
            <a:r>
              <a:t/>
            </a:r>
            <a:endParaRPr sz="2200">
              <a:solidFill>
                <a:schemeClr val="dk1"/>
              </a:solidFill>
              <a:latin typeface="Times New Roman"/>
              <a:ea typeface="Times New Roman"/>
              <a:cs typeface="Times New Roman"/>
              <a:sym typeface="Times New Roman"/>
            </a:endParaRPr>
          </a:p>
          <a:p>
            <a:pPr indent="-457200" lvl="0" marL="45720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Task to create a class for printing your name by using constructor and method.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Arrays</a:t>
            </a:r>
            <a:endParaRPr/>
          </a:p>
        </p:txBody>
      </p:sp>
      <p:sp>
        <p:nvSpPr>
          <p:cNvPr id="188" name="Google Shape;188;p27"/>
          <p:cNvSpPr txBox="1"/>
          <p:nvPr>
            <p:ph idx="1" type="subTitle"/>
          </p:nvPr>
        </p:nvSpPr>
        <p:spPr>
          <a:xfrm>
            <a:off x="152400" y="1447800"/>
            <a:ext cx="8305800" cy="495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C0C0C"/>
              </a:buClr>
              <a:buSzPts val="2400"/>
              <a:buFont typeface="Arial"/>
              <a:buChar char="•"/>
            </a:pPr>
            <a:r>
              <a:rPr lang="en-US" sz="2400">
                <a:solidFill>
                  <a:srgbClr val="0C0C0C"/>
                </a:solidFill>
                <a:latin typeface="Times New Roman"/>
                <a:ea typeface="Times New Roman"/>
                <a:cs typeface="Times New Roman"/>
                <a:sym typeface="Times New Roman"/>
              </a:rPr>
              <a:t>To hold many values under a single name</a:t>
            </a:r>
            <a:endParaRPr/>
          </a:p>
          <a:p>
            <a:pPr indent="0" lvl="2" marL="914400" rtl="0" algn="l">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const array_name = [item1, item2, ...];  	</a:t>
            </a:r>
            <a:endParaRPr/>
          </a:p>
          <a:p>
            <a:pPr indent="0" lvl="2" marL="914400" rtl="0" algn="l">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const fruits = [“apple", “orange", “guava"];</a:t>
            </a:r>
            <a:endParaRPr/>
          </a:p>
          <a:p>
            <a:pPr indent="0" lvl="2" marL="914400" rtl="0" algn="l">
              <a:spcBef>
                <a:spcPts val="440"/>
              </a:spcBef>
              <a:spcAft>
                <a:spcPts val="0"/>
              </a:spcAft>
              <a:buClr>
                <a:srgbClr val="0C0C0C"/>
              </a:buClr>
              <a:buSzPts val="2200"/>
              <a:buNone/>
            </a:pPr>
            <a:r>
              <a:rPr b="1" lang="en-US" sz="2200">
                <a:solidFill>
                  <a:srgbClr val="0C0C0C"/>
                </a:solidFill>
                <a:latin typeface="Times New Roman"/>
                <a:ea typeface="Times New Roman"/>
                <a:cs typeface="Times New Roman"/>
                <a:sym typeface="Times New Roman"/>
              </a:rPr>
              <a:t>                             OR</a:t>
            </a:r>
            <a:endParaRPr/>
          </a:p>
          <a:p>
            <a:pPr indent="0" lvl="2" marL="914400" rtl="0" algn="l">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const array_name= [];  </a:t>
            </a:r>
            <a:endParaRPr/>
          </a:p>
          <a:p>
            <a:pPr indent="0" lvl="2" marL="914400" rtl="0" algn="l">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cars[0]= “apple";</a:t>
            </a:r>
            <a:br>
              <a:rPr lang="en-US" sz="2200">
                <a:solidFill>
                  <a:srgbClr val="0C0C0C"/>
                </a:solidFill>
                <a:latin typeface="Times New Roman"/>
                <a:ea typeface="Times New Roman"/>
                <a:cs typeface="Times New Roman"/>
                <a:sym typeface="Times New Roman"/>
              </a:rPr>
            </a:br>
            <a:r>
              <a:rPr lang="en-US" sz="2200">
                <a:solidFill>
                  <a:srgbClr val="0C0C0C"/>
                </a:solidFill>
                <a:latin typeface="Times New Roman"/>
                <a:ea typeface="Times New Roman"/>
                <a:cs typeface="Times New Roman"/>
                <a:sym typeface="Times New Roman"/>
              </a:rPr>
              <a:t>cars[1]= “orange";</a:t>
            </a:r>
            <a:br>
              <a:rPr lang="en-US" sz="2200">
                <a:solidFill>
                  <a:srgbClr val="0C0C0C"/>
                </a:solidFill>
                <a:latin typeface="Times New Roman"/>
                <a:ea typeface="Times New Roman"/>
                <a:cs typeface="Times New Roman"/>
                <a:sym typeface="Times New Roman"/>
              </a:rPr>
            </a:br>
            <a:r>
              <a:rPr lang="en-US" sz="2200">
                <a:solidFill>
                  <a:srgbClr val="0C0C0C"/>
                </a:solidFill>
                <a:latin typeface="Times New Roman"/>
                <a:ea typeface="Times New Roman"/>
                <a:cs typeface="Times New Roman"/>
                <a:sym typeface="Times New Roman"/>
              </a:rPr>
              <a:t>cars[2]= “guava";</a:t>
            </a:r>
            <a:endParaRPr/>
          </a:p>
          <a:p>
            <a:pPr indent="0" lvl="2" marL="914400" rtl="0" algn="l">
              <a:spcBef>
                <a:spcPts val="440"/>
              </a:spcBef>
              <a:spcAft>
                <a:spcPts val="0"/>
              </a:spcAft>
              <a:buClr>
                <a:srgbClr val="0C0C0C"/>
              </a:buClr>
              <a:buSzPts val="2200"/>
              <a:buNone/>
            </a:pPr>
            <a:r>
              <a:rPr b="1" lang="en-US" sz="2200">
                <a:solidFill>
                  <a:srgbClr val="0C0C0C"/>
                </a:solidFill>
                <a:latin typeface="Times New Roman"/>
                <a:ea typeface="Times New Roman"/>
                <a:cs typeface="Times New Roman"/>
                <a:sym typeface="Times New Roman"/>
              </a:rPr>
              <a:t>                             OR</a:t>
            </a:r>
            <a:endParaRPr/>
          </a:p>
          <a:p>
            <a:pPr indent="0" lvl="2" marL="914400" rtl="0" algn="l">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const cars = new Array(“apple", “orange", “guava”);</a:t>
            </a:r>
            <a:endParaRPr b="1" sz="2200">
              <a:solidFill>
                <a:srgbClr val="0C0C0C"/>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Arrays</a:t>
            </a:r>
            <a:endParaRPr/>
          </a:p>
        </p:txBody>
      </p:sp>
      <p:sp>
        <p:nvSpPr>
          <p:cNvPr id="194" name="Google Shape;194;p28"/>
          <p:cNvSpPr txBox="1"/>
          <p:nvPr>
            <p:ph idx="1" type="subTitle"/>
          </p:nvPr>
        </p:nvSpPr>
        <p:spPr>
          <a:xfrm>
            <a:off x="533400" y="1676400"/>
            <a:ext cx="79248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Access Array elements</a:t>
            </a:r>
            <a:endParaRPr/>
          </a:p>
          <a:p>
            <a:pPr indent="-342900" lvl="2" marL="1257300" rtl="0" algn="l">
              <a:spcBef>
                <a:spcPts val="400"/>
              </a:spcBef>
              <a:spcAft>
                <a:spcPts val="0"/>
              </a:spcAft>
              <a:buClr>
                <a:srgbClr val="0C0C0C"/>
              </a:buClr>
              <a:buSzPts val="2000"/>
              <a:buFont typeface="Arial"/>
              <a:buChar char="•"/>
            </a:pPr>
            <a:r>
              <a:rPr lang="en-US" sz="2000">
                <a:solidFill>
                  <a:srgbClr val="0C0C0C"/>
                </a:solidFill>
                <a:latin typeface="Times New Roman"/>
                <a:ea typeface="Times New Roman"/>
                <a:cs typeface="Times New Roman"/>
                <a:sym typeface="Times New Roman"/>
              </a:rPr>
              <a:t>Array_name[0]</a:t>
            </a:r>
            <a:endParaRPr/>
          </a:p>
          <a:p>
            <a:pPr indent="-342900" lvl="0" marL="342900" rtl="0" algn="l">
              <a:spcBef>
                <a:spcPts val="44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Change array elements</a:t>
            </a:r>
            <a:endParaRPr/>
          </a:p>
          <a:p>
            <a:pPr indent="-342900" lvl="2" marL="1257300" rtl="0" algn="l">
              <a:spcBef>
                <a:spcPts val="400"/>
              </a:spcBef>
              <a:spcAft>
                <a:spcPts val="0"/>
              </a:spcAft>
              <a:buClr>
                <a:srgbClr val="0C0C0C"/>
              </a:buClr>
              <a:buSzPts val="2000"/>
              <a:buFont typeface="Arial"/>
              <a:buChar char="•"/>
            </a:pPr>
            <a:r>
              <a:rPr lang="en-US" sz="2000">
                <a:solidFill>
                  <a:srgbClr val="0C0C0C"/>
                </a:solidFill>
                <a:latin typeface="Times New Roman"/>
                <a:ea typeface="Times New Roman"/>
                <a:cs typeface="Times New Roman"/>
                <a:sym typeface="Times New Roman"/>
              </a:rPr>
              <a:t>Array_name[0] = “Mango";</a:t>
            </a:r>
            <a:endParaRPr/>
          </a:p>
          <a:p>
            <a:pPr indent="-342900" lvl="0" marL="342900" rtl="0" algn="l">
              <a:spcBef>
                <a:spcPts val="44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Array Methods</a:t>
            </a:r>
            <a:endParaRPr/>
          </a:p>
          <a:p>
            <a:pPr indent="-342900" lvl="2" marL="1257300" rtl="0" algn="l">
              <a:spcBef>
                <a:spcPts val="400"/>
              </a:spcBef>
              <a:spcAft>
                <a:spcPts val="0"/>
              </a:spcAft>
              <a:buClr>
                <a:srgbClr val="0C0C0C"/>
              </a:buClr>
              <a:buSzPts val="2000"/>
              <a:buFont typeface="Arial"/>
              <a:buChar char="•"/>
            </a:pPr>
            <a:r>
              <a:rPr lang="en-US" sz="2000">
                <a:solidFill>
                  <a:srgbClr val="0C0C0C"/>
                </a:solidFill>
                <a:latin typeface="Times New Roman"/>
                <a:ea typeface="Times New Roman"/>
                <a:cs typeface="Times New Roman"/>
                <a:sym typeface="Times New Roman"/>
              </a:rPr>
              <a:t>Array_name.length</a:t>
            </a:r>
            <a:endParaRPr sz="2000">
              <a:solidFill>
                <a:srgbClr val="0C0C0C"/>
              </a:solidFill>
              <a:latin typeface="Times New Roman"/>
              <a:ea typeface="Times New Roman"/>
              <a:cs typeface="Times New Roman"/>
              <a:sym typeface="Times New Roman"/>
            </a:endParaRPr>
          </a:p>
          <a:p>
            <a:pPr indent="-342900" lvl="2" marL="1257300" rtl="0" algn="l">
              <a:spcBef>
                <a:spcPts val="400"/>
              </a:spcBef>
              <a:spcAft>
                <a:spcPts val="0"/>
              </a:spcAft>
              <a:buClr>
                <a:srgbClr val="0C0C0C"/>
              </a:buClr>
              <a:buSzPts val="2000"/>
              <a:buFont typeface="Arial"/>
              <a:buChar char="•"/>
            </a:pPr>
            <a:r>
              <a:rPr lang="en-US" sz="2000">
                <a:solidFill>
                  <a:srgbClr val="0C0C0C"/>
                </a:solidFill>
                <a:latin typeface="Times New Roman"/>
                <a:ea typeface="Times New Roman"/>
                <a:cs typeface="Times New Roman"/>
                <a:sym typeface="Times New Roman"/>
              </a:rPr>
              <a:t>Array_name.sort()</a:t>
            </a:r>
            <a:endParaRPr/>
          </a:p>
          <a:p>
            <a:pPr indent="-342900" lvl="1" marL="800100" rtl="0" algn="l">
              <a:spcBef>
                <a:spcPts val="480"/>
              </a:spcBef>
              <a:spcAft>
                <a:spcPts val="0"/>
              </a:spcAft>
              <a:buClr>
                <a:srgbClr val="0C0C0C"/>
              </a:buClr>
              <a:buSzPts val="2400"/>
              <a:buFont typeface="Arial"/>
              <a:buChar char="•"/>
            </a:pPr>
            <a:r>
              <a:rPr lang="en-US" sz="2400">
                <a:solidFill>
                  <a:srgbClr val="0C0C0C"/>
                </a:solidFill>
                <a:latin typeface="Times New Roman"/>
                <a:ea typeface="Times New Roman"/>
                <a:cs typeface="Times New Roman"/>
                <a:sym typeface="Times New Roman"/>
              </a:rPr>
              <a:t>Access last element by [length-1]</a:t>
            </a:r>
            <a:endParaRPr/>
          </a:p>
          <a:p>
            <a:pPr indent="-342900" lvl="1" marL="800100" rtl="0" algn="l">
              <a:spcBef>
                <a:spcPts val="480"/>
              </a:spcBef>
              <a:spcAft>
                <a:spcPts val="0"/>
              </a:spcAft>
              <a:buClr>
                <a:srgbClr val="0C0C0C"/>
              </a:buClr>
              <a:buSzPts val="2400"/>
              <a:buFont typeface="Arial"/>
              <a:buChar char="•"/>
            </a:pPr>
            <a:r>
              <a:rPr lang="en-US" sz="2400">
                <a:solidFill>
                  <a:srgbClr val="0C0C0C"/>
                </a:solidFill>
                <a:latin typeface="Times New Roman"/>
                <a:ea typeface="Times New Roman"/>
                <a:cs typeface="Times New Roman"/>
                <a:sym typeface="Times New Roman"/>
              </a:rPr>
              <a:t>Arrays are objects (typeof operator return object)</a:t>
            </a:r>
            <a:endParaRPr/>
          </a:p>
          <a:p>
            <a:pPr indent="-215900" lvl="2" marL="1257300" rtl="0" algn="l">
              <a:spcBef>
                <a:spcPts val="400"/>
              </a:spcBef>
              <a:spcAft>
                <a:spcPts val="0"/>
              </a:spcAft>
              <a:buClr>
                <a:srgbClr val="888888"/>
              </a:buClr>
              <a:buSzPts val="2000"/>
              <a:buFont typeface="Arial"/>
              <a:buNone/>
            </a:pPr>
            <a:r>
              <a:t/>
            </a:r>
            <a:endParaRPr sz="2000">
              <a:solidFill>
                <a:srgbClr val="0C0C0C"/>
              </a:solidFill>
              <a:latin typeface="Times New Roman"/>
              <a:ea typeface="Times New Roman"/>
              <a:cs typeface="Times New Roman"/>
              <a:sym typeface="Times New Roman"/>
            </a:endParaRPr>
          </a:p>
          <a:p>
            <a:pPr indent="-215900" lvl="2" marL="1257300" rtl="0" algn="l">
              <a:spcBef>
                <a:spcPts val="400"/>
              </a:spcBef>
              <a:spcAft>
                <a:spcPts val="0"/>
              </a:spcAft>
              <a:buClr>
                <a:srgbClr val="888888"/>
              </a:buClr>
              <a:buSzPts val="2000"/>
              <a:buFont typeface="Arial"/>
              <a:buNone/>
            </a:pPr>
            <a:r>
              <a:t/>
            </a:r>
            <a:endParaRPr sz="2000">
              <a:solidFill>
                <a:srgbClr val="0C0C0C"/>
              </a:solidFill>
              <a:latin typeface="Times New Roman"/>
              <a:ea typeface="Times New Roman"/>
              <a:cs typeface="Times New Roman"/>
              <a:sym typeface="Times New Roman"/>
            </a:endParaRPr>
          </a:p>
          <a:p>
            <a:pPr indent="-215900" lvl="2" marL="1257300" rtl="0" algn="l">
              <a:spcBef>
                <a:spcPts val="400"/>
              </a:spcBef>
              <a:spcAft>
                <a:spcPts val="0"/>
              </a:spcAft>
              <a:buClr>
                <a:srgbClr val="888888"/>
              </a:buClr>
              <a:buSzPts val="2000"/>
              <a:buFont typeface="Arial"/>
              <a:buNone/>
            </a:pPr>
            <a:r>
              <a:t/>
            </a:r>
            <a:endParaRPr sz="2000">
              <a:solidFill>
                <a:srgbClr val="0C0C0C"/>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Arrays</a:t>
            </a:r>
            <a:endParaRPr/>
          </a:p>
        </p:txBody>
      </p:sp>
      <p:sp>
        <p:nvSpPr>
          <p:cNvPr id="200" name="Google Shape;200;p29"/>
          <p:cNvSpPr txBox="1"/>
          <p:nvPr>
            <p:ph idx="1" type="subTitle"/>
          </p:nvPr>
        </p:nvSpPr>
        <p:spPr>
          <a:xfrm>
            <a:off x="533400" y="1600200"/>
            <a:ext cx="7924800" cy="4724400"/>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rgbClr val="0C0C0C"/>
              </a:buClr>
              <a:buSzPts val="2400"/>
              <a:buFont typeface="Arial"/>
              <a:buChar char="•"/>
            </a:pPr>
            <a:r>
              <a:rPr lang="en-US" sz="2400">
                <a:solidFill>
                  <a:srgbClr val="0C0C0C"/>
                </a:solidFill>
                <a:latin typeface="Times New Roman"/>
                <a:ea typeface="Times New Roman"/>
                <a:cs typeface="Times New Roman"/>
                <a:sym typeface="Times New Roman"/>
              </a:rPr>
              <a:t>Looping array functions</a:t>
            </a:r>
            <a:endParaRPr/>
          </a:p>
          <a:p>
            <a:pPr indent="-457200" lvl="1" marL="914400" rtl="0" algn="l">
              <a:spcBef>
                <a:spcPts val="320"/>
              </a:spcBef>
              <a:spcAft>
                <a:spcPts val="0"/>
              </a:spcAft>
              <a:buClr>
                <a:srgbClr val="538CD5"/>
              </a:buClr>
              <a:buSzPts val="1600"/>
              <a:buFont typeface="Arial"/>
              <a:buChar char="•"/>
            </a:pPr>
            <a:r>
              <a:rPr lang="en-US" sz="1600">
                <a:solidFill>
                  <a:srgbClr val="538CD5"/>
                </a:solidFill>
                <a:latin typeface="Times New Roman"/>
                <a:ea typeface="Times New Roman"/>
                <a:cs typeface="Times New Roman"/>
                <a:sym typeface="Times New Roman"/>
              </a:rPr>
              <a:t>const fruit = [‘Apple’, ‘Orange’, ‘Banana’, ‘Mango’];</a:t>
            </a:r>
            <a:br>
              <a:rPr lang="en-US" sz="1600">
                <a:solidFill>
                  <a:srgbClr val="538CD5"/>
                </a:solidFill>
                <a:latin typeface="Times New Roman"/>
                <a:ea typeface="Times New Roman"/>
                <a:cs typeface="Times New Roman"/>
                <a:sym typeface="Times New Roman"/>
              </a:rPr>
            </a:br>
            <a:r>
              <a:rPr lang="en-US" sz="1600">
                <a:solidFill>
                  <a:srgbClr val="538CD5"/>
                </a:solidFill>
                <a:latin typeface="Times New Roman"/>
                <a:ea typeface="Times New Roman"/>
                <a:cs typeface="Times New Roman"/>
                <a:sym typeface="Times New Roman"/>
              </a:rPr>
              <a:t>let len = fruit.length;</a:t>
            </a:r>
            <a:br>
              <a:rPr lang="en-US" sz="1600">
                <a:solidFill>
                  <a:srgbClr val="538CD5"/>
                </a:solidFill>
                <a:latin typeface="Times New Roman"/>
                <a:ea typeface="Times New Roman"/>
                <a:cs typeface="Times New Roman"/>
                <a:sym typeface="Times New Roman"/>
              </a:rPr>
            </a:br>
            <a:r>
              <a:rPr lang="en-US" sz="1600">
                <a:solidFill>
                  <a:srgbClr val="538CD5"/>
                </a:solidFill>
                <a:latin typeface="Times New Roman"/>
                <a:ea typeface="Times New Roman"/>
                <a:cs typeface="Times New Roman"/>
                <a:sym typeface="Times New Roman"/>
              </a:rPr>
              <a:t>for (let i = 0; i &lt; len; i++) {</a:t>
            </a:r>
            <a:br>
              <a:rPr lang="en-US" sz="1600">
                <a:solidFill>
                  <a:srgbClr val="538CD5"/>
                </a:solidFill>
                <a:latin typeface="Times New Roman"/>
                <a:ea typeface="Times New Roman"/>
                <a:cs typeface="Times New Roman"/>
                <a:sym typeface="Times New Roman"/>
              </a:rPr>
            </a:br>
            <a:r>
              <a:rPr lang="en-US" sz="1600">
                <a:solidFill>
                  <a:srgbClr val="538CD5"/>
                </a:solidFill>
                <a:latin typeface="Times New Roman"/>
                <a:ea typeface="Times New Roman"/>
                <a:cs typeface="Times New Roman"/>
                <a:sym typeface="Times New Roman"/>
              </a:rPr>
              <a:t>fruit[i] ;                             </a:t>
            </a:r>
            <a:r>
              <a:rPr lang="en-US" sz="1600">
                <a:solidFill>
                  <a:srgbClr val="000000"/>
                </a:solidFill>
                <a:latin typeface="Times New Roman"/>
                <a:ea typeface="Times New Roman"/>
                <a:cs typeface="Times New Roman"/>
                <a:sym typeface="Times New Roman"/>
              </a:rPr>
              <a:t>}</a:t>
            </a:r>
            <a:endParaRPr/>
          </a:p>
          <a:p>
            <a:pPr indent="-457200" lvl="0" marL="457200" rtl="0" algn="l">
              <a:spcBef>
                <a:spcPts val="400"/>
              </a:spcBef>
              <a:spcAft>
                <a:spcPts val="0"/>
              </a:spcAft>
              <a:buClr>
                <a:srgbClr val="000000"/>
              </a:buClr>
              <a:buSzPts val="2000"/>
              <a:buFont typeface="Arial"/>
              <a:buChar char="•"/>
            </a:pPr>
            <a:r>
              <a:rPr lang="en-US" sz="2000">
                <a:solidFill>
                  <a:srgbClr val="000000"/>
                </a:solidFill>
                <a:latin typeface="Times New Roman"/>
                <a:ea typeface="Times New Roman"/>
                <a:cs typeface="Times New Roman"/>
                <a:sym typeface="Times New Roman"/>
              </a:rPr>
              <a:t>Foreach Loop</a:t>
            </a:r>
            <a:endParaRPr/>
          </a:p>
          <a:p>
            <a:pPr indent="-457200" lvl="1" marL="914400" rtl="0" algn="l">
              <a:spcBef>
                <a:spcPts val="320"/>
              </a:spcBef>
              <a:spcAft>
                <a:spcPts val="0"/>
              </a:spcAft>
              <a:buClr>
                <a:srgbClr val="538CD5"/>
              </a:buClr>
              <a:buSzPts val="1600"/>
              <a:buFont typeface="Arial"/>
              <a:buChar char="•"/>
            </a:pPr>
            <a:r>
              <a:rPr lang="en-US" sz="1600">
                <a:solidFill>
                  <a:srgbClr val="538CD5"/>
                </a:solidFill>
                <a:latin typeface="Times New Roman"/>
                <a:ea typeface="Times New Roman"/>
                <a:cs typeface="Times New Roman"/>
                <a:sym typeface="Times New Roman"/>
              </a:rPr>
              <a:t>const fruits = ["Banana", "Orange", "Apple", "Mango"];</a:t>
            </a:r>
            <a:endParaRPr/>
          </a:p>
          <a:p>
            <a:pPr indent="0" lvl="1" marL="457200" rtl="0" algn="l">
              <a:spcBef>
                <a:spcPts val="320"/>
              </a:spcBef>
              <a:spcAft>
                <a:spcPts val="0"/>
              </a:spcAft>
              <a:buClr>
                <a:srgbClr val="538CD5"/>
              </a:buClr>
              <a:buSzPts val="1600"/>
              <a:buNone/>
            </a:pPr>
            <a:r>
              <a:rPr lang="en-US" sz="1600">
                <a:solidFill>
                  <a:srgbClr val="538CD5"/>
                </a:solidFill>
                <a:latin typeface="Times New Roman"/>
                <a:ea typeface="Times New Roman"/>
                <a:cs typeface="Times New Roman"/>
                <a:sym typeface="Times New Roman"/>
              </a:rPr>
              <a:t>	fruits.forEach(myFunction);</a:t>
            </a:r>
            <a:endParaRPr/>
          </a:p>
          <a:p>
            <a:pPr indent="0" lvl="1" marL="457200" rtl="0" algn="l">
              <a:spcBef>
                <a:spcPts val="320"/>
              </a:spcBef>
              <a:spcAft>
                <a:spcPts val="0"/>
              </a:spcAft>
              <a:buClr>
                <a:srgbClr val="538CD5"/>
              </a:buClr>
              <a:buSzPts val="1600"/>
              <a:buNone/>
            </a:pPr>
            <a:r>
              <a:rPr lang="en-US" sz="1600">
                <a:solidFill>
                  <a:srgbClr val="538CD5"/>
                </a:solidFill>
                <a:latin typeface="Times New Roman"/>
                <a:ea typeface="Times New Roman"/>
                <a:cs typeface="Times New Roman"/>
                <a:sym typeface="Times New Roman"/>
              </a:rPr>
              <a:t>	function myFunction(value) {</a:t>
            </a:r>
            <a:endParaRPr/>
          </a:p>
          <a:p>
            <a:pPr indent="0" lvl="1" marL="457200" rtl="0" algn="l">
              <a:spcBef>
                <a:spcPts val="320"/>
              </a:spcBef>
              <a:spcAft>
                <a:spcPts val="0"/>
              </a:spcAft>
              <a:buClr>
                <a:srgbClr val="538CD5"/>
              </a:buClr>
              <a:buSzPts val="1600"/>
              <a:buNone/>
            </a:pPr>
            <a:r>
              <a:rPr lang="en-US" sz="1600">
                <a:solidFill>
                  <a:srgbClr val="538CD5"/>
                </a:solidFill>
                <a:latin typeface="Times New Roman"/>
                <a:ea typeface="Times New Roman"/>
                <a:cs typeface="Times New Roman"/>
                <a:sym typeface="Times New Roman"/>
              </a:rPr>
              <a:t>  	value ; }</a:t>
            </a:r>
            <a:endParaRPr/>
          </a:p>
          <a:p>
            <a:pPr indent="-171450" lvl="0" marL="171450" rtl="0" algn="l">
              <a:spcBef>
                <a:spcPts val="400"/>
              </a:spcBef>
              <a:spcAft>
                <a:spcPts val="0"/>
              </a:spcAft>
              <a:buClr>
                <a:srgbClr val="0C0C0C"/>
              </a:buClr>
              <a:buSzPts val="2000"/>
              <a:buFont typeface="Arial"/>
              <a:buChar char="•"/>
            </a:pPr>
            <a:r>
              <a:rPr lang="en-US" sz="2000">
                <a:solidFill>
                  <a:srgbClr val="0C0C0C"/>
                </a:solidFill>
                <a:latin typeface="Times New Roman"/>
                <a:ea typeface="Times New Roman"/>
                <a:cs typeface="Times New Roman"/>
                <a:sym typeface="Times New Roman"/>
              </a:rPr>
              <a:t>Adding Array Elements</a:t>
            </a:r>
            <a:endParaRPr/>
          </a:p>
          <a:p>
            <a:pPr indent="-171450" lvl="1" marL="628650" rtl="0" algn="l">
              <a:spcBef>
                <a:spcPts val="320"/>
              </a:spcBef>
              <a:spcAft>
                <a:spcPts val="0"/>
              </a:spcAft>
              <a:buClr>
                <a:srgbClr val="538CD5"/>
              </a:buClr>
              <a:buSzPts val="1600"/>
              <a:buFont typeface="Arial"/>
              <a:buChar char="•"/>
            </a:pPr>
            <a:r>
              <a:rPr lang="en-US" sz="1600">
                <a:solidFill>
                  <a:srgbClr val="538CD5"/>
                </a:solidFill>
                <a:latin typeface="Times New Roman"/>
                <a:ea typeface="Times New Roman"/>
                <a:cs typeface="Times New Roman"/>
                <a:sym typeface="Times New Roman"/>
              </a:rPr>
              <a:t>     const fruit = ["Banana", "Orange", "Apple"];</a:t>
            </a:r>
            <a:br>
              <a:rPr lang="en-US" sz="1600">
                <a:solidFill>
                  <a:srgbClr val="538CD5"/>
                </a:solidFill>
                <a:latin typeface="Times New Roman"/>
                <a:ea typeface="Times New Roman"/>
                <a:cs typeface="Times New Roman"/>
                <a:sym typeface="Times New Roman"/>
              </a:rPr>
            </a:br>
            <a:r>
              <a:rPr lang="en-US" sz="1600">
                <a:solidFill>
                  <a:srgbClr val="538CD5"/>
                </a:solidFill>
                <a:latin typeface="Times New Roman"/>
                <a:ea typeface="Times New Roman"/>
                <a:cs typeface="Times New Roman"/>
                <a:sym typeface="Times New Roman"/>
              </a:rPr>
              <a:t>     fruit.push("Lemon"); </a:t>
            </a:r>
            <a:endParaRPr sz="1600">
              <a:solidFill>
                <a:srgbClr val="538CD5"/>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Arrays</a:t>
            </a:r>
            <a:endParaRPr/>
          </a:p>
        </p:txBody>
      </p:sp>
      <p:sp>
        <p:nvSpPr>
          <p:cNvPr id="206" name="Google Shape;206;p30"/>
          <p:cNvSpPr txBox="1"/>
          <p:nvPr>
            <p:ph idx="1" type="subTitle"/>
          </p:nvPr>
        </p:nvSpPr>
        <p:spPr>
          <a:xfrm>
            <a:off x="533400" y="1600200"/>
            <a:ext cx="7924800" cy="4724400"/>
          </a:xfrm>
          <a:prstGeom prst="rect">
            <a:avLst/>
          </a:prstGeom>
          <a:noFill/>
          <a:ln>
            <a:noFill/>
          </a:ln>
        </p:spPr>
        <p:txBody>
          <a:bodyPr anchorCtr="0" anchor="t" bIns="45700" lIns="91425" spcFirstLastPara="1" rIns="91425" wrap="square" tIns="45700">
            <a:normAutofit lnSpcReduction="10000"/>
          </a:bodyPr>
          <a:lstStyle/>
          <a:p>
            <a:pPr indent="-171450" lvl="0" marL="171450" rtl="0" algn="l">
              <a:spcBef>
                <a:spcPts val="0"/>
              </a:spcBef>
              <a:spcAft>
                <a:spcPts val="0"/>
              </a:spcAft>
              <a:buClr>
                <a:srgbClr val="0C0C0C"/>
              </a:buClr>
              <a:buSzPts val="2000"/>
              <a:buFont typeface="Arial"/>
              <a:buChar char="•"/>
            </a:pPr>
            <a:r>
              <a:rPr lang="en-US" sz="2000">
                <a:solidFill>
                  <a:srgbClr val="0C0C0C"/>
                </a:solidFill>
                <a:latin typeface="Times New Roman"/>
                <a:ea typeface="Times New Roman"/>
                <a:cs typeface="Times New Roman"/>
                <a:sym typeface="Times New Roman"/>
              </a:rPr>
              <a:t>Adding Array Elements</a:t>
            </a:r>
            <a:endParaRPr/>
          </a:p>
          <a:p>
            <a:pPr indent="-171450" lvl="1" marL="628650" rtl="0" algn="l">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 &lt;button onclick="myFunction()"&gt;Try it&lt;/button&gt;</a:t>
            </a:r>
            <a:endParaRPr/>
          </a:p>
          <a:p>
            <a:pPr indent="-171450" lvl="1" marL="628650" rtl="0" algn="l">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&lt;p id="demo"&gt;&lt;/p&gt;</a:t>
            </a:r>
            <a:endParaRPr sz="1800">
              <a:solidFill>
                <a:srgbClr val="538CD5"/>
              </a:solidFill>
              <a:latin typeface="Times New Roman"/>
              <a:ea typeface="Times New Roman"/>
              <a:cs typeface="Times New Roman"/>
              <a:sym typeface="Times New Roman"/>
            </a:endParaRPr>
          </a:p>
          <a:p>
            <a:pPr indent="-171450" lvl="1" marL="628650" rtl="0" algn="l">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&lt;script&gt;</a:t>
            </a:r>
            <a:endParaRPr/>
          </a:p>
          <a:p>
            <a:pPr indent="-171450" lvl="1" marL="628650" rtl="0" algn="l">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const fruits = ["Banana", "Orange", "Apple"];</a:t>
            </a:r>
            <a:endParaRPr/>
          </a:p>
          <a:p>
            <a:pPr indent="-171450" lvl="1" marL="628650" rtl="0" algn="l">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document.getElementById("demo").innerHTML = fruits;</a:t>
            </a:r>
            <a:endParaRPr/>
          </a:p>
          <a:p>
            <a:pPr indent="-171450" lvl="1" marL="628650" rtl="0" algn="l">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function myFunction() {</a:t>
            </a:r>
            <a:endParaRPr/>
          </a:p>
          <a:p>
            <a:pPr indent="-171450" lvl="1" marL="628650" rtl="0" algn="l">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  fruits[fruits.length] = "Lemon";</a:t>
            </a:r>
            <a:endParaRPr/>
          </a:p>
          <a:p>
            <a:pPr indent="-171450" lvl="1" marL="628650" rtl="0" algn="l">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  document.getElementById("demo").innerHTML = fruits;</a:t>
            </a:r>
            <a:endParaRPr/>
          </a:p>
          <a:p>
            <a:pPr indent="-171450" lvl="1" marL="628650" rtl="0" algn="l">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a:t>
            </a:r>
            <a:endParaRPr/>
          </a:p>
          <a:p>
            <a:pPr indent="-171450" lvl="1" marL="628650" rtl="0" algn="l">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&lt;/script&gt;</a:t>
            </a:r>
            <a:endParaRPr/>
          </a:p>
          <a:p>
            <a:pPr indent="-57150" lvl="1" marL="628650" rtl="0" algn="l">
              <a:spcBef>
                <a:spcPts val="360"/>
              </a:spcBef>
              <a:spcAft>
                <a:spcPts val="0"/>
              </a:spcAft>
              <a:buClr>
                <a:srgbClr val="888888"/>
              </a:buClr>
              <a:buSzPts val="1800"/>
              <a:buFont typeface="Arial"/>
              <a:buNone/>
            </a:pPr>
            <a:r>
              <a:t/>
            </a:r>
            <a:endParaRPr sz="1800">
              <a:solidFill>
                <a:srgbClr val="538CD5"/>
              </a:solidFill>
              <a:latin typeface="Times New Roman"/>
              <a:ea typeface="Times New Roman"/>
              <a:cs typeface="Times New Roman"/>
              <a:sym typeface="Times New Roman"/>
            </a:endParaRPr>
          </a:p>
          <a:p>
            <a:pPr indent="-342900" lvl="0" marL="342900" rtl="0" algn="l">
              <a:spcBef>
                <a:spcPts val="460"/>
              </a:spcBef>
              <a:spcAft>
                <a:spcPts val="0"/>
              </a:spcAft>
              <a:buClr>
                <a:srgbClr val="0C0C0C"/>
              </a:buClr>
              <a:buSzPts val="2300"/>
              <a:buFont typeface="Arial"/>
              <a:buChar char="•"/>
            </a:pPr>
            <a:r>
              <a:rPr lang="en-US" sz="2300">
                <a:solidFill>
                  <a:srgbClr val="0C0C0C"/>
                </a:solidFill>
                <a:latin typeface="Times New Roman"/>
                <a:ea typeface="Times New Roman"/>
                <a:cs typeface="Times New Roman"/>
                <a:sym typeface="Times New Roman"/>
              </a:rPr>
              <a:t>Adding elements with high indexes can create undefined "holes" in an array:</a:t>
            </a:r>
            <a:endParaRPr sz="2300">
              <a:solidFill>
                <a:srgbClr val="0C0C0C"/>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381000" y="685800"/>
            <a:ext cx="8534400" cy="68941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JavaScript</a:t>
            </a:r>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JavaScript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endParaRPr/>
          </a:p>
          <a:p>
            <a:pPr indent="0" lvl="0" marL="0" marR="0" rtl="0" algn="just">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Client-side JavaScript</a:t>
            </a:r>
            <a:endParaRPr/>
          </a:p>
          <a:p>
            <a:pPr indent="0" lvl="0" marL="0" marR="0" rtl="0" algn="just">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Client-side JavaScript is the most common form of the language. The script should be included in or referenced by an HTML document for the code to be interpreted by the browser.</a:t>
            </a:r>
            <a:endParaRPr/>
          </a:p>
          <a:p>
            <a:pPr indent="0" lvl="0" marL="0" marR="0" rtl="0" algn="just">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It means that a web page need not be a static HTML, but can include programs that interact with the user, control the browser, and dynamically create HTML content.</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endParaRPr/>
          </a:p>
        </p:txBody>
      </p:sp>
      <p:sp>
        <p:nvSpPr>
          <p:cNvPr id="99" name="Google Shape;99;p2"/>
          <p:cNvSpPr/>
          <p:nvPr/>
        </p:nvSpPr>
        <p:spPr>
          <a:xfrm>
            <a:off x="381000" y="1066800"/>
            <a:ext cx="8382000" cy="467820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Times New Roman"/>
                <a:ea typeface="Times New Roman"/>
                <a:cs typeface="Times New Roman"/>
                <a:sym typeface="Times New Roman"/>
              </a:rPr>
            </a:br>
            <a:endParaRPr b="1" sz="1800" u="sng">
              <a:solidFill>
                <a:srgbClr val="0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1" i="0" sz="1800" u="sng" cap="none" strike="noStrike">
              <a:solidFill>
                <a:srgbClr val="0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00" name="Google Shape;100;p2"/>
          <p:cNvSpPr txBox="1"/>
          <p:nvPr/>
        </p:nvSpPr>
        <p:spPr>
          <a:xfrm>
            <a:off x="533400" y="1524000"/>
            <a:ext cx="8382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Arrays</a:t>
            </a:r>
            <a:endParaRPr/>
          </a:p>
        </p:txBody>
      </p:sp>
      <p:sp>
        <p:nvSpPr>
          <p:cNvPr id="212" name="Google Shape;212;p31"/>
          <p:cNvSpPr txBox="1"/>
          <p:nvPr>
            <p:ph idx="1" type="subTitle"/>
          </p:nvPr>
        </p:nvSpPr>
        <p:spPr>
          <a:xfrm>
            <a:off x="533400" y="1600200"/>
            <a:ext cx="79248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A Common Error</a:t>
            </a:r>
            <a:endParaRPr/>
          </a:p>
          <a:p>
            <a:pPr indent="0" lvl="0" marL="0" rtl="0" algn="l">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	const points = [40]; //creates array with one element</a:t>
            </a:r>
            <a:endParaRPr sz="2200">
              <a:solidFill>
                <a:srgbClr val="0C0C0C"/>
              </a:solidFill>
              <a:latin typeface="Times New Roman"/>
              <a:ea typeface="Times New Roman"/>
              <a:cs typeface="Times New Roman"/>
              <a:sym typeface="Times New Roman"/>
            </a:endParaRPr>
          </a:p>
          <a:p>
            <a:pPr indent="-342900" lvl="0" marL="342900" rtl="0" algn="l">
              <a:spcBef>
                <a:spcPts val="44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is not the same as:</a:t>
            </a:r>
            <a:endParaRPr/>
          </a:p>
          <a:p>
            <a:pPr indent="0" lvl="0" marL="0" rtl="0" algn="l">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	const points = new Array(40); //creates array with 40 elements</a:t>
            </a:r>
            <a:endParaRPr/>
          </a:p>
          <a:p>
            <a:pPr indent="0" lvl="0" marL="0" rtl="0" algn="l">
              <a:spcBef>
                <a:spcPts val="440"/>
              </a:spcBef>
              <a:spcAft>
                <a:spcPts val="0"/>
              </a:spcAft>
              <a:buClr>
                <a:srgbClr val="888888"/>
              </a:buClr>
              <a:buSzPts val="2200"/>
              <a:buNone/>
            </a:pPr>
            <a:r>
              <a:t/>
            </a:r>
            <a:endParaRPr sz="2200">
              <a:solidFill>
                <a:srgbClr val="0C0C0C"/>
              </a:solidFill>
              <a:latin typeface="Times New Roman"/>
              <a:ea typeface="Times New Roman"/>
              <a:cs typeface="Times New Roman"/>
              <a:sym typeface="Times New Roman"/>
            </a:endParaRPr>
          </a:p>
          <a:p>
            <a:pPr indent="-342900" lvl="0" marL="342900" rtl="0" algn="l">
              <a:spcBef>
                <a:spcPts val="44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How to Recognize an Array</a:t>
            </a:r>
            <a:endParaRPr/>
          </a:p>
          <a:p>
            <a:pPr indent="0" lvl="0" marL="0" rtl="0" algn="l">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	let type = typeof fruit;</a:t>
            </a:r>
            <a:endParaRPr sz="2200">
              <a:solidFill>
                <a:srgbClr val="0C0C0C"/>
              </a:solidFill>
              <a:latin typeface="Times New Roman"/>
              <a:ea typeface="Times New Roman"/>
              <a:cs typeface="Times New Roman"/>
              <a:sym typeface="Times New Roman"/>
            </a:endParaRPr>
          </a:p>
          <a:p>
            <a:pPr indent="0" lvl="0" marL="0" rtl="0" algn="l">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	Array.isArray(fruit);</a:t>
            </a:r>
            <a:endParaRPr sz="2200">
              <a:solidFill>
                <a:srgbClr val="0C0C0C"/>
              </a:solidFill>
              <a:latin typeface="Times New Roman"/>
              <a:ea typeface="Times New Roman"/>
              <a:cs typeface="Times New Roman"/>
              <a:sym typeface="Times New Roman"/>
            </a:endParaRPr>
          </a:p>
          <a:p>
            <a:pPr indent="0" lvl="0" marL="0" rtl="0" algn="l">
              <a:spcBef>
                <a:spcPts val="440"/>
              </a:spcBef>
              <a:spcAft>
                <a:spcPts val="0"/>
              </a:spcAft>
              <a:buClr>
                <a:srgbClr val="888888"/>
              </a:buClr>
              <a:buSzPts val="2200"/>
              <a:buNone/>
            </a:pPr>
            <a:r>
              <a:t/>
            </a:r>
            <a:endParaRPr sz="2200">
              <a:solidFill>
                <a:srgbClr val="0C0C0C"/>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Arrays</a:t>
            </a:r>
            <a:endParaRPr/>
          </a:p>
        </p:txBody>
      </p:sp>
      <p:sp>
        <p:nvSpPr>
          <p:cNvPr id="218" name="Google Shape;218;p32"/>
          <p:cNvSpPr txBox="1"/>
          <p:nvPr>
            <p:ph idx="1" type="subTitle"/>
          </p:nvPr>
        </p:nvSpPr>
        <p:spPr>
          <a:xfrm>
            <a:off x="533400" y="1600200"/>
            <a:ext cx="7924800"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888888"/>
              </a:buClr>
              <a:buSzPts val="2200"/>
              <a:buNone/>
            </a:pPr>
            <a:r>
              <a:t/>
            </a:r>
            <a:endParaRPr sz="2200">
              <a:solidFill>
                <a:srgbClr val="0C0C0C"/>
              </a:solidFill>
              <a:latin typeface="Times New Roman"/>
              <a:ea typeface="Times New Roman"/>
              <a:cs typeface="Times New Roman"/>
              <a:sym typeface="Times New Roman"/>
            </a:endParaRPr>
          </a:p>
        </p:txBody>
      </p:sp>
      <p:pic>
        <p:nvPicPr>
          <p:cNvPr id="219" name="Google Shape;219;p32"/>
          <p:cNvPicPr preferRelativeResize="0"/>
          <p:nvPr/>
        </p:nvPicPr>
        <p:blipFill rotWithShape="1">
          <a:blip r:embed="rId3">
            <a:alphaModFix/>
          </a:blip>
          <a:srcRect b="0" l="0" r="0" t="0"/>
          <a:stretch/>
        </p:blipFill>
        <p:spPr>
          <a:xfrm>
            <a:off x="652462" y="1600200"/>
            <a:ext cx="7839075" cy="44195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Arrays Methods</a:t>
            </a:r>
            <a:endParaRPr/>
          </a:p>
        </p:txBody>
      </p:sp>
      <p:sp>
        <p:nvSpPr>
          <p:cNvPr id="225" name="Google Shape;225;p33"/>
          <p:cNvSpPr txBox="1"/>
          <p:nvPr>
            <p:ph idx="1" type="subTitle"/>
          </p:nvPr>
        </p:nvSpPr>
        <p:spPr>
          <a:xfrm>
            <a:off x="533400" y="1238581"/>
            <a:ext cx="7924800" cy="544764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toString()</a:t>
            </a:r>
            <a:endParaRPr/>
          </a:p>
          <a:p>
            <a:pPr indent="0" lvl="0" marL="0" marR="0" rtl="0" algn="l">
              <a:lnSpc>
                <a:spcPct val="10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Join()</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Pop()</a:t>
            </a:r>
            <a:endParaRPr/>
          </a:p>
          <a:p>
            <a:pPr indent="0" lvl="0" marL="0" marR="0" rtl="0" algn="l">
              <a:lnSpc>
                <a:spcPct val="10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Push()</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Shift()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unshift()</a:t>
            </a:r>
            <a:endParaRPr/>
          </a:p>
          <a:p>
            <a:pPr indent="0" lvl="0" marL="0" marR="0" rtl="0" algn="l">
              <a:lnSpc>
                <a:spcPct val="10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Delete</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Concat() (for two arrays and three arrays)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Splice()</a:t>
            </a:r>
            <a:endParaRPr/>
          </a:p>
          <a:p>
            <a:pPr indent="0" lvl="0" marL="0" marR="0" rtl="0" algn="l">
              <a:lnSpc>
                <a:spcPct val="10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Slice()</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Sort()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Reverse()</a:t>
            </a:r>
            <a:endParaRPr/>
          </a:p>
          <a:p>
            <a:pPr indent="0" lvl="0" marL="0" marR="0" rtl="0" algn="l">
              <a:lnSpc>
                <a:spcPct val="100000"/>
              </a:lnSpc>
              <a:spcBef>
                <a:spcPts val="0"/>
              </a:spcBef>
              <a:spcAft>
                <a:spcPts val="0"/>
              </a:spcAft>
              <a:buClr>
                <a:srgbClr val="888888"/>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888888"/>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Array Map Method</a:t>
            </a:r>
            <a:endParaRPr/>
          </a:p>
        </p:txBody>
      </p:sp>
      <p:sp>
        <p:nvSpPr>
          <p:cNvPr id="231" name="Google Shape;231;p35"/>
          <p:cNvSpPr txBox="1"/>
          <p:nvPr>
            <p:ph idx="1" type="subTitle"/>
          </p:nvPr>
        </p:nvSpPr>
        <p:spPr>
          <a:xfrm>
            <a:off x="533400" y="3454572"/>
            <a:ext cx="7924800" cy="101566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888888"/>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888888"/>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p:txBody>
      </p:sp>
      <p:pic>
        <p:nvPicPr>
          <p:cNvPr id="232" name="Google Shape;232;p35"/>
          <p:cNvPicPr preferRelativeResize="0"/>
          <p:nvPr/>
        </p:nvPicPr>
        <p:blipFill rotWithShape="1">
          <a:blip r:embed="rId3">
            <a:alphaModFix/>
          </a:blip>
          <a:srcRect b="0" l="0" r="0" t="0"/>
          <a:stretch/>
        </p:blipFill>
        <p:spPr>
          <a:xfrm>
            <a:off x="0" y="1495424"/>
            <a:ext cx="9144000" cy="53625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nvSpPr>
        <p:spPr>
          <a:xfrm>
            <a:off x="228601" y="609600"/>
            <a:ext cx="8610600" cy="85561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JavaScript Syntax</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JavaScript can be implemented using JavaScript statements that are placed within the </a:t>
            </a:r>
            <a:r>
              <a:rPr b="1" lang="en-US" sz="2000">
                <a:solidFill>
                  <a:schemeClr val="dk1"/>
                </a:solidFill>
                <a:latin typeface="Times New Roman"/>
                <a:ea typeface="Times New Roman"/>
                <a:cs typeface="Times New Roman"/>
                <a:sym typeface="Times New Roman"/>
              </a:rPr>
              <a:t>&lt;script&gt;... &lt;/script&gt;</a:t>
            </a:r>
            <a:r>
              <a:rPr lang="en-US" sz="2000">
                <a:solidFill>
                  <a:schemeClr val="dk1"/>
                </a:solidFill>
                <a:latin typeface="Times New Roman"/>
                <a:ea typeface="Times New Roman"/>
                <a:cs typeface="Times New Roman"/>
                <a:sym typeface="Times New Roman"/>
              </a:rPr>
              <a:t> HTML tags in a web page.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 ...&gt;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JavaScript code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JavaScript with type attribute: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 type="text/javascript"&gt;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JavaScript code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Where to place JavaScript?</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JavaScript can be placed in the  &lt;head&gt; section of an HTML page.</a:t>
            </a:r>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JavaScript can be placed in the  &lt;body&gt; section of an HTML page.</a:t>
            </a:r>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JavaScript can also be placed in external files and then linked to HTML Page.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nvSpPr>
        <p:spPr>
          <a:xfrm>
            <a:off x="304800" y="609600"/>
            <a:ext cx="8534401"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JavaScript in the Head Section</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function abc() </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    document.getElementById("ab").innerHTML = "LPU expects some better placements out of you";</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&lt;p id="ab"&gt;Welcome to LPU&lt;/p&gt;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&lt;input type="submit" onclick="abc()"&gt;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nvSpPr>
        <p:spPr>
          <a:xfrm>
            <a:off x="152400" y="609600"/>
            <a:ext cx="8534400" cy="70173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JavaScript in Body Section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&lt;p id="abc"&gt;Welcome to LPU&lt;/p&gt;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&lt;input type="submit" onclick="abc()"&gt;</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function abc() </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document.getElementById("abc").innerHTML = "LPU expects some better placements      out of you";</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NB: It is a good idea to place scripts at the bottom of the &lt;body&gt; element.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This can improve page load, because script compilation can slow down the display.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nvSpPr>
        <p:spPr>
          <a:xfrm>
            <a:off x="381000" y="762000"/>
            <a:ext cx="8534400" cy="79098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External JavaScript  (b.js)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abc()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document.getElementById("abc").innerHTML = "LPU expects some better placements out of you";</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a.html</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 src=“b.js"&gt;&lt;/script&gt;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&lt;p id="abc"&gt;Welcome to LPU&lt;/p&gt;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&lt;input type="submit" onclick="abc()"&gt;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53" name="Google Shape;253;p42"/>
          <p:cNvSpPr txBox="1"/>
          <p:nvPr/>
        </p:nvSpPr>
        <p:spPr>
          <a:xfrm>
            <a:off x="228600" y="1371600"/>
            <a:ext cx="8915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nvSpPr>
        <p:spPr>
          <a:xfrm>
            <a:off x="152400" y="457200"/>
            <a:ext cx="8305800" cy="54938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100">
                <a:solidFill>
                  <a:schemeClr val="dk1"/>
                </a:solidFill>
                <a:latin typeface="Times New Roman"/>
                <a:ea typeface="Times New Roman"/>
                <a:cs typeface="Times New Roman"/>
                <a:sym typeface="Times New Roman"/>
              </a:rPr>
              <a:t>JavaScript Dialog Boxes</a:t>
            </a:r>
            <a:endParaRPr/>
          </a:p>
          <a:p>
            <a:pPr indent="0" lvl="0" marL="0" marR="0" rtl="0" algn="just">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100">
                <a:solidFill>
                  <a:schemeClr val="dk1"/>
                </a:solidFill>
                <a:latin typeface="Times New Roman"/>
                <a:ea typeface="Times New Roman"/>
                <a:cs typeface="Times New Roman"/>
                <a:sym typeface="Times New Roman"/>
              </a:rPr>
              <a:t>JavaScript supports three important types of dialog boxes. These dialog boxes can be used to raise and alert, or to get confirmation on any input or to have a kind of input from the users. </a:t>
            </a:r>
            <a:endParaRPr/>
          </a:p>
          <a:p>
            <a:pPr indent="0" lvl="0" marL="0" marR="0" rtl="0" algn="just">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100">
                <a:solidFill>
                  <a:schemeClr val="dk1"/>
                </a:solidFill>
                <a:latin typeface="Times New Roman"/>
                <a:ea typeface="Times New Roman"/>
                <a:cs typeface="Times New Roman"/>
                <a:sym typeface="Times New Roman"/>
              </a:rPr>
              <a:t>Alert Dialog Box</a:t>
            </a:r>
            <a:endParaRPr/>
          </a:p>
          <a:p>
            <a:pPr indent="0" lvl="0" marL="0" marR="0" rtl="0" algn="just">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100">
                <a:solidFill>
                  <a:schemeClr val="dk1"/>
                </a:solidFill>
                <a:latin typeface="Times New Roman"/>
                <a:ea typeface="Times New Roman"/>
                <a:cs typeface="Times New Roman"/>
                <a:sym typeface="Times New Roman"/>
              </a:rPr>
              <a:t>An alert dialog box is mostly used to give a warning message to the users. For example, if one input field requires to enter some text but the user does not provide any input, then as a part of validation, you can use an alert box to give a warning message.</a:t>
            </a:r>
            <a:endParaRPr/>
          </a:p>
          <a:p>
            <a:pPr indent="0" lvl="0" marL="0" marR="0" rtl="0" algn="just">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100">
                <a:solidFill>
                  <a:schemeClr val="dk1"/>
                </a:solidFill>
                <a:latin typeface="Times New Roman"/>
                <a:ea typeface="Times New Roman"/>
                <a:cs typeface="Times New Roman"/>
                <a:sym typeface="Times New Roman"/>
              </a:rPr>
              <a:t>Nonetheless, an alert box can still be used for friendlier messages. Alert box gives only one button "OK" to select and proceed.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nvSpPr>
        <p:spPr>
          <a:xfrm>
            <a:off x="304800" y="762000"/>
            <a:ext cx="8610600" cy="70480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Example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abc()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window.alert("Welcome to LPU");</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document.write("HTML Alert Dialog Box Example");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&lt;input type="submit" onclick="abc()"&gt;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 </a:t>
            </a:r>
            <a:br>
              <a:rPr lang="en-US" sz="1600">
                <a:solidFill>
                  <a:schemeClr val="dk1"/>
                </a:solidFill>
                <a:latin typeface="Calibri"/>
                <a:ea typeface="Calibri"/>
                <a:cs typeface="Calibri"/>
                <a:sym typeface="Calibri"/>
              </a:rPr>
            </a:b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How to use Java Script</a:t>
            </a:r>
            <a:endParaRPr/>
          </a:p>
        </p:txBody>
      </p:sp>
      <p:sp>
        <p:nvSpPr>
          <p:cNvPr id="106" name="Google Shape;106;p3"/>
          <p:cNvSpPr txBox="1"/>
          <p:nvPr>
            <p:ph idx="1" type="subTitle"/>
          </p:nvPr>
        </p:nvSpPr>
        <p:spPr>
          <a:xfrm>
            <a:off x="533400" y="1676400"/>
            <a:ext cx="7924800"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-It is available in your browser</a:t>
            </a:r>
            <a:endParaRPr/>
          </a:p>
          <a:p>
            <a:pPr indent="0" lvl="0" marL="0" rtl="0" algn="l">
              <a:spcBef>
                <a:spcPts val="44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-node</a:t>
            </a:r>
            <a:endParaRPr/>
          </a:p>
          <a:p>
            <a:pPr indent="0" lvl="0" marL="0" rtl="0" algn="l">
              <a:spcBef>
                <a:spcPts val="44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Use editor for the same(VS Code)</a:t>
            </a:r>
            <a:endParaRPr/>
          </a:p>
          <a:p>
            <a:pPr indent="0" lvl="0" marL="0" rtl="0" algn="l">
              <a:spcBef>
                <a:spcPts val="44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-Code runner must be installed from extensions(VS Code)</a:t>
            </a:r>
            <a:endParaRPr/>
          </a:p>
          <a:p>
            <a:pPr indent="0" lvl="0" marL="0" rtl="0" algn="l">
              <a:spcBef>
                <a:spcPts val="44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-Live Server must be installed from extensions(VS Code) </a:t>
            </a:r>
            <a:endParaRPr/>
          </a:p>
          <a:p>
            <a:pPr indent="0" lvl="0" marL="0" rtl="0" algn="l">
              <a:spcBef>
                <a:spcPts val="440"/>
              </a:spcBef>
              <a:spcAft>
                <a:spcPts val="0"/>
              </a:spcAft>
              <a:buClr>
                <a:srgbClr val="888888"/>
              </a:buClr>
              <a:buSzPts val="2200"/>
              <a:buNone/>
            </a:pPr>
            <a:r>
              <a:t/>
            </a:r>
            <a:endParaRPr sz="2200">
              <a:solidFill>
                <a:schemeClr val="dk1"/>
              </a:solidFill>
              <a:latin typeface="Times New Roman"/>
              <a:ea typeface="Times New Roman"/>
              <a:cs typeface="Times New Roman"/>
              <a:sym typeface="Times New Roman"/>
            </a:endParaRPr>
          </a:p>
          <a:p>
            <a:pPr indent="0" lvl="0" marL="0" rtl="0" algn="l">
              <a:spcBef>
                <a:spcPts val="44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			Or</a:t>
            </a:r>
            <a:endParaRPr/>
          </a:p>
          <a:p>
            <a:pPr indent="0" lvl="0" marL="0" rtl="0" algn="l">
              <a:spcBef>
                <a:spcPts val="44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 		jsbin.com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nvSpPr>
        <p:spPr>
          <a:xfrm>
            <a:off x="457200" y="685800"/>
            <a:ext cx="83058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Confirmation Dialog Box</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A confirmation dialog box is mostly used to take user's consent on any option. It displays a dialog box with two buttons: </a:t>
            </a:r>
            <a:r>
              <a:rPr b="1" lang="en-US" sz="2000">
                <a:solidFill>
                  <a:schemeClr val="dk1"/>
                </a:solidFill>
                <a:latin typeface="Times New Roman"/>
                <a:ea typeface="Times New Roman"/>
                <a:cs typeface="Times New Roman"/>
                <a:sym typeface="Times New Roman"/>
              </a:rPr>
              <a:t>OK</a:t>
            </a:r>
            <a:r>
              <a:rPr lang="en-US" sz="2000">
                <a:solidFill>
                  <a:schemeClr val="dk1"/>
                </a:solidFill>
                <a:latin typeface="Times New Roman"/>
                <a:ea typeface="Times New Roman"/>
                <a:cs typeface="Times New Roman"/>
                <a:sym typeface="Times New Roman"/>
              </a:rPr>
              <a:t> and </a:t>
            </a:r>
            <a:r>
              <a:rPr b="1" lang="en-US" sz="2000">
                <a:solidFill>
                  <a:schemeClr val="dk1"/>
                </a:solidFill>
                <a:latin typeface="Times New Roman"/>
                <a:ea typeface="Times New Roman"/>
                <a:cs typeface="Times New Roman"/>
                <a:sym typeface="Times New Roman"/>
              </a:rPr>
              <a:t>Cancel</a:t>
            </a:r>
            <a:r>
              <a:rPr lang="en-US" sz="20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If the user clicks on the OK button, the window method </a:t>
            </a:r>
            <a:r>
              <a:rPr b="1" lang="en-US" sz="2000">
                <a:solidFill>
                  <a:schemeClr val="dk1"/>
                </a:solidFill>
                <a:latin typeface="Times New Roman"/>
                <a:ea typeface="Times New Roman"/>
                <a:cs typeface="Times New Roman"/>
                <a:sym typeface="Times New Roman"/>
              </a:rPr>
              <a:t>confirm()</a:t>
            </a:r>
            <a:r>
              <a:rPr lang="en-US" sz="2000">
                <a:solidFill>
                  <a:schemeClr val="dk1"/>
                </a:solidFill>
                <a:latin typeface="Times New Roman"/>
                <a:ea typeface="Times New Roman"/>
                <a:cs typeface="Times New Roman"/>
                <a:sym typeface="Times New Roman"/>
              </a:rPr>
              <a:t> will return true. If the user clicks on the Cancel button, then </a:t>
            </a:r>
            <a:r>
              <a:rPr b="1" lang="en-US" sz="2000">
                <a:solidFill>
                  <a:schemeClr val="dk1"/>
                </a:solidFill>
                <a:latin typeface="Times New Roman"/>
                <a:ea typeface="Times New Roman"/>
                <a:cs typeface="Times New Roman"/>
                <a:sym typeface="Times New Roman"/>
              </a:rPr>
              <a:t>confirm()</a:t>
            </a:r>
            <a:r>
              <a:rPr lang="en-US" sz="2000">
                <a:solidFill>
                  <a:schemeClr val="dk1"/>
                </a:solidFill>
                <a:latin typeface="Times New Roman"/>
                <a:ea typeface="Times New Roman"/>
                <a:cs typeface="Times New Roman"/>
                <a:sym typeface="Times New Roman"/>
              </a:rPr>
              <a:t> returns false.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nvSpPr>
        <p:spPr>
          <a:xfrm>
            <a:off x="304800" y="609600"/>
            <a:ext cx="8382000" cy="66325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Example</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function abc() </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    var retVal = confirm("Do you want to continue ?");</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               if( retVal == true ){</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                  document.write ("User wants to continue!");</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                  return true;</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               else{</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                  document.write ("User does not want to continue!");</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                  return false;</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&lt;input type="submit" onclick="abc()"&gt;</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nvSpPr>
        <p:spPr>
          <a:xfrm>
            <a:off x="381000" y="762000"/>
            <a:ext cx="8229600" cy="59093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Prompt Dialog Box</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The prompt dialog box is very useful when you want to pop-up a text box to get user input. Thus, it enables you to interact with the user. The user needs to fill in the field and then click OK.</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This dialog box is displayed using a method called </a:t>
            </a:r>
            <a:r>
              <a:rPr b="1" lang="en-US" sz="2000">
                <a:solidFill>
                  <a:schemeClr val="dk1"/>
                </a:solidFill>
                <a:latin typeface="Times New Roman"/>
                <a:ea typeface="Times New Roman"/>
                <a:cs typeface="Times New Roman"/>
                <a:sym typeface="Times New Roman"/>
              </a:rPr>
              <a:t>prompt()</a:t>
            </a:r>
            <a:r>
              <a:rPr lang="en-US" sz="2000">
                <a:solidFill>
                  <a:schemeClr val="dk1"/>
                </a:solidFill>
                <a:latin typeface="Times New Roman"/>
                <a:ea typeface="Times New Roman"/>
                <a:cs typeface="Times New Roman"/>
                <a:sym typeface="Times New Roman"/>
              </a:rPr>
              <a:t> which takes two parameters: </a:t>
            </a:r>
            <a:endParaRPr/>
          </a:p>
          <a:p>
            <a:pPr indent="-400050" lvl="0" marL="400050" marR="0" rtl="0" algn="just">
              <a:spcBef>
                <a:spcPts val="0"/>
              </a:spcBef>
              <a:spcAft>
                <a:spcPts val="0"/>
              </a:spcAft>
              <a:buClr>
                <a:schemeClr val="dk1"/>
              </a:buClr>
              <a:buSzPts val="2000"/>
              <a:buFont typeface="Times New Roman"/>
              <a:buAutoNum type="romanLcParenBoth"/>
            </a:pPr>
            <a:r>
              <a:rPr lang="en-US" sz="2000">
                <a:solidFill>
                  <a:schemeClr val="dk1"/>
                </a:solidFill>
                <a:latin typeface="Times New Roman"/>
                <a:ea typeface="Times New Roman"/>
                <a:cs typeface="Times New Roman"/>
                <a:sym typeface="Times New Roman"/>
              </a:rPr>
              <a:t> a label which you want to display in the text box</a:t>
            </a:r>
            <a:endParaRPr/>
          </a:p>
          <a:p>
            <a:pPr indent="-400050" lvl="0" marL="400050" marR="0" rtl="0" algn="just">
              <a:spcBef>
                <a:spcPts val="0"/>
              </a:spcBef>
              <a:spcAft>
                <a:spcPts val="0"/>
              </a:spcAft>
              <a:buClr>
                <a:schemeClr val="dk1"/>
              </a:buClr>
              <a:buSzPts val="2000"/>
              <a:buFont typeface="Times New Roman"/>
              <a:buAutoNum type="romanLcParenBoth"/>
            </a:pPr>
            <a:r>
              <a:rPr lang="en-US" sz="2000">
                <a:solidFill>
                  <a:schemeClr val="dk1"/>
                </a:solidFill>
                <a:latin typeface="Times New Roman"/>
                <a:ea typeface="Times New Roman"/>
                <a:cs typeface="Times New Roman"/>
                <a:sym typeface="Times New Roman"/>
              </a:rPr>
              <a:t> a default string to display in the text box.</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This dialog box has two buttons: </a:t>
            </a:r>
            <a:r>
              <a:rPr b="1" lang="en-US" sz="2000">
                <a:solidFill>
                  <a:schemeClr val="dk1"/>
                </a:solidFill>
                <a:latin typeface="Times New Roman"/>
                <a:ea typeface="Times New Roman"/>
                <a:cs typeface="Times New Roman"/>
                <a:sym typeface="Times New Roman"/>
              </a:rPr>
              <a:t>OK</a:t>
            </a:r>
            <a:r>
              <a:rPr lang="en-US" sz="2000">
                <a:solidFill>
                  <a:schemeClr val="dk1"/>
                </a:solidFill>
                <a:latin typeface="Times New Roman"/>
                <a:ea typeface="Times New Roman"/>
                <a:cs typeface="Times New Roman"/>
                <a:sym typeface="Times New Roman"/>
              </a:rPr>
              <a:t> and </a:t>
            </a:r>
            <a:r>
              <a:rPr b="1" lang="en-US" sz="2000">
                <a:solidFill>
                  <a:schemeClr val="dk1"/>
                </a:solidFill>
                <a:latin typeface="Times New Roman"/>
                <a:ea typeface="Times New Roman"/>
                <a:cs typeface="Times New Roman"/>
                <a:sym typeface="Times New Roman"/>
              </a:rPr>
              <a:t>Cancel</a:t>
            </a:r>
            <a:r>
              <a:rPr lang="en-US" sz="2000">
                <a:solidFill>
                  <a:schemeClr val="dk1"/>
                </a:solidFill>
                <a:latin typeface="Times New Roman"/>
                <a:ea typeface="Times New Roman"/>
                <a:cs typeface="Times New Roman"/>
                <a:sym typeface="Times New Roman"/>
              </a:rPr>
              <a:t>. If the user clicks the OK button, the window method </a:t>
            </a:r>
            <a:r>
              <a:rPr b="1" lang="en-US" sz="2000">
                <a:solidFill>
                  <a:schemeClr val="dk1"/>
                </a:solidFill>
                <a:latin typeface="Times New Roman"/>
                <a:ea typeface="Times New Roman"/>
                <a:cs typeface="Times New Roman"/>
                <a:sym typeface="Times New Roman"/>
              </a:rPr>
              <a:t>prompt()</a:t>
            </a:r>
            <a:r>
              <a:rPr lang="en-US" sz="2000">
                <a:solidFill>
                  <a:schemeClr val="dk1"/>
                </a:solidFill>
                <a:latin typeface="Times New Roman"/>
                <a:ea typeface="Times New Roman"/>
                <a:cs typeface="Times New Roman"/>
                <a:sym typeface="Times New Roman"/>
              </a:rPr>
              <a:t> will return the entered value from the text box. If the user clicks the Cancel button, the window method </a:t>
            </a:r>
            <a:r>
              <a:rPr b="1" lang="en-US" sz="2000">
                <a:solidFill>
                  <a:schemeClr val="dk1"/>
                </a:solidFill>
                <a:latin typeface="Times New Roman"/>
                <a:ea typeface="Times New Roman"/>
                <a:cs typeface="Times New Roman"/>
                <a:sym typeface="Times New Roman"/>
              </a:rPr>
              <a:t>prompt()</a:t>
            </a:r>
            <a:r>
              <a:rPr lang="en-US" sz="2000">
                <a:solidFill>
                  <a:schemeClr val="dk1"/>
                </a:solidFill>
                <a:latin typeface="Times New Roman"/>
                <a:ea typeface="Times New Roman"/>
                <a:cs typeface="Times New Roman"/>
                <a:sym typeface="Times New Roman"/>
              </a:rPr>
              <a:t>returns </a:t>
            </a:r>
            <a:r>
              <a:rPr b="1" lang="en-US" sz="2000">
                <a:solidFill>
                  <a:schemeClr val="dk1"/>
                </a:solidFill>
                <a:latin typeface="Times New Roman"/>
                <a:ea typeface="Times New Roman"/>
                <a:cs typeface="Times New Roman"/>
                <a:sym typeface="Times New Roman"/>
              </a:rPr>
              <a:t>null</a:t>
            </a: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8"/>
          <p:cNvSpPr txBox="1"/>
          <p:nvPr/>
        </p:nvSpPr>
        <p:spPr>
          <a:xfrm>
            <a:off x="304800" y="609600"/>
            <a:ext cx="8610600"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Example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abc()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retVal = prompt("Enter your name : ", "your name here");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document.write("You have entered : " + retVal);</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&lt;input type="submit" onclick="abc()"&gt;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nvSpPr>
        <p:spPr>
          <a:xfrm>
            <a:off x="228601" y="685800"/>
            <a:ext cx="8686799" cy="44319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Events in JavaScript</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JavaScript's interaction with HTML is handled through events that occur when the user or the browser manipulates a page.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When the page loads, it is called an event. When the user clicks a button, that click too is an event. Other examples include events like pressing any key, closing a window, resizing a window, etc.</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onclick Event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This is the most frequently used event type which occurs when a user clicks the left button of his mouse. You can put your validation, warning etc., against this event type.</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0"/>
          <p:cNvSpPr txBox="1"/>
          <p:nvPr/>
        </p:nvSpPr>
        <p:spPr>
          <a:xfrm>
            <a:off x="228600" y="685800"/>
            <a:ext cx="8610600" cy="64786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Example</a:t>
            </a:r>
            <a:endParaRPr/>
          </a:p>
          <a:p>
            <a:pPr indent="0" lvl="0" marL="0" marR="0" rtl="0" algn="l">
              <a:spcBef>
                <a:spcPts val="0"/>
              </a:spcBef>
              <a:spcAft>
                <a:spcPts val="0"/>
              </a:spcAft>
              <a:buNone/>
            </a:pPr>
            <a:r>
              <a:t/>
            </a:r>
            <a:endParaRPr b="1"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&lt;head&gt;</a:t>
            </a:r>
            <a:endParaRPr/>
          </a:p>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            &lt;script type="text/javascript"&gt;</a:t>
            </a:r>
            <a:endParaRPr/>
          </a:p>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            function abc() {</a:t>
            </a:r>
            <a:endParaRPr/>
          </a:p>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               alert("Welcome to the School of CSE")</a:t>
            </a:r>
            <a:endParaRPr/>
          </a:p>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            &lt;/script&gt;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&lt;/head&gt;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&lt;body&gt;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&lt;form&gt;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&lt;input type="button" onclick="abc()" value="Test" /&gt;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&lt;/form&gt;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&lt;/body&gt;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1"/>
          <p:cNvSpPr txBox="1"/>
          <p:nvPr/>
        </p:nvSpPr>
        <p:spPr>
          <a:xfrm>
            <a:off x="457200" y="685800"/>
            <a:ext cx="8382000"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onsubmit Event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onsubmit</a:t>
            </a:r>
            <a:r>
              <a:rPr lang="en-US" sz="1800">
                <a:solidFill>
                  <a:schemeClr val="dk1"/>
                </a:solidFill>
                <a:latin typeface="Times New Roman"/>
                <a:ea typeface="Times New Roman"/>
                <a:cs typeface="Times New Roman"/>
                <a:sym typeface="Times New Roman"/>
              </a:rPr>
              <a:t> is an event that occurs when you try to submit a form. You can put your form validation against this event type.</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Example</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&lt;head&gt;</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&lt;script type="text/javascript"&gt;</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function validate() {</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alert("Validated");</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&lt;/script&gt;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&lt;form method="POST" onsubmit="return validate()"&gt;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&lt;input type="submit" value="Submit" &gt;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&lt;/form&gt;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nvSpPr>
        <p:spPr>
          <a:xfrm>
            <a:off x="228600" y="685800"/>
            <a:ext cx="8915400"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onmouseover and onmouseout Events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These two event types will help you create nice effects with images or even with text as well. The </a:t>
            </a:r>
            <a:r>
              <a:rPr b="1" lang="en-US" sz="1800">
                <a:solidFill>
                  <a:schemeClr val="dk1"/>
                </a:solidFill>
                <a:latin typeface="Times New Roman"/>
                <a:ea typeface="Times New Roman"/>
                <a:cs typeface="Times New Roman"/>
                <a:sym typeface="Times New Roman"/>
              </a:rPr>
              <a:t>onmouseover</a:t>
            </a:r>
            <a:r>
              <a:rPr lang="en-US" sz="1800">
                <a:solidFill>
                  <a:schemeClr val="dk1"/>
                </a:solidFill>
                <a:latin typeface="Times New Roman"/>
                <a:ea typeface="Times New Roman"/>
                <a:cs typeface="Times New Roman"/>
                <a:sym typeface="Times New Roman"/>
              </a:rPr>
              <a:t> event triggers when you bring your mouse over any element and the </a:t>
            </a:r>
            <a:r>
              <a:rPr b="1" lang="en-US" sz="1800">
                <a:solidFill>
                  <a:schemeClr val="dk1"/>
                </a:solidFill>
                <a:latin typeface="Times New Roman"/>
                <a:ea typeface="Times New Roman"/>
                <a:cs typeface="Times New Roman"/>
                <a:sym typeface="Times New Roman"/>
              </a:rPr>
              <a:t>onmouseout</a:t>
            </a:r>
            <a:r>
              <a:rPr lang="en-US" sz="1800">
                <a:solidFill>
                  <a:schemeClr val="dk1"/>
                </a:solidFill>
                <a:latin typeface="Times New Roman"/>
                <a:ea typeface="Times New Roman"/>
                <a:cs typeface="Times New Roman"/>
                <a:sym typeface="Times New Roman"/>
              </a:rPr>
              <a:t> triggers when you move your mouse out from that element.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Example: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&lt;script type="text/javascript"&gt;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function over()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document.write ("Mouse Over");</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&lt;div onmouseover="over()"&gt;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Hello LPU</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&lt;/div&gt;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nvSpPr>
        <p:spPr>
          <a:xfrm>
            <a:off x="381000" y="838200"/>
            <a:ext cx="7924800" cy="5940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Example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&lt;head&gt;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 type="text/javascript"&gt;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function out()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 ("Mouse Out");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&lt;/head&gt;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&lt;div onmouseout="out()"&gt;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Hello LPU</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&lt;/div&gt;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4"/>
          <p:cNvSpPr txBox="1"/>
          <p:nvPr/>
        </p:nvSpPr>
        <p:spPr>
          <a:xfrm>
            <a:off x="228600" y="762000"/>
            <a:ext cx="8686800"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onkeypress Event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onkeypress event occurs when the user presses a key (on the keyboard).</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Example</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&lt;script type="text/javascript"&gt;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function abc()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document.write ("Pressed");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&lt;/script&gt;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&lt;input type="text" onkeypress="abc()"&gt;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Comments </a:t>
            </a:r>
            <a:endParaRPr/>
          </a:p>
        </p:txBody>
      </p:sp>
      <p:sp>
        <p:nvSpPr>
          <p:cNvPr id="112" name="Google Shape;11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300"/>
              <a:buChar char="•"/>
            </a:pPr>
            <a:r>
              <a:rPr lang="en-US" sz="2300">
                <a:latin typeface="Times New Roman"/>
                <a:ea typeface="Times New Roman"/>
                <a:cs typeface="Times New Roman"/>
                <a:sym typeface="Times New Roman"/>
              </a:rPr>
              <a:t>Single line comments </a:t>
            </a:r>
            <a:endParaRPr/>
          </a:p>
          <a:p>
            <a:pPr indent="0" lvl="0" marL="0" rtl="0" algn="ctr">
              <a:spcBef>
                <a:spcPts val="460"/>
              </a:spcBef>
              <a:spcAft>
                <a:spcPts val="0"/>
              </a:spcAft>
              <a:buClr>
                <a:srgbClr val="008000"/>
              </a:buClr>
              <a:buSzPts val="2300"/>
              <a:buNone/>
            </a:pPr>
            <a:r>
              <a:rPr lang="en-US" sz="2300">
                <a:solidFill>
                  <a:srgbClr val="008000"/>
                </a:solidFill>
                <a:latin typeface="Times New Roman"/>
                <a:ea typeface="Times New Roman"/>
                <a:cs typeface="Times New Roman"/>
                <a:sym typeface="Times New Roman"/>
              </a:rPr>
              <a:t>       // Change heading:</a:t>
            </a:r>
            <a:endParaRPr sz="2300">
              <a:latin typeface="Times New Roman"/>
              <a:ea typeface="Times New Roman"/>
              <a:cs typeface="Times New Roman"/>
              <a:sym typeface="Times New Roman"/>
            </a:endParaRPr>
          </a:p>
          <a:p>
            <a:pPr indent="-196850" lvl="0" marL="342900" rtl="0" algn="l">
              <a:spcBef>
                <a:spcPts val="460"/>
              </a:spcBef>
              <a:spcAft>
                <a:spcPts val="0"/>
              </a:spcAft>
              <a:buClr>
                <a:schemeClr val="dk1"/>
              </a:buClr>
              <a:buSzPts val="2300"/>
              <a:buNone/>
            </a:pPr>
            <a:r>
              <a:t/>
            </a:r>
            <a:endParaRPr sz="2300">
              <a:latin typeface="Times New Roman"/>
              <a:ea typeface="Times New Roman"/>
              <a:cs typeface="Times New Roman"/>
              <a:sym typeface="Times New Roman"/>
            </a:endParaRPr>
          </a:p>
          <a:p>
            <a:pPr indent="-342900" lvl="0" marL="342900" rtl="0" algn="l">
              <a:spcBef>
                <a:spcPts val="460"/>
              </a:spcBef>
              <a:spcAft>
                <a:spcPts val="0"/>
              </a:spcAft>
              <a:buClr>
                <a:schemeClr val="dk1"/>
              </a:buClr>
              <a:buSzPts val="2300"/>
              <a:buChar char="•"/>
            </a:pPr>
            <a:r>
              <a:rPr lang="en-US" sz="2300">
                <a:latin typeface="Times New Roman"/>
                <a:ea typeface="Times New Roman"/>
                <a:cs typeface="Times New Roman"/>
                <a:sym typeface="Times New Roman"/>
              </a:rPr>
              <a:t>Multi Line Comments </a:t>
            </a:r>
            <a:endParaRPr/>
          </a:p>
          <a:p>
            <a:pPr indent="0" lvl="0" marL="0" rtl="0" algn="ctr">
              <a:spcBef>
                <a:spcPts val="460"/>
              </a:spcBef>
              <a:spcAft>
                <a:spcPts val="0"/>
              </a:spcAft>
              <a:buClr>
                <a:srgbClr val="008000"/>
              </a:buClr>
              <a:buSzPts val="2300"/>
              <a:buNone/>
            </a:pPr>
            <a:r>
              <a:rPr lang="en-US" sz="2300">
                <a:solidFill>
                  <a:srgbClr val="008000"/>
                </a:solidFill>
                <a:latin typeface="Times New Roman"/>
                <a:ea typeface="Times New Roman"/>
                <a:cs typeface="Times New Roman"/>
                <a:sym typeface="Times New Roman"/>
              </a:rPr>
              <a:t>/*Hi Welcome </a:t>
            </a:r>
            <a:endParaRPr/>
          </a:p>
          <a:p>
            <a:pPr indent="0" lvl="0" marL="0" rtl="0" algn="ctr">
              <a:spcBef>
                <a:spcPts val="460"/>
              </a:spcBef>
              <a:spcAft>
                <a:spcPts val="0"/>
              </a:spcAft>
              <a:buClr>
                <a:srgbClr val="008000"/>
              </a:buClr>
              <a:buSzPts val="2300"/>
              <a:buNone/>
            </a:pPr>
            <a:r>
              <a:rPr lang="en-US" sz="2300">
                <a:solidFill>
                  <a:srgbClr val="008000"/>
                </a:solidFill>
                <a:latin typeface="Times New Roman"/>
                <a:ea typeface="Times New Roman"/>
                <a:cs typeface="Times New Roman"/>
                <a:sym typeface="Times New Roman"/>
              </a:rPr>
              <a:t>To your first class */</a:t>
            </a:r>
            <a:endParaRPr sz="23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5"/>
          <p:cNvSpPr txBox="1"/>
          <p:nvPr/>
        </p:nvSpPr>
        <p:spPr>
          <a:xfrm>
            <a:off x="228600" y="838200"/>
            <a:ext cx="8458200"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onload Event</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onload event occurs when an object has been loaded. onload is most often used within the &lt;body&gt; element to execute a script once a web page has completely loaded all content (including images, script files, CSS files, etc.).</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Example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&lt;script type="text/javascript"&gt;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function abc()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document.write ("Example of Text on Page Loading");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&lt;/script&gt;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&lt;body onload="abc()"&gt;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nvSpPr>
        <p:spPr>
          <a:xfrm>
            <a:off x="152400" y="838200"/>
            <a:ext cx="8153400" cy="40626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rgbClr val="FF0000"/>
                </a:solidFill>
                <a:latin typeface="Times New Roman"/>
                <a:ea typeface="Times New Roman"/>
                <a:cs typeface="Times New Roman"/>
                <a:sym typeface="Times New Roman"/>
              </a:rPr>
              <a:t>JavaScript Form Validation</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Form validation normally used to occur at the server, after the client had entered all the necessary data and then pressed the Submit button.</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 If the data entered by a client was incorrect or was simply missing, the server would have to send all the data back to the client and request that the form be resubmitted with correct information. This was really a lengthy process which used to put a lot of burden on the server.</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JavaScript provides a way to validate form's data on the client's computer before sending it to the web server.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7"/>
          <p:cNvPicPr preferRelativeResize="0"/>
          <p:nvPr/>
        </p:nvPicPr>
        <p:blipFill rotWithShape="1">
          <a:blip r:embed="rId3">
            <a:alphaModFix/>
          </a:blip>
          <a:srcRect b="0" l="0" r="0" t="0"/>
          <a:stretch/>
        </p:blipFill>
        <p:spPr>
          <a:xfrm>
            <a:off x="0" y="1143000"/>
            <a:ext cx="9144000" cy="5867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58"/>
          <p:cNvPicPr preferRelativeResize="0"/>
          <p:nvPr/>
        </p:nvPicPr>
        <p:blipFill rotWithShape="1">
          <a:blip r:embed="rId3">
            <a:alphaModFix/>
          </a:blip>
          <a:srcRect b="0" l="0" r="0" t="0"/>
          <a:stretch/>
        </p:blipFill>
        <p:spPr>
          <a:xfrm>
            <a:off x="0" y="914401"/>
            <a:ext cx="9144000" cy="5867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9"/>
          <p:cNvPicPr preferRelativeResize="0"/>
          <p:nvPr/>
        </p:nvPicPr>
        <p:blipFill rotWithShape="1">
          <a:blip r:embed="rId3">
            <a:alphaModFix/>
          </a:blip>
          <a:srcRect b="0" l="0" r="0" t="0"/>
          <a:stretch/>
        </p:blipFill>
        <p:spPr>
          <a:xfrm>
            <a:off x="-76200" y="990600"/>
            <a:ext cx="4495800" cy="5410200"/>
          </a:xfrm>
          <a:prstGeom prst="rect">
            <a:avLst/>
          </a:prstGeom>
          <a:noFill/>
          <a:ln>
            <a:noFill/>
          </a:ln>
        </p:spPr>
      </p:pic>
      <p:pic>
        <p:nvPicPr>
          <p:cNvPr id="339" name="Google Shape;339;p59"/>
          <p:cNvPicPr preferRelativeResize="0"/>
          <p:nvPr/>
        </p:nvPicPr>
        <p:blipFill rotWithShape="1">
          <a:blip r:embed="rId4">
            <a:alphaModFix/>
          </a:blip>
          <a:srcRect b="0" l="0" r="0" t="0"/>
          <a:stretch/>
        </p:blipFill>
        <p:spPr>
          <a:xfrm>
            <a:off x="4038599" y="956733"/>
            <a:ext cx="5105401" cy="58674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0"/>
          <p:cNvSpPr txBox="1"/>
          <p:nvPr/>
        </p:nvSpPr>
        <p:spPr>
          <a:xfrm>
            <a:off x="381000" y="685800"/>
            <a:ext cx="8382000"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Example1: Matching Password and Confirm Password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&lt;script type="text/javascript"&gt;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function CanSubmit()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//alert("ok");</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var pwd = document.forms[0].txtPassword.value</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var cpwd = document.forms[0].txtConfirmPassword.value</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if (pwd == cpwd)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return true;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else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alert("Please make sure that Password and Confirm Password are Same");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return false;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&lt;/script&gt;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&lt;form action="" method="post" onsubmit ="return CanSubmit()"&gt;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Password: &lt;input type="password" name="txtPassword" value="" /&gt; &lt;br /&gt;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ConfirmPassword: &lt;input type="password" name="txtConfirmPassword" value="" /&gt; &lt;br /&gt;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&lt;input type="submit" name="btnSubmit" value="Submit" /&gt;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&lt;/form&gt;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1"/>
          <p:cNvSpPr txBox="1"/>
          <p:nvPr/>
        </p:nvSpPr>
        <p:spPr>
          <a:xfrm>
            <a:off x="25400" y="1066800"/>
            <a:ext cx="9454832"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Example 2: Providing alert before data will be deleted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CanDelete()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return confirm("Are you Sure to delete your Data");</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&lt;input type="submit" name="btnDelete" value="Delete" onclick ="return CanDelete()" /&gt;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2"/>
          <p:cNvSpPr txBox="1"/>
          <p:nvPr/>
        </p:nvSpPr>
        <p:spPr>
          <a:xfrm>
            <a:off x="304800" y="762000"/>
            <a:ext cx="8001000" cy="65094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Example 3: Validate Textboxes for any data in arithmetic operations</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function ValidateMathFunction()</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var FN = document.forms[1].txtFN.value;</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var SN = document.forms[1].txtSN.value;</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if (FN == "" || SN == "")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alert("Please ensure that data is inserted in both textboxes");</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return false;</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else</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return true;</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&lt;form action="/" method="post" onsubmit="return ValidateMathFunction()"&gt;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Enter First Number &lt;input type="text" name="txtFN" value="" /&gt; &lt;br /&gt;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Enter Second Number &lt;input type="text" name="txtSN" value="" /&gt;&lt;br /&gt;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&lt;input type="submit" name="btnAdd" value="+" /&gt;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&lt;input type="submit" name="btnSub" value="-" /&gt;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&lt;input type="submit" name="btnMul" value="*" /&gt;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&lt;input type="submit" name="btnDel" value="/" /&gt;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&lt;/form&gt;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3"/>
          <p:cNvSpPr txBox="1"/>
          <p:nvPr/>
        </p:nvSpPr>
        <p:spPr>
          <a:xfrm>
            <a:off x="152400" y="762000"/>
            <a:ext cx="8905002" cy="42165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Example 4   Denominator cant be zero</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function CheckDenominator()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var SN = document.forms[1].txtSN.value;</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if (SN == 0)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alert("Denominator cant be zero");</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return false;</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else</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return true;</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&lt;input type="submit" name="btnDel" value="/" onclick="return CheckDenominator()"/&gt;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4"/>
          <p:cNvSpPr txBox="1"/>
          <p:nvPr/>
        </p:nvSpPr>
        <p:spPr>
          <a:xfrm>
            <a:off x="381000" y="838200"/>
            <a:ext cx="8305800" cy="46474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Example 5    Whether the values entered in textboxes are numbers or not?</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ValidateMathFunction()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FN = document.forms[1].txtFN.value;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SN = document.forms[1].txtSN.value;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if (FN == "" || SN == ""|| isNaN(FN)||isNaN(SN))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alert("Please ensure that valid data is inserted in both textboxes");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return false;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else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return true;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Variables</a:t>
            </a:r>
            <a:endParaRPr/>
          </a:p>
        </p:txBody>
      </p:sp>
      <p:sp>
        <p:nvSpPr>
          <p:cNvPr id="118" name="Google Shape;118;p5"/>
          <p:cNvSpPr txBox="1"/>
          <p:nvPr>
            <p:ph idx="1" type="subTitle"/>
          </p:nvPr>
        </p:nvSpPr>
        <p:spPr>
          <a:xfrm>
            <a:off x="533400" y="1676400"/>
            <a:ext cx="79248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Variables used to store data</a:t>
            </a:r>
            <a:endParaRPr/>
          </a:p>
          <a:p>
            <a:pPr indent="-342900" lvl="0" marL="34290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We can use variable by using</a:t>
            </a:r>
            <a:endParaRPr/>
          </a:p>
          <a:p>
            <a:pPr indent="-342900" lvl="1" marL="800100" rtl="0" algn="l">
              <a:spcBef>
                <a:spcPts val="32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let (introduced in ES6 2015)   </a:t>
            </a:r>
            <a:endParaRPr/>
          </a:p>
          <a:p>
            <a:pPr indent="-342900" lvl="1" marL="800100" rtl="0" algn="l">
              <a:spcBef>
                <a:spcPts val="32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Const</a:t>
            </a:r>
            <a:endParaRPr sz="1600">
              <a:solidFill>
                <a:schemeClr val="dk1"/>
              </a:solidFill>
              <a:latin typeface="Times New Roman"/>
              <a:ea typeface="Times New Roman"/>
              <a:cs typeface="Times New Roman"/>
              <a:sym typeface="Times New Roman"/>
            </a:endParaRPr>
          </a:p>
          <a:p>
            <a:pPr indent="-342900" lvl="1" marL="800100" rtl="0" algn="l">
              <a:spcBef>
                <a:spcPts val="32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Var (for mostly older browsers)</a:t>
            </a:r>
            <a:endParaRPr/>
          </a:p>
          <a:p>
            <a:pPr indent="-342900" lvl="1" marL="800100" rtl="0" algn="l">
              <a:spcBef>
                <a:spcPts val="32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Using nothing</a:t>
            </a:r>
            <a:endParaRPr/>
          </a:p>
        </p:txBody>
      </p:sp>
      <p:sp>
        <p:nvSpPr>
          <p:cNvPr id="119" name="Google Shape;119;p5"/>
          <p:cNvSpPr txBox="1"/>
          <p:nvPr/>
        </p:nvSpPr>
        <p:spPr>
          <a:xfrm>
            <a:off x="5105400" y="2979747"/>
            <a:ext cx="3352800" cy="2462213"/>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e.g.</a:t>
            </a:r>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const a = 10;</a:t>
            </a:r>
            <a:endParaRPr/>
          </a:p>
          <a:p>
            <a:pPr indent="0" lvl="0" marL="0" marR="0" rtl="0" algn="l">
              <a:spcBef>
                <a:spcPts val="0"/>
              </a:spcBef>
              <a:spcAft>
                <a:spcPts val="0"/>
              </a:spcAft>
              <a:buNone/>
            </a:pPr>
            <a:br>
              <a:rPr lang="en-US" sz="2200">
                <a:solidFill>
                  <a:schemeClr val="dk1"/>
                </a:solidFill>
                <a:latin typeface="Times New Roman"/>
                <a:ea typeface="Times New Roman"/>
                <a:cs typeface="Times New Roman"/>
                <a:sym typeface="Times New Roman"/>
              </a:rPr>
            </a:br>
            <a:r>
              <a:rPr lang="en-US" sz="2200">
                <a:solidFill>
                  <a:schemeClr val="dk1"/>
                </a:solidFill>
                <a:latin typeface="Times New Roman"/>
                <a:ea typeface="Times New Roman"/>
                <a:cs typeface="Times New Roman"/>
                <a:sym typeface="Times New Roman"/>
              </a:rPr>
              <a:t>const b = 10;</a:t>
            </a:r>
            <a:endParaRPr/>
          </a:p>
          <a:p>
            <a:pPr indent="0" lvl="0" marL="0" marR="0" rtl="0" algn="l">
              <a:spcBef>
                <a:spcPts val="0"/>
              </a:spcBef>
              <a:spcAft>
                <a:spcPts val="0"/>
              </a:spcAft>
              <a:buNone/>
            </a:pPr>
            <a:br>
              <a:rPr lang="en-US" sz="2200">
                <a:solidFill>
                  <a:schemeClr val="dk1"/>
                </a:solidFill>
                <a:latin typeface="Times New Roman"/>
                <a:ea typeface="Times New Roman"/>
                <a:cs typeface="Times New Roman"/>
                <a:sym typeface="Times New Roman"/>
              </a:rPr>
            </a:br>
            <a:r>
              <a:rPr lang="en-US" sz="2200">
                <a:solidFill>
                  <a:schemeClr val="dk1"/>
                </a:solidFill>
                <a:latin typeface="Times New Roman"/>
                <a:ea typeface="Times New Roman"/>
                <a:cs typeface="Times New Roman"/>
                <a:sym typeface="Times New Roman"/>
              </a:rPr>
              <a:t>let c = a + b;</a:t>
            </a:r>
            <a:endParaRPr sz="2200">
              <a:solidFill>
                <a:schemeClr val="dk1"/>
              </a:solidFill>
              <a:latin typeface="Times New Roman"/>
              <a:ea typeface="Times New Roman"/>
              <a:cs typeface="Times New Roman"/>
              <a:sym typeface="Times New Roman"/>
            </a:endParaRPr>
          </a:p>
        </p:txBody>
      </p:sp>
      <p:sp>
        <p:nvSpPr>
          <p:cNvPr id="120" name="Google Shape;120;p5"/>
          <p:cNvSpPr txBox="1"/>
          <p:nvPr/>
        </p:nvSpPr>
        <p:spPr>
          <a:xfrm>
            <a:off x="838200" y="3733800"/>
            <a:ext cx="3027680" cy="341632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e.g.</a:t>
            </a:r>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Var a=20</a:t>
            </a:r>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let a=25</a:t>
            </a:r>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Const a=30</a:t>
            </a:r>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a=40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5"/>
          <p:cNvSpPr txBox="1"/>
          <p:nvPr/>
        </p:nvSpPr>
        <p:spPr>
          <a:xfrm>
            <a:off x="304800" y="914400"/>
            <a:ext cx="8534400" cy="49859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Example 6      Validating Email using Regular Expressions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&lt;head&gt;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 type="text/javascript"&gt;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function validateEmail()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emailTextBox = document.getElementById("txtEmail");</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email = emailTextBox.value;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emailRegEx = /^(([^&lt;&gt;()[\]\\.,;:\s@\"]+(\.[^&lt;&gt;()[\]\\.,;:\s@\"]+)*)|(\".+\"))@((\[[0-9]{1,3}\.[0-9]{1,3}\.[0-9]{1,3}\.[0-9]{1,3}\])|(([a-zA-Z\-0-9]+\.)+[a-zA-Z]{2,}))$/;</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emailTextBox.style.color = "white";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6"/>
          <p:cNvSpPr txBox="1"/>
          <p:nvPr/>
        </p:nvSpPr>
        <p:spPr>
          <a:xfrm>
            <a:off x="381000" y="990600"/>
            <a:ext cx="8305800"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if (emailRegEx.test(email))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emailTextBox.style.backgroundColor = "green";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else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emailTextBox.style.backgroundColor = "red";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&lt;/head&gt;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Email : &lt;input type="text" id="txtEmail" onkeyup="validateEmail()" /&gt;</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7"/>
          <p:cNvSpPr txBox="1"/>
          <p:nvPr/>
        </p:nvSpPr>
        <p:spPr>
          <a:xfrm>
            <a:off x="304800" y="685800"/>
            <a:ext cx="8610600" cy="59246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JavaScript Timing Events</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900">
                <a:solidFill>
                  <a:schemeClr val="dk1"/>
                </a:solidFill>
                <a:latin typeface="Times New Roman"/>
                <a:ea typeface="Times New Roman"/>
                <a:cs typeface="Times New Roman"/>
                <a:sym typeface="Times New Roman"/>
              </a:rPr>
              <a:t>In JavaScript a piece of code can be executed at specified time interval</a:t>
            </a:r>
            <a:r>
              <a:rPr lang="en-US" sz="1900">
                <a:solidFill>
                  <a:schemeClr val="dk1"/>
                </a:solidFill>
                <a:latin typeface="Times New Roman"/>
                <a:ea typeface="Times New Roman"/>
                <a:cs typeface="Times New Roman"/>
                <a:sym typeface="Times New Roman"/>
              </a:rPr>
              <a:t>. For example, you can call a specific JavaScript function every 1 second. This concept in JavaScript is called timing events. </a:t>
            </a:r>
            <a:endParaRPr/>
          </a:p>
          <a:p>
            <a:pPr indent="0" lvl="0" marL="0" marR="0" rtl="0" algn="just">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900">
                <a:solidFill>
                  <a:schemeClr val="dk1"/>
                </a:solidFill>
                <a:latin typeface="Times New Roman"/>
                <a:ea typeface="Times New Roman"/>
                <a:cs typeface="Times New Roman"/>
                <a:sym typeface="Times New Roman"/>
              </a:rPr>
              <a:t>The global window object has the following 2 methods that allow us to execute a piece of JavaScript code at specified time intervals.</a:t>
            </a:r>
            <a:endParaRPr/>
          </a:p>
          <a:p>
            <a:pPr indent="0" lvl="0" marL="0" marR="0" rtl="0" algn="just">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900">
                <a:solidFill>
                  <a:schemeClr val="dk1"/>
                </a:solidFill>
                <a:latin typeface="Times New Roman"/>
                <a:ea typeface="Times New Roman"/>
                <a:cs typeface="Times New Roman"/>
                <a:sym typeface="Times New Roman"/>
              </a:rPr>
              <a:t>setInterval(func, delay)</a:t>
            </a:r>
            <a:r>
              <a:rPr lang="en-US" sz="1900">
                <a:solidFill>
                  <a:schemeClr val="dk1"/>
                </a:solidFill>
                <a:latin typeface="Times New Roman"/>
                <a:ea typeface="Times New Roman"/>
                <a:cs typeface="Times New Roman"/>
                <a:sym typeface="Times New Roman"/>
              </a:rPr>
              <a:t> - Executes a specified function, repeatedly at specified time interval. This method has 2 parameters. The </a:t>
            </a:r>
            <a:r>
              <a:rPr b="1" lang="en-US" sz="1900">
                <a:solidFill>
                  <a:schemeClr val="dk1"/>
                </a:solidFill>
                <a:latin typeface="Times New Roman"/>
                <a:ea typeface="Times New Roman"/>
                <a:cs typeface="Times New Roman"/>
                <a:sym typeface="Times New Roman"/>
              </a:rPr>
              <a:t>func </a:t>
            </a:r>
            <a:r>
              <a:rPr lang="en-US" sz="1900">
                <a:solidFill>
                  <a:schemeClr val="dk1"/>
                </a:solidFill>
                <a:latin typeface="Times New Roman"/>
                <a:ea typeface="Times New Roman"/>
                <a:cs typeface="Times New Roman"/>
                <a:sym typeface="Times New Roman"/>
              </a:rPr>
              <a:t>parameter specifies the name of the function to execute. The </a:t>
            </a:r>
            <a:r>
              <a:rPr b="1" lang="en-US" sz="1900">
                <a:solidFill>
                  <a:schemeClr val="dk1"/>
                </a:solidFill>
                <a:latin typeface="Times New Roman"/>
                <a:ea typeface="Times New Roman"/>
                <a:cs typeface="Times New Roman"/>
                <a:sym typeface="Times New Roman"/>
              </a:rPr>
              <a:t>delay </a:t>
            </a:r>
            <a:r>
              <a:rPr lang="en-US" sz="1900">
                <a:solidFill>
                  <a:schemeClr val="dk1"/>
                </a:solidFill>
                <a:latin typeface="Times New Roman"/>
                <a:ea typeface="Times New Roman"/>
                <a:cs typeface="Times New Roman"/>
                <a:sym typeface="Times New Roman"/>
              </a:rPr>
              <a:t>parameter specifies the time in milliseconds to wait before calling the specified function.</a:t>
            </a:r>
            <a:endParaRPr/>
          </a:p>
          <a:p>
            <a:pPr indent="0" lvl="0" marL="0" marR="0" rtl="0" algn="just">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900">
                <a:solidFill>
                  <a:schemeClr val="dk1"/>
                </a:solidFill>
                <a:latin typeface="Times New Roman"/>
                <a:ea typeface="Times New Roman"/>
                <a:cs typeface="Times New Roman"/>
                <a:sym typeface="Times New Roman"/>
              </a:rPr>
              <a:t>setTimeout(func, delay)</a:t>
            </a:r>
            <a:r>
              <a:rPr lang="en-US" sz="1900">
                <a:solidFill>
                  <a:schemeClr val="dk1"/>
                </a:solidFill>
                <a:latin typeface="Times New Roman"/>
                <a:ea typeface="Times New Roman"/>
                <a:cs typeface="Times New Roman"/>
                <a:sym typeface="Times New Roman"/>
              </a:rPr>
              <a:t> - Executes a specified function, after waiting a specified number of milliseconds. This method has 2 parameters. The func parameter specifies the name of the function to execute. The delay parameter specifies the time in milliseconds to wait before calling the specified function. The actual wait time (delay) may be longer.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8"/>
          <p:cNvSpPr txBox="1"/>
          <p:nvPr/>
        </p:nvSpPr>
        <p:spPr>
          <a:xfrm>
            <a:off x="228600" y="457200"/>
            <a:ext cx="8686800" cy="6186309"/>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 setInterval() method calls a function or evaluates an expression at specified intervals (in milliseconds). The setInterval() method will continue calling the function until </a:t>
            </a:r>
            <a:r>
              <a:rPr b="0" i="0" lang="en-US" sz="1800" u="sng" cap="none" strike="noStrike">
                <a:solidFill>
                  <a:schemeClr val="dk1"/>
                </a:solidFill>
                <a:latin typeface="Times New Roman"/>
                <a:ea typeface="Times New Roman"/>
                <a:cs typeface="Times New Roman"/>
                <a:sym typeface="Times New Roman"/>
                <a:hlinkClick r:id="rId3">
                  <a:extLst>
                    <a:ext uri="{A12FA001-AC4F-418D-AE19-62706E023703}">
                      <ahyp:hlinkClr val="tx"/>
                    </a:ext>
                  </a:extLst>
                </a:hlinkClick>
              </a:rPr>
              <a:t>clearInterval()</a:t>
            </a:r>
            <a:r>
              <a:rPr b="0" i="0" lang="en-US" sz="1800" u="none" cap="none" strike="noStrike">
                <a:solidFill>
                  <a:schemeClr val="dk1"/>
                </a:solidFill>
                <a:latin typeface="Times New Roman"/>
                <a:ea typeface="Times New Roman"/>
                <a:cs typeface="Times New Roman"/>
                <a:sym typeface="Times New Roman"/>
              </a:rPr>
              <a:t> is called, or the window is closed.</a:t>
            </a:r>
            <a:endParaRPr/>
          </a:p>
          <a:p>
            <a:pPr indent="0" lvl="1" marL="45720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 following code displays current date and time in the div tag.</a:t>
            </a:r>
            <a:endParaRPr/>
          </a:p>
          <a:p>
            <a:pPr indent="0" lvl="1" marL="45720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&lt;!DOCTYPE html&gt;</a:t>
            </a:r>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&lt;html&gt;</a:t>
            </a:r>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&lt;head&gt;</a:t>
            </a:r>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&lt;script type="text/javascript"&gt;</a:t>
            </a:r>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function getCurrentDateTime() </a:t>
            </a:r>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a:t>
            </a:r>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document.getElementById("timeDiv").innerHTML = new Date();</a:t>
            </a:r>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a:t>
            </a:r>
            <a:endParaRPr/>
          </a:p>
          <a:p>
            <a:pPr indent="0" lvl="1" marL="45720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&lt;/script&gt;</a:t>
            </a:r>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&lt;/head&gt;</a:t>
            </a:r>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&lt;body&gt;</a:t>
            </a:r>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&lt;div id="timeDiv" &gt;&lt;/div&gt;</a:t>
            </a:r>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&lt;input type="submit" onclick="getCurrentDateTime()"&gt;</a:t>
            </a:r>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&lt;/body&gt;</a:t>
            </a:r>
            <a:endParaRPr/>
          </a:p>
          <a:p>
            <a:pPr indent="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9"/>
          <p:cNvSpPr txBox="1"/>
          <p:nvPr/>
        </p:nvSpPr>
        <p:spPr>
          <a:xfrm>
            <a:off x="228600" y="838200"/>
            <a:ext cx="8686800"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At the moment the time is static</a:t>
            </a: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To make the time on the page dynamic, modify the script as shown below. Notice that the time is now updated every second. In this example, we are using setInterval() method and calling getCurrentDateTime() function every 1000 milli-seconds.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&lt;script type="text/javascript"&gt;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setInterval(getCurrentDateTime, 1000);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function getCurrentDateTime()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document.getElementById("timeDiv").innerHTML = new Date();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&lt;div id="timeDiv" &gt;&lt;/div&gt;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&lt;input type=“button” onclick=“setInterval”&gt;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70"/>
          <p:cNvSpPr txBox="1"/>
          <p:nvPr/>
        </p:nvSpPr>
        <p:spPr>
          <a:xfrm>
            <a:off x="228600" y="914400"/>
            <a:ext cx="8915400" cy="646330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Starting and stopping the clock with button click : </a:t>
            </a:r>
            <a:r>
              <a:rPr lang="en-US" sz="1800">
                <a:solidFill>
                  <a:schemeClr val="dk1"/>
                </a:solidFill>
                <a:latin typeface="Times New Roman"/>
                <a:ea typeface="Times New Roman"/>
                <a:cs typeface="Times New Roman"/>
                <a:sym typeface="Times New Roman"/>
              </a:rPr>
              <a:t>In this example, </a:t>
            </a:r>
            <a:r>
              <a:rPr b="1" lang="en-US" sz="1800">
                <a:solidFill>
                  <a:schemeClr val="dk1"/>
                </a:solidFill>
                <a:latin typeface="Times New Roman"/>
                <a:ea typeface="Times New Roman"/>
                <a:cs typeface="Times New Roman"/>
                <a:sym typeface="Times New Roman"/>
              </a:rPr>
              <a:t>setInterval()</a:t>
            </a:r>
            <a:r>
              <a:rPr lang="en-US" sz="1800">
                <a:solidFill>
                  <a:schemeClr val="dk1"/>
                </a:solidFill>
                <a:latin typeface="Times New Roman"/>
                <a:ea typeface="Times New Roman"/>
                <a:cs typeface="Times New Roman"/>
                <a:sym typeface="Times New Roman"/>
              </a:rPr>
              <a:t>method returns the </a:t>
            </a:r>
            <a:r>
              <a:rPr b="1" lang="en-US" sz="1800">
                <a:solidFill>
                  <a:schemeClr val="dk1"/>
                </a:solidFill>
                <a:latin typeface="Times New Roman"/>
                <a:ea typeface="Times New Roman"/>
                <a:cs typeface="Times New Roman"/>
                <a:sym typeface="Times New Roman"/>
              </a:rPr>
              <a:t>intervalId </a:t>
            </a:r>
            <a:r>
              <a:rPr lang="en-US" sz="1800">
                <a:solidFill>
                  <a:schemeClr val="dk1"/>
                </a:solidFill>
                <a:latin typeface="Times New Roman"/>
                <a:ea typeface="Times New Roman"/>
                <a:cs typeface="Times New Roman"/>
                <a:sym typeface="Times New Roman"/>
              </a:rPr>
              <a:t>which is then passed to </a:t>
            </a:r>
            <a:r>
              <a:rPr b="1" lang="en-US" sz="1800">
                <a:solidFill>
                  <a:schemeClr val="dk1"/>
                </a:solidFill>
                <a:latin typeface="Times New Roman"/>
                <a:ea typeface="Times New Roman"/>
                <a:cs typeface="Times New Roman"/>
                <a:sym typeface="Times New Roman"/>
              </a:rPr>
              <a:t>clearInterval() </a:t>
            </a:r>
            <a:r>
              <a:rPr lang="en-US" sz="1800">
                <a:solidFill>
                  <a:schemeClr val="dk1"/>
                </a:solidFill>
                <a:latin typeface="Times New Roman"/>
                <a:ea typeface="Times New Roman"/>
                <a:cs typeface="Times New Roman"/>
                <a:sym typeface="Times New Roman"/>
              </a:rPr>
              <a:t>method. When you click the </a:t>
            </a:r>
            <a:r>
              <a:rPr b="1" lang="en-US" sz="1800">
                <a:solidFill>
                  <a:schemeClr val="dk1"/>
                </a:solidFill>
                <a:latin typeface="Times New Roman"/>
                <a:ea typeface="Times New Roman"/>
                <a:cs typeface="Times New Roman"/>
                <a:sym typeface="Times New Roman"/>
              </a:rPr>
              <a:t>"Start Clock" </a:t>
            </a:r>
            <a:r>
              <a:rPr lang="en-US" sz="1800">
                <a:solidFill>
                  <a:schemeClr val="dk1"/>
                </a:solidFill>
                <a:latin typeface="Times New Roman"/>
                <a:ea typeface="Times New Roman"/>
                <a:cs typeface="Times New Roman"/>
                <a:sym typeface="Times New Roman"/>
              </a:rPr>
              <a:t>button the clock is updated with new time every second, and when you click </a:t>
            </a:r>
            <a:r>
              <a:rPr b="1" lang="en-US" sz="1800">
                <a:solidFill>
                  <a:schemeClr val="dk1"/>
                </a:solidFill>
                <a:latin typeface="Times New Roman"/>
                <a:ea typeface="Times New Roman"/>
                <a:cs typeface="Times New Roman"/>
                <a:sym typeface="Times New Roman"/>
              </a:rPr>
              <a:t>"Stop Clock" </a:t>
            </a:r>
            <a:r>
              <a:rPr lang="en-US" sz="1800">
                <a:solidFill>
                  <a:schemeClr val="dk1"/>
                </a:solidFill>
                <a:latin typeface="Times New Roman"/>
                <a:ea typeface="Times New Roman"/>
                <a:cs typeface="Times New Roman"/>
                <a:sym typeface="Times New Roman"/>
              </a:rPr>
              <a:t>button it stops the clock.</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clearInterval() method clears a timer set with the </a:t>
            </a:r>
            <a:r>
              <a:rPr lang="en-US" sz="18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setInterval()</a:t>
            </a:r>
            <a:r>
              <a:rPr lang="en-US" sz="1800">
                <a:solidFill>
                  <a:schemeClr val="dk1"/>
                </a:solidFill>
                <a:latin typeface="Times New Roman"/>
                <a:ea typeface="Times New Roman"/>
                <a:cs typeface="Times New Roman"/>
                <a:sym typeface="Times New Roman"/>
              </a:rPr>
              <a:t> method.</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&lt;!DOCTYPE 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&lt;script type="text/javascript"&gt;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var intervalId;</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function startClock()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intervalId = setInterval(getCurrentDateTime, 1000);</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function stopClock()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clearInterval(intervalId);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1"/>
          <p:cNvSpPr txBox="1"/>
          <p:nvPr/>
        </p:nvSpPr>
        <p:spPr>
          <a:xfrm>
            <a:off x="152400" y="914400"/>
            <a:ext cx="87630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function getCurrentDateTime()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document.getElementById("timeDiv").innerHTML= new Date();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&lt;div id="timeDiv" &gt;&lt;/div&gt; &lt;br /&gt;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&lt;input type="button" value="Start Clock" onclick="startClock()" /&gt;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&lt;input type="button" value="Stop Clock" onclick="stopClock()" /&gt;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2"/>
          <p:cNvSpPr txBox="1"/>
          <p:nvPr/>
        </p:nvSpPr>
        <p:spPr>
          <a:xfrm>
            <a:off x="152401" y="838200"/>
            <a:ext cx="8762999" cy="387798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900">
                <a:solidFill>
                  <a:schemeClr val="dk1"/>
                </a:solidFill>
                <a:latin typeface="Times New Roman"/>
                <a:ea typeface="Times New Roman"/>
                <a:cs typeface="Times New Roman"/>
                <a:sym typeface="Times New Roman"/>
              </a:rPr>
              <a:t>Now let's look at example of using </a:t>
            </a:r>
            <a:r>
              <a:rPr b="1" lang="en-US" sz="1900">
                <a:solidFill>
                  <a:schemeClr val="dk1"/>
                </a:solidFill>
                <a:latin typeface="Times New Roman"/>
                <a:ea typeface="Times New Roman"/>
                <a:cs typeface="Times New Roman"/>
                <a:sym typeface="Times New Roman"/>
              </a:rPr>
              <a:t>setTimeout</a:t>
            </a:r>
            <a:r>
              <a:rPr lang="en-US" sz="1900">
                <a:solidFill>
                  <a:schemeClr val="dk1"/>
                </a:solidFill>
                <a:latin typeface="Times New Roman"/>
                <a:ea typeface="Times New Roman"/>
                <a:cs typeface="Times New Roman"/>
                <a:sym typeface="Times New Roman"/>
              </a:rPr>
              <a:t>() and </a:t>
            </a:r>
            <a:r>
              <a:rPr b="1" lang="en-US" sz="1900">
                <a:solidFill>
                  <a:schemeClr val="dk1"/>
                </a:solidFill>
                <a:latin typeface="Times New Roman"/>
                <a:ea typeface="Times New Roman"/>
                <a:cs typeface="Times New Roman"/>
                <a:sym typeface="Times New Roman"/>
              </a:rPr>
              <a:t>clearTimeout</a:t>
            </a:r>
            <a:r>
              <a:rPr lang="en-US" sz="1900">
                <a:solidFill>
                  <a:schemeClr val="dk1"/>
                </a:solidFill>
                <a:latin typeface="Times New Roman"/>
                <a:ea typeface="Times New Roman"/>
                <a:cs typeface="Times New Roman"/>
                <a:sym typeface="Times New Roman"/>
              </a:rPr>
              <a:t>() functions. The syntax and usage of these 2 functions is very similar to </a:t>
            </a:r>
            <a:r>
              <a:rPr b="1" lang="en-US" sz="1900">
                <a:solidFill>
                  <a:schemeClr val="dk1"/>
                </a:solidFill>
                <a:latin typeface="Times New Roman"/>
                <a:ea typeface="Times New Roman"/>
                <a:cs typeface="Times New Roman"/>
                <a:sym typeface="Times New Roman"/>
              </a:rPr>
              <a:t>setInterval</a:t>
            </a:r>
            <a:r>
              <a:rPr lang="en-US" sz="1900">
                <a:solidFill>
                  <a:schemeClr val="dk1"/>
                </a:solidFill>
                <a:latin typeface="Times New Roman"/>
                <a:ea typeface="Times New Roman"/>
                <a:cs typeface="Times New Roman"/>
                <a:sym typeface="Times New Roman"/>
              </a:rPr>
              <a:t>() and </a:t>
            </a:r>
            <a:r>
              <a:rPr b="1" lang="en-US" sz="1900">
                <a:solidFill>
                  <a:schemeClr val="dk1"/>
                </a:solidFill>
                <a:latin typeface="Times New Roman"/>
                <a:ea typeface="Times New Roman"/>
                <a:cs typeface="Times New Roman"/>
                <a:sym typeface="Times New Roman"/>
              </a:rPr>
              <a:t>clearInterval</a:t>
            </a: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br>
              <a:rPr lang="en-US" sz="1900">
                <a:solidFill>
                  <a:schemeClr val="dk1"/>
                </a:solidFill>
                <a:latin typeface="Times New Roman"/>
                <a:ea typeface="Times New Roman"/>
                <a:cs typeface="Times New Roman"/>
                <a:sym typeface="Times New Roman"/>
              </a:rPr>
            </a:br>
            <a:br>
              <a:rPr lang="en-US" sz="1900">
                <a:solidFill>
                  <a:schemeClr val="dk1"/>
                </a:solidFill>
                <a:latin typeface="Times New Roman"/>
                <a:ea typeface="Times New Roman"/>
                <a:cs typeface="Times New Roman"/>
                <a:sym typeface="Times New Roman"/>
              </a:rPr>
            </a:br>
            <a:r>
              <a:rPr b="1" lang="en-US" sz="1900">
                <a:solidFill>
                  <a:schemeClr val="dk1"/>
                </a:solidFill>
                <a:latin typeface="Times New Roman"/>
                <a:ea typeface="Times New Roman"/>
                <a:cs typeface="Times New Roman"/>
                <a:sym typeface="Times New Roman"/>
              </a:rPr>
              <a:t>Countdown timer example :</a:t>
            </a: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900">
                <a:solidFill>
                  <a:schemeClr val="dk1"/>
                </a:solidFill>
                <a:latin typeface="Times New Roman"/>
                <a:ea typeface="Times New Roman"/>
                <a:cs typeface="Times New Roman"/>
                <a:sym typeface="Times New Roman"/>
              </a:rPr>
              <a:t>When we click </a:t>
            </a:r>
            <a:r>
              <a:rPr b="1" lang="en-US" sz="1900">
                <a:solidFill>
                  <a:schemeClr val="dk1"/>
                </a:solidFill>
                <a:latin typeface="Times New Roman"/>
                <a:ea typeface="Times New Roman"/>
                <a:cs typeface="Times New Roman"/>
                <a:sym typeface="Times New Roman"/>
              </a:rPr>
              <a:t>"Start Timer" </a:t>
            </a:r>
            <a:r>
              <a:rPr lang="en-US" sz="1900">
                <a:solidFill>
                  <a:schemeClr val="dk1"/>
                </a:solidFill>
                <a:latin typeface="Times New Roman"/>
                <a:ea typeface="Times New Roman"/>
                <a:cs typeface="Times New Roman"/>
                <a:sym typeface="Times New Roman"/>
              </a:rPr>
              <a:t>button, the value 10 displayed in the textbox must start counting down. When click </a:t>
            </a:r>
            <a:r>
              <a:rPr b="1" lang="en-US" sz="1900">
                <a:solidFill>
                  <a:schemeClr val="dk1"/>
                </a:solidFill>
                <a:latin typeface="Times New Roman"/>
                <a:ea typeface="Times New Roman"/>
                <a:cs typeface="Times New Roman"/>
                <a:sym typeface="Times New Roman"/>
              </a:rPr>
              <a:t>"Stop Timer" </a:t>
            </a:r>
            <a:r>
              <a:rPr lang="en-US" sz="1900">
                <a:solidFill>
                  <a:schemeClr val="dk1"/>
                </a:solidFill>
                <a:latin typeface="Times New Roman"/>
                <a:ea typeface="Times New Roman"/>
                <a:cs typeface="Times New Roman"/>
                <a:sym typeface="Times New Roman"/>
              </a:rPr>
              <a:t>the countdown should stop. When you click </a:t>
            </a:r>
            <a:r>
              <a:rPr b="1" lang="en-US" sz="1900">
                <a:solidFill>
                  <a:schemeClr val="dk1"/>
                </a:solidFill>
                <a:latin typeface="Times New Roman"/>
                <a:ea typeface="Times New Roman"/>
                <a:cs typeface="Times New Roman"/>
                <a:sym typeface="Times New Roman"/>
              </a:rPr>
              <a:t>"Start Timer" </a:t>
            </a:r>
            <a:r>
              <a:rPr lang="en-US" sz="1900">
                <a:solidFill>
                  <a:schemeClr val="dk1"/>
                </a:solidFill>
                <a:latin typeface="Times New Roman"/>
                <a:ea typeface="Times New Roman"/>
                <a:cs typeface="Times New Roman"/>
                <a:sym typeface="Times New Roman"/>
              </a:rPr>
              <a:t>again, it should start counting down from where it stopped and when it reaches ZERO, it should display </a:t>
            </a:r>
            <a:r>
              <a:rPr b="1" lang="en-US" sz="1900">
                <a:solidFill>
                  <a:schemeClr val="dk1"/>
                </a:solidFill>
                <a:latin typeface="Times New Roman"/>
                <a:ea typeface="Times New Roman"/>
                <a:cs typeface="Times New Roman"/>
                <a:sym typeface="Times New Roman"/>
              </a:rPr>
              <a:t>Done </a:t>
            </a:r>
            <a:r>
              <a:rPr lang="en-US" sz="1900">
                <a:solidFill>
                  <a:schemeClr val="dk1"/>
                </a:solidFill>
                <a:latin typeface="Times New Roman"/>
                <a:ea typeface="Times New Roman"/>
                <a:cs typeface="Times New Roman"/>
                <a:sym typeface="Times New Roman"/>
              </a:rPr>
              <a:t>in the textbox and function should return.</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timing events in javascript" id="405" name="Google Shape;405;p72"/>
          <p:cNvPicPr preferRelativeResize="0"/>
          <p:nvPr/>
        </p:nvPicPr>
        <p:blipFill rotWithShape="1">
          <a:blip r:embed="rId3">
            <a:alphaModFix/>
          </a:blip>
          <a:srcRect b="0" l="0" r="0" t="0"/>
          <a:stretch/>
        </p:blipFill>
        <p:spPr>
          <a:xfrm>
            <a:off x="1981200" y="4876800"/>
            <a:ext cx="4495800" cy="18288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3"/>
          <p:cNvSpPr txBox="1"/>
          <p:nvPr/>
        </p:nvSpPr>
        <p:spPr>
          <a:xfrm>
            <a:off x="304800" y="838200"/>
            <a:ext cx="8153400" cy="5940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&lt;!DOCTYPE html&gt;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&lt;script type="text/javascript"&gt;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var intervalId;</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function startTimer(controlId)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var control = document.getElementById(controlId);</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var seconds = control.value;</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seconds = seconds - 1;</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if (seconds == 0)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control.value = "Done";</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return;</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else</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control.value = seconds;</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4"/>
          <p:cNvSpPr txBox="1"/>
          <p:nvPr/>
        </p:nvSpPr>
        <p:spPr>
          <a:xfrm>
            <a:off x="152400" y="838200"/>
            <a:ext cx="8305800" cy="47705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intervalId = setTimeout(function () { startTimer('txtBox'); }, 1000);</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function stopTimer()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clearTimeout(intervalId);</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&lt;input type="text" value="10" id="txtBox" /&gt;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&lt;br /&gt;&lt;br /&gt;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&lt;input type="button" value="Start Timer" onclick="startTimer('txtBox')" /&gt;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&lt;input type="button" value="Stop Timer" onclick="stopTimer()" /&gt;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Variables</a:t>
            </a:r>
            <a:endParaRPr/>
          </a:p>
        </p:txBody>
      </p:sp>
      <p:sp>
        <p:nvSpPr>
          <p:cNvPr id="126" name="Google Shape;126;p6"/>
          <p:cNvSpPr txBox="1"/>
          <p:nvPr>
            <p:ph idx="1" type="subTitle"/>
          </p:nvPr>
        </p:nvSpPr>
        <p:spPr>
          <a:xfrm>
            <a:off x="533400" y="1676400"/>
            <a:ext cx="79248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If you will declare a variable with </a:t>
            </a:r>
            <a:r>
              <a:rPr b="1" lang="en-US" sz="2200">
                <a:solidFill>
                  <a:schemeClr val="dk1"/>
                </a:solidFill>
                <a:latin typeface="Times New Roman"/>
                <a:ea typeface="Times New Roman"/>
                <a:cs typeface="Times New Roman"/>
                <a:sym typeface="Times New Roman"/>
              </a:rPr>
              <a:t>var</a:t>
            </a:r>
            <a:r>
              <a:rPr lang="en-US" sz="2200">
                <a:solidFill>
                  <a:schemeClr val="dk1"/>
                </a:solidFill>
                <a:latin typeface="Times New Roman"/>
                <a:ea typeface="Times New Roman"/>
                <a:cs typeface="Times New Roman"/>
                <a:sym typeface="Times New Roman"/>
              </a:rPr>
              <a:t> it will keep the previous value(if  no value is given now)</a:t>
            </a:r>
            <a:endParaRPr/>
          </a:p>
          <a:p>
            <a:pPr indent="-342900" lvl="0" marL="34290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 e.g.   </a:t>
            </a:r>
            <a:r>
              <a:rPr lang="en-US" sz="2000">
                <a:solidFill>
                  <a:schemeClr val="dk1"/>
                </a:solidFill>
                <a:latin typeface="Times New Roman"/>
                <a:ea typeface="Times New Roman"/>
                <a:cs typeface="Times New Roman"/>
                <a:sym typeface="Times New Roman"/>
              </a:rPr>
              <a:t>var a=‘apple’     </a:t>
            </a:r>
            <a:endParaRPr/>
          </a:p>
          <a:p>
            <a:pPr indent="0" lvl="2" marL="91440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  var a;</a:t>
            </a:r>
            <a:endParaRPr/>
          </a:p>
          <a:p>
            <a:pPr indent="0" lvl="2" marL="914400" rtl="0" algn="l">
              <a:spcBef>
                <a:spcPts val="280"/>
              </a:spcBef>
              <a:spcAft>
                <a:spcPts val="0"/>
              </a:spcAft>
              <a:buClr>
                <a:srgbClr val="888888"/>
              </a:buClr>
              <a:buSzPts val="1400"/>
              <a:buNone/>
            </a:pPr>
            <a:r>
              <a:t/>
            </a:r>
            <a:endParaRPr sz="1400">
              <a:solidFill>
                <a:schemeClr val="dk1"/>
              </a:solidFill>
              <a:latin typeface="Times New Roman"/>
              <a:ea typeface="Times New Roman"/>
              <a:cs typeface="Times New Roman"/>
              <a:sym typeface="Times New Roman"/>
            </a:endParaRPr>
          </a:p>
          <a:p>
            <a:pPr indent="-342900" lvl="0" marL="34290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But the above statement is not valid with let and const </a:t>
            </a:r>
            <a:endParaRPr/>
          </a:p>
          <a:p>
            <a:pPr indent="-342900" lvl="0" marL="34290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We can directly add number or strings in variable </a:t>
            </a:r>
            <a:endParaRPr/>
          </a:p>
          <a:p>
            <a:pPr indent="-342900" lvl="0" marL="34290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e.g. let a=2+3+5      </a:t>
            </a:r>
            <a:r>
              <a:rPr b="1" lang="en-US" sz="2200">
                <a:solidFill>
                  <a:schemeClr val="dk1"/>
                </a:solidFill>
                <a:latin typeface="Times New Roman"/>
                <a:ea typeface="Times New Roman"/>
                <a:cs typeface="Times New Roman"/>
                <a:sym typeface="Times New Roman"/>
              </a:rPr>
              <a:t>or </a:t>
            </a:r>
            <a:r>
              <a:rPr lang="en-US" sz="2200">
                <a:solidFill>
                  <a:schemeClr val="dk1"/>
                </a:solidFill>
                <a:latin typeface="Times New Roman"/>
                <a:ea typeface="Times New Roman"/>
                <a:cs typeface="Times New Roman"/>
                <a:sym typeface="Times New Roman"/>
              </a:rPr>
              <a:t>  let b= “abc” + ” “ + ”def”</a:t>
            </a:r>
            <a:endParaRPr/>
          </a:p>
          <a:p>
            <a:pPr indent="-203200" lvl="0" marL="342900" rtl="0" algn="l">
              <a:spcBef>
                <a:spcPts val="440"/>
              </a:spcBef>
              <a:spcAft>
                <a:spcPts val="0"/>
              </a:spcAft>
              <a:buClr>
                <a:srgbClr val="888888"/>
              </a:buClr>
              <a:buSzPts val="2200"/>
              <a:buFont typeface="Arial"/>
              <a:buNone/>
            </a:pPr>
            <a:r>
              <a:t/>
            </a:r>
            <a:endParaRPr sz="2200">
              <a:solidFill>
                <a:schemeClr val="dk1"/>
              </a:solidFill>
              <a:latin typeface="Times New Roman"/>
              <a:ea typeface="Times New Roman"/>
              <a:cs typeface="Times New Roman"/>
              <a:sym typeface="Times New Roman"/>
            </a:endParaRPr>
          </a:p>
          <a:p>
            <a:pPr indent="-342900" lvl="0" marL="34290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What will be the output of   let a =5 +5+’3’  and let a=‘5’+5+3?</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5"/>
          <p:cNvSpPr txBox="1"/>
          <p:nvPr/>
        </p:nvSpPr>
        <p:spPr>
          <a:xfrm>
            <a:off x="228600" y="762000"/>
            <a:ext cx="8686800"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JavaScript Image Slideshow</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slideshow should be as shown in the image below.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When you click </a:t>
            </a:r>
            <a:r>
              <a:rPr b="1" lang="en-US" sz="2000">
                <a:solidFill>
                  <a:schemeClr val="dk1"/>
                </a:solidFill>
                <a:latin typeface="Times New Roman"/>
                <a:ea typeface="Times New Roman"/>
                <a:cs typeface="Times New Roman"/>
                <a:sym typeface="Times New Roman"/>
              </a:rPr>
              <a:t>"Start Slide Show"</a:t>
            </a:r>
            <a:r>
              <a:rPr lang="en-US" sz="2000">
                <a:solidFill>
                  <a:schemeClr val="dk1"/>
                </a:solidFill>
                <a:latin typeface="Times New Roman"/>
                <a:ea typeface="Times New Roman"/>
                <a:cs typeface="Times New Roman"/>
                <a:sym typeface="Times New Roman"/>
              </a:rPr>
              <a:t> button the image slideshow should start and when you click the </a:t>
            </a:r>
            <a:r>
              <a:rPr b="1" lang="en-US" sz="2000">
                <a:solidFill>
                  <a:schemeClr val="dk1"/>
                </a:solidFill>
                <a:latin typeface="Times New Roman"/>
                <a:ea typeface="Times New Roman"/>
                <a:cs typeface="Times New Roman"/>
                <a:sym typeface="Times New Roman"/>
              </a:rPr>
              <a:t>"Stop Slide Show"</a:t>
            </a:r>
            <a:r>
              <a:rPr lang="en-US" sz="2000">
                <a:solidFill>
                  <a:schemeClr val="dk1"/>
                </a:solidFill>
                <a:latin typeface="Times New Roman"/>
                <a:ea typeface="Times New Roman"/>
                <a:cs typeface="Times New Roman"/>
                <a:sym typeface="Times New Roman"/>
              </a:rPr>
              <a:t> button the image slideshow should stop. </a:t>
            </a:r>
            <a:endParaRPr/>
          </a:p>
        </p:txBody>
      </p:sp>
      <p:pic>
        <p:nvPicPr>
          <p:cNvPr descr="C:\Users\DELL\Desktop\javascript image slideshow.png" id="421" name="Google Shape;421;p75"/>
          <p:cNvPicPr preferRelativeResize="0"/>
          <p:nvPr/>
        </p:nvPicPr>
        <p:blipFill rotWithShape="1">
          <a:blip r:embed="rId3">
            <a:alphaModFix/>
          </a:blip>
          <a:srcRect b="0" l="0" r="0" t="0"/>
          <a:stretch/>
        </p:blipFill>
        <p:spPr>
          <a:xfrm>
            <a:off x="1752600" y="1828800"/>
            <a:ext cx="4572000" cy="253841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6"/>
          <p:cNvSpPr txBox="1"/>
          <p:nvPr/>
        </p:nvSpPr>
        <p:spPr>
          <a:xfrm>
            <a:off x="228600" y="914400"/>
            <a:ext cx="86868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&lt;script type="text/javascript"&gt;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var intervalId;</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function startImageSlideShow()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intervalId = setInterval(setImage, 500);</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function stopImageSlideShow()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clearInterval(intervalId);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function setImage()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var imageSrc = document.getElementById("image").getAttribute("src");</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var currentImageNumber = imageSrc.substring(imageSrc.lastIndexOf("/") + 1,imageSrc.lastIndexOf("/") + 2);</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7"/>
          <p:cNvSpPr txBox="1"/>
          <p:nvPr/>
        </p:nvSpPr>
        <p:spPr>
          <a:xfrm>
            <a:off x="228600" y="838200"/>
            <a:ext cx="8610600" cy="50629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if (currentImageNumber == 6)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currentImageNumber = 0;</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document.getElementById("image").setAttribute("src", "Images/"  +     (Number(currentImageNumber) + 1) + ".jpg");</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&lt;img id="image" src="Images/1.jpg" style="width: 500px; height: 150px" /&gt;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&lt;br /&gt; &lt;br /&gt; &lt;br /&gt;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&lt;input type="button" value="Start Slide Show" onclick="startImageSlideShow()" /&gt;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&lt;input type="button" value="Stop Slide Show" onclick="stopImageSlideShow()" /&gt;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8"/>
          <p:cNvSpPr txBox="1"/>
          <p:nvPr/>
        </p:nvSpPr>
        <p:spPr>
          <a:xfrm>
            <a:off x="152400" y="762000"/>
            <a:ext cx="8610600" cy="7094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Recursive Function in JavaScript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Recursion is a programming concept that is applicable to all programming languages including JavaScript</a:t>
            </a: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Recursive function is function that calls itself. </a:t>
            </a:r>
            <a:br>
              <a:rPr lang="en-US" sz="1900">
                <a:solidFill>
                  <a:schemeClr val="dk1"/>
                </a:solidFill>
                <a:latin typeface="Times New Roman"/>
                <a:ea typeface="Times New Roman"/>
                <a:cs typeface="Times New Roman"/>
                <a:sym typeface="Times New Roman"/>
              </a:rPr>
            </a:br>
            <a:br>
              <a:rPr lang="en-US" sz="1900">
                <a:solidFill>
                  <a:schemeClr val="dk1"/>
                </a:solidFill>
                <a:latin typeface="Times New Roman"/>
                <a:ea typeface="Times New Roman"/>
                <a:cs typeface="Times New Roman"/>
                <a:sym typeface="Times New Roman"/>
              </a:rPr>
            </a:br>
            <a:r>
              <a:rPr lang="en-US" sz="1900">
                <a:solidFill>
                  <a:schemeClr val="dk1"/>
                </a:solidFill>
                <a:latin typeface="Times New Roman"/>
                <a:ea typeface="Times New Roman"/>
                <a:cs typeface="Times New Roman"/>
                <a:sym typeface="Times New Roman"/>
              </a:rPr>
              <a:t>When writing recursive functions </a:t>
            </a:r>
            <a:r>
              <a:rPr b="1" lang="en-US" sz="1900">
                <a:solidFill>
                  <a:schemeClr val="dk1"/>
                </a:solidFill>
                <a:latin typeface="Times New Roman"/>
                <a:ea typeface="Times New Roman"/>
                <a:cs typeface="Times New Roman"/>
                <a:sym typeface="Times New Roman"/>
              </a:rPr>
              <a:t>there must be a definite break condition</a:t>
            </a:r>
            <a:r>
              <a:rPr lang="en-US" sz="1900">
                <a:solidFill>
                  <a:schemeClr val="dk1"/>
                </a:solidFill>
                <a:latin typeface="Times New Roman"/>
                <a:ea typeface="Times New Roman"/>
                <a:cs typeface="Times New Roman"/>
                <a:sym typeface="Times New Roman"/>
              </a:rPr>
              <a:t>, otherwise we risk creating infinite loops.</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Example :</a:t>
            </a:r>
            <a:r>
              <a:rPr lang="en-US" sz="1900">
                <a:solidFill>
                  <a:schemeClr val="dk1"/>
                </a:solidFill>
                <a:latin typeface="Times New Roman"/>
                <a:ea typeface="Times New Roman"/>
                <a:cs typeface="Times New Roman"/>
                <a:sym typeface="Times New Roman"/>
              </a:rPr>
              <a:t> Computing the factorial of a number without recursion</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function factorial(n)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if (n == 0 || n == 1)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return 1;</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9"/>
          <p:cNvSpPr txBox="1"/>
          <p:nvPr/>
        </p:nvSpPr>
        <p:spPr>
          <a:xfrm>
            <a:off x="304800" y="914400"/>
            <a:ext cx="8305800" cy="5940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var result = n;</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while (n &gt; 1)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result = result * (n - 1)</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n = n - 1;</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    return result;</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function abc()</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document.write(factorial(5));</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&lt;input type="submit" onclick="abc()"&gt;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80"/>
          <p:cNvSpPr txBox="1"/>
          <p:nvPr/>
        </p:nvSpPr>
        <p:spPr>
          <a:xfrm>
            <a:off x="228600" y="762000"/>
            <a:ext cx="8763000"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Example : </a:t>
            </a:r>
            <a:r>
              <a:rPr lang="en-US" sz="1800">
                <a:solidFill>
                  <a:schemeClr val="dk1"/>
                </a:solidFill>
                <a:latin typeface="Times New Roman"/>
                <a:ea typeface="Times New Roman"/>
                <a:cs typeface="Times New Roman"/>
                <a:sym typeface="Times New Roman"/>
              </a:rPr>
              <a:t>Computing the factorial of a number using a recursive function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function factorial(n)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if (n == 0 || n == 1)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return 1;</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return n * factorial(n - 1);</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function abc()</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document.write(factorial(5));</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&lt;input type="submit" onclick="abc()"&gt;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81"/>
          <p:cNvSpPr txBox="1"/>
          <p:nvPr/>
        </p:nvSpPr>
        <p:spPr>
          <a:xfrm>
            <a:off x="304800" y="685800"/>
            <a:ext cx="8534400" cy="67710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Error handling in JavaScript</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Use try/catch/finally to handle runtime errors in JavaScript.</a:t>
            </a:r>
            <a:r>
              <a:rPr lang="en-US" sz="1800">
                <a:solidFill>
                  <a:schemeClr val="dk1"/>
                </a:solidFill>
                <a:latin typeface="Times New Roman"/>
                <a:ea typeface="Times New Roman"/>
                <a:cs typeface="Times New Roman"/>
                <a:sym typeface="Times New Roman"/>
              </a:rPr>
              <a:t> These runtime errors are called exceptions. An exception can occur for a variety of reasons. For example, </a:t>
            </a:r>
            <a:r>
              <a:rPr lang="en-US" sz="1800">
                <a:solidFill>
                  <a:srgbClr val="FF0000"/>
                </a:solidFill>
                <a:latin typeface="Times New Roman"/>
                <a:ea typeface="Times New Roman"/>
                <a:cs typeface="Times New Roman"/>
                <a:sym typeface="Times New Roman"/>
              </a:rPr>
              <a:t>referencing a variable or a method that is not defined can cause an exception</a:t>
            </a: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The JavaScript statements that can possibly cause exceptions should be wrapped inside a try block</a:t>
            </a: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When a specific line in the try block causes an exception, </a:t>
            </a:r>
            <a:r>
              <a:rPr lang="en-US" sz="1800">
                <a:solidFill>
                  <a:schemeClr val="dk1"/>
                </a:solidFill>
                <a:latin typeface="Times New Roman"/>
                <a:ea typeface="Times New Roman"/>
                <a:cs typeface="Times New Roman"/>
                <a:sym typeface="Times New Roman"/>
              </a:rPr>
              <a:t>the control is immediately transferred to the </a:t>
            </a:r>
            <a:r>
              <a:rPr lang="en-US" sz="1800">
                <a:solidFill>
                  <a:srgbClr val="FF0000"/>
                </a:solidFill>
                <a:latin typeface="Times New Roman"/>
                <a:ea typeface="Times New Roman"/>
                <a:cs typeface="Times New Roman"/>
                <a:sym typeface="Times New Roman"/>
              </a:rPr>
              <a:t>catch block </a:t>
            </a:r>
            <a:r>
              <a:rPr lang="en-US" sz="1800">
                <a:solidFill>
                  <a:schemeClr val="dk1"/>
                </a:solidFill>
                <a:latin typeface="Times New Roman"/>
                <a:ea typeface="Times New Roman"/>
                <a:cs typeface="Times New Roman"/>
                <a:sym typeface="Times New Roman"/>
              </a:rPr>
              <a:t>skipping the rest of the code in the try block.</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JavaScript try catch example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function abc()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try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Referencing a function that does not exist cause an exception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document.write(sayHello());</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Since the above line causes an exception, the following line will not be executed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document.write("This line will not be executed");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82"/>
          <p:cNvSpPr txBox="1"/>
          <p:nvPr/>
        </p:nvSpPr>
        <p:spPr>
          <a:xfrm>
            <a:off x="228600" y="533400"/>
            <a:ext cx="8534400"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When an exception occurs, the control is transferred to the catch block</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catch (e)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document.write("Description = " + e.description + "&lt;br/&gt;");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document.write("Message = " + e.message + "&lt;br/&gt;");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document.write("Stack = " + e.stack + "&lt;br/&gt;&lt;br/&gt;");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&lt;input type="submit" onclick="abc()"&gt;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Please note :</a:t>
            </a:r>
            <a:r>
              <a:rPr lang="en-US" sz="1800">
                <a:solidFill>
                  <a:schemeClr val="dk1"/>
                </a:solidFill>
                <a:latin typeface="Times New Roman"/>
                <a:ea typeface="Times New Roman"/>
                <a:cs typeface="Times New Roman"/>
                <a:sym typeface="Times New Roman"/>
              </a:rPr>
              <a:t> A try block should be followed by a catch block or finally block or both.</a:t>
            </a:r>
            <a:endParaRPr/>
          </a:p>
          <a:p>
            <a:pPr indent="0" lvl="0" marL="0" marR="0" rtl="0" algn="just">
              <a:spcBef>
                <a:spcPts val="0"/>
              </a:spcBef>
              <a:spcAft>
                <a:spcPts val="0"/>
              </a:spcAft>
              <a:buNone/>
            </a:pPr>
            <a:br>
              <a:rPr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finally block is guaranteed to execute irrespective of whether there is an exception or not.</a:t>
            </a:r>
            <a:r>
              <a:rPr lang="en-US" sz="1800">
                <a:solidFill>
                  <a:schemeClr val="dk1"/>
                </a:solidFill>
                <a:latin typeface="Times New Roman"/>
                <a:ea typeface="Times New Roman"/>
                <a:cs typeface="Times New Roman"/>
                <a:sym typeface="Times New Roman"/>
              </a:rPr>
              <a:t> It is generally used to </a:t>
            </a:r>
            <a:r>
              <a:rPr lang="en-US" sz="1800">
                <a:solidFill>
                  <a:srgbClr val="FF0000"/>
                </a:solidFill>
                <a:latin typeface="Times New Roman"/>
                <a:ea typeface="Times New Roman"/>
                <a:cs typeface="Times New Roman"/>
                <a:sym typeface="Times New Roman"/>
              </a:rPr>
              <a:t>clean and free resources </a:t>
            </a:r>
            <a:r>
              <a:rPr lang="en-US" sz="1800">
                <a:solidFill>
                  <a:schemeClr val="dk1"/>
                </a:solidFill>
                <a:latin typeface="Times New Roman"/>
                <a:ea typeface="Times New Roman"/>
                <a:cs typeface="Times New Roman"/>
                <a:sym typeface="Times New Roman"/>
              </a:rPr>
              <a:t>that the script was holding onto during the program execution. For example, </a:t>
            </a:r>
            <a:r>
              <a:rPr lang="en-US" sz="1800">
                <a:solidFill>
                  <a:srgbClr val="FF0000"/>
                </a:solidFill>
                <a:latin typeface="Times New Roman"/>
                <a:ea typeface="Times New Roman"/>
                <a:cs typeface="Times New Roman"/>
                <a:sym typeface="Times New Roman"/>
              </a:rPr>
              <a:t>if your script in the try block has opened a file for processing, and if there is an exception, the finally block can be used to close the file.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83"/>
          <p:cNvSpPr txBox="1"/>
          <p:nvPr/>
        </p:nvSpPr>
        <p:spPr>
          <a:xfrm>
            <a:off x="304800" y="609600"/>
            <a:ext cx="8118889" cy="65094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50">
                <a:solidFill>
                  <a:schemeClr val="dk1"/>
                </a:solidFill>
                <a:latin typeface="Times New Roman"/>
                <a:ea typeface="Times New Roman"/>
                <a:cs typeface="Times New Roman"/>
                <a:sym typeface="Times New Roman"/>
              </a:rPr>
              <a:t>Example with finally block</a:t>
            </a:r>
            <a:endParaRPr/>
          </a:p>
          <a:p>
            <a:pPr indent="0" lvl="0" marL="0" marR="0" rtl="0" algn="l">
              <a:spcBef>
                <a:spcPts val="0"/>
              </a:spcBef>
              <a:spcAft>
                <a:spcPts val="0"/>
              </a:spcAft>
              <a:buNone/>
            </a:pPr>
            <a:r>
              <a:t/>
            </a:r>
            <a:endParaRPr sz="185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function abc() </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   try</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    // Referencing a function that does not exist cause an exception</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    document.write(sayHello());</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    // Since the above line causes an exception, the following line will not be executed</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    document.write("This line will not be executed");</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 When an exception occurs, the control is transferred to the catch block</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catch (e)</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    document.write("Description = " + e.description + "&lt;br/&gt;");</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    document.write("Message = " + e.message + "&lt;br/&gt;");</a:t>
            </a:r>
            <a:endParaRPr/>
          </a:p>
          <a:p>
            <a:pPr indent="0" lvl="0" marL="0" marR="0" rtl="0" algn="l">
              <a:spcBef>
                <a:spcPts val="0"/>
              </a:spcBef>
              <a:spcAft>
                <a:spcPts val="0"/>
              </a:spcAft>
              <a:buNone/>
            </a:pPr>
            <a:r>
              <a:rPr lang="en-US" sz="1850">
                <a:solidFill>
                  <a:schemeClr val="dk1"/>
                </a:solidFill>
                <a:latin typeface="Times New Roman"/>
                <a:ea typeface="Times New Roman"/>
                <a:cs typeface="Times New Roman"/>
                <a:sym typeface="Times New Roman"/>
              </a:rPr>
              <a:t>    document.write("Stack = " + e.stack + "&lt;br/&gt;&lt;br/&gt;");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84"/>
          <p:cNvSpPr txBox="1"/>
          <p:nvPr/>
        </p:nvSpPr>
        <p:spPr>
          <a:xfrm>
            <a:off x="228600" y="762000"/>
            <a:ext cx="86106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finally</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document.write("This line is guaranteed to execute");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&lt;input type="submit" onclick="abc()"&gt;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Syntax errors and exceptions in JavaScript</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try/catch/finally block can catch exceptions but not syntax errors.</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Example : </a:t>
            </a:r>
            <a:r>
              <a:rPr lang="en-US" sz="2000">
                <a:solidFill>
                  <a:schemeClr val="dk1"/>
                </a:solidFill>
                <a:latin typeface="Times New Roman"/>
                <a:ea typeface="Times New Roman"/>
                <a:cs typeface="Times New Roman"/>
                <a:sym typeface="Times New Roman"/>
              </a:rPr>
              <a:t>In the example, below we have a syntax error - missing the closing parentheses. The associated catch block will not catch the syntax errors.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Variables</a:t>
            </a:r>
            <a:endParaRPr/>
          </a:p>
        </p:txBody>
      </p:sp>
      <p:sp>
        <p:nvSpPr>
          <p:cNvPr id="132" name="Google Shape;132;p7"/>
          <p:cNvSpPr txBox="1"/>
          <p:nvPr>
            <p:ph idx="1" type="subTitle"/>
          </p:nvPr>
        </p:nvSpPr>
        <p:spPr>
          <a:xfrm>
            <a:off x="533400" y="1676400"/>
            <a:ext cx="79248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200"/>
              <a:buFont typeface="Arial"/>
              <a:buChar char="•"/>
            </a:pPr>
            <a:r>
              <a:rPr b="1" lang="en-US" sz="2200">
                <a:solidFill>
                  <a:schemeClr val="dk1"/>
                </a:solidFill>
                <a:latin typeface="Times New Roman"/>
                <a:ea typeface="Times New Roman"/>
                <a:cs typeface="Times New Roman"/>
                <a:sym typeface="Times New Roman"/>
              </a:rPr>
              <a:t>let</a:t>
            </a:r>
            <a:r>
              <a:rPr lang="en-US" sz="2200">
                <a:solidFill>
                  <a:schemeClr val="dk1"/>
                </a:solidFill>
                <a:latin typeface="Times New Roman"/>
                <a:ea typeface="Times New Roman"/>
                <a:cs typeface="Times New Roman"/>
                <a:sym typeface="Times New Roman"/>
              </a:rPr>
              <a:t> have block scope</a:t>
            </a:r>
            <a:endParaRPr/>
          </a:p>
          <a:p>
            <a:pPr indent="-342900" lvl="1" marL="800100" rtl="0" algn="l">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 let x=10}</a:t>
            </a:r>
            <a:endParaRPr/>
          </a:p>
          <a:p>
            <a:pPr indent="-342900" lvl="1" marL="800100" rtl="0" algn="l">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X can not be used outside that block </a:t>
            </a:r>
            <a:endParaRPr/>
          </a:p>
          <a:p>
            <a:pPr indent="-342900" lvl="0" marL="342900" rtl="0" algn="l">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But the above thing is not valid for </a:t>
            </a:r>
            <a:r>
              <a:rPr b="1" lang="en-US" sz="2400">
                <a:solidFill>
                  <a:schemeClr val="dk1"/>
                </a:solidFill>
                <a:latin typeface="Times New Roman"/>
                <a:ea typeface="Times New Roman"/>
                <a:cs typeface="Times New Roman"/>
                <a:sym typeface="Times New Roman"/>
              </a:rPr>
              <a:t>var</a:t>
            </a:r>
            <a:endParaRPr/>
          </a:p>
          <a:p>
            <a:pPr indent="-342900" lvl="0" marL="34290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We can initialize variable first and can declare later on in case of var (is called hoisting)</a:t>
            </a:r>
            <a:endParaRPr/>
          </a:p>
          <a:p>
            <a:pPr indent="-342900" lvl="1" marL="800100" rtl="0" algn="l">
              <a:spcBef>
                <a:spcPts val="36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ab=10</a:t>
            </a:r>
            <a:endParaRPr/>
          </a:p>
          <a:p>
            <a:pPr indent="-342900" lvl="1" marL="800100" rtl="0" algn="l">
              <a:spcBef>
                <a:spcPts val="36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var ab</a:t>
            </a:r>
            <a:endParaRPr/>
          </a:p>
          <a:p>
            <a:pPr indent="-342900" lvl="0" marL="34290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We can not initialize variable first and can declare later on in case of let </a:t>
            </a:r>
            <a:endParaRPr/>
          </a:p>
          <a:p>
            <a:pPr indent="-342900" lvl="1" marL="800100" rtl="0" algn="l">
              <a:spcBef>
                <a:spcPts val="32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ab=10</a:t>
            </a:r>
            <a:endParaRPr/>
          </a:p>
          <a:p>
            <a:pPr indent="-342900" lvl="1" marL="800100" rtl="0" algn="l">
              <a:spcBef>
                <a:spcPts val="32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let  ab   (will give error)</a:t>
            </a:r>
            <a:endParaRPr/>
          </a:p>
          <a:p>
            <a:pPr indent="-203200" lvl="0" marL="342900" rtl="0" algn="l">
              <a:spcBef>
                <a:spcPts val="440"/>
              </a:spcBef>
              <a:spcAft>
                <a:spcPts val="0"/>
              </a:spcAft>
              <a:buClr>
                <a:srgbClr val="888888"/>
              </a:buClr>
              <a:buSzPts val="2200"/>
              <a:buFont typeface="Arial"/>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85"/>
          <p:cNvSpPr txBox="1"/>
          <p:nvPr/>
        </p:nvSpPr>
        <p:spPr>
          <a:xfrm>
            <a:off x="381000" y="838200"/>
            <a:ext cx="7842788"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function abc()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try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alert("Hello";</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When an exception occurs, the control is transferred to the catch block</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catch (e)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document.write("JavaScript syntax errors cannot be caught in the catch block");</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&lt;input type="submit" onclick="abc()"&gt;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6"/>
          <p:cNvSpPr txBox="1"/>
          <p:nvPr/>
        </p:nvSpPr>
        <p:spPr>
          <a:xfrm>
            <a:off x="228600" y="838200"/>
            <a:ext cx="8502264"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JavaScript throw statement :</a:t>
            </a:r>
            <a:r>
              <a:rPr lang="en-US" sz="1800">
                <a:solidFill>
                  <a:schemeClr val="dk1"/>
                </a:solidFill>
                <a:latin typeface="Times New Roman"/>
                <a:ea typeface="Times New Roman"/>
                <a:cs typeface="Times New Roman"/>
                <a:sym typeface="Times New Roman"/>
              </a:rPr>
              <a:t> Use the throw statement to raise a customized exceptions.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JavaScript throw exception example :</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function divide()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var numerator = Number(prompt("Enter numerator"));</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var denominator = Number(prompt("Enter denominator"));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try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if (denominator == 0)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throw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error: "Divide by zero error",</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message: "Denominator cannot be zero"</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7"/>
          <p:cNvSpPr txBox="1"/>
          <p:nvPr/>
        </p:nvSpPr>
        <p:spPr>
          <a:xfrm>
            <a:off x="228600" y="914400"/>
            <a:ext cx="8153400"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else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alert("Result = " + (numerator / denominator));</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catch (e)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document.write(e.error + "&lt;br/&gt;");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document.write(e.message + "&lt;br/&gt;");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&lt;input type="submit" onclick="divide()"&gt;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8"/>
          <p:cNvSpPr txBox="1"/>
          <p:nvPr/>
        </p:nvSpPr>
        <p:spPr>
          <a:xfrm>
            <a:off x="127000" y="1246445"/>
            <a:ext cx="8534400" cy="517064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Everything What we see on a website</a:t>
            </a:r>
            <a:endParaRPr/>
          </a:p>
          <a:p>
            <a:pPr indent="-342900" lvl="1" marL="8001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buttons</a:t>
            </a:r>
            <a:endParaRPr/>
          </a:p>
          <a:p>
            <a:pPr indent="-342900" lvl="1" marL="8001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links</a:t>
            </a:r>
            <a:endParaRPr/>
          </a:p>
          <a:p>
            <a:pPr indent="-342900" lvl="1" marL="8001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animations</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design </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look </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Content</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Logos </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Search bars</a:t>
            </a:r>
            <a:endParaRPr/>
          </a:p>
          <a:p>
            <a:pPr indent="-203200" lvl="1" marL="800100" marR="0" rtl="0" algn="just">
              <a:spcBef>
                <a:spcPts val="0"/>
              </a:spcBef>
              <a:spcAft>
                <a:spcPts val="0"/>
              </a:spcAft>
              <a:buClr>
                <a:schemeClr val="dk1"/>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is a task of front end developer to convert clients requirement into the real and the website must look good in laptops, phones and tablets.</a:t>
            </a:r>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Three main things you must know for front end developments are HTML,CSS and JavaScript.</a:t>
            </a:r>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 </a:t>
            </a:r>
            <a:endParaRPr/>
          </a:p>
        </p:txBody>
      </p:sp>
      <p:sp>
        <p:nvSpPr>
          <p:cNvPr id="487" name="Google Shape;487;p88"/>
          <p:cNvSpPr/>
          <p:nvPr/>
        </p:nvSpPr>
        <p:spPr>
          <a:xfrm>
            <a:off x="381000" y="1066800"/>
            <a:ext cx="8382000" cy="467820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Times New Roman"/>
                <a:ea typeface="Times New Roman"/>
                <a:cs typeface="Times New Roman"/>
                <a:sym typeface="Times New Roman"/>
              </a:rPr>
            </a:br>
            <a:endParaRPr b="1" sz="1800" u="sng">
              <a:solidFill>
                <a:srgbClr val="0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1" i="0" sz="1800" u="sng" cap="none" strike="noStrike">
              <a:solidFill>
                <a:srgbClr val="0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488" name="Google Shape;488;p88"/>
          <p:cNvSpPr txBox="1"/>
          <p:nvPr/>
        </p:nvSpPr>
        <p:spPr>
          <a:xfrm>
            <a:off x="25400" y="503774"/>
            <a:ext cx="85344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Front End Development</a:t>
            </a:r>
            <a:r>
              <a:rPr lang="en-US" sz="24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9"/>
          <p:cNvSpPr txBox="1"/>
          <p:nvPr/>
        </p:nvSpPr>
        <p:spPr>
          <a:xfrm>
            <a:off x="304800" y="1219200"/>
            <a:ext cx="8534400" cy="486287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262626"/>
              </a:buClr>
              <a:buSzPts val="2200"/>
              <a:buFont typeface="Arial"/>
              <a:buChar char="•"/>
            </a:pPr>
            <a:r>
              <a:rPr lang="en-US" sz="2200">
                <a:solidFill>
                  <a:srgbClr val="262626"/>
                </a:solidFill>
                <a:latin typeface="Times New Roman"/>
                <a:ea typeface="Times New Roman"/>
                <a:cs typeface="Times New Roman"/>
                <a:sym typeface="Times New Roman"/>
              </a:rPr>
              <a:t>CSS Frameworks, Libraries, and Preprocessors</a:t>
            </a:r>
            <a:endParaRPr/>
          </a:p>
          <a:p>
            <a:pPr indent="-139700" lvl="2" marL="914400" marR="0" rtl="0" algn="l">
              <a:spcBef>
                <a:spcPts val="0"/>
              </a:spcBef>
              <a:spcAft>
                <a:spcPts val="0"/>
              </a:spcAft>
              <a:buClr>
                <a:srgbClr val="262626"/>
              </a:buClr>
              <a:buSzPts val="2200"/>
              <a:buFont typeface="Arial"/>
              <a:buChar char="•"/>
            </a:pPr>
            <a:r>
              <a:rPr b="0" i="0" lang="en-US" sz="2200" u="none" cap="none" strike="noStrike">
                <a:solidFill>
                  <a:srgbClr val="262626"/>
                </a:solidFill>
                <a:latin typeface="Times New Roman"/>
                <a:ea typeface="Times New Roman"/>
                <a:cs typeface="Times New Roman"/>
                <a:sym typeface="Times New Roman"/>
              </a:rPr>
              <a:t>Bootstrap</a:t>
            </a:r>
            <a:endParaRPr/>
          </a:p>
          <a:p>
            <a:pPr indent="-139700" lvl="2" marL="914400" marR="0" rtl="0" algn="l">
              <a:spcBef>
                <a:spcPts val="0"/>
              </a:spcBef>
              <a:spcAft>
                <a:spcPts val="0"/>
              </a:spcAft>
              <a:buClr>
                <a:srgbClr val="262626"/>
              </a:buClr>
              <a:buSzPts val="2200"/>
              <a:buFont typeface="Arial"/>
              <a:buChar char="•"/>
            </a:pPr>
            <a:r>
              <a:rPr b="0" i="0" lang="en-US" sz="2200" u="none" cap="none" strike="noStrike">
                <a:solidFill>
                  <a:srgbClr val="262626"/>
                </a:solidFill>
                <a:latin typeface="Times New Roman"/>
                <a:ea typeface="Times New Roman"/>
                <a:cs typeface="Times New Roman"/>
                <a:sym typeface="Times New Roman"/>
              </a:rPr>
              <a:t>Tailwind CSS</a:t>
            </a:r>
            <a:endParaRPr/>
          </a:p>
          <a:p>
            <a:pPr indent="-139700" lvl="2" marL="914400" marR="0" rtl="0" algn="l">
              <a:spcBef>
                <a:spcPts val="0"/>
              </a:spcBef>
              <a:spcAft>
                <a:spcPts val="0"/>
              </a:spcAft>
              <a:buClr>
                <a:srgbClr val="262626"/>
              </a:buClr>
              <a:buSzPts val="2200"/>
              <a:buFont typeface="Arial"/>
              <a:buChar char="•"/>
            </a:pPr>
            <a:r>
              <a:rPr b="0" i="0" lang="en-US" sz="2200" u="none" cap="none" strike="noStrike">
                <a:solidFill>
                  <a:srgbClr val="262626"/>
                </a:solidFill>
                <a:latin typeface="Times New Roman"/>
                <a:ea typeface="Times New Roman"/>
                <a:cs typeface="Times New Roman"/>
                <a:sym typeface="Times New Roman"/>
              </a:rPr>
              <a:t>Bulma</a:t>
            </a:r>
            <a:endParaRPr b="0" i="0" sz="2200" u="none" cap="none" strike="noStrike">
              <a:solidFill>
                <a:srgbClr val="262626"/>
              </a:solidFill>
              <a:latin typeface="Times New Roman"/>
              <a:ea typeface="Times New Roman"/>
              <a:cs typeface="Times New Roman"/>
              <a:sym typeface="Times New Roman"/>
            </a:endParaRPr>
          </a:p>
          <a:p>
            <a:pPr indent="-139700" lvl="2" marL="914400" marR="0" rtl="0" algn="l">
              <a:spcBef>
                <a:spcPts val="0"/>
              </a:spcBef>
              <a:spcAft>
                <a:spcPts val="0"/>
              </a:spcAft>
              <a:buClr>
                <a:srgbClr val="262626"/>
              </a:buClr>
              <a:buSzPts val="2200"/>
              <a:buFont typeface="Arial"/>
              <a:buChar char="•"/>
            </a:pPr>
            <a:r>
              <a:rPr b="0" i="0" lang="en-US" sz="2200" u="none" cap="none" strike="noStrike">
                <a:solidFill>
                  <a:srgbClr val="262626"/>
                </a:solidFill>
                <a:latin typeface="Times New Roman"/>
                <a:ea typeface="Times New Roman"/>
                <a:cs typeface="Times New Roman"/>
                <a:sym typeface="Times New Roman"/>
              </a:rPr>
              <a:t>Materialize</a:t>
            </a:r>
            <a:endParaRPr/>
          </a:p>
          <a:p>
            <a:pPr indent="-139700" lvl="2" marL="914400" marR="0" rtl="0" algn="l">
              <a:spcBef>
                <a:spcPts val="0"/>
              </a:spcBef>
              <a:spcAft>
                <a:spcPts val="0"/>
              </a:spcAft>
              <a:buClr>
                <a:srgbClr val="262626"/>
              </a:buClr>
              <a:buSzPts val="2200"/>
              <a:buFont typeface="Arial"/>
              <a:buChar char="•"/>
            </a:pPr>
            <a:r>
              <a:rPr b="0" i="0" lang="en-US" sz="2200" u="none" cap="none" strike="noStrike">
                <a:solidFill>
                  <a:srgbClr val="262626"/>
                </a:solidFill>
                <a:latin typeface="Times New Roman"/>
                <a:ea typeface="Times New Roman"/>
                <a:cs typeface="Times New Roman"/>
                <a:sym typeface="Times New Roman"/>
              </a:rPr>
              <a:t>Semantic UI</a:t>
            </a:r>
            <a:endParaRPr/>
          </a:p>
          <a:p>
            <a:pPr indent="-342900" lvl="0" marL="342900" marR="0" rtl="0" algn="l">
              <a:spcBef>
                <a:spcPts val="0"/>
              </a:spcBef>
              <a:spcAft>
                <a:spcPts val="0"/>
              </a:spcAft>
              <a:buClr>
                <a:srgbClr val="262626"/>
              </a:buClr>
              <a:buSzPts val="2200"/>
              <a:buFont typeface="Arial"/>
              <a:buChar char="•"/>
            </a:pPr>
            <a:r>
              <a:rPr lang="en-US" sz="2200">
                <a:solidFill>
                  <a:srgbClr val="262626"/>
                </a:solidFill>
                <a:latin typeface="Times New Roman"/>
                <a:ea typeface="Times New Roman"/>
                <a:cs typeface="Times New Roman"/>
                <a:sym typeface="Times New Roman"/>
              </a:rPr>
              <a:t>JavaScript libraries and frameworks</a:t>
            </a:r>
            <a:endParaRPr/>
          </a:p>
          <a:p>
            <a:pPr indent="-139700" lvl="2" marL="914400" marR="0" rtl="0" algn="l">
              <a:spcBef>
                <a:spcPts val="0"/>
              </a:spcBef>
              <a:spcAft>
                <a:spcPts val="0"/>
              </a:spcAft>
              <a:buClr>
                <a:srgbClr val="262626"/>
              </a:buClr>
              <a:buSzPts val="2200"/>
              <a:buFont typeface="Arial"/>
              <a:buChar char="•"/>
            </a:pPr>
            <a:r>
              <a:rPr b="0" i="0" lang="en-US" sz="2200" u="none" cap="none" strike="noStrike">
                <a:solidFill>
                  <a:srgbClr val="262626"/>
                </a:solidFill>
                <a:latin typeface="Times New Roman"/>
                <a:ea typeface="Times New Roman"/>
                <a:cs typeface="Times New Roman"/>
                <a:sym typeface="Times New Roman"/>
              </a:rPr>
              <a:t>React</a:t>
            </a:r>
            <a:endParaRPr/>
          </a:p>
          <a:p>
            <a:pPr indent="-139700" lvl="2" marL="914400" marR="0" rtl="0" algn="l">
              <a:spcBef>
                <a:spcPts val="0"/>
              </a:spcBef>
              <a:spcAft>
                <a:spcPts val="0"/>
              </a:spcAft>
              <a:buClr>
                <a:srgbClr val="262626"/>
              </a:buClr>
              <a:buSzPts val="2200"/>
              <a:buFont typeface="Arial"/>
              <a:buChar char="•"/>
            </a:pPr>
            <a:r>
              <a:rPr b="0" i="0" lang="en-US" sz="2200" u="none" cap="none" strike="noStrike">
                <a:solidFill>
                  <a:srgbClr val="262626"/>
                </a:solidFill>
                <a:latin typeface="Times New Roman"/>
                <a:ea typeface="Times New Roman"/>
                <a:cs typeface="Times New Roman"/>
                <a:sym typeface="Times New Roman"/>
              </a:rPr>
              <a:t>Angular </a:t>
            </a:r>
            <a:endParaRPr/>
          </a:p>
          <a:p>
            <a:pPr indent="-139700" lvl="2" marL="914400" marR="0" rtl="0" algn="l">
              <a:spcBef>
                <a:spcPts val="0"/>
              </a:spcBef>
              <a:spcAft>
                <a:spcPts val="0"/>
              </a:spcAft>
              <a:buClr>
                <a:srgbClr val="262626"/>
              </a:buClr>
              <a:buSzPts val="2200"/>
              <a:buFont typeface="Arial"/>
              <a:buChar char="•"/>
            </a:pPr>
            <a:r>
              <a:rPr b="0" i="0" lang="en-US" sz="2200" u="none" cap="none" strike="noStrike">
                <a:solidFill>
                  <a:srgbClr val="262626"/>
                </a:solidFill>
                <a:latin typeface="Times New Roman"/>
                <a:ea typeface="Times New Roman"/>
                <a:cs typeface="Times New Roman"/>
                <a:sym typeface="Times New Roman"/>
              </a:rPr>
              <a:t>Vue</a:t>
            </a:r>
            <a:endParaRPr/>
          </a:p>
          <a:p>
            <a:pPr indent="-342900" lvl="0" marL="342900" marR="0" rtl="0" algn="l">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Testing and Debugging skills</a:t>
            </a:r>
            <a:endParaRPr/>
          </a:p>
          <a:p>
            <a:pPr indent="-342900" lvl="0" marL="342900" marR="0" rtl="0" algn="l">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Version control (Learn Git)</a:t>
            </a:r>
            <a:endParaRPr/>
          </a:p>
          <a:p>
            <a:pPr indent="-342900" lvl="0" marL="342900" marR="0" rtl="0" algn="l">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Problem Solving</a:t>
            </a:r>
            <a:endParaRPr/>
          </a:p>
          <a:p>
            <a:pPr indent="-190500" lvl="1" marL="800100" marR="0" rtl="0" algn="just">
              <a:spcBef>
                <a:spcPts val="0"/>
              </a:spcBef>
              <a:spcAft>
                <a:spcPts val="0"/>
              </a:spcAft>
              <a:buClr>
                <a:schemeClr val="dk1"/>
              </a:buClr>
              <a:buSzPts val="2400"/>
              <a:buFont typeface="Arial"/>
              <a:buNone/>
            </a:pPr>
            <a:r>
              <a:t/>
            </a:r>
            <a:endParaRPr b="0" i="0" sz="2400" u="none" cap="none" strike="noStrike">
              <a:solidFill>
                <a:srgbClr val="262626"/>
              </a:solidFill>
              <a:latin typeface="Times New Roman"/>
              <a:ea typeface="Times New Roman"/>
              <a:cs typeface="Times New Roman"/>
              <a:sym typeface="Times New Roman"/>
            </a:endParaRPr>
          </a:p>
        </p:txBody>
      </p:sp>
      <p:sp>
        <p:nvSpPr>
          <p:cNvPr id="494" name="Google Shape;494;p89"/>
          <p:cNvSpPr/>
          <p:nvPr/>
        </p:nvSpPr>
        <p:spPr>
          <a:xfrm>
            <a:off x="381000" y="1066800"/>
            <a:ext cx="8382000" cy="467820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Times New Roman"/>
                <a:ea typeface="Times New Roman"/>
                <a:cs typeface="Times New Roman"/>
                <a:sym typeface="Times New Roman"/>
              </a:rPr>
            </a:br>
            <a:endParaRPr b="1" sz="1800" u="sng">
              <a:solidFill>
                <a:srgbClr val="0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1" i="0" sz="1800" u="sng" cap="none" strike="noStrike">
              <a:solidFill>
                <a:srgbClr val="0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495" name="Google Shape;495;p89"/>
          <p:cNvSpPr txBox="1"/>
          <p:nvPr/>
        </p:nvSpPr>
        <p:spPr>
          <a:xfrm>
            <a:off x="25400" y="503774"/>
            <a:ext cx="85344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Front End Development</a:t>
            </a:r>
            <a:r>
              <a:rPr lang="en-US" sz="24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90"/>
          <p:cNvSpPr txBox="1"/>
          <p:nvPr/>
        </p:nvSpPr>
        <p:spPr>
          <a:xfrm>
            <a:off x="127000" y="1246445"/>
            <a:ext cx="8534400" cy="614014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Minify Resources</a:t>
            </a:r>
            <a:endParaRPr/>
          </a:p>
          <a:p>
            <a:pPr indent="-342900" lvl="0" marL="342900" marR="0" rtl="0" algn="l">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Reduce the Number of Server Calls</a:t>
            </a:r>
            <a:endParaRPr/>
          </a:p>
          <a:p>
            <a:pPr indent="-342900" lvl="0" marL="342900" marR="0" rtl="0" algn="l">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Remove Unnecessary Custom Fonts</a:t>
            </a:r>
            <a:endParaRPr/>
          </a:p>
          <a:p>
            <a:pPr indent="-342900" lvl="0" marL="342900" marR="0" rtl="0" algn="l">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Compress Files</a:t>
            </a:r>
            <a:endParaRPr/>
          </a:p>
          <a:p>
            <a:pPr indent="-342900" lvl="0" marL="342900" marR="0" rtl="0" algn="l">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Optimize the Images</a:t>
            </a:r>
            <a:endParaRPr/>
          </a:p>
          <a:p>
            <a:pPr indent="-342900" lvl="0" marL="342900" marR="0" rtl="0" algn="l">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Apply Lazy Loading</a:t>
            </a:r>
            <a:endParaRPr/>
          </a:p>
          <a:p>
            <a:pPr indent="-342900" lvl="0" marL="342900" marR="0" rtl="0" algn="l">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Caching</a:t>
            </a:r>
            <a:endParaRPr/>
          </a:p>
          <a:p>
            <a:pPr indent="-342900" lvl="0" marL="342900" marR="0" rtl="0" algn="l">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Enable Prefetching</a:t>
            </a:r>
            <a:endParaRPr/>
          </a:p>
          <a:p>
            <a:pPr indent="-342900" lvl="0" marL="342900" marR="0" rtl="0" algn="l">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Use a Content Delivery Network</a:t>
            </a:r>
            <a:endParaRPr/>
          </a:p>
          <a:p>
            <a:pPr indent="0" lvl="0" marL="0" marR="0" rtl="0" algn="l">
              <a:spcBef>
                <a:spcPts val="0"/>
              </a:spcBef>
              <a:spcAft>
                <a:spcPts val="0"/>
              </a:spcAft>
              <a:buNone/>
            </a:pPr>
            <a:r>
              <a:t/>
            </a:r>
            <a:endParaRPr b="1" sz="2400">
              <a:solidFill>
                <a:srgbClr val="262626"/>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https://blog.bitsrc.io/9-best-practices-for-optimizing-frontend-loading-time-763211621061</a:t>
            </a:r>
            <a:endParaRPr/>
          </a:p>
          <a:p>
            <a:pPr indent="-190500" lvl="1" marL="800100" marR="0" rtl="0" algn="just">
              <a:spcBef>
                <a:spcPts val="0"/>
              </a:spcBef>
              <a:spcAft>
                <a:spcPts val="0"/>
              </a:spcAft>
              <a:buClr>
                <a:schemeClr val="dk1"/>
              </a:buClr>
              <a:buSzPts val="2400"/>
              <a:buFont typeface="Arial"/>
              <a:buNone/>
            </a:pPr>
            <a:r>
              <a:t/>
            </a:r>
            <a:endParaRPr b="0" i="0" sz="2400" u="none" cap="none" strike="noStrike">
              <a:solidFill>
                <a:srgbClr val="262626"/>
              </a:solidFill>
              <a:latin typeface="Times New Roman"/>
              <a:ea typeface="Times New Roman"/>
              <a:cs typeface="Times New Roman"/>
              <a:sym typeface="Times New Roman"/>
            </a:endParaRPr>
          </a:p>
        </p:txBody>
      </p:sp>
      <p:sp>
        <p:nvSpPr>
          <p:cNvPr id="501" name="Google Shape;501;p90"/>
          <p:cNvSpPr/>
          <p:nvPr/>
        </p:nvSpPr>
        <p:spPr>
          <a:xfrm>
            <a:off x="381000" y="1066800"/>
            <a:ext cx="8382000" cy="467820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Times New Roman"/>
                <a:ea typeface="Times New Roman"/>
                <a:cs typeface="Times New Roman"/>
                <a:sym typeface="Times New Roman"/>
              </a:rPr>
            </a:br>
            <a:endParaRPr b="1" sz="1800" u="sng">
              <a:solidFill>
                <a:srgbClr val="0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1" i="0" sz="1800" u="sng" cap="none" strike="noStrike">
              <a:solidFill>
                <a:srgbClr val="0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502" name="Google Shape;502;p90"/>
          <p:cNvSpPr txBox="1"/>
          <p:nvPr/>
        </p:nvSpPr>
        <p:spPr>
          <a:xfrm>
            <a:off x="10160" y="694957"/>
            <a:ext cx="85344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Best Practices for Optimizing front end Performance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91"/>
          <p:cNvSpPr txBox="1"/>
          <p:nvPr/>
        </p:nvSpPr>
        <p:spPr>
          <a:xfrm>
            <a:off x="127000" y="1246445"/>
            <a:ext cx="8534400" cy="618630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000"/>
              <a:buFont typeface="Arial"/>
              <a:buChar char="•"/>
            </a:pPr>
            <a:r>
              <a:rPr b="0" lang="en-US" sz="2000">
                <a:solidFill>
                  <a:schemeClr val="dk1"/>
                </a:solidFill>
                <a:latin typeface="Times New Roman"/>
                <a:ea typeface="Times New Roman"/>
                <a:cs typeface="Times New Roman"/>
                <a:sym typeface="Times New Roman"/>
              </a:rPr>
              <a:t>If you want your web app runs without any interference, then it must be supported by the right technology to get high performance and speed. </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You can develop your web apps by two ways</a:t>
            </a:r>
            <a:r>
              <a:rPr b="0" lang="en-US" sz="2000">
                <a:solidFill>
                  <a:schemeClr val="dk1"/>
                </a:solidFill>
                <a:latin typeface="Times New Roman"/>
                <a:ea typeface="Times New Roman"/>
                <a:cs typeface="Times New Roman"/>
                <a:sym typeface="Times New Roman"/>
              </a:rPr>
              <a:t>: SPA(single-page applications) and MPA(multi-page applications) </a:t>
            </a:r>
            <a:endParaRPr/>
          </a:p>
          <a:p>
            <a:pPr indent="-342900" lvl="0" marL="342900" marR="0" rtl="0" algn="just">
              <a:lnSpc>
                <a:spcPct val="150000"/>
              </a:lnSpc>
              <a:spcBef>
                <a:spcPts val="0"/>
              </a:spcBef>
              <a:spcAft>
                <a:spcPts val="0"/>
              </a:spcAft>
              <a:buClr>
                <a:schemeClr val="dk1"/>
              </a:buClr>
              <a:buSzPts val="2000"/>
              <a:buFont typeface="Arial"/>
              <a:buChar char="•"/>
            </a:pPr>
            <a:r>
              <a:rPr b="0" lang="en-US" sz="2000">
                <a:solidFill>
                  <a:schemeClr val="dk1"/>
                </a:solidFill>
                <a:latin typeface="Times New Roman"/>
                <a:ea typeface="Times New Roman"/>
                <a:cs typeface="Times New Roman"/>
                <a:sym typeface="Times New Roman"/>
              </a:rPr>
              <a:t>A single-page application is a modern approach used by Google, Facebook, Twitter, etc to app development. It works inside a browser and does not require page reloading during use.</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a:t>
            </a:r>
            <a:r>
              <a:rPr b="0" lang="en-US" sz="2000">
                <a:solidFill>
                  <a:schemeClr val="dk1"/>
                </a:solidFill>
                <a:latin typeface="Times New Roman"/>
                <a:ea typeface="Times New Roman"/>
                <a:cs typeface="Times New Roman"/>
                <a:sym typeface="Times New Roman"/>
              </a:rPr>
              <a:t>ultiple-page application is classical approach to app development. The multi-page design pattern requires a page reload every time the content changes. It’s a preferred option for large companies with extensive product portfolios, such as e-commerce businesses.</a:t>
            </a:r>
            <a:endParaRPr b="1" sz="2000">
              <a:solidFill>
                <a:srgbClr val="262626"/>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200">
                <a:solidFill>
                  <a:schemeClr val="lt1"/>
                </a:solidFill>
                <a:latin typeface="Times New Roman"/>
                <a:ea typeface="Times New Roman"/>
                <a:cs typeface="Times New Roman"/>
                <a:sym typeface="Times New Roman"/>
              </a:rPr>
              <a:t>https://blog.bitsrc.io/9-best-practices-for-optimizing-frontend-loading-time-763211621061</a:t>
            </a:r>
            <a:endParaRPr/>
          </a:p>
          <a:p>
            <a:pPr indent="-203200" lvl="1" marL="800100" marR="0" rtl="0" algn="just">
              <a:spcBef>
                <a:spcPts val="0"/>
              </a:spcBef>
              <a:spcAft>
                <a:spcPts val="0"/>
              </a:spcAft>
              <a:buClr>
                <a:schemeClr val="dk1"/>
              </a:buClr>
              <a:buSzPts val="2200"/>
              <a:buFont typeface="Arial"/>
              <a:buNone/>
            </a:pPr>
            <a:r>
              <a:t/>
            </a:r>
            <a:endParaRPr b="0" i="0" sz="2200" u="none" cap="none" strike="noStrike">
              <a:solidFill>
                <a:srgbClr val="262626"/>
              </a:solidFill>
              <a:latin typeface="Times New Roman"/>
              <a:ea typeface="Times New Roman"/>
              <a:cs typeface="Times New Roman"/>
              <a:sym typeface="Times New Roman"/>
            </a:endParaRPr>
          </a:p>
        </p:txBody>
      </p:sp>
      <p:sp>
        <p:nvSpPr>
          <p:cNvPr id="508" name="Google Shape;508;p91"/>
          <p:cNvSpPr/>
          <p:nvPr/>
        </p:nvSpPr>
        <p:spPr>
          <a:xfrm>
            <a:off x="381000" y="1066800"/>
            <a:ext cx="8382000" cy="467820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Times New Roman"/>
                <a:ea typeface="Times New Roman"/>
                <a:cs typeface="Times New Roman"/>
                <a:sym typeface="Times New Roman"/>
              </a:rPr>
            </a:br>
            <a:endParaRPr b="1" sz="1800" u="sng">
              <a:solidFill>
                <a:srgbClr val="0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1" i="0" sz="1800" u="sng" cap="none" strike="noStrike">
              <a:solidFill>
                <a:srgbClr val="0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509" name="Google Shape;509;p91"/>
          <p:cNvSpPr txBox="1"/>
          <p:nvPr/>
        </p:nvSpPr>
        <p:spPr>
          <a:xfrm>
            <a:off x="228600" y="784780"/>
            <a:ext cx="85344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SPA(Single Page Application) VS MPA(Multi Page Application)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92"/>
          <p:cNvSpPr txBox="1"/>
          <p:nvPr/>
        </p:nvSpPr>
        <p:spPr>
          <a:xfrm>
            <a:off x="127000" y="1246445"/>
            <a:ext cx="8534400" cy="746980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Speed is fast in SPA than MPA.</a:t>
            </a:r>
            <a:endParaRPr/>
          </a:p>
          <a:p>
            <a:pPr indent="-342900" lvl="0" marL="342900" marR="0" rtl="0" algn="just">
              <a:lnSpc>
                <a:spcPct val="150000"/>
              </a:lnSpc>
              <a:spcBef>
                <a:spcPts val="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Coupling: SPA is strongly decoupled, meaning that the front-end and back-end are separate. SPA applications use APIs developed by server-side developers to read and display data. In MPA’s, the front-end and back-end are interdependent. All coding is usually housed under one project. </a:t>
            </a:r>
            <a:endParaRPr sz="2200">
              <a:solidFill>
                <a:srgbClr val="0C0C0C"/>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Search Engine Optimization MPA is more SEO friendly than SPA.</a:t>
            </a:r>
            <a:endParaRPr/>
          </a:p>
          <a:p>
            <a:pPr indent="-342900" lvl="0" marL="342900" marR="0" rtl="0" algn="just">
              <a:lnSpc>
                <a:spcPct val="150000"/>
              </a:lnSpc>
              <a:spcBef>
                <a:spcPts val="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User Experience</a:t>
            </a:r>
            <a:endParaRPr/>
          </a:p>
          <a:p>
            <a:pPr indent="-342900" lvl="0" marL="342900" marR="0" rtl="0" algn="just">
              <a:lnSpc>
                <a:spcPct val="150000"/>
              </a:lnSpc>
              <a:spcBef>
                <a:spcPts val="0"/>
              </a:spcBef>
              <a:spcAft>
                <a:spcPts val="0"/>
              </a:spcAft>
              <a:buClr>
                <a:srgbClr val="0C0C0C"/>
              </a:buClr>
              <a:buSzPts val="2200"/>
              <a:buFont typeface="Arial"/>
              <a:buChar char="•"/>
            </a:pPr>
            <a:r>
              <a:rPr b="0" lang="en-US" sz="2200">
                <a:solidFill>
                  <a:srgbClr val="0C0C0C"/>
                </a:solidFill>
                <a:latin typeface="Times New Roman"/>
                <a:ea typeface="Times New Roman"/>
                <a:cs typeface="Times New Roman"/>
                <a:sym typeface="Times New Roman"/>
              </a:rPr>
              <a:t>Security: SPA is more secure due to its size.</a:t>
            </a:r>
            <a:endParaRPr/>
          </a:p>
          <a:p>
            <a:pPr indent="-342900" lvl="0" marL="342900" marR="0" rtl="0" algn="just">
              <a:lnSpc>
                <a:spcPct val="150000"/>
              </a:lnSpc>
              <a:spcBef>
                <a:spcPts val="0"/>
              </a:spcBef>
              <a:spcAft>
                <a:spcPts val="0"/>
              </a:spcAft>
              <a:buClr>
                <a:srgbClr val="0C0C0C"/>
              </a:buClr>
              <a:buSzPts val="2200"/>
              <a:buFont typeface="Arial"/>
              <a:buChar char="•"/>
            </a:pPr>
            <a:r>
              <a:rPr b="0" lang="en-US" sz="2200">
                <a:solidFill>
                  <a:srgbClr val="0C0C0C"/>
                </a:solidFill>
                <a:latin typeface="Times New Roman"/>
                <a:ea typeface="Times New Roman"/>
                <a:cs typeface="Times New Roman"/>
                <a:sym typeface="Times New Roman"/>
              </a:rPr>
              <a:t>Development process</a:t>
            </a:r>
            <a:endParaRPr b="1" sz="2200">
              <a:solidFill>
                <a:srgbClr val="0C0C0C"/>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C0C0C"/>
              </a:buClr>
              <a:buSzPts val="2200"/>
              <a:buFont typeface="Arial"/>
              <a:buChar char="•"/>
            </a:pPr>
            <a:r>
              <a:rPr b="0" lang="en-US" sz="2200">
                <a:solidFill>
                  <a:srgbClr val="0C0C0C"/>
                </a:solidFill>
                <a:latin typeface="Times New Roman"/>
                <a:ea typeface="Times New Roman"/>
                <a:cs typeface="Times New Roman"/>
                <a:sym typeface="Times New Roman"/>
              </a:rPr>
              <a:t>JavaScript dependency </a:t>
            </a:r>
            <a:endParaRPr b="1" sz="2200">
              <a:solidFill>
                <a:srgbClr val="0C0C0C"/>
              </a:solidFill>
              <a:latin typeface="Times New Roman"/>
              <a:ea typeface="Times New Roman"/>
              <a:cs typeface="Times New Roman"/>
              <a:sym typeface="Times New Roman"/>
            </a:endParaRPr>
          </a:p>
          <a:p>
            <a:pPr indent="-215900" lvl="0" marL="342900" marR="0" rtl="0" algn="just">
              <a:lnSpc>
                <a:spcPct val="150000"/>
              </a:lnSpc>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a:p>
            <a:pPr indent="-215900" lvl="0" marL="342900" marR="0" rtl="0" algn="just">
              <a:lnSpc>
                <a:spcPct val="150000"/>
              </a:lnSpc>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a:p>
            <a:pPr indent="-215900" lvl="0" marL="342900" marR="0" rtl="0" algn="just">
              <a:lnSpc>
                <a:spcPct val="150000"/>
              </a:lnSpc>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lt1"/>
              </a:buClr>
              <a:buSzPts val="2000"/>
              <a:buFont typeface="Arial"/>
              <a:buChar char="•"/>
            </a:pPr>
            <a:r>
              <a:rPr b="0" lang="en-US" sz="2000">
                <a:solidFill>
                  <a:schemeClr val="lt1"/>
                </a:solidFill>
                <a:latin typeface="Times New Roman"/>
                <a:ea typeface="Times New Roman"/>
                <a:cs typeface="Times New Roman"/>
                <a:sym typeface="Times New Roman"/>
              </a:rPr>
              <a:t>https://asperbrothers.com/blog/spa-vs-mpa/</a:t>
            </a:r>
            <a:endParaRPr/>
          </a:p>
        </p:txBody>
      </p:sp>
      <p:sp>
        <p:nvSpPr>
          <p:cNvPr id="515" name="Google Shape;515;p92"/>
          <p:cNvSpPr/>
          <p:nvPr/>
        </p:nvSpPr>
        <p:spPr>
          <a:xfrm>
            <a:off x="381000" y="1066800"/>
            <a:ext cx="8382000" cy="467820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Times New Roman"/>
                <a:ea typeface="Times New Roman"/>
                <a:cs typeface="Times New Roman"/>
                <a:sym typeface="Times New Roman"/>
              </a:rPr>
            </a:br>
            <a:endParaRPr b="1" sz="1800" u="sng">
              <a:solidFill>
                <a:srgbClr val="0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1" i="0" sz="1800" u="sng" cap="none" strike="noStrike">
              <a:solidFill>
                <a:srgbClr val="0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516" name="Google Shape;516;p92"/>
          <p:cNvSpPr txBox="1"/>
          <p:nvPr/>
        </p:nvSpPr>
        <p:spPr>
          <a:xfrm>
            <a:off x="228600" y="784780"/>
            <a:ext cx="85344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SPA(Single Page Application) VS MPA(Multi Page Application)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93"/>
          <p:cNvSpPr txBox="1"/>
          <p:nvPr/>
        </p:nvSpPr>
        <p:spPr>
          <a:xfrm>
            <a:off x="914400" y="2875002"/>
            <a:ext cx="7162800"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rgbClr val="FF0000"/>
                </a:solidFill>
                <a:latin typeface="Times New Roman"/>
                <a:ea typeface="Times New Roman"/>
                <a:cs typeface="Times New Roman"/>
                <a:sym typeface="Times New Roman"/>
              </a:rPr>
              <a:t>THANKS</a:t>
            </a:r>
            <a:endParaRPr sz="6600">
              <a:solidFill>
                <a:srgbClr val="FF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Variables</a:t>
            </a:r>
            <a:endParaRPr/>
          </a:p>
        </p:txBody>
      </p:sp>
      <p:sp>
        <p:nvSpPr>
          <p:cNvPr id="138" name="Google Shape;138;p8"/>
          <p:cNvSpPr txBox="1"/>
          <p:nvPr>
            <p:ph idx="1" type="subTitle"/>
          </p:nvPr>
        </p:nvSpPr>
        <p:spPr>
          <a:xfrm>
            <a:off x="533400" y="1676400"/>
            <a:ext cx="79248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const have block scope</a:t>
            </a:r>
            <a:endParaRPr/>
          </a:p>
          <a:p>
            <a:pPr indent="-342900" lvl="1" marL="800100" rtl="0" algn="l">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const</a:t>
            </a:r>
            <a:r>
              <a:rPr lang="en-US" sz="2000">
                <a:solidFill>
                  <a:schemeClr val="dk1"/>
                </a:solidFill>
                <a:latin typeface="Times New Roman"/>
                <a:ea typeface="Times New Roman"/>
                <a:cs typeface="Times New Roman"/>
                <a:sym typeface="Times New Roman"/>
              </a:rPr>
              <a:t> x=10}</a:t>
            </a:r>
            <a:endParaRPr/>
          </a:p>
          <a:p>
            <a:pPr indent="-342900" lvl="1" marL="800100" rtl="0" algn="l">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X can not be used outside that block </a:t>
            </a:r>
            <a:endParaRPr/>
          </a:p>
          <a:p>
            <a:pPr indent="-342900" lvl="0" marL="342900" rtl="0" algn="l">
              <a:spcBef>
                <a:spcPts val="440"/>
              </a:spcBef>
              <a:spcAft>
                <a:spcPts val="0"/>
              </a:spcAft>
              <a:buClr>
                <a:schemeClr val="dk1"/>
              </a:buClr>
              <a:buSzPts val="2200"/>
              <a:buFont typeface="Arial"/>
              <a:buChar char="•"/>
            </a:pPr>
            <a:r>
              <a:rPr b="1" lang="en-US" sz="2200">
                <a:solidFill>
                  <a:schemeClr val="dk1"/>
                </a:solidFill>
                <a:latin typeface="Times New Roman"/>
                <a:ea typeface="Times New Roman"/>
                <a:cs typeface="Times New Roman"/>
                <a:sym typeface="Times New Roman"/>
              </a:rPr>
              <a:t>const</a:t>
            </a:r>
            <a:r>
              <a:rPr lang="en-US" sz="2200">
                <a:solidFill>
                  <a:schemeClr val="dk1"/>
                </a:solidFill>
                <a:latin typeface="Times New Roman"/>
                <a:ea typeface="Times New Roman"/>
                <a:cs typeface="Times New Roman"/>
                <a:sym typeface="Times New Roman"/>
              </a:rPr>
              <a:t> can not be reassigned</a:t>
            </a:r>
            <a:endParaRPr/>
          </a:p>
          <a:p>
            <a:pPr indent="-342900" lvl="0" marL="342900" rtl="0" algn="l">
              <a:spcBef>
                <a:spcPts val="440"/>
              </a:spcBef>
              <a:spcAft>
                <a:spcPts val="0"/>
              </a:spcAft>
              <a:buClr>
                <a:schemeClr val="dk1"/>
              </a:buClr>
              <a:buSzPts val="2200"/>
              <a:buFont typeface="Arial"/>
              <a:buChar char="•"/>
            </a:pPr>
            <a:r>
              <a:rPr b="1" lang="en-US" sz="2200">
                <a:solidFill>
                  <a:schemeClr val="dk1"/>
                </a:solidFill>
                <a:latin typeface="Times New Roman"/>
                <a:ea typeface="Times New Roman"/>
                <a:cs typeface="Times New Roman"/>
                <a:sym typeface="Times New Roman"/>
              </a:rPr>
              <a:t>const</a:t>
            </a:r>
            <a:r>
              <a:rPr lang="en-US" sz="2200">
                <a:solidFill>
                  <a:schemeClr val="dk1"/>
                </a:solidFill>
                <a:latin typeface="Times New Roman"/>
                <a:ea typeface="Times New Roman"/>
                <a:cs typeface="Times New Roman"/>
                <a:sym typeface="Times New Roman"/>
              </a:rPr>
              <a:t> can not be redeclared</a:t>
            </a:r>
            <a:endParaRPr/>
          </a:p>
          <a:p>
            <a:pPr indent="-342900" lvl="0" marL="34290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Use </a:t>
            </a:r>
            <a:r>
              <a:rPr b="1" lang="en-US" sz="2200">
                <a:solidFill>
                  <a:schemeClr val="dk1"/>
                </a:solidFill>
                <a:latin typeface="Times New Roman"/>
                <a:ea typeface="Times New Roman"/>
                <a:cs typeface="Times New Roman"/>
                <a:sym typeface="Times New Roman"/>
              </a:rPr>
              <a:t>const</a:t>
            </a:r>
            <a:r>
              <a:rPr lang="en-US" sz="2200">
                <a:solidFill>
                  <a:schemeClr val="dk1"/>
                </a:solidFill>
                <a:latin typeface="Times New Roman"/>
                <a:ea typeface="Times New Roman"/>
                <a:cs typeface="Times New Roman"/>
                <a:sym typeface="Times New Roman"/>
              </a:rPr>
              <a:t> where you know your value is not going to be change</a:t>
            </a:r>
            <a:endParaRPr/>
          </a:p>
          <a:p>
            <a:pPr indent="-139700" lvl="0" marL="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    e.g. with Array, with object, with function, with regexp</a:t>
            </a:r>
            <a:endParaRPr sz="2200">
              <a:solidFill>
                <a:schemeClr val="dk1"/>
              </a:solidFill>
              <a:latin typeface="Times New Roman"/>
              <a:ea typeface="Times New Roman"/>
              <a:cs typeface="Times New Roman"/>
              <a:sym typeface="Times New Roman"/>
            </a:endParaRPr>
          </a:p>
          <a:p>
            <a:pPr indent="-342900" lvl="0" marL="342900" rtl="0" algn="l">
              <a:spcBef>
                <a:spcPts val="440"/>
              </a:spcBef>
              <a:spcAft>
                <a:spcPts val="0"/>
              </a:spcAft>
              <a:buClr>
                <a:schemeClr val="dk1"/>
              </a:buClr>
              <a:buSzPts val="2200"/>
              <a:buFont typeface="Arial"/>
              <a:buChar char="•"/>
            </a:pPr>
            <a:r>
              <a:rPr b="1" lang="en-US" sz="2200">
                <a:solidFill>
                  <a:schemeClr val="dk1"/>
                </a:solidFill>
                <a:latin typeface="Times New Roman"/>
                <a:ea typeface="Times New Roman"/>
                <a:cs typeface="Times New Roman"/>
                <a:sym typeface="Times New Roman"/>
              </a:rPr>
              <a:t>const</a:t>
            </a:r>
            <a:r>
              <a:rPr lang="en-US" sz="2200">
                <a:solidFill>
                  <a:schemeClr val="dk1"/>
                </a:solidFill>
                <a:latin typeface="Times New Roman"/>
                <a:ea typeface="Times New Roman"/>
                <a:cs typeface="Times New Roman"/>
                <a:sym typeface="Times New Roman"/>
              </a:rPr>
              <a:t> defines a constant reference to a value</a:t>
            </a:r>
            <a:endParaRPr/>
          </a:p>
          <a:p>
            <a:pPr indent="-342900" lvl="0" marL="342900" rtl="0" algn="l">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You can change the values of const array and properties of const object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ctrTitle"/>
          </p:nvPr>
        </p:nvSpPr>
        <p:spPr>
          <a:xfrm>
            <a:off x="304800" y="685801"/>
            <a:ext cx="77724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JavaScript Identifiers</a:t>
            </a:r>
            <a:endParaRPr/>
          </a:p>
        </p:txBody>
      </p:sp>
      <p:sp>
        <p:nvSpPr>
          <p:cNvPr id="144" name="Google Shape;144;p9"/>
          <p:cNvSpPr txBox="1"/>
          <p:nvPr>
            <p:ph idx="1" type="subTitle"/>
          </p:nvPr>
        </p:nvSpPr>
        <p:spPr>
          <a:xfrm>
            <a:off x="533400" y="1676400"/>
            <a:ext cx="7924800" cy="4724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888888"/>
              </a:buClr>
              <a:buSzPct val="100000"/>
              <a:buNone/>
            </a:pPr>
            <a:r>
              <a:t/>
            </a:r>
            <a:endParaRPr sz="2400">
              <a:solidFill>
                <a:schemeClr val="dk1"/>
              </a:solidFill>
              <a:latin typeface="Times New Roman"/>
              <a:ea typeface="Times New Roman"/>
              <a:cs typeface="Times New Roman"/>
              <a:sym typeface="Times New Roman"/>
            </a:endParaRPr>
          </a:p>
          <a:p>
            <a:pPr indent="0" lvl="0" marL="0" rtl="0" algn="l">
              <a:spcBef>
                <a:spcPts val="444"/>
              </a:spcBef>
              <a:spcAft>
                <a:spcPts val="0"/>
              </a:spcAft>
              <a:buClr>
                <a:schemeClr val="dk1"/>
              </a:buClr>
              <a:buSzPct val="100000"/>
              <a:buNone/>
            </a:pPr>
            <a:r>
              <a:rPr lang="en-US" sz="2400">
                <a:solidFill>
                  <a:schemeClr val="dk1"/>
                </a:solidFill>
                <a:latin typeface="Times New Roman"/>
                <a:ea typeface="Times New Roman"/>
                <a:cs typeface="Times New Roman"/>
                <a:sym typeface="Times New Roman"/>
              </a:rPr>
              <a:t>Identifiers are the unique names given to variables with some restrictions</a:t>
            </a:r>
            <a:endParaRPr/>
          </a:p>
          <a:p>
            <a:pPr indent="0" lvl="0" marL="0" rtl="0" algn="l">
              <a:spcBef>
                <a:spcPts val="444"/>
              </a:spcBef>
              <a:spcAft>
                <a:spcPts val="0"/>
              </a:spcAft>
              <a:buClr>
                <a:srgbClr val="888888"/>
              </a:buClr>
              <a:buSzPct val="100000"/>
              <a:buNone/>
            </a:pPr>
            <a:r>
              <a:t/>
            </a:r>
            <a:endParaRPr sz="2400">
              <a:solidFill>
                <a:schemeClr val="dk1"/>
              </a:solidFill>
              <a:latin typeface="Times New Roman"/>
              <a:ea typeface="Times New Roman"/>
              <a:cs typeface="Times New Roman"/>
              <a:sym typeface="Times New Roman"/>
            </a:endParaRPr>
          </a:p>
          <a:p>
            <a:pPr indent="-140970" lvl="0" marL="0" rtl="0" algn="l">
              <a:spcBef>
                <a:spcPts val="444"/>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Names can contain letters, digits, underscores, and dollar signs.</a:t>
            </a:r>
            <a:endParaRPr/>
          </a:p>
          <a:p>
            <a:pPr indent="0" lvl="0" marL="0" rtl="0" algn="l">
              <a:spcBef>
                <a:spcPts val="444"/>
              </a:spcBef>
              <a:spcAft>
                <a:spcPts val="0"/>
              </a:spcAft>
              <a:buClr>
                <a:srgbClr val="888888"/>
              </a:buClr>
              <a:buSzPct val="100000"/>
              <a:buFont typeface="Arial"/>
              <a:buNone/>
            </a:pPr>
            <a:r>
              <a:t/>
            </a:r>
            <a:endParaRPr sz="2400">
              <a:solidFill>
                <a:schemeClr val="dk1"/>
              </a:solidFill>
              <a:latin typeface="Times New Roman"/>
              <a:ea typeface="Times New Roman"/>
              <a:cs typeface="Times New Roman"/>
              <a:sym typeface="Times New Roman"/>
            </a:endParaRPr>
          </a:p>
          <a:p>
            <a:pPr indent="-140970" lvl="0" marL="0" rtl="0" algn="l">
              <a:spcBef>
                <a:spcPts val="444"/>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Names must begin with a letter.</a:t>
            </a:r>
            <a:endParaRPr/>
          </a:p>
          <a:p>
            <a:pPr indent="0" lvl="0" marL="0" rtl="0" algn="l">
              <a:spcBef>
                <a:spcPts val="444"/>
              </a:spcBef>
              <a:spcAft>
                <a:spcPts val="0"/>
              </a:spcAft>
              <a:buClr>
                <a:srgbClr val="888888"/>
              </a:buClr>
              <a:buSzPct val="100000"/>
              <a:buFont typeface="Arial"/>
              <a:buNone/>
            </a:pPr>
            <a:r>
              <a:t/>
            </a:r>
            <a:endParaRPr sz="2400">
              <a:solidFill>
                <a:schemeClr val="dk1"/>
              </a:solidFill>
              <a:latin typeface="Times New Roman"/>
              <a:ea typeface="Times New Roman"/>
              <a:cs typeface="Times New Roman"/>
              <a:sym typeface="Times New Roman"/>
            </a:endParaRPr>
          </a:p>
          <a:p>
            <a:pPr indent="-140970" lvl="0" marL="0" rtl="0" algn="l">
              <a:spcBef>
                <a:spcPts val="444"/>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Names can also begin with $ and _</a:t>
            </a:r>
            <a:endParaRPr/>
          </a:p>
          <a:p>
            <a:pPr indent="0" lvl="0" marL="0" rtl="0" algn="l">
              <a:spcBef>
                <a:spcPts val="444"/>
              </a:spcBef>
              <a:spcAft>
                <a:spcPts val="0"/>
              </a:spcAft>
              <a:buClr>
                <a:srgbClr val="888888"/>
              </a:buClr>
              <a:buSzPct val="100000"/>
              <a:buFont typeface="Arial"/>
              <a:buNone/>
            </a:pPr>
            <a:r>
              <a:t/>
            </a:r>
            <a:endParaRPr sz="2400">
              <a:solidFill>
                <a:schemeClr val="dk1"/>
              </a:solidFill>
              <a:latin typeface="Times New Roman"/>
              <a:ea typeface="Times New Roman"/>
              <a:cs typeface="Times New Roman"/>
              <a:sym typeface="Times New Roman"/>
            </a:endParaRPr>
          </a:p>
          <a:p>
            <a:pPr indent="-140970" lvl="0" marL="0" rtl="0" algn="l">
              <a:spcBef>
                <a:spcPts val="444"/>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Names are case sensitive (a and A are different variables).</a:t>
            </a:r>
            <a:endParaRPr/>
          </a:p>
          <a:p>
            <a:pPr indent="0" lvl="0" marL="0" rtl="0" algn="l">
              <a:spcBef>
                <a:spcPts val="444"/>
              </a:spcBef>
              <a:spcAft>
                <a:spcPts val="0"/>
              </a:spcAft>
              <a:buClr>
                <a:srgbClr val="888888"/>
              </a:buClr>
              <a:buSzPct val="100000"/>
              <a:buFont typeface="Arial"/>
              <a:buNone/>
            </a:pPr>
            <a:r>
              <a:t/>
            </a:r>
            <a:endParaRPr sz="2400">
              <a:solidFill>
                <a:schemeClr val="dk1"/>
              </a:solidFill>
              <a:latin typeface="Times New Roman"/>
              <a:ea typeface="Times New Roman"/>
              <a:cs typeface="Times New Roman"/>
              <a:sym typeface="Times New Roman"/>
            </a:endParaRPr>
          </a:p>
          <a:p>
            <a:pPr indent="-140970" lvl="0" marL="0" rtl="0" algn="l">
              <a:spcBef>
                <a:spcPts val="444"/>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Reserved words (like JavaScript keywords) cannot be used as names.</a:t>
            </a:r>
            <a:endParaRPr/>
          </a:p>
          <a:p>
            <a:pPr indent="-213677" lvl="0" marL="342900" rtl="0" algn="l">
              <a:spcBef>
                <a:spcPts val="407"/>
              </a:spcBef>
              <a:spcAft>
                <a:spcPts val="0"/>
              </a:spcAft>
              <a:buClr>
                <a:srgbClr val="888888"/>
              </a:buClr>
              <a:buSzPct val="100000"/>
              <a:buFont typeface="Arial"/>
              <a:buNone/>
            </a:pPr>
            <a:r>
              <a:t/>
            </a:r>
            <a:endParaRPr sz="2200">
              <a:solidFill>
                <a:schemeClr val="dk1"/>
              </a:solidFill>
              <a:latin typeface="Times New Roman"/>
              <a:ea typeface="Times New Roman"/>
              <a:cs typeface="Times New Roman"/>
              <a:sym typeface="Times New Roman"/>
            </a:endParaRPr>
          </a:p>
          <a:p>
            <a:pPr indent="-213677" lvl="0" marL="342900" rtl="0" algn="l">
              <a:spcBef>
                <a:spcPts val="407"/>
              </a:spcBef>
              <a:spcAft>
                <a:spcPts val="0"/>
              </a:spcAft>
              <a:buClr>
                <a:srgbClr val="888888"/>
              </a:buClr>
              <a:buSzPct val="100000"/>
              <a:buFont typeface="Arial"/>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2016-09-28T16:52:12Z</dcterms:created>
  <dc:creator>DELL</dc:creator>
</cp:coreProperties>
</file>