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24A3-8381-A7C2-241E-675191965A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7DAAB1-A9E6-4C60-E364-C79693671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1DAEE5-2423-2EF8-3599-2593E811954C}"/>
              </a:ext>
            </a:extLst>
          </p:cNvPr>
          <p:cNvSpPr>
            <a:spLocks noGrp="1"/>
          </p:cNvSpPr>
          <p:nvPr>
            <p:ph type="dt" sz="half" idx="10"/>
          </p:nvPr>
        </p:nvSpPr>
        <p:spPr/>
        <p:txBody>
          <a:bodyPr/>
          <a:lstStyle/>
          <a:p>
            <a:fld id="{C01ACC4F-DFC6-4C6C-8378-63FC5A10BAF2}" type="datetimeFigureOut">
              <a:rPr lang="en-IN" smtClean="0"/>
              <a:t>14-03-2024</a:t>
            </a:fld>
            <a:endParaRPr lang="en-IN"/>
          </a:p>
        </p:txBody>
      </p:sp>
      <p:sp>
        <p:nvSpPr>
          <p:cNvPr id="5" name="Footer Placeholder 4">
            <a:extLst>
              <a:ext uri="{FF2B5EF4-FFF2-40B4-BE49-F238E27FC236}">
                <a16:creationId xmlns:a16="http://schemas.microsoft.com/office/drawing/2014/main" id="{65E4675F-FA32-D81B-1DD5-62BEC47CA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DCB41-A8B4-8FCD-D5E0-E51D04260B3B}"/>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44458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C3D2-17F7-C2E8-EC7A-D5C6A1EB71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CB2067-9FE2-BEC4-6DB3-BA54627D4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1910FC-569E-BFB6-F4C5-26AE2ADAF32B}"/>
              </a:ext>
            </a:extLst>
          </p:cNvPr>
          <p:cNvSpPr>
            <a:spLocks noGrp="1"/>
          </p:cNvSpPr>
          <p:nvPr>
            <p:ph type="dt" sz="half" idx="10"/>
          </p:nvPr>
        </p:nvSpPr>
        <p:spPr/>
        <p:txBody>
          <a:bodyPr/>
          <a:lstStyle/>
          <a:p>
            <a:fld id="{C01ACC4F-DFC6-4C6C-8378-63FC5A10BAF2}" type="datetimeFigureOut">
              <a:rPr lang="en-IN" smtClean="0"/>
              <a:t>14-03-2024</a:t>
            </a:fld>
            <a:endParaRPr lang="en-IN"/>
          </a:p>
        </p:txBody>
      </p:sp>
      <p:sp>
        <p:nvSpPr>
          <p:cNvPr id="5" name="Footer Placeholder 4">
            <a:extLst>
              <a:ext uri="{FF2B5EF4-FFF2-40B4-BE49-F238E27FC236}">
                <a16:creationId xmlns:a16="http://schemas.microsoft.com/office/drawing/2014/main" id="{D436DAD6-D963-DCDC-A1ED-8F8279B32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0B419-63A2-F2B5-9CB6-334E6ABE5293}"/>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35003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27CF8-CD9C-F2E0-A76E-E18044B09D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185045-7975-6088-CF18-053DAA72E9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41287C-40B1-D0D4-77E3-42F00FF4B2A5}"/>
              </a:ext>
            </a:extLst>
          </p:cNvPr>
          <p:cNvSpPr>
            <a:spLocks noGrp="1"/>
          </p:cNvSpPr>
          <p:nvPr>
            <p:ph type="dt" sz="half" idx="10"/>
          </p:nvPr>
        </p:nvSpPr>
        <p:spPr/>
        <p:txBody>
          <a:bodyPr/>
          <a:lstStyle/>
          <a:p>
            <a:fld id="{C01ACC4F-DFC6-4C6C-8378-63FC5A10BAF2}" type="datetimeFigureOut">
              <a:rPr lang="en-IN" smtClean="0"/>
              <a:t>14-03-2024</a:t>
            </a:fld>
            <a:endParaRPr lang="en-IN"/>
          </a:p>
        </p:txBody>
      </p:sp>
      <p:sp>
        <p:nvSpPr>
          <p:cNvPr id="5" name="Footer Placeholder 4">
            <a:extLst>
              <a:ext uri="{FF2B5EF4-FFF2-40B4-BE49-F238E27FC236}">
                <a16:creationId xmlns:a16="http://schemas.microsoft.com/office/drawing/2014/main" id="{83623980-115F-17AE-EA62-56695FEDB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19C83F-3106-9F20-88EB-0C57AFCEC9C5}"/>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398367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11AF-CE70-D198-02AD-F56EC4881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FAD569-7D18-CA03-4088-5342CA03F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841D8-6922-6FE4-2E29-246B508D8241}"/>
              </a:ext>
            </a:extLst>
          </p:cNvPr>
          <p:cNvSpPr>
            <a:spLocks noGrp="1"/>
          </p:cNvSpPr>
          <p:nvPr>
            <p:ph type="dt" sz="half" idx="10"/>
          </p:nvPr>
        </p:nvSpPr>
        <p:spPr/>
        <p:txBody>
          <a:bodyPr/>
          <a:lstStyle/>
          <a:p>
            <a:fld id="{C01ACC4F-DFC6-4C6C-8378-63FC5A10BAF2}" type="datetimeFigureOut">
              <a:rPr lang="en-IN" smtClean="0"/>
              <a:t>14-03-2024</a:t>
            </a:fld>
            <a:endParaRPr lang="en-IN"/>
          </a:p>
        </p:txBody>
      </p:sp>
      <p:sp>
        <p:nvSpPr>
          <p:cNvPr id="5" name="Footer Placeholder 4">
            <a:extLst>
              <a:ext uri="{FF2B5EF4-FFF2-40B4-BE49-F238E27FC236}">
                <a16:creationId xmlns:a16="http://schemas.microsoft.com/office/drawing/2014/main" id="{E1AD3E66-2BC7-0593-CB04-882E54B2B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2DBB1-ACF6-C5AE-74A9-C90C3F468429}"/>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334689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573-FAB2-A791-B6FE-771E2CE9C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FF0E18-2D12-9676-EFF1-7977283EA9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6A84CB-75ED-25B6-A27F-1DDAF38C921B}"/>
              </a:ext>
            </a:extLst>
          </p:cNvPr>
          <p:cNvSpPr>
            <a:spLocks noGrp="1"/>
          </p:cNvSpPr>
          <p:nvPr>
            <p:ph type="dt" sz="half" idx="10"/>
          </p:nvPr>
        </p:nvSpPr>
        <p:spPr/>
        <p:txBody>
          <a:bodyPr/>
          <a:lstStyle/>
          <a:p>
            <a:fld id="{C01ACC4F-DFC6-4C6C-8378-63FC5A10BAF2}" type="datetimeFigureOut">
              <a:rPr lang="en-IN" smtClean="0"/>
              <a:t>14-03-2024</a:t>
            </a:fld>
            <a:endParaRPr lang="en-IN"/>
          </a:p>
        </p:txBody>
      </p:sp>
      <p:sp>
        <p:nvSpPr>
          <p:cNvPr id="5" name="Footer Placeholder 4">
            <a:extLst>
              <a:ext uri="{FF2B5EF4-FFF2-40B4-BE49-F238E27FC236}">
                <a16:creationId xmlns:a16="http://schemas.microsoft.com/office/drawing/2014/main" id="{30CD2966-2D67-7091-9FD5-5316FAC16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C0A59-69C3-E363-D278-40C286568DD7}"/>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164838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623E-29DE-C4E6-A17B-D282B643B7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5FA205-9409-E67A-8F7F-AF2B89B551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9E8A41-D84C-2B53-4060-27A32E95D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099DF2-869E-9A0E-633D-0C9D840F5F1E}"/>
              </a:ext>
            </a:extLst>
          </p:cNvPr>
          <p:cNvSpPr>
            <a:spLocks noGrp="1"/>
          </p:cNvSpPr>
          <p:nvPr>
            <p:ph type="dt" sz="half" idx="10"/>
          </p:nvPr>
        </p:nvSpPr>
        <p:spPr/>
        <p:txBody>
          <a:bodyPr/>
          <a:lstStyle/>
          <a:p>
            <a:fld id="{C01ACC4F-DFC6-4C6C-8378-63FC5A10BAF2}" type="datetimeFigureOut">
              <a:rPr lang="en-IN" smtClean="0"/>
              <a:t>14-03-2024</a:t>
            </a:fld>
            <a:endParaRPr lang="en-IN"/>
          </a:p>
        </p:txBody>
      </p:sp>
      <p:sp>
        <p:nvSpPr>
          <p:cNvPr id="6" name="Footer Placeholder 5">
            <a:extLst>
              <a:ext uri="{FF2B5EF4-FFF2-40B4-BE49-F238E27FC236}">
                <a16:creationId xmlns:a16="http://schemas.microsoft.com/office/drawing/2014/main" id="{DC4980CD-2D23-15B8-1B90-7D7B8D6A6C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875003-BA6F-80C2-317C-36B6DF8C5607}"/>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175611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7CDE-6C08-DBA7-4DFD-96A02826A8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E8327-8BB1-B884-0FCC-34D7F4EBB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3F657-3E54-52B0-04C1-4715B166FD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408496-C815-D5CB-84B5-18D4B0924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01D43-890D-ECF1-162F-FF0B903ADF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D606E4-1F75-1A71-A739-163520A9A506}"/>
              </a:ext>
            </a:extLst>
          </p:cNvPr>
          <p:cNvSpPr>
            <a:spLocks noGrp="1"/>
          </p:cNvSpPr>
          <p:nvPr>
            <p:ph type="dt" sz="half" idx="10"/>
          </p:nvPr>
        </p:nvSpPr>
        <p:spPr/>
        <p:txBody>
          <a:bodyPr/>
          <a:lstStyle/>
          <a:p>
            <a:fld id="{C01ACC4F-DFC6-4C6C-8378-63FC5A10BAF2}" type="datetimeFigureOut">
              <a:rPr lang="en-IN" smtClean="0"/>
              <a:t>14-03-2024</a:t>
            </a:fld>
            <a:endParaRPr lang="en-IN"/>
          </a:p>
        </p:txBody>
      </p:sp>
      <p:sp>
        <p:nvSpPr>
          <p:cNvPr id="8" name="Footer Placeholder 7">
            <a:extLst>
              <a:ext uri="{FF2B5EF4-FFF2-40B4-BE49-F238E27FC236}">
                <a16:creationId xmlns:a16="http://schemas.microsoft.com/office/drawing/2014/main" id="{8B69D44A-B578-4551-7DC2-C49634110B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16433F-58A1-C8AC-34FB-7C6E6785ADCB}"/>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71815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309F-CA4C-E9FD-551A-E53A86E099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F120F5-E322-E83C-3D08-775A09750CF3}"/>
              </a:ext>
            </a:extLst>
          </p:cNvPr>
          <p:cNvSpPr>
            <a:spLocks noGrp="1"/>
          </p:cNvSpPr>
          <p:nvPr>
            <p:ph type="dt" sz="half" idx="10"/>
          </p:nvPr>
        </p:nvSpPr>
        <p:spPr/>
        <p:txBody>
          <a:bodyPr/>
          <a:lstStyle/>
          <a:p>
            <a:fld id="{C01ACC4F-DFC6-4C6C-8378-63FC5A10BAF2}" type="datetimeFigureOut">
              <a:rPr lang="en-IN" smtClean="0"/>
              <a:t>14-03-2024</a:t>
            </a:fld>
            <a:endParaRPr lang="en-IN"/>
          </a:p>
        </p:txBody>
      </p:sp>
      <p:sp>
        <p:nvSpPr>
          <p:cNvPr id="4" name="Footer Placeholder 3">
            <a:extLst>
              <a:ext uri="{FF2B5EF4-FFF2-40B4-BE49-F238E27FC236}">
                <a16:creationId xmlns:a16="http://schemas.microsoft.com/office/drawing/2014/main" id="{968EE63A-D4BD-2F92-5BAD-1DB7DAE2C6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6BB001-B089-CBCF-BD5C-AEBBF00792BE}"/>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270296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E4936-B67B-846E-BE1B-5F422CB63ECA}"/>
              </a:ext>
            </a:extLst>
          </p:cNvPr>
          <p:cNvSpPr>
            <a:spLocks noGrp="1"/>
          </p:cNvSpPr>
          <p:nvPr>
            <p:ph type="dt" sz="half" idx="10"/>
          </p:nvPr>
        </p:nvSpPr>
        <p:spPr/>
        <p:txBody>
          <a:bodyPr/>
          <a:lstStyle/>
          <a:p>
            <a:fld id="{C01ACC4F-DFC6-4C6C-8378-63FC5A10BAF2}" type="datetimeFigureOut">
              <a:rPr lang="en-IN" smtClean="0"/>
              <a:t>14-03-2024</a:t>
            </a:fld>
            <a:endParaRPr lang="en-IN"/>
          </a:p>
        </p:txBody>
      </p:sp>
      <p:sp>
        <p:nvSpPr>
          <p:cNvPr id="3" name="Footer Placeholder 2">
            <a:extLst>
              <a:ext uri="{FF2B5EF4-FFF2-40B4-BE49-F238E27FC236}">
                <a16:creationId xmlns:a16="http://schemas.microsoft.com/office/drawing/2014/main" id="{FFE933AB-5F0A-7317-29C2-EFDA5508F8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001F8F-088D-BC9A-9817-FAFCFEFE9FEB}"/>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411431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A747-DF6C-9D70-2AC9-789E81153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636CCF-AAC3-A73F-36BD-012CA03D9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22C891-B2FD-212B-42BF-0694FDA24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70D49-31FA-581B-98E2-C9F3E2A916B1}"/>
              </a:ext>
            </a:extLst>
          </p:cNvPr>
          <p:cNvSpPr>
            <a:spLocks noGrp="1"/>
          </p:cNvSpPr>
          <p:nvPr>
            <p:ph type="dt" sz="half" idx="10"/>
          </p:nvPr>
        </p:nvSpPr>
        <p:spPr/>
        <p:txBody>
          <a:bodyPr/>
          <a:lstStyle/>
          <a:p>
            <a:fld id="{C01ACC4F-DFC6-4C6C-8378-63FC5A10BAF2}" type="datetimeFigureOut">
              <a:rPr lang="en-IN" smtClean="0"/>
              <a:t>14-03-2024</a:t>
            </a:fld>
            <a:endParaRPr lang="en-IN"/>
          </a:p>
        </p:txBody>
      </p:sp>
      <p:sp>
        <p:nvSpPr>
          <p:cNvPr id="6" name="Footer Placeholder 5">
            <a:extLst>
              <a:ext uri="{FF2B5EF4-FFF2-40B4-BE49-F238E27FC236}">
                <a16:creationId xmlns:a16="http://schemas.microsoft.com/office/drawing/2014/main" id="{62CA994D-4FDD-A431-DB92-9845C56CE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11859A-51CA-9866-46ED-2E2BA1F8544E}"/>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325160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7012-C87C-6A53-E547-A25E1E84F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89590F-B965-896C-B8DE-3AE00E047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539901-F224-8023-238D-09E62A99D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C7A3E-F11D-D4B6-70F0-494CBB6568E9}"/>
              </a:ext>
            </a:extLst>
          </p:cNvPr>
          <p:cNvSpPr>
            <a:spLocks noGrp="1"/>
          </p:cNvSpPr>
          <p:nvPr>
            <p:ph type="dt" sz="half" idx="10"/>
          </p:nvPr>
        </p:nvSpPr>
        <p:spPr/>
        <p:txBody>
          <a:bodyPr/>
          <a:lstStyle/>
          <a:p>
            <a:fld id="{C01ACC4F-DFC6-4C6C-8378-63FC5A10BAF2}" type="datetimeFigureOut">
              <a:rPr lang="en-IN" smtClean="0"/>
              <a:t>14-03-2024</a:t>
            </a:fld>
            <a:endParaRPr lang="en-IN"/>
          </a:p>
        </p:txBody>
      </p:sp>
      <p:sp>
        <p:nvSpPr>
          <p:cNvPr id="6" name="Footer Placeholder 5">
            <a:extLst>
              <a:ext uri="{FF2B5EF4-FFF2-40B4-BE49-F238E27FC236}">
                <a16:creationId xmlns:a16="http://schemas.microsoft.com/office/drawing/2014/main" id="{62438361-E83B-0ED8-7C08-55D8C78356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69F930-319E-0A1E-33C9-5BFA21BF278A}"/>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45328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EFF0B-D5F0-5295-2AAD-DE61A26D9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0DCD6-EDF5-1345-614A-D95DE6B6E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D0B4AE-53FA-FC8F-39BC-E76353F02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1ACC4F-DFC6-4C6C-8378-63FC5A10BAF2}" type="datetimeFigureOut">
              <a:rPr lang="en-IN" smtClean="0"/>
              <a:t>14-03-2024</a:t>
            </a:fld>
            <a:endParaRPr lang="en-IN"/>
          </a:p>
        </p:txBody>
      </p:sp>
      <p:sp>
        <p:nvSpPr>
          <p:cNvPr id="5" name="Footer Placeholder 4">
            <a:extLst>
              <a:ext uri="{FF2B5EF4-FFF2-40B4-BE49-F238E27FC236}">
                <a16:creationId xmlns:a16="http://schemas.microsoft.com/office/drawing/2014/main" id="{1E2A615D-9C19-8718-715E-0EF1FE67A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FBAABA9-703F-C4F1-4B68-56840EA4B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6F9D52-0B85-44CC-BCCC-A0FF8CD5B28C}" type="slidenum">
              <a:rPr lang="en-IN" smtClean="0"/>
              <a:t>‹#›</a:t>
            </a:fld>
            <a:endParaRPr lang="en-IN"/>
          </a:p>
        </p:txBody>
      </p:sp>
    </p:spTree>
    <p:extLst>
      <p:ext uri="{BB962C8B-B14F-4D97-AF65-F5344CB8AC3E}">
        <p14:creationId xmlns:p14="http://schemas.microsoft.com/office/powerpoint/2010/main" val="2128091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ED0CBD7-FA86-83A0-A38A-67250AB0E12B}"/>
              </a:ext>
            </a:extLst>
          </p:cNvPr>
          <p:cNvSpPr>
            <a:spLocks noGrp="1"/>
          </p:cNvSpPr>
          <p:nvPr>
            <p:ph type="ctrTitle"/>
          </p:nvPr>
        </p:nvSpPr>
        <p:spPr>
          <a:xfrm>
            <a:off x="1314824" y="735106"/>
            <a:ext cx="10053763" cy="2928470"/>
          </a:xfrm>
        </p:spPr>
        <p:txBody>
          <a:bodyPr anchor="b">
            <a:normAutofit/>
          </a:bodyPr>
          <a:lstStyle/>
          <a:p>
            <a:pPr algn="l"/>
            <a:r>
              <a:rPr lang="en-IN" sz="4800">
                <a:solidFill>
                  <a:srgbClr val="FFFFFF"/>
                </a:solidFill>
              </a:rPr>
              <a:t>School of Computer Science and Engineering </a:t>
            </a:r>
          </a:p>
        </p:txBody>
      </p:sp>
    </p:spTree>
    <p:extLst>
      <p:ext uri="{BB962C8B-B14F-4D97-AF65-F5344CB8AC3E}">
        <p14:creationId xmlns:p14="http://schemas.microsoft.com/office/powerpoint/2010/main" val="101337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88A28-A1ED-A633-98D4-1ED72A0A523F}"/>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Vision</a:t>
            </a:r>
          </a:p>
        </p:txBody>
      </p:sp>
      <p:sp>
        <p:nvSpPr>
          <p:cNvPr id="3" name="Content Placeholder 2">
            <a:extLst>
              <a:ext uri="{FF2B5EF4-FFF2-40B4-BE49-F238E27FC236}">
                <a16:creationId xmlns:a16="http://schemas.microsoft.com/office/drawing/2014/main" id="{BE4B222E-FA7E-CBBC-3B1F-99FDE054CB28}"/>
              </a:ext>
            </a:extLst>
          </p:cNvPr>
          <p:cNvSpPr>
            <a:spLocks noGrp="1"/>
          </p:cNvSpPr>
          <p:nvPr>
            <p:ph idx="1"/>
          </p:nvPr>
        </p:nvSpPr>
        <p:spPr>
          <a:xfrm>
            <a:off x="1371599" y="2318197"/>
            <a:ext cx="9724031" cy="3683358"/>
          </a:xfrm>
        </p:spPr>
        <p:txBody>
          <a:bodyPr anchor="ctr">
            <a:normAutofit/>
          </a:bodyPr>
          <a:lstStyle/>
          <a:p>
            <a:pPr marL="0" indent="0">
              <a:buNone/>
            </a:pPr>
            <a:r>
              <a:rPr lang="en-US" dirty="0"/>
              <a:t>To be a globally recognized school through excellence in teaching, learning and research for creating Computer Science professionals, leaders and entrepreneurs of future contributing to society and industry for sustainable growth.</a:t>
            </a:r>
          </a:p>
          <a:p>
            <a:endParaRPr lang="en-IN" dirty="0"/>
          </a:p>
        </p:txBody>
      </p:sp>
    </p:spTree>
    <p:extLst>
      <p:ext uri="{BB962C8B-B14F-4D97-AF65-F5344CB8AC3E}">
        <p14:creationId xmlns:p14="http://schemas.microsoft.com/office/powerpoint/2010/main" val="191850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E5D43-8015-6BBC-BF15-10E8E8598A27}"/>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Mission</a:t>
            </a:r>
          </a:p>
        </p:txBody>
      </p:sp>
      <p:sp>
        <p:nvSpPr>
          <p:cNvPr id="3" name="Content Placeholder 2">
            <a:extLst>
              <a:ext uri="{FF2B5EF4-FFF2-40B4-BE49-F238E27FC236}">
                <a16:creationId xmlns:a16="http://schemas.microsoft.com/office/drawing/2014/main" id="{9ABA265B-4536-D778-B9D9-A6DB29BECD64}"/>
              </a:ext>
            </a:extLst>
          </p:cNvPr>
          <p:cNvSpPr>
            <a:spLocks noGrp="1"/>
          </p:cNvSpPr>
          <p:nvPr>
            <p:ph idx="1"/>
          </p:nvPr>
        </p:nvSpPr>
        <p:spPr>
          <a:xfrm>
            <a:off x="1371599" y="2318197"/>
            <a:ext cx="9724031" cy="3683358"/>
          </a:xfrm>
        </p:spPr>
        <p:txBody>
          <a:bodyPr anchor="ctr">
            <a:normAutofit/>
          </a:bodyPr>
          <a:lstStyle/>
          <a:p>
            <a:r>
              <a:rPr lang="en-US" sz="2000" dirty="0"/>
              <a:t>To build computational skills through hands-on and practice-based learning with measurable outcomes.</a:t>
            </a:r>
          </a:p>
          <a:p>
            <a:r>
              <a:rPr lang="en-US" sz="2000" dirty="0"/>
              <a:t>To establish a strong connect with industry for in-demand technology driven curriculum.</a:t>
            </a:r>
          </a:p>
          <a:p>
            <a:r>
              <a:rPr lang="en-US" sz="2000" dirty="0"/>
              <a:t>To build the infrastructure for meaningful research around societal problems.</a:t>
            </a:r>
          </a:p>
          <a:p>
            <a:r>
              <a:rPr lang="en-US" sz="2000" dirty="0"/>
              <a:t>To nurture future leaders through research-infused education and lifelong learning.</a:t>
            </a:r>
          </a:p>
          <a:p>
            <a:r>
              <a:rPr lang="en-US" sz="2000" dirty="0"/>
              <a:t>To create smart and ethical professionals and entrepreneurs who are recognized globally</a:t>
            </a:r>
          </a:p>
        </p:txBody>
      </p:sp>
    </p:spTree>
    <p:extLst>
      <p:ext uri="{BB962C8B-B14F-4D97-AF65-F5344CB8AC3E}">
        <p14:creationId xmlns:p14="http://schemas.microsoft.com/office/powerpoint/2010/main" val="61765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88E9A-D96F-2862-0575-92E583B5F54C}"/>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Program Educational Objectives (PEO)</a:t>
            </a:r>
          </a:p>
        </p:txBody>
      </p:sp>
      <p:sp>
        <p:nvSpPr>
          <p:cNvPr id="3" name="Content Placeholder 2">
            <a:extLst>
              <a:ext uri="{FF2B5EF4-FFF2-40B4-BE49-F238E27FC236}">
                <a16:creationId xmlns:a16="http://schemas.microsoft.com/office/drawing/2014/main" id="{DB338F0F-66EC-D558-8897-06F92768D5C6}"/>
              </a:ext>
            </a:extLst>
          </p:cNvPr>
          <p:cNvSpPr>
            <a:spLocks noGrp="1"/>
          </p:cNvSpPr>
          <p:nvPr>
            <p:ph idx="1"/>
          </p:nvPr>
        </p:nvSpPr>
        <p:spPr>
          <a:xfrm>
            <a:off x="1371599" y="2318197"/>
            <a:ext cx="9724031" cy="3683358"/>
          </a:xfrm>
        </p:spPr>
        <p:txBody>
          <a:bodyPr anchor="ctr">
            <a:normAutofit/>
          </a:bodyPr>
          <a:lstStyle/>
          <a:p>
            <a:r>
              <a:rPr lang="en-US" sz="2000"/>
              <a:t>The graduates shall demonstrate professional advancement through expanded leadership capabilities and technical accomplishment providing solutions to local and global societal issues through mindful engagement.</a:t>
            </a:r>
          </a:p>
          <a:p>
            <a:r>
              <a:rPr lang="en-US" sz="2000"/>
              <a:t>The graduates shall undertake higher education or global certifications or exhibit impactful research accomplishment.</a:t>
            </a:r>
          </a:p>
          <a:p>
            <a:r>
              <a:rPr lang="en-US" sz="2000"/>
              <a:t>The graduates shall extend global expertise in technology development and deployment by becoming an entrepreneur, consultant and innovator.</a:t>
            </a:r>
          </a:p>
          <a:p>
            <a:r>
              <a:rPr lang="en-US" sz="2000"/>
              <a:t>Graduates shall embrace ethics and lifelong learning to adapt to a fast-changing world and enhance global employability in diverse work environments.</a:t>
            </a:r>
            <a:endParaRPr lang="en-IN" sz="2000"/>
          </a:p>
        </p:txBody>
      </p:sp>
    </p:spTree>
    <p:extLst>
      <p:ext uri="{BB962C8B-B14F-4D97-AF65-F5344CB8AC3E}">
        <p14:creationId xmlns:p14="http://schemas.microsoft.com/office/powerpoint/2010/main" val="392373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D13818-C452-C209-D503-16FAE3602B1C}"/>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Program Outcomes (PO)</a:t>
            </a:r>
          </a:p>
        </p:txBody>
      </p:sp>
      <p:graphicFrame>
        <p:nvGraphicFramePr>
          <p:cNvPr id="4" name="Content Placeholder 3">
            <a:extLst>
              <a:ext uri="{FF2B5EF4-FFF2-40B4-BE49-F238E27FC236}">
                <a16:creationId xmlns:a16="http://schemas.microsoft.com/office/drawing/2014/main" id="{E163763A-E2F9-024E-045F-7642E0D8555C}"/>
              </a:ext>
            </a:extLst>
          </p:cNvPr>
          <p:cNvGraphicFramePr>
            <a:graphicFrameLocks noGrp="1"/>
          </p:cNvGraphicFramePr>
          <p:nvPr>
            <p:ph idx="1"/>
            <p:extLst>
              <p:ext uri="{D42A27DB-BD31-4B8C-83A1-F6EECF244321}">
                <p14:modId xmlns:p14="http://schemas.microsoft.com/office/powerpoint/2010/main" val="3078772943"/>
              </p:ext>
            </p:extLst>
          </p:nvPr>
        </p:nvGraphicFramePr>
        <p:xfrm>
          <a:off x="888185" y="2112579"/>
          <a:ext cx="10439572" cy="4192810"/>
        </p:xfrm>
        <a:graphic>
          <a:graphicData uri="http://schemas.openxmlformats.org/drawingml/2006/table">
            <a:tbl>
              <a:tblPr>
                <a:tableStyleId>{5C22544A-7EE6-4342-B048-85BDC9FD1C3A}</a:tableStyleId>
              </a:tblPr>
              <a:tblGrid>
                <a:gridCol w="769697">
                  <a:extLst>
                    <a:ext uri="{9D8B030D-6E8A-4147-A177-3AD203B41FA5}">
                      <a16:colId xmlns:a16="http://schemas.microsoft.com/office/drawing/2014/main" val="3721943840"/>
                    </a:ext>
                  </a:extLst>
                </a:gridCol>
                <a:gridCol w="2421714">
                  <a:extLst>
                    <a:ext uri="{9D8B030D-6E8A-4147-A177-3AD203B41FA5}">
                      <a16:colId xmlns:a16="http://schemas.microsoft.com/office/drawing/2014/main" val="2622934404"/>
                    </a:ext>
                  </a:extLst>
                </a:gridCol>
                <a:gridCol w="7248161">
                  <a:extLst>
                    <a:ext uri="{9D8B030D-6E8A-4147-A177-3AD203B41FA5}">
                      <a16:colId xmlns:a16="http://schemas.microsoft.com/office/drawing/2014/main" val="1130308472"/>
                    </a:ext>
                  </a:extLst>
                </a:gridCol>
              </a:tblGrid>
              <a:tr h="180536">
                <a:tc>
                  <a:txBody>
                    <a:bodyPr/>
                    <a:lstStyle/>
                    <a:p>
                      <a:pPr>
                        <a:lnSpc>
                          <a:spcPct val="107000"/>
                        </a:lnSpc>
                        <a:spcAft>
                          <a:spcPts val="800"/>
                        </a:spcAft>
                      </a:pPr>
                      <a:r>
                        <a:rPr lang="en-IN" sz="900" kern="0">
                          <a:effectLst/>
                        </a:rPr>
                        <a:t> Outcome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Heading</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Description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94460181"/>
                  </a:ext>
                </a:extLst>
              </a:tr>
              <a:tr h="334356">
                <a:tc>
                  <a:txBody>
                    <a:bodyPr/>
                    <a:lstStyle/>
                    <a:p>
                      <a:pPr>
                        <a:lnSpc>
                          <a:spcPct val="107000"/>
                        </a:lnSpc>
                        <a:spcAft>
                          <a:spcPts val="800"/>
                        </a:spcAft>
                      </a:pPr>
                      <a:r>
                        <a:rPr lang="en-IN" sz="900" kern="0">
                          <a:effectLst/>
                        </a:rPr>
                        <a:t> PO1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Engineering knowledge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Apply the knowledge of mathematics, science, engineering fundamentals, and an engineering specialization to the solution of complex engineering problems.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49626158"/>
                  </a:ext>
                </a:extLst>
              </a:tr>
              <a:tr h="334356">
                <a:tc>
                  <a:txBody>
                    <a:bodyPr/>
                    <a:lstStyle/>
                    <a:p>
                      <a:pPr>
                        <a:lnSpc>
                          <a:spcPct val="107000"/>
                        </a:lnSpc>
                        <a:spcAft>
                          <a:spcPts val="800"/>
                        </a:spcAft>
                      </a:pPr>
                      <a:r>
                        <a:rPr lang="en-IN" sz="900" kern="0">
                          <a:effectLst/>
                        </a:rPr>
                        <a:t> PO2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Problem analysis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Identify, formulate, review research literature, and analyze complex engineering problems reaching substantiated conclusions using first principles of mathematics, natural sciences, and engineering sciences.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57821393"/>
                  </a:ext>
                </a:extLst>
              </a:tr>
              <a:tr h="334356">
                <a:tc>
                  <a:txBody>
                    <a:bodyPr/>
                    <a:lstStyle/>
                    <a:p>
                      <a:pPr>
                        <a:lnSpc>
                          <a:spcPct val="107000"/>
                        </a:lnSpc>
                        <a:spcAft>
                          <a:spcPts val="800"/>
                        </a:spcAft>
                      </a:pPr>
                      <a:r>
                        <a:rPr lang="en-IN" sz="900" kern="0">
                          <a:effectLst/>
                        </a:rPr>
                        <a:t> PO3</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Design/development of solutions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Design solutions for complex engineering problems and design system components or processes that meet the specified needs with appropriate consideration for the public health and safety, and the cultural, societal, and environmental considerations.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17731125"/>
                  </a:ext>
                </a:extLst>
              </a:tr>
              <a:tr h="334356">
                <a:tc>
                  <a:txBody>
                    <a:bodyPr/>
                    <a:lstStyle/>
                    <a:p>
                      <a:pPr>
                        <a:lnSpc>
                          <a:spcPct val="107000"/>
                        </a:lnSpc>
                        <a:spcAft>
                          <a:spcPts val="800"/>
                        </a:spcAft>
                      </a:pPr>
                      <a:r>
                        <a:rPr lang="en-IN" sz="900" kern="0">
                          <a:effectLst/>
                        </a:rPr>
                        <a:t> PO4</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Conduct investigations of complex problems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Use research-based knowledge and research methods including design of experiments, analysis and interpretation of data, and synthesis of the information to provide valid conclusions.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76817223"/>
                  </a:ext>
                </a:extLst>
              </a:tr>
              <a:tr h="334356">
                <a:tc>
                  <a:txBody>
                    <a:bodyPr/>
                    <a:lstStyle/>
                    <a:p>
                      <a:pPr>
                        <a:lnSpc>
                          <a:spcPct val="107000"/>
                        </a:lnSpc>
                        <a:spcAft>
                          <a:spcPts val="800"/>
                        </a:spcAft>
                      </a:pPr>
                      <a:r>
                        <a:rPr lang="en-IN" sz="900" kern="0">
                          <a:effectLst/>
                        </a:rPr>
                        <a:t> PO5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Modern tool usage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Create, select, and apply appropriate techniques, resources, and modern engineering and IT tools including prediction and modeling to complex engineering activities with an understanding of the limitations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24891833"/>
                  </a:ext>
                </a:extLst>
              </a:tr>
              <a:tr h="334356">
                <a:tc>
                  <a:txBody>
                    <a:bodyPr/>
                    <a:lstStyle/>
                    <a:p>
                      <a:pPr>
                        <a:lnSpc>
                          <a:spcPct val="107000"/>
                        </a:lnSpc>
                        <a:spcAft>
                          <a:spcPts val="800"/>
                        </a:spcAft>
                      </a:pPr>
                      <a:r>
                        <a:rPr lang="en-IN" sz="900" kern="0">
                          <a:effectLst/>
                        </a:rPr>
                        <a:t> PO6</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The engineer and society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Apply reasoning informed by the contextual knowledge to assess societal, health, safety, legal and cultural issues and the consequent responsibilities relevant to the professional engineering practice.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26957949"/>
                  </a:ext>
                </a:extLst>
              </a:tr>
              <a:tr h="334356">
                <a:tc>
                  <a:txBody>
                    <a:bodyPr/>
                    <a:lstStyle/>
                    <a:p>
                      <a:pPr>
                        <a:lnSpc>
                          <a:spcPct val="107000"/>
                        </a:lnSpc>
                        <a:spcAft>
                          <a:spcPts val="800"/>
                        </a:spcAft>
                      </a:pPr>
                      <a:r>
                        <a:rPr lang="en-IN" sz="900" kern="0">
                          <a:effectLst/>
                        </a:rPr>
                        <a:t> PO7</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Environment and sustainability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Understand the impact of the professional engineering solutions in societal and environmental contexts, and demonstrate the knowledge of, and need for sustainable development.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939352"/>
                  </a:ext>
                </a:extLst>
              </a:tr>
              <a:tr h="180536">
                <a:tc>
                  <a:txBody>
                    <a:bodyPr/>
                    <a:lstStyle/>
                    <a:p>
                      <a:pPr>
                        <a:lnSpc>
                          <a:spcPct val="107000"/>
                        </a:lnSpc>
                        <a:spcAft>
                          <a:spcPts val="800"/>
                        </a:spcAft>
                      </a:pPr>
                      <a:r>
                        <a:rPr lang="en-IN" sz="900" kern="0">
                          <a:effectLst/>
                        </a:rPr>
                        <a:t> PO8</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Ethics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Apply ethical principles and commit to professional ethics and responsibilities and norms of the engineering practice.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37113708"/>
                  </a:ext>
                </a:extLst>
              </a:tr>
              <a:tr h="180536">
                <a:tc>
                  <a:txBody>
                    <a:bodyPr/>
                    <a:lstStyle/>
                    <a:p>
                      <a:pPr>
                        <a:lnSpc>
                          <a:spcPct val="107000"/>
                        </a:lnSpc>
                        <a:spcAft>
                          <a:spcPts val="800"/>
                        </a:spcAft>
                      </a:pPr>
                      <a:r>
                        <a:rPr lang="en-IN" sz="900" kern="0">
                          <a:effectLst/>
                        </a:rPr>
                        <a:t> PO9</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Individual and team work</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Function effectively as an individual, and as a member or leader in diverse teams, and in multidisciplinary settings.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46022028"/>
                  </a:ext>
                </a:extLst>
              </a:tr>
              <a:tr h="488177">
                <a:tc>
                  <a:txBody>
                    <a:bodyPr/>
                    <a:lstStyle/>
                    <a:p>
                      <a:pPr>
                        <a:lnSpc>
                          <a:spcPct val="107000"/>
                        </a:lnSpc>
                        <a:spcAft>
                          <a:spcPts val="800"/>
                        </a:spcAft>
                      </a:pPr>
                      <a:r>
                        <a:rPr lang="en-IN" sz="900" kern="0">
                          <a:effectLst/>
                        </a:rPr>
                        <a:t> PO10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Communication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70194548"/>
                  </a:ext>
                </a:extLst>
              </a:tr>
              <a:tr h="488177">
                <a:tc>
                  <a:txBody>
                    <a:bodyPr/>
                    <a:lstStyle/>
                    <a:p>
                      <a:pPr>
                        <a:lnSpc>
                          <a:spcPct val="107000"/>
                        </a:lnSpc>
                        <a:spcAft>
                          <a:spcPts val="800"/>
                        </a:spcAft>
                      </a:pPr>
                      <a:r>
                        <a:rPr lang="en-IN" sz="900" kern="0">
                          <a:effectLst/>
                        </a:rPr>
                        <a:t> PO11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Project management and finance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65496458"/>
                  </a:ext>
                </a:extLst>
              </a:tr>
              <a:tr h="334356">
                <a:tc>
                  <a:txBody>
                    <a:bodyPr/>
                    <a:lstStyle/>
                    <a:p>
                      <a:pPr>
                        <a:lnSpc>
                          <a:spcPct val="107000"/>
                        </a:lnSpc>
                        <a:spcAft>
                          <a:spcPts val="800"/>
                        </a:spcAft>
                      </a:pPr>
                      <a:r>
                        <a:rPr lang="en-IN" sz="900" kern="0" dirty="0">
                          <a:effectLst/>
                        </a:rPr>
                        <a:t> PO12</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Life-long learning</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dirty="0">
                          <a:effectLst/>
                        </a:rPr>
                        <a:t>Recognize the need for, and have the preparation and ability to engage in independent and life-long learning in the broadest context of technological change.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68264311"/>
                  </a:ext>
                </a:extLst>
              </a:tr>
            </a:tbl>
          </a:graphicData>
        </a:graphic>
      </p:graphicFrame>
    </p:spTree>
    <p:extLst>
      <p:ext uri="{BB962C8B-B14F-4D97-AF65-F5344CB8AC3E}">
        <p14:creationId xmlns:p14="http://schemas.microsoft.com/office/powerpoint/2010/main" val="152667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A163F-EF7D-68C0-937F-12B92F22198E}"/>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Program Specific Outcomes (PSO)</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19C84019-9435-BC43-2C81-92596F6B658E}"/>
              </a:ext>
            </a:extLst>
          </p:cNvPr>
          <p:cNvSpPr>
            <a:spLocks noGrp="1"/>
          </p:cNvSpPr>
          <p:nvPr>
            <p:ph idx="1"/>
          </p:nvPr>
        </p:nvSpPr>
        <p:spPr>
          <a:xfrm>
            <a:off x="1155548" y="2217343"/>
            <a:ext cx="9880893" cy="3959619"/>
          </a:xfrm>
        </p:spPr>
        <p:txBody>
          <a:bodyPr>
            <a:normAutofit/>
          </a:bodyPr>
          <a:lstStyle/>
          <a:p>
            <a:r>
              <a:rPr lang="en-US" sz="2400"/>
              <a:t>Apply acquired skills in software engineering, networking, security, databases, intelligent systems, cloud computing and operating systems to adapt and deploy innovative software solutions for diverse applications. </a:t>
            </a:r>
          </a:p>
          <a:p>
            <a:r>
              <a:rPr lang="en-US" sz="2400"/>
              <a:t>Apply diverse IT skills to design, develop, and evaluate innovative solutions for business environments, considering risks, and utilizing interdisciplinary knowledge for efficient real-time projects benefiting society.</a:t>
            </a:r>
            <a:endParaRPr lang="en-IN" sz="2400"/>
          </a:p>
        </p:txBody>
      </p:sp>
    </p:spTree>
    <p:extLst>
      <p:ext uri="{BB962C8B-B14F-4D97-AF65-F5344CB8AC3E}">
        <p14:creationId xmlns:p14="http://schemas.microsoft.com/office/powerpoint/2010/main" val="1011191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708</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School of Computer Science and Engineering </vt:lpstr>
      <vt:lpstr>Vision</vt:lpstr>
      <vt:lpstr>Mission</vt:lpstr>
      <vt:lpstr>Program Educational Objectives (PEO)</vt:lpstr>
      <vt:lpstr>Program Outcomes (PO)</vt:lpstr>
      <vt:lpstr>Program Specific Outcomes (PSO)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Science and Engineering </dc:title>
  <dc:creator>Baljit Singh</dc:creator>
  <cp:lastModifiedBy>Baljit Singh</cp:lastModifiedBy>
  <cp:revision>6</cp:revision>
  <dcterms:created xsi:type="dcterms:W3CDTF">2024-03-14T11:07:05Z</dcterms:created>
  <dcterms:modified xsi:type="dcterms:W3CDTF">2024-03-14T11:22:22Z</dcterms:modified>
</cp:coreProperties>
</file>