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3" r:id="rId2"/>
    <p:sldId id="264" r:id="rId3"/>
    <p:sldId id="277" r:id="rId4"/>
    <p:sldId id="278" r:id="rId5"/>
    <p:sldId id="279" r:id="rId6"/>
    <p:sldId id="280" r:id="rId7"/>
    <p:sldId id="285" r:id="rId8"/>
    <p:sldId id="282" r:id="rId9"/>
    <p:sldId id="283" r:id="rId10"/>
    <p:sldId id="28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74" d="100"/>
          <a:sy n="74" d="100"/>
        </p:scale>
        <p:origin x="-126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54C39394-7CD2-47B2-9792-B8E2B8E2D20A}" type="datetimeFigureOut">
              <a:rPr lang="en-IN" smtClean="0"/>
              <a:t>15-01-2024</a:t>
            </a:fld>
            <a:endParaRPr lang="en-IN"/>
          </a:p>
        </p:txBody>
      </p:sp>
      <p:sp>
        <p:nvSpPr>
          <p:cNvPr id="17" name="Footer Placeholder 16"/>
          <p:cNvSpPr>
            <a:spLocks noGrp="1"/>
          </p:cNvSpPr>
          <p:nvPr>
            <p:ph type="ftr" sz="quarter" idx="11"/>
          </p:nvPr>
        </p:nvSpPr>
        <p:spPr>
          <a:xfrm>
            <a:off x="2898648" y="6355080"/>
            <a:ext cx="3474720" cy="365760"/>
          </a:xfrm>
        </p:spPr>
        <p:txBody>
          <a:bodyPr/>
          <a:lstStyle/>
          <a:p>
            <a:endParaRPr lang="en-IN"/>
          </a:p>
        </p:txBody>
      </p:sp>
      <p:sp>
        <p:nvSpPr>
          <p:cNvPr id="29" name="Slide Number Placeholder 28"/>
          <p:cNvSpPr>
            <a:spLocks noGrp="1"/>
          </p:cNvSpPr>
          <p:nvPr>
            <p:ph type="sldNum" sz="quarter" idx="12"/>
          </p:nvPr>
        </p:nvSpPr>
        <p:spPr>
          <a:xfrm>
            <a:off x="1216152" y="6355080"/>
            <a:ext cx="1219200" cy="365760"/>
          </a:xfrm>
        </p:spPr>
        <p:txBody>
          <a:bodyPr/>
          <a:lstStyle/>
          <a:p>
            <a:fld id="{524EB88E-4040-4B41-BBD0-F31C7B68EC80}" type="slidenum">
              <a:rPr lang="en-IN" smtClean="0"/>
              <a:t>‹#›</a:t>
            </a:fld>
            <a:endParaRPr lang="en-IN"/>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C39394-7CD2-47B2-9792-B8E2B8E2D20A}" type="datetimeFigureOut">
              <a:rPr lang="en-IN" smtClean="0"/>
              <a:t>15-01-2024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C39394-7CD2-47B2-9792-B8E2B8E2D20A}" type="datetimeFigureOut">
              <a:rPr lang="en-IN" smtClean="0"/>
              <a:t>15-01-2024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4C39394-7CD2-47B2-9792-B8E2B8E2D20A}" type="datetimeFigureOut">
              <a:rPr lang="en-IN" smtClean="0"/>
              <a:t>15-01-2024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54C39394-7CD2-47B2-9792-B8E2B8E2D20A}" type="datetimeFigureOut">
              <a:rPr lang="en-IN" smtClean="0"/>
              <a:t>15-01-2024</a:t>
            </a:fld>
            <a:endParaRPr lang="en-IN"/>
          </a:p>
        </p:txBody>
      </p:sp>
      <p:sp>
        <p:nvSpPr>
          <p:cNvPr id="5" name="Footer Placeholder 4"/>
          <p:cNvSpPr>
            <a:spLocks noGrp="1"/>
          </p:cNvSpPr>
          <p:nvPr>
            <p:ph type="ftr" sz="quarter" idx="11"/>
          </p:nvPr>
        </p:nvSpPr>
        <p:spPr>
          <a:xfrm>
            <a:off x="2898648" y="6355080"/>
            <a:ext cx="3474720" cy="365760"/>
          </a:xfrm>
        </p:spPr>
        <p:txBody>
          <a:bodyPr/>
          <a:lstStyle/>
          <a:p>
            <a:endParaRPr lang="en-IN"/>
          </a:p>
        </p:txBody>
      </p:sp>
      <p:sp>
        <p:nvSpPr>
          <p:cNvPr id="6" name="Slide Number Placeholder 5"/>
          <p:cNvSpPr>
            <a:spLocks noGrp="1"/>
          </p:cNvSpPr>
          <p:nvPr>
            <p:ph type="sldNum" sz="quarter" idx="12"/>
          </p:nvPr>
        </p:nvSpPr>
        <p:spPr>
          <a:xfrm>
            <a:off x="1069848" y="6355080"/>
            <a:ext cx="1520952" cy="365760"/>
          </a:xfrm>
        </p:spPr>
        <p:txBody>
          <a:bodyPr/>
          <a:lstStyle/>
          <a:p>
            <a:fld id="{524EB88E-4040-4B41-BBD0-F31C7B68EC80}" type="slidenum">
              <a:rPr lang="en-IN" smtClean="0"/>
              <a:t>‹#›</a:t>
            </a:fld>
            <a:endParaRPr lang="en-IN"/>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4C39394-7CD2-47B2-9792-B8E2B8E2D20A}" type="datetimeFigureOut">
              <a:rPr lang="en-IN" smtClean="0"/>
              <a:t>15-01-2024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4C39394-7CD2-47B2-9792-B8E2B8E2D20A}" type="datetimeFigureOut">
              <a:rPr lang="en-IN" smtClean="0"/>
              <a:t>15-01-2024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4EB88E-4040-4B41-BBD0-F31C7B68EC80}" type="slidenum">
              <a:rPr lang="en-IN" smtClean="0"/>
              <a:t>‹#›</a:t>
            </a:fld>
            <a:endParaRPr lang="en-IN"/>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4C39394-7CD2-47B2-9792-B8E2B8E2D20A}" type="datetimeFigureOut">
              <a:rPr lang="en-IN" smtClean="0"/>
              <a:t>15-01-2024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4EB88E-4040-4B41-BBD0-F31C7B68EC80}" type="slidenum">
              <a:rPr lang="en-IN" smtClean="0"/>
              <a:t>‹#›</a:t>
            </a:fld>
            <a:endParaRPr lang="en-IN"/>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C39394-7CD2-47B2-9792-B8E2B8E2D20A}" type="datetimeFigureOut">
              <a:rPr lang="en-IN" smtClean="0"/>
              <a:t>15-01-2024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4EB88E-4040-4B41-BBD0-F31C7B68EC80}" type="slidenum">
              <a:rPr lang="en-IN" smtClean="0"/>
              <a:t>‹#›</a:t>
            </a:fld>
            <a:endParaRPr lang="en-IN"/>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4C39394-7CD2-47B2-9792-B8E2B8E2D20A}" type="datetimeFigureOut">
              <a:rPr lang="en-IN" smtClean="0"/>
              <a:t>15-01-2024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4C39394-7CD2-47B2-9792-B8E2B8E2D20A}" type="datetimeFigureOut">
              <a:rPr lang="en-IN" smtClean="0"/>
              <a:t>15-01-2024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54C39394-7CD2-47B2-9792-B8E2B8E2D20A}" type="datetimeFigureOut">
              <a:rPr lang="en-IN" smtClean="0"/>
              <a:t>15-01-2024</a:t>
            </a:fld>
            <a:endParaRPr lang="en-IN"/>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524EB88E-4040-4B41-BBD0-F31C7B68EC80}" type="slidenum">
              <a:rPr lang="en-IN" smtClean="0"/>
              <a:t>‹#›</a:t>
            </a:fld>
            <a:endParaRPr lang="en-IN"/>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JavaScript</a:t>
            </a:r>
            <a:endParaRPr lang="en-IN" b="1" dirty="0"/>
          </a:p>
        </p:txBody>
      </p:sp>
      <p:sp>
        <p:nvSpPr>
          <p:cNvPr id="3" name="Content Placeholder 2"/>
          <p:cNvSpPr>
            <a:spLocks noGrp="1"/>
          </p:cNvSpPr>
          <p:nvPr>
            <p:ph sz="quarter" idx="1"/>
          </p:nvPr>
        </p:nvSpPr>
        <p:spPr/>
        <p:txBody>
          <a:bodyPr>
            <a:normAutofit lnSpcReduction="10000"/>
          </a:bodyPr>
          <a:lstStyle/>
          <a:p>
            <a:pPr algn="just"/>
            <a:r>
              <a:rPr lang="en-US" dirty="0" smtClean="0"/>
              <a:t>JavaScript is a scripting language for the web.</a:t>
            </a:r>
          </a:p>
          <a:p>
            <a:pPr algn="just"/>
            <a:r>
              <a:rPr lang="en-US" dirty="0" smtClean="0"/>
              <a:t>It was developed to introduce interactivity into HTML pages.</a:t>
            </a:r>
          </a:p>
          <a:p>
            <a:pPr algn="just"/>
            <a:r>
              <a:rPr lang="en-US" dirty="0" smtClean="0"/>
              <a:t>As it builds interactive webpages, so it is an essential part of the web application</a:t>
            </a:r>
          </a:p>
          <a:p>
            <a:pPr algn="just"/>
            <a:r>
              <a:rPr lang="en-US" dirty="0" smtClean="0"/>
              <a:t>It is a dynamic and interpreted programming language.</a:t>
            </a:r>
          </a:p>
          <a:p>
            <a:pPr algn="just"/>
            <a:r>
              <a:rPr lang="en-US" dirty="0" smtClean="0"/>
              <a:t>It is loosely typed.</a:t>
            </a:r>
          </a:p>
          <a:p>
            <a:pPr algn="just"/>
            <a:r>
              <a:rPr lang="en-US" dirty="0" smtClean="0"/>
              <a:t>It runs in t</a:t>
            </a:r>
            <a:r>
              <a:rPr lang="en-IN" dirty="0" smtClean="0"/>
              <a:t>he JavaScript engine in the browser.</a:t>
            </a:r>
          </a:p>
          <a:p>
            <a:pPr algn="just"/>
            <a:r>
              <a:rPr lang="en-IN" dirty="0"/>
              <a:t>JavaScript engines were originally used only in web browsers, but they are now core components of other software systems, most notably servers and a variety of applications.</a:t>
            </a:r>
            <a:endParaRPr lang="en-US" dirty="0"/>
          </a:p>
          <a:p>
            <a:pPr algn="just"/>
            <a:endParaRPr lang="en-US" dirty="0" smtClean="0"/>
          </a:p>
        </p:txBody>
      </p:sp>
    </p:spTree>
    <p:extLst>
      <p:ext uri="{BB962C8B-B14F-4D97-AF65-F5344CB8AC3E}">
        <p14:creationId xmlns:p14="http://schemas.microsoft.com/office/powerpoint/2010/main" val="19468354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Reference data types</a:t>
            </a:r>
            <a:endParaRPr lang="en-IN" b="1" dirty="0"/>
          </a:p>
        </p:txBody>
      </p:sp>
      <p:sp>
        <p:nvSpPr>
          <p:cNvPr id="3" name="Content Placeholder 2"/>
          <p:cNvSpPr>
            <a:spLocks noGrp="1"/>
          </p:cNvSpPr>
          <p:nvPr>
            <p:ph sz="quarter" idx="1"/>
          </p:nvPr>
        </p:nvSpPr>
        <p:spPr/>
        <p:txBody>
          <a:bodyPr>
            <a:normAutofit/>
          </a:bodyPr>
          <a:lstStyle/>
          <a:p>
            <a:pPr algn="just"/>
            <a:r>
              <a:rPr lang="en-US" b="1" dirty="0" smtClean="0"/>
              <a:t>Objects</a:t>
            </a:r>
          </a:p>
          <a:p>
            <a:pPr marL="0" indent="0" algn="just">
              <a:buNone/>
            </a:pPr>
            <a:r>
              <a:rPr lang="en-IN" dirty="0" smtClean="0"/>
              <a:t>An </a:t>
            </a:r>
            <a:r>
              <a:rPr lang="en-IN" dirty="0"/>
              <a:t>object is a standalone entity, with properties and type</a:t>
            </a:r>
            <a:r>
              <a:rPr lang="en-IN" dirty="0" smtClean="0"/>
              <a:t>. It stores related information of an entity. </a:t>
            </a:r>
            <a:r>
              <a:rPr lang="en-IN" dirty="0"/>
              <a:t>In JavaScript, objects can be seen as a collection of properties.</a:t>
            </a:r>
            <a:endParaRPr lang="en-US" dirty="0" smtClean="0"/>
          </a:p>
          <a:p>
            <a:pPr algn="just"/>
            <a:r>
              <a:rPr lang="en-US" b="1" dirty="0" smtClean="0"/>
              <a:t>Arrays</a:t>
            </a:r>
          </a:p>
          <a:p>
            <a:pPr marL="0" indent="0" algn="just">
              <a:buNone/>
            </a:pPr>
            <a:r>
              <a:rPr lang="en-IN" dirty="0" smtClean="0"/>
              <a:t>Array </a:t>
            </a:r>
            <a:r>
              <a:rPr lang="en-IN" dirty="0"/>
              <a:t>is a single variable that is used to store different elements. </a:t>
            </a:r>
            <a:r>
              <a:rPr lang="en-IN" dirty="0" smtClean="0"/>
              <a:t>Unlike </a:t>
            </a:r>
            <a:r>
              <a:rPr lang="en-IN" dirty="0"/>
              <a:t>most languages where array is a reference to the multiple </a:t>
            </a:r>
            <a:r>
              <a:rPr lang="en-IN" dirty="0" smtClean="0"/>
              <a:t>variable.</a:t>
            </a:r>
            <a:endParaRPr lang="en-US" dirty="0" smtClean="0"/>
          </a:p>
          <a:p>
            <a:pPr algn="just"/>
            <a:r>
              <a:rPr lang="en-US" b="1" dirty="0" smtClean="0"/>
              <a:t>Functions</a:t>
            </a:r>
          </a:p>
          <a:p>
            <a:pPr marL="0" indent="0" algn="just">
              <a:buNone/>
            </a:pPr>
            <a:r>
              <a:rPr lang="en-IN" smtClean="0"/>
              <a:t> A </a:t>
            </a:r>
            <a:r>
              <a:rPr lang="en-IN" dirty="0"/>
              <a:t>set of statements that performs a task or calculates a </a:t>
            </a:r>
            <a:r>
              <a:rPr lang="en-IN" dirty="0" smtClean="0"/>
              <a:t>value.</a:t>
            </a:r>
            <a:endParaRPr lang="en-US" dirty="0" smtClean="0"/>
          </a:p>
        </p:txBody>
      </p:sp>
    </p:spTree>
    <p:extLst>
      <p:ext uri="{BB962C8B-B14F-4D97-AF65-F5344CB8AC3E}">
        <p14:creationId xmlns:p14="http://schemas.microsoft.com/office/powerpoint/2010/main" val="16176168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JavaScript variables</a:t>
            </a:r>
            <a:endParaRPr lang="en-IN" b="1" dirty="0"/>
          </a:p>
        </p:txBody>
      </p:sp>
      <p:sp>
        <p:nvSpPr>
          <p:cNvPr id="3" name="Content Placeholder 2"/>
          <p:cNvSpPr>
            <a:spLocks noGrp="1"/>
          </p:cNvSpPr>
          <p:nvPr>
            <p:ph sz="quarter" idx="1"/>
          </p:nvPr>
        </p:nvSpPr>
        <p:spPr/>
        <p:txBody>
          <a:bodyPr>
            <a:normAutofit/>
          </a:bodyPr>
          <a:lstStyle/>
          <a:p>
            <a:pPr marL="457200" indent="-457200" algn="just"/>
            <a:r>
              <a:rPr lang="en-US" dirty="0" smtClean="0"/>
              <a:t>JavaScript</a:t>
            </a:r>
            <a:r>
              <a:rPr lang="en-US" dirty="0"/>
              <a:t> includes variables which hold the data value and it can be changed anytime. </a:t>
            </a:r>
            <a:endParaRPr lang="en-US" dirty="0" smtClean="0"/>
          </a:p>
          <a:p>
            <a:pPr marL="457200" indent="-457200" algn="just"/>
            <a:r>
              <a:rPr lang="en-US" dirty="0" smtClean="0"/>
              <a:t>JavaScript</a:t>
            </a:r>
            <a:r>
              <a:rPr lang="en-US" dirty="0"/>
              <a:t> uses reserved keyword </a:t>
            </a:r>
            <a:r>
              <a:rPr lang="en-US" dirty="0" err="1"/>
              <a:t>var</a:t>
            </a:r>
            <a:r>
              <a:rPr lang="en-US" dirty="0"/>
              <a:t> to declare a variable. </a:t>
            </a:r>
            <a:endParaRPr lang="en-US" dirty="0" smtClean="0"/>
          </a:p>
          <a:p>
            <a:pPr marL="457200" indent="-457200" algn="just"/>
            <a:r>
              <a:rPr lang="en-US" dirty="0" smtClean="0"/>
              <a:t>A</a:t>
            </a:r>
            <a:r>
              <a:rPr lang="en-US" dirty="0"/>
              <a:t> variable must have a unique name</a:t>
            </a:r>
            <a:r>
              <a:rPr lang="en-US" dirty="0" smtClean="0"/>
              <a:t>.</a:t>
            </a:r>
          </a:p>
          <a:p>
            <a:pPr marL="457200" indent="-457200" algn="just"/>
            <a:endParaRPr lang="en-US" dirty="0"/>
          </a:p>
          <a:p>
            <a:pPr marL="0" indent="0" algn="just">
              <a:buNone/>
            </a:pPr>
            <a:r>
              <a:rPr lang="en-US" dirty="0" err="1"/>
              <a:t>v</a:t>
            </a:r>
            <a:r>
              <a:rPr lang="en-US" dirty="0" err="1" smtClean="0"/>
              <a:t>ar</a:t>
            </a:r>
            <a:r>
              <a:rPr lang="en-US" dirty="0" smtClean="0"/>
              <a:t> Name</a:t>
            </a:r>
          </a:p>
          <a:p>
            <a:pPr marL="0" indent="0" algn="just">
              <a:buNone/>
            </a:pPr>
            <a:endParaRPr lang="en-US" dirty="0"/>
          </a:p>
          <a:p>
            <a:pPr marL="0" indent="0" algn="just">
              <a:buNone/>
            </a:pPr>
            <a:r>
              <a:rPr lang="en-US" dirty="0" err="1" smtClean="0"/>
              <a:t>Var</a:t>
            </a:r>
            <a:r>
              <a:rPr lang="en-US" dirty="0" smtClean="0"/>
              <a:t> Name = “LPU”</a:t>
            </a:r>
            <a:endParaRPr lang="en-IN" dirty="0"/>
          </a:p>
        </p:txBody>
      </p:sp>
    </p:spTree>
    <p:extLst>
      <p:ext uri="{BB962C8B-B14F-4D97-AF65-F5344CB8AC3E}">
        <p14:creationId xmlns:p14="http://schemas.microsoft.com/office/powerpoint/2010/main" val="27136988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JavaScript variables</a:t>
            </a:r>
            <a:endParaRPr lang="en-IN" b="1" dirty="0"/>
          </a:p>
        </p:txBody>
      </p:sp>
      <p:sp>
        <p:nvSpPr>
          <p:cNvPr id="3" name="Content Placeholder 2"/>
          <p:cNvSpPr>
            <a:spLocks noGrp="1"/>
          </p:cNvSpPr>
          <p:nvPr>
            <p:ph sz="quarter" idx="1"/>
          </p:nvPr>
        </p:nvSpPr>
        <p:spPr/>
        <p:txBody>
          <a:bodyPr>
            <a:normAutofit/>
          </a:bodyPr>
          <a:lstStyle/>
          <a:p>
            <a:pPr marL="457200" indent="-457200" algn="just"/>
            <a:r>
              <a:rPr lang="en-US" dirty="0" smtClean="0"/>
              <a:t>JavaScript variables are loosely typed</a:t>
            </a:r>
          </a:p>
          <a:p>
            <a:pPr marL="457200" indent="-457200" algn="just"/>
            <a:r>
              <a:rPr lang="en-US" dirty="0" smtClean="0"/>
              <a:t>Diff among </a:t>
            </a:r>
            <a:r>
              <a:rPr lang="en-US" dirty="0" err="1" smtClean="0"/>
              <a:t>var</a:t>
            </a:r>
            <a:r>
              <a:rPr lang="en-US" dirty="0" smtClean="0"/>
              <a:t>, let and </a:t>
            </a:r>
            <a:r>
              <a:rPr lang="en-US" dirty="0" err="1" smtClean="0"/>
              <a:t>const</a:t>
            </a:r>
            <a:endParaRPr lang="en-US" dirty="0" smtClean="0"/>
          </a:p>
        </p:txBody>
      </p:sp>
    </p:spTree>
    <p:extLst>
      <p:ext uri="{BB962C8B-B14F-4D97-AF65-F5344CB8AC3E}">
        <p14:creationId xmlns:p14="http://schemas.microsoft.com/office/powerpoint/2010/main" val="17249332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Dynamic typing</a:t>
            </a:r>
            <a:endParaRPr lang="en-IN" b="1" dirty="0"/>
          </a:p>
        </p:txBody>
      </p:sp>
      <p:sp>
        <p:nvSpPr>
          <p:cNvPr id="3" name="Content Placeholder 2"/>
          <p:cNvSpPr>
            <a:spLocks noGrp="1"/>
          </p:cNvSpPr>
          <p:nvPr>
            <p:ph sz="quarter" idx="1"/>
          </p:nvPr>
        </p:nvSpPr>
        <p:spPr/>
        <p:txBody>
          <a:bodyPr>
            <a:normAutofit/>
          </a:bodyPr>
          <a:lstStyle/>
          <a:p>
            <a:pPr algn="just"/>
            <a:r>
              <a:rPr lang="en-IN" dirty="0"/>
              <a:t>JavaScript is a loosely typed and dynamic language. Variables in JavaScript are not directly associated with any particular value type, and any variable can be assigned (and re-assigned) values of all types</a:t>
            </a:r>
            <a:r>
              <a:rPr lang="en-IN" dirty="0" smtClean="0"/>
              <a:t>:</a:t>
            </a:r>
          </a:p>
          <a:p>
            <a:pPr algn="just"/>
            <a:endParaRPr lang="en-US" dirty="0"/>
          </a:p>
          <a:p>
            <a:pPr algn="just"/>
            <a:r>
              <a:rPr lang="en-IN" dirty="0">
                <a:solidFill>
                  <a:srgbClr val="0070C0"/>
                </a:solidFill>
              </a:rPr>
              <a:t>let foo = 42;    // foo is now a number</a:t>
            </a:r>
          </a:p>
          <a:p>
            <a:pPr algn="just"/>
            <a:r>
              <a:rPr lang="en-IN" dirty="0">
                <a:solidFill>
                  <a:srgbClr val="0070C0"/>
                </a:solidFill>
              </a:rPr>
              <a:t>foo     = 'bar'; // foo is now a string</a:t>
            </a:r>
          </a:p>
          <a:p>
            <a:pPr algn="just"/>
            <a:r>
              <a:rPr lang="en-IN" dirty="0">
                <a:solidFill>
                  <a:srgbClr val="0070C0"/>
                </a:solidFill>
              </a:rPr>
              <a:t>foo     = true;  // foo is now a </a:t>
            </a:r>
            <a:r>
              <a:rPr lang="en-IN" dirty="0" err="1">
                <a:solidFill>
                  <a:srgbClr val="0070C0"/>
                </a:solidFill>
              </a:rPr>
              <a:t>boolean</a:t>
            </a:r>
            <a:endParaRPr lang="en-US" dirty="0" smtClean="0">
              <a:solidFill>
                <a:srgbClr val="0070C0"/>
              </a:solidFill>
            </a:endParaRPr>
          </a:p>
        </p:txBody>
      </p:sp>
    </p:spTree>
    <p:extLst>
      <p:ext uri="{BB962C8B-B14F-4D97-AF65-F5344CB8AC3E}">
        <p14:creationId xmlns:p14="http://schemas.microsoft.com/office/powerpoint/2010/main" val="20675970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Primitive data types</a:t>
            </a:r>
            <a:endParaRPr lang="en-IN" b="1" dirty="0"/>
          </a:p>
        </p:txBody>
      </p:sp>
      <p:sp>
        <p:nvSpPr>
          <p:cNvPr id="3" name="Content Placeholder 2"/>
          <p:cNvSpPr>
            <a:spLocks noGrp="1"/>
          </p:cNvSpPr>
          <p:nvPr>
            <p:ph sz="quarter" idx="1"/>
          </p:nvPr>
        </p:nvSpPr>
        <p:spPr/>
        <p:txBody>
          <a:bodyPr>
            <a:normAutofit/>
          </a:bodyPr>
          <a:lstStyle/>
          <a:p>
            <a:pPr algn="just"/>
            <a:r>
              <a:rPr lang="en-IN" dirty="0"/>
              <a:t>All types except objects define immutable values (that is, values which can't be changed). </a:t>
            </a:r>
            <a:endParaRPr lang="en-IN" dirty="0" smtClean="0"/>
          </a:p>
          <a:p>
            <a:pPr algn="just"/>
            <a:r>
              <a:rPr lang="en-IN" dirty="0" smtClean="0"/>
              <a:t>Strings </a:t>
            </a:r>
            <a:r>
              <a:rPr lang="en-IN" dirty="0"/>
              <a:t>are immutable. We refer to values of these types as "primitive values</a:t>
            </a:r>
            <a:r>
              <a:rPr lang="en-IN" dirty="0" smtClean="0"/>
              <a:t>".</a:t>
            </a:r>
          </a:p>
          <a:p>
            <a:pPr algn="just"/>
            <a:r>
              <a:rPr lang="en-IN" b="1" dirty="0"/>
              <a:t>String </a:t>
            </a:r>
            <a:r>
              <a:rPr lang="en-IN" b="1" dirty="0" smtClean="0"/>
              <a:t>type</a:t>
            </a:r>
            <a:endParaRPr lang="en-IN" dirty="0"/>
          </a:p>
          <a:p>
            <a:pPr marL="0" indent="0" algn="just">
              <a:buNone/>
            </a:pPr>
            <a:r>
              <a:rPr lang="en-US" dirty="0"/>
              <a:t> </a:t>
            </a:r>
            <a:r>
              <a:rPr lang="en-US" dirty="0" smtClean="0"/>
              <a:t>  </a:t>
            </a:r>
            <a:r>
              <a:rPr lang="en-IN" dirty="0"/>
              <a:t>JavaScript's String type is used to represent textual data.</a:t>
            </a:r>
            <a:endParaRPr lang="en-US" dirty="0" smtClean="0"/>
          </a:p>
        </p:txBody>
      </p:sp>
    </p:spTree>
    <p:extLst>
      <p:ext uri="{BB962C8B-B14F-4D97-AF65-F5344CB8AC3E}">
        <p14:creationId xmlns:p14="http://schemas.microsoft.com/office/powerpoint/2010/main" val="12103218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Primitive data types</a:t>
            </a:r>
            <a:endParaRPr lang="en-IN" b="1" dirty="0"/>
          </a:p>
        </p:txBody>
      </p:sp>
      <p:sp>
        <p:nvSpPr>
          <p:cNvPr id="3" name="Content Placeholder 2"/>
          <p:cNvSpPr>
            <a:spLocks noGrp="1"/>
          </p:cNvSpPr>
          <p:nvPr>
            <p:ph sz="quarter" idx="1"/>
          </p:nvPr>
        </p:nvSpPr>
        <p:spPr/>
        <p:txBody>
          <a:bodyPr>
            <a:normAutofit/>
          </a:bodyPr>
          <a:lstStyle/>
          <a:p>
            <a:pPr algn="just"/>
            <a:r>
              <a:rPr lang="en-US" b="1" dirty="0"/>
              <a:t>Number </a:t>
            </a:r>
            <a:r>
              <a:rPr lang="en-US" b="1" dirty="0" smtClean="0"/>
              <a:t>type</a:t>
            </a:r>
          </a:p>
          <a:p>
            <a:pPr marL="0" indent="0" algn="just">
              <a:buNone/>
            </a:pPr>
            <a:r>
              <a:rPr lang="en-IN" dirty="0" err="1" smtClean="0"/>
              <a:t>ECMAScript</a:t>
            </a:r>
            <a:r>
              <a:rPr lang="en-IN" dirty="0" smtClean="0"/>
              <a:t> has two built-in numeric types: Number and </a:t>
            </a:r>
            <a:r>
              <a:rPr lang="en-IN" dirty="0" err="1" smtClean="0"/>
              <a:t>BigInt</a:t>
            </a:r>
            <a:r>
              <a:rPr lang="en-IN" dirty="0" smtClean="0"/>
              <a:t>.</a:t>
            </a:r>
          </a:p>
          <a:p>
            <a:pPr marL="0" indent="0" algn="just">
              <a:buNone/>
            </a:pPr>
            <a:r>
              <a:rPr lang="en-IN" dirty="0" smtClean="0"/>
              <a:t>The </a:t>
            </a:r>
            <a:r>
              <a:rPr lang="en-IN" dirty="0"/>
              <a:t>Number type is a double-precision 64-bit binary format IEEE 754 value (numbers between -(2^53 − 1) and 2^53 − 1</a:t>
            </a:r>
            <a:r>
              <a:rPr lang="en-IN" dirty="0" smtClean="0"/>
              <a:t>).</a:t>
            </a:r>
          </a:p>
        </p:txBody>
      </p:sp>
    </p:spTree>
    <p:extLst>
      <p:ext uri="{BB962C8B-B14F-4D97-AF65-F5344CB8AC3E}">
        <p14:creationId xmlns:p14="http://schemas.microsoft.com/office/powerpoint/2010/main" val="31443743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Primitive data types</a:t>
            </a:r>
            <a:endParaRPr lang="en-IN" b="1" dirty="0"/>
          </a:p>
        </p:txBody>
      </p:sp>
      <p:sp>
        <p:nvSpPr>
          <p:cNvPr id="3" name="Content Placeholder 2"/>
          <p:cNvSpPr>
            <a:spLocks noGrp="1"/>
          </p:cNvSpPr>
          <p:nvPr>
            <p:ph sz="quarter" idx="1"/>
          </p:nvPr>
        </p:nvSpPr>
        <p:spPr/>
        <p:txBody>
          <a:bodyPr>
            <a:normAutofit/>
          </a:bodyPr>
          <a:lstStyle/>
          <a:p>
            <a:pPr algn="just"/>
            <a:r>
              <a:rPr lang="en-US" b="1" dirty="0" err="1" smtClean="0"/>
              <a:t>BigInt</a:t>
            </a:r>
            <a:endParaRPr lang="en-US" b="1" dirty="0" smtClean="0"/>
          </a:p>
          <a:p>
            <a:pPr marL="0" indent="0" algn="just">
              <a:buNone/>
            </a:pPr>
            <a:r>
              <a:rPr lang="en-US" dirty="0"/>
              <a:t>A </a:t>
            </a:r>
            <a:r>
              <a:rPr lang="en-US" dirty="0" err="1"/>
              <a:t>BigInt</a:t>
            </a:r>
            <a:r>
              <a:rPr lang="en-US" dirty="0"/>
              <a:t> value, also sometimes just called a </a:t>
            </a:r>
            <a:r>
              <a:rPr lang="en-US" dirty="0" err="1"/>
              <a:t>BigInt</a:t>
            </a:r>
            <a:r>
              <a:rPr lang="en-US" dirty="0"/>
              <a:t>, is a </a:t>
            </a:r>
            <a:r>
              <a:rPr lang="en-US" dirty="0" err="1"/>
              <a:t>bigint</a:t>
            </a:r>
            <a:r>
              <a:rPr lang="en-US" dirty="0"/>
              <a:t> primitive, created by appending n to the end of an integer literal, or by calling the </a:t>
            </a:r>
            <a:r>
              <a:rPr lang="en-US" dirty="0" err="1"/>
              <a:t>BigInt</a:t>
            </a:r>
            <a:r>
              <a:rPr lang="en-US" dirty="0"/>
              <a:t>() function (without the new operator) and giving it an integer value or string value.</a:t>
            </a:r>
            <a:endParaRPr lang="en-US" dirty="0" smtClean="0"/>
          </a:p>
        </p:txBody>
      </p:sp>
    </p:spTree>
    <p:extLst>
      <p:ext uri="{BB962C8B-B14F-4D97-AF65-F5344CB8AC3E}">
        <p14:creationId xmlns:p14="http://schemas.microsoft.com/office/powerpoint/2010/main" val="15972472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Primitive data types</a:t>
            </a:r>
            <a:endParaRPr lang="en-IN" b="1" dirty="0"/>
          </a:p>
        </p:txBody>
      </p:sp>
      <p:sp>
        <p:nvSpPr>
          <p:cNvPr id="3" name="Content Placeholder 2"/>
          <p:cNvSpPr>
            <a:spLocks noGrp="1"/>
          </p:cNvSpPr>
          <p:nvPr>
            <p:ph sz="quarter" idx="1"/>
          </p:nvPr>
        </p:nvSpPr>
        <p:spPr/>
        <p:txBody>
          <a:bodyPr>
            <a:normAutofit/>
          </a:bodyPr>
          <a:lstStyle/>
          <a:p>
            <a:pPr algn="just"/>
            <a:r>
              <a:rPr lang="pt-BR" b="1" dirty="0"/>
              <a:t>Boolean </a:t>
            </a:r>
            <a:r>
              <a:rPr lang="pt-BR" b="1" dirty="0" smtClean="0"/>
              <a:t>type</a:t>
            </a:r>
          </a:p>
          <a:p>
            <a:pPr marL="0" indent="0" algn="just">
              <a:buNone/>
            </a:pPr>
            <a:r>
              <a:rPr lang="en-IN" dirty="0" smtClean="0"/>
              <a:t>Boolean </a:t>
            </a:r>
            <a:r>
              <a:rPr lang="en-IN" dirty="0"/>
              <a:t>represents a logical entity and can have two values: true and false</a:t>
            </a:r>
            <a:r>
              <a:rPr lang="en-IN" dirty="0" smtClean="0"/>
              <a:t>.</a:t>
            </a:r>
          </a:p>
          <a:p>
            <a:pPr marL="0" indent="0" algn="just">
              <a:buNone/>
            </a:pPr>
            <a:endParaRPr lang="en-US" b="1" dirty="0"/>
          </a:p>
          <a:p>
            <a:pPr algn="just"/>
            <a:r>
              <a:rPr lang="en-US" b="1" dirty="0"/>
              <a:t>Null </a:t>
            </a:r>
            <a:r>
              <a:rPr lang="en-US" b="1" dirty="0" smtClean="0"/>
              <a:t>type</a:t>
            </a:r>
          </a:p>
          <a:p>
            <a:pPr marL="0" indent="0" algn="just">
              <a:buNone/>
            </a:pPr>
            <a:r>
              <a:rPr lang="en-IN" dirty="0" smtClean="0"/>
              <a:t>The </a:t>
            </a:r>
            <a:r>
              <a:rPr lang="en-IN" dirty="0"/>
              <a:t>Null type has exactly one value: </a:t>
            </a:r>
            <a:r>
              <a:rPr lang="en-IN" dirty="0" smtClean="0"/>
              <a:t>null.</a:t>
            </a:r>
          </a:p>
          <a:p>
            <a:pPr marL="0" indent="0" algn="just">
              <a:buNone/>
            </a:pPr>
            <a:endParaRPr lang="en-US" b="1" dirty="0"/>
          </a:p>
          <a:p>
            <a:pPr algn="just"/>
            <a:r>
              <a:rPr lang="en-US" b="1" dirty="0" smtClean="0"/>
              <a:t>Undefined type</a:t>
            </a:r>
          </a:p>
          <a:p>
            <a:pPr marL="0" indent="0" algn="just">
              <a:buNone/>
            </a:pPr>
            <a:r>
              <a:rPr lang="en-IN" dirty="0" smtClean="0"/>
              <a:t>A </a:t>
            </a:r>
            <a:r>
              <a:rPr lang="en-IN" dirty="0"/>
              <a:t>variable that has not been assigned a value has the value undefined. </a:t>
            </a:r>
            <a:endParaRPr lang="en-US" b="1" dirty="0" smtClean="0"/>
          </a:p>
        </p:txBody>
      </p:sp>
    </p:spTree>
    <p:extLst>
      <p:ext uri="{BB962C8B-B14F-4D97-AF65-F5344CB8AC3E}">
        <p14:creationId xmlns:p14="http://schemas.microsoft.com/office/powerpoint/2010/main" val="3212912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Primitive data types</a:t>
            </a:r>
            <a:endParaRPr lang="en-IN" b="1" dirty="0"/>
          </a:p>
        </p:txBody>
      </p:sp>
      <p:sp>
        <p:nvSpPr>
          <p:cNvPr id="3" name="Content Placeholder 2"/>
          <p:cNvSpPr>
            <a:spLocks noGrp="1"/>
          </p:cNvSpPr>
          <p:nvPr>
            <p:ph sz="quarter" idx="1"/>
          </p:nvPr>
        </p:nvSpPr>
        <p:spPr/>
        <p:txBody>
          <a:bodyPr>
            <a:normAutofit/>
          </a:bodyPr>
          <a:lstStyle/>
          <a:p>
            <a:pPr algn="just"/>
            <a:r>
              <a:rPr lang="en-US" b="1" dirty="0" smtClean="0"/>
              <a:t>Symbol</a:t>
            </a:r>
          </a:p>
          <a:p>
            <a:pPr marL="0" indent="0" algn="just">
              <a:buNone/>
            </a:pPr>
            <a:r>
              <a:rPr lang="en-IN" sz="2700" dirty="0" smtClean="0">
                <a:solidFill>
                  <a:schemeClr val="tx1"/>
                </a:solidFill>
              </a:rPr>
              <a:t>Symbol is a built-in object whose constructor returns a symbol primitive — also called a Symbol value or just a Symbol — that’s guaranteed to be unique. </a:t>
            </a:r>
          </a:p>
          <a:p>
            <a:pPr marL="0" indent="0" algn="just">
              <a:buNone/>
            </a:pPr>
            <a:endParaRPr lang="en-IN" sz="2700" dirty="0"/>
          </a:p>
          <a:p>
            <a:pPr marL="0" indent="0" algn="just">
              <a:buNone/>
            </a:pPr>
            <a:r>
              <a:rPr lang="en-IN" sz="2700" dirty="0" smtClean="0">
                <a:solidFill>
                  <a:schemeClr val="tx1"/>
                </a:solidFill>
              </a:rPr>
              <a:t>Symbols </a:t>
            </a:r>
            <a:r>
              <a:rPr lang="en-IN" sz="2700" dirty="0">
                <a:solidFill>
                  <a:schemeClr val="tx1"/>
                </a:solidFill>
              </a:rPr>
              <a:t>are often used to add unique property keys to an object that won’t collide with keys any other code might add to the object, and which are hidden from any mechanisms other code will typically use to access the object. </a:t>
            </a:r>
            <a:endParaRPr lang="en-US" sz="2700" dirty="0" smtClean="0">
              <a:solidFill>
                <a:schemeClr val="tx1"/>
              </a:solidFill>
            </a:endParaRPr>
          </a:p>
        </p:txBody>
      </p:sp>
    </p:spTree>
    <p:extLst>
      <p:ext uri="{BB962C8B-B14F-4D97-AF65-F5344CB8AC3E}">
        <p14:creationId xmlns:p14="http://schemas.microsoft.com/office/powerpoint/2010/main" val="29224921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763</TotalTime>
  <Words>493</Words>
  <Application>Microsoft Office PowerPoint</Application>
  <PresentationFormat>On-screen Show (4:3)</PresentationFormat>
  <Paragraphs>58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Origin</vt:lpstr>
      <vt:lpstr>JavaScript</vt:lpstr>
      <vt:lpstr>JavaScript variables</vt:lpstr>
      <vt:lpstr>JavaScript variables</vt:lpstr>
      <vt:lpstr>Dynamic typing</vt:lpstr>
      <vt:lpstr>Primitive data types</vt:lpstr>
      <vt:lpstr>Primitive data types</vt:lpstr>
      <vt:lpstr>Primitive data types</vt:lpstr>
      <vt:lpstr>Primitive data types</vt:lpstr>
      <vt:lpstr>Primitive data types</vt:lpstr>
      <vt:lpstr>Reference data types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102</cp:revision>
  <dcterms:created xsi:type="dcterms:W3CDTF">2020-07-17T10:32:53Z</dcterms:created>
  <dcterms:modified xsi:type="dcterms:W3CDTF">2024-01-15T07:16:21Z</dcterms:modified>
</cp:coreProperties>
</file>