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4" r:id="rId3"/>
    <p:sldId id="266" r:id="rId4"/>
    <p:sldId id="267" r:id="rId5"/>
    <p:sldId id="268" r:id="rId6"/>
    <p:sldId id="269" r:id="rId7"/>
    <p:sldId id="270" r:id="rId8"/>
    <p:sldId id="273" r:id="rId9"/>
    <p:sldId id="274" r:id="rId10"/>
    <p:sldId id="275" r:id="rId11"/>
    <p:sldId id="277"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20-01-2024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20-01-2024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20-01-2024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20-01-2024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20-01-2024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20-01-2024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Operators</a:t>
            </a:r>
            <a:endParaRPr lang="en-IN" b="1" dirty="0"/>
          </a:p>
        </p:txBody>
      </p:sp>
      <p:sp>
        <p:nvSpPr>
          <p:cNvPr id="3" name="Content Placeholder 2"/>
          <p:cNvSpPr>
            <a:spLocks noGrp="1"/>
          </p:cNvSpPr>
          <p:nvPr>
            <p:ph sz="quarter" idx="1"/>
          </p:nvPr>
        </p:nvSpPr>
        <p:spPr/>
        <p:txBody>
          <a:bodyPr>
            <a:normAutofit fontScale="92500" lnSpcReduction="20000"/>
          </a:bodyPr>
          <a:lstStyle/>
          <a:p>
            <a:pPr algn="just"/>
            <a:r>
              <a:rPr lang="en-IN" dirty="0"/>
              <a:t>Assignment operators</a:t>
            </a:r>
          </a:p>
          <a:p>
            <a:pPr algn="just"/>
            <a:r>
              <a:rPr lang="en-IN" dirty="0"/>
              <a:t>Comparison operators</a:t>
            </a:r>
          </a:p>
          <a:p>
            <a:pPr algn="just"/>
            <a:r>
              <a:rPr lang="en-IN" dirty="0"/>
              <a:t>Arithmetic operators</a:t>
            </a:r>
          </a:p>
          <a:p>
            <a:pPr algn="just"/>
            <a:r>
              <a:rPr lang="en-IN" dirty="0" smtClean="0"/>
              <a:t>Logical </a:t>
            </a:r>
            <a:r>
              <a:rPr lang="en-IN" dirty="0"/>
              <a:t>operators</a:t>
            </a:r>
          </a:p>
          <a:p>
            <a:pPr algn="just"/>
            <a:r>
              <a:rPr lang="en-IN" dirty="0"/>
              <a:t>String operators</a:t>
            </a:r>
          </a:p>
          <a:p>
            <a:pPr algn="just"/>
            <a:r>
              <a:rPr lang="en-IN" dirty="0"/>
              <a:t>Conditional (ternary) operator</a:t>
            </a:r>
          </a:p>
          <a:p>
            <a:pPr algn="just"/>
            <a:r>
              <a:rPr lang="en-IN" dirty="0" smtClean="0"/>
              <a:t>Unary </a:t>
            </a:r>
            <a:r>
              <a:rPr lang="en-IN" dirty="0"/>
              <a:t>operators</a:t>
            </a:r>
          </a:p>
          <a:p>
            <a:pPr algn="just"/>
            <a:r>
              <a:rPr lang="en-IN" dirty="0"/>
              <a:t>Relational </a:t>
            </a:r>
            <a:r>
              <a:rPr lang="en-IN" dirty="0" smtClean="0"/>
              <a:t>operators</a:t>
            </a:r>
          </a:p>
          <a:p>
            <a:pPr algn="just"/>
            <a:r>
              <a:rPr lang="en-US" dirty="0" smtClean="0"/>
              <a:t>Spread operator</a:t>
            </a:r>
          </a:p>
          <a:p>
            <a:pPr algn="just"/>
            <a:r>
              <a:rPr lang="en-US" dirty="0" smtClean="0"/>
              <a:t>Rest parameter</a:t>
            </a:r>
          </a:p>
          <a:p>
            <a:pPr algn="just"/>
            <a:r>
              <a:rPr lang="en-US" dirty="0" err="1" smtClean="0"/>
              <a:t>Destructuring</a:t>
            </a:r>
            <a:endParaRPr lang="en-US"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Relational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relational operator compares its operands and returns a Boolean value based on whether the comparison is true</a:t>
            </a:r>
            <a:r>
              <a:rPr lang="en-IN" dirty="0" smtClean="0"/>
              <a:t>.</a:t>
            </a:r>
          </a:p>
          <a:p>
            <a:pPr algn="just"/>
            <a:r>
              <a:rPr lang="en-IN" b="1" dirty="0"/>
              <a:t>i</a:t>
            </a:r>
            <a:r>
              <a:rPr lang="en-IN" b="1" dirty="0" smtClean="0"/>
              <a:t>n</a:t>
            </a:r>
          </a:p>
          <a:p>
            <a:pPr marL="0" indent="0" algn="just">
              <a:buNone/>
            </a:pPr>
            <a:r>
              <a:rPr lang="en-US" b="1" dirty="0" smtClean="0"/>
              <a:t>   </a:t>
            </a:r>
            <a:r>
              <a:rPr lang="en-IN" dirty="0"/>
              <a:t>The in operator returns true if the specified property is in the specified object. The syntax is:</a:t>
            </a:r>
          </a:p>
          <a:p>
            <a:pPr marL="0" indent="0" algn="just">
              <a:buNone/>
            </a:pPr>
            <a:endParaRPr lang="en-IN" dirty="0"/>
          </a:p>
          <a:p>
            <a:pPr marL="0" indent="0" algn="ctr">
              <a:buNone/>
            </a:pPr>
            <a:r>
              <a:rPr lang="en-IN" dirty="0" err="1">
                <a:solidFill>
                  <a:srgbClr val="0070C0"/>
                </a:solidFill>
              </a:rPr>
              <a:t>propNameOrNumber</a:t>
            </a:r>
            <a:r>
              <a:rPr lang="en-IN" dirty="0">
                <a:solidFill>
                  <a:srgbClr val="0070C0"/>
                </a:solidFill>
              </a:rPr>
              <a:t> in </a:t>
            </a:r>
            <a:r>
              <a:rPr lang="en-IN" dirty="0" err="1" smtClean="0">
                <a:solidFill>
                  <a:srgbClr val="0070C0"/>
                </a:solidFill>
              </a:rPr>
              <a:t>objectName</a:t>
            </a:r>
            <a:endParaRPr lang="en-IN" dirty="0" smtClean="0">
              <a:solidFill>
                <a:srgbClr val="0070C0"/>
              </a:solidFill>
            </a:endParaRPr>
          </a:p>
          <a:p>
            <a:pPr marL="0" indent="0" algn="ctr">
              <a:buNone/>
            </a:pPr>
            <a:endParaRPr lang="en-US" dirty="0">
              <a:solidFill>
                <a:srgbClr val="0070C0"/>
              </a:solidFill>
            </a:endParaRPr>
          </a:p>
          <a:p>
            <a:pPr marL="0" indent="0" algn="just">
              <a:buNone/>
            </a:pPr>
            <a:r>
              <a:rPr lang="en-IN" dirty="0"/>
              <a:t>where </a:t>
            </a:r>
            <a:r>
              <a:rPr lang="en-IN" dirty="0" err="1"/>
              <a:t>propNameOrNumber</a:t>
            </a:r>
            <a:r>
              <a:rPr lang="en-IN" dirty="0"/>
              <a:t> is a string, numeric, or symbol expression representing a property name or array index, and </a:t>
            </a:r>
            <a:r>
              <a:rPr lang="en-IN" dirty="0" err="1"/>
              <a:t>objectName</a:t>
            </a:r>
            <a:r>
              <a:rPr lang="en-IN" dirty="0"/>
              <a:t> is the name of an object.</a:t>
            </a:r>
          </a:p>
        </p:txBody>
      </p:sp>
    </p:spTree>
    <p:extLst>
      <p:ext uri="{BB962C8B-B14F-4D97-AF65-F5344CB8AC3E}">
        <p14:creationId xmlns:p14="http://schemas.microsoft.com/office/powerpoint/2010/main" val="2148883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Spread operator</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a:bodyPr>
          <a:lstStyle/>
          <a:p>
            <a:pPr algn="just"/>
            <a:r>
              <a:rPr lang="en-IN" dirty="0"/>
              <a:t>Spread syntax (...) allows an </a:t>
            </a:r>
            <a:r>
              <a:rPr lang="en-IN" dirty="0" err="1"/>
              <a:t>iterable</a:t>
            </a:r>
            <a:r>
              <a:rPr lang="en-IN" dirty="0"/>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r>
              <a:rPr lang="en-IN" dirty="0" smtClean="0"/>
              <a:t>.</a:t>
            </a:r>
          </a:p>
          <a:p>
            <a:pPr algn="just"/>
            <a:r>
              <a:rPr lang="en-IN" dirty="0"/>
              <a:t>Spread syntax can be used when all elements from an object or array need to be included in a list of some kind.</a:t>
            </a:r>
            <a:endParaRPr lang="en-US" dirty="0"/>
          </a:p>
        </p:txBody>
      </p:sp>
    </p:spTree>
    <p:extLst>
      <p:ext uri="{BB962C8B-B14F-4D97-AF65-F5344CB8AC3E}">
        <p14:creationId xmlns:p14="http://schemas.microsoft.com/office/powerpoint/2010/main" val="310354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parameter</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a:bodyPr>
          <a:lstStyle/>
          <a:p>
            <a:pPr algn="just"/>
            <a:r>
              <a:rPr lang="en-IN" dirty="0"/>
              <a:t>Rest syntax looks exactly like spread syntax. In a way, rest syntax is the opposite of spread syntax. Spread syntax "expands" an array into its elements, while rest syntax collects multiple elements and "condenses" them into a single element.</a:t>
            </a:r>
            <a:endParaRPr lang="en-US" dirty="0"/>
          </a:p>
        </p:txBody>
      </p:sp>
    </p:spTree>
    <p:extLst>
      <p:ext uri="{BB962C8B-B14F-4D97-AF65-F5344CB8AC3E}">
        <p14:creationId xmlns:p14="http://schemas.microsoft.com/office/powerpoint/2010/main" val="316828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Destructuring</a:t>
            </a:r>
            <a:endParaRPr lang="en-IN" b="1" dirty="0"/>
          </a:p>
        </p:txBody>
      </p:sp>
      <p:sp>
        <p:nvSpPr>
          <p:cNvPr id="3" name="Content Placeholder 2"/>
          <p:cNvSpPr>
            <a:spLocks noGrp="1"/>
          </p:cNvSpPr>
          <p:nvPr>
            <p:ph sz="quarter" idx="1"/>
          </p:nvPr>
        </p:nvSpPr>
        <p:spPr>
          <a:solidFill>
            <a:schemeClr val="accent3">
              <a:lumMod val="60000"/>
              <a:lumOff val="40000"/>
            </a:schemeClr>
          </a:solidFill>
        </p:spPr>
        <p:txBody>
          <a:bodyPr>
            <a:normAutofit fontScale="85000" lnSpcReduction="20000"/>
          </a:bodyPr>
          <a:lstStyle/>
          <a:p>
            <a:pPr algn="just"/>
            <a:r>
              <a:rPr lang="en-IN" dirty="0"/>
              <a:t>For more complex assignments, the </a:t>
            </a:r>
            <a:r>
              <a:rPr lang="en-IN" dirty="0" err="1"/>
              <a:t>destructuring</a:t>
            </a:r>
            <a:r>
              <a:rPr lang="en-IN" dirty="0"/>
              <a:t> assignment syntax is a JavaScript expression that makes it possible to extract data from arrays or objects using a syntax that mirrors the construction of array and object literals</a:t>
            </a:r>
            <a:r>
              <a:rPr lang="en-IN" dirty="0" smtClean="0"/>
              <a:t>.</a:t>
            </a:r>
          </a:p>
          <a:p>
            <a:pPr algn="just"/>
            <a:r>
              <a:rPr lang="en-IN" dirty="0" err="1"/>
              <a:t>var</a:t>
            </a:r>
            <a:r>
              <a:rPr lang="en-IN" dirty="0"/>
              <a:t> foo = ['one', 'two', 'three'];</a:t>
            </a:r>
          </a:p>
          <a:p>
            <a:pPr algn="just"/>
            <a:endParaRPr lang="en-IN" dirty="0"/>
          </a:p>
          <a:p>
            <a:pPr marL="0" indent="0" algn="just">
              <a:buNone/>
            </a:pPr>
            <a:r>
              <a:rPr lang="en-IN" dirty="0">
                <a:solidFill>
                  <a:srgbClr val="0070C0"/>
                </a:solidFill>
              </a:rPr>
              <a:t>// without </a:t>
            </a:r>
            <a:r>
              <a:rPr lang="en-IN" dirty="0" err="1">
                <a:solidFill>
                  <a:srgbClr val="0070C0"/>
                </a:solidFill>
              </a:rPr>
              <a:t>destructuring</a:t>
            </a:r>
            <a:endParaRPr lang="en-IN" dirty="0">
              <a:solidFill>
                <a:srgbClr val="0070C0"/>
              </a:solidFill>
            </a:endParaRPr>
          </a:p>
          <a:p>
            <a:pPr marL="0" indent="0" algn="just">
              <a:buNone/>
            </a:pPr>
            <a:r>
              <a:rPr lang="en-IN" dirty="0" err="1">
                <a:solidFill>
                  <a:srgbClr val="0070C0"/>
                </a:solidFill>
              </a:rPr>
              <a:t>var</a:t>
            </a:r>
            <a:r>
              <a:rPr lang="en-IN" dirty="0">
                <a:solidFill>
                  <a:srgbClr val="0070C0"/>
                </a:solidFill>
              </a:rPr>
              <a:t> one   = foo[0];</a:t>
            </a:r>
          </a:p>
          <a:p>
            <a:pPr marL="0" indent="0" algn="just">
              <a:buNone/>
            </a:pPr>
            <a:r>
              <a:rPr lang="en-IN" dirty="0" err="1">
                <a:solidFill>
                  <a:srgbClr val="0070C0"/>
                </a:solidFill>
              </a:rPr>
              <a:t>var</a:t>
            </a:r>
            <a:r>
              <a:rPr lang="en-IN" dirty="0">
                <a:solidFill>
                  <a:srgbClr val="0070C0"/>
                </a:solidFill>
              </a:rPr>
              <a:t> two   = foo[1];</a:t>
            </a:r>
          </a:p>
          <a:p>
            <a:pPr marL="0" indent="0" algn="just">
              <a:buNone/>
            </a:pPr>
            <a:r>
              <a:rPr lang="en-IN" dirty="0" err="1">
                <a:solidFill>
                  <a:srgbClr val="0070C0"/>
                </a:solidFill>
              </a:rPr>
              <a:t>var</a:t>
            </a:r>
            <a:r>
              <a:rPr lang="en-IN" dirty="0">
                <a:solidFill>
                  <a:srgbClr val="0070C0"/>
                </a:solidFill>
              </a:rPr>
              <a:t> three = foo[2];</a:t>
            </a:r>
          </a:p>
          <a:p>
            <a:pPr marL="0" indent="0" algn="just">
              <a:buNone/>
            </a:pPr>
            <a:endParaRPr lang="en-IN" dirty="0">
              <a:solidFill>
                <a:srgbClr val="0070C0"/>
              </a:solidFill>
            </a:endParaRPr>
          </a:p>
          <a:p>
            <a:pPr marL="0" indent="0" algn="just">
              <a:buNone/>
            </a:pPr>
            <a:r>
              <a:rPr lang="en-IN" dirty="0">
                <a:solidFill>
                  <a:srgbClr val="0070C0"/>
                </a:solidFill>
              </a:rPr>
              <a:t>// with </a:t>
            </a:r>
            <a:r>
              <a:rPr lang="en-IN" dirty="0" err="1">
                <a:solidFill>
                  <a:srgbClr val="0070C0"/>
                </a:solidFill>
              </a:rPr>
              <a:t>destructuring</a:t>
            </a:r>
            <a:endParaRPr lang="en-IN" dirty="0">
              <a:solidFill>
                <a:srgbClr val="0070C0"/>
              </a:solidFill>
            </a:endParaRPr>
          </a:p>
          <a:p>
            <a:pPr marL="0" indent="0" algn="just">
              <a:buNone/>
            </a:pPr>
            <a:r>
              <a:rPr lang="en-IN" dirty="0" err="1">
                <a:solidFill>
                  <a:srgbClr val="0070C0"/>
                </a:solidFill>
              </a:rPr>
              <a:t>var</a:t>
            </a:r>
            <a:r>
              <a:rPr lang="en-IN" dirty="0">
                <a:solidFill>
                  <a:srgbClr val="0070C0"/>
                </a:solidFill>
              </a:rPr>
              <a:t> [one, two, three] = foo;</a:t>
            </a:r>
          </a:p>
        </p:txBody>
      </p:sp>
    </p:spTree>
    <p:extLst>
      <p:ext uri="{BB962C8B-B14F-4D97-AF65-F5344CB8AC3E}">
        <p14:creationId xmlns:p14="http://schemas.microsoft.com/office/powerpoint/2010/main" val="4104086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operators</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70430122"/>
              </p:ext>
            </p:extLst>
          </p:nvPr>
        </p:nvGraphicFramePr>
        <p:xfrm>
          <a:off x="301625" y="1800203"/>
          <a:ext cx="8504238" cy="4025944"/>
        </p:xfrm>
        <a:graphic>
          <a:graphicData uri="http://schemas.openxmlformats.org/drawingml/2006/table">
            <a:tbl>
              <a:tblPr>
                <a:tableStyleId>{35758FB7-9AC5-4552-8A53-C91805E547FA}</a:tableStyleId>
              </a:tblPr>
              <a:tblGrid>
                <a:gridCol w="2834746"/>
                <a:gridCol w="2834746"/>
                <a:gridCol w="2834746"/>
              </a:tblGrid>
              <a:tr h="465913">
                <a:tc>
                  <a:txBody>
                    <a:bodyPr/>
                    <a:lstStyle/>
                    <a:p>
                      <a:pPr algn="just"/>
                      <a:r>
                        <a:rPr lang="en-IN" sz="1700" u="none" dirty="0">
                          <a:effectLst/>
                        </a:rPr>
                        <a:t>Name</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Shorthand operator</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Meaning</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Addition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Subtraction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Multiplication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Division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Remainder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r>
              <a:tr h="465913">
                <a:tc>
                  <a:txBody>
                    <a:bodyPr/>
                    <a:lstStyle/>
                    <a:p>
                      <a:pPr algn="just"/>
                      <a:r>
                        <a:rPr lang="en-IN" sz="1700" u="none" dirty="0">
                          <a:effectLst/>
                        </a:rPr>
                        <a:t>Exponentiation assignment</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a:effectLst/>
                        </a:rPr>
                        <a:t>x **= y</a:t>
                      </a:r>
                      <a:endParaRPr lang="en-IN" sz="1700" u="none">
                        <a:solidFill>
                          <a:schemeClr val="tx1"/>
                        </a:solidFill>
                        <a:effectLst/>
                        <a:latin typeface="Times New Roman" pitchFamily="18" charset="0"/>
                        <a:cs typeface="Times New Roman" pitchFamily="18" charset="0"/>
                      </a:endParaRPr>
                    </a:p>
                  </a:txBody>
                  <a:tcPr marL="105889" marR="105889" marT="105889" marB="105889" anchor="ctr"/>
                </a:tc>
                <a:tc>
                  <a:txBody>
                    <a:bodyPr/>
                    <a:lstStyle/>
                    <a:p>
                      <a:pPr algn="just"/>
                      <a:r>
                        <a:rPr lang="en-IN" sz="1700" u="none" dirty="0">
                          <a:effectLst/>
                        </a:rPr>
                        <a:t>x = x ** y</a:t>
                      </a:r>
                      <a:endParaRPr lang="en-IN" sz="1700" u="none" dirty="0">
                        <a:solidFill>
                          <a:schemeClr val="tx1"/>
                        </a:solidFill>
                        <a:effectLst/>
                        <a:latin typeface="Times New Roman" pitchFamily="18" charset="0"/>
                        <a:cs typeface="Times New Roman" pitchFamily="18" charset="0"/>
                      </a:endParaRPr>
                    </a:p>
                  </a:txBody>
                  <a:tcPr marL="105889" marR="105889" marT="105889" marB="105889" anchor="ctr"/>
                </a:tc>
              </a:tr>
            </a:tbl>
          </a:graphicData>
        </a:graphic>
      </p:graphicFrame>
    </p:spTree>
    <p:extLst>
      <p:ext uri="{BB962C8B-B14F-4D97-AF65-F5344CB8AC3E}">
        <p14:creationId xmlns:p14="http://schemas.microsoft.com/office/powerpoint/2010/main" val="122382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57294120"/>
              </p:ext>
            </p:extLst>
          </p:nvPr>
        </p:nvGraphicFramePr>
        <p:xfrm>
          <a:off x="827581" y="980730"/>
          <a:ext cx="7416826" cy="5599098"/>
        </p:xfrm>
        <a:graphic>
          <a:graphicData uri="http://schemas.openxmlformats.org/drawingml/2006/table">
            <a:tbl>
              <a:tblPr/>
              <a:tblGrid>
                <a:gridCol w="2952331"/>
                <a:gridCol w="4464495"/>
              </a:tblGrid>
              <a:tr h="303089">
                <a:tc>
                  <a:txBody>
                    <a:bodyPr/>
                    <a:lstStyle/>
                    <a:p>
                      <a:pPr algn="l"/>
                      <a:r>
                        <a:rPr lang="en-IN" sz="1600" u="none" dirty="0">
                          <a:solidFill>
                            <a:schemeClr val="tx1"/>
                          </a:solidFill>
                          <a:effectLst/>
                          <a:latin typeface="Times New Roman" pitchFamily="18" charset="0"/>
                          <a:cs typeface="Times New Roman" pitchFamily="18" charset="0"/>
                        </a:rPr>
                        <a:t>Operator</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1600" u="none" dirty="0">
                          <a:solidFill>
                            <a:schemeClr val="tx1"/>
                          </a:solidFill>
                          <a:effectLst/>
                          <a:latin typeface="Times New Roman" pitchFamily="18" charset="0"/>
                          <a:cs typeface="Times New Roman" pitchFamily="18" charset="0"/>
                        </a:rPr>
                        <a:t>Description</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r>
              <a:tr h="468783">
                <a:tc>
                  <a:txBody>
                    <a:bodyPr/>
                    <a:lstStyle/>
                    <a:p>
                      <a:pPr algn="l"/>
                      <a:r>
                        <a:rPr lang="en-IN" sz="1600" u="none" dirty="0">
                          <a:solidFill>
                            <a:schemeClr val="tx1"/>
                          </a:solidFill>
                          <a:effectLst/>
                          <a:latin typeface="Times New Roman" pitchFamily="18" charset="0"/>
                          <a:cs typeface="Times New Roman" pitchFamily="18" charset="0"/>
                        </a:rPr>
                        <a:t>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equal.</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468783">
                <a:tc>
                  <a:txBody>
                    <a:bodyPr/>
                    <a:lstStyle/>
                    <a:p>
                      <a:pPr algn="l"/>
                      <a:r>
                        <a:rPr lang="en-IN" sz="1600" u="none" dirty="0">
                          <a:solidFill>
                            <a:schemeClr val="tx1"/>
                          </a:solidFill>
                          <a:effectLst/>
                          <a:latin typeface="Times New Roman" pitchFamily="18" charset="0"/>
                          <a:cs typeface="Times New Roman" pitchFamily="18" charset="0"/>
                        </a:rPr>
                        <a:t>Not 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operands are not equal.</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965870">
                <a:tc>
                  <a:txBody>
                    <a:bodyPr/>
                    <a:lstStyle/>
                    <a:p>
                      <a:pPr algn="l"/>
                      <a:r>
                        <a:rPr lang="en-IN" sz="1600" u="none" dirty="0">
                          <a:solidFill>
                            <a:schemeClr val="tx1"/>
                          </a:solidFill>
                          <a:effectLst/>
                          <a:latin typeface="Times New Roman" pitchFamily="18" charset="0"/>
                          <a:cs typeface="Times New Roman" pitchFamily="18" charset="0"/>
                        </a:rPr>
                        <a:t>Strict equal (===)</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equal and of the same type</a:t>
                      </a:r>
                      <a:r>
                        <a:rPr lang="en-IN" sz="1600" u="none" dirty="0" smtClean="0">
                          <a:solidFill>
                            <a:schemeClr val="tx1"/>
                          </a:solidFill>
                          <a:effectLst/>
                          <a:latin typeface="Times New Roman" pitchFamily="18" charset="0"/>
                          <a:cs typeface="Times New Roman" pitchFamily="18" charset="0"/>
                        </a:rPr>
                        <a:t>.</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800174">
                <a:tc>
                  <a:txBody>
                    <a:bodyPr/>
                    <a:lstStyle/>
                    <a:p>
                      <a:pPr algn="l"/>
                      <a:r>
                        <a:rPr lang="en-IN" sz="1600" u="none" dirty="0">
                          <a:solidFill>
                            <a:schemeClr val="tx1"/>
                          </a:solidFill>
                          <a:effectLst/>
                          <a:latin typeface="Times New Roman" pitchFamily="18" charset="0"/>
                          <a:cs typeface="Times New Roman" pitchFamily="18" charset="0"/>
                        </a:rPr>
                        <a:t>Strict not </a:t>
                      </a:r>
                      <a:r>
                        <a:rPr lang="en-IN" sz="1600" u="none" dirty="0" smtClean="0">
                          <a:solidFill>
                            <a:schemeClr val="tx1"/>
                          </a:solidFill>
                          <a:effectLst/>
                          <a:latin typeface="Times New Roman" pitchFamily="18" charset="0"/>
                          <a:cs typeface="Times New Roman" pitchFamily="18" charset="0"/>
                        </a:rPr>
                        <a:t>equal (!==)</a:t>
                      </a:r>
                      <a:endParaRPr lang="en-IN" sz="1600" u="none" dirty="0">
                        <a:solidFill>
                          <a:schemeClr val="tx1"/>
                        </a:solidFill>
                        <a:effectLst/>
                        <a:latin typeface="Times New Roman" pitchFamily="18" charset="0"/>
                        <a:cs typeface="Times New Roman" pitchFamily="18" charset="0"/>
                      </a:endParaRP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operands are of the same type but not equal, or are of different type.</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Greater than (&gt;)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Greater than or equal (&gt;=)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greater than or equal to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Less than (&lt;)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a:solidFill>
                            <a:schemeClr val="tx1"/>
                          </a:solidFill>
                          <a:effectLst/>
                          <a:latin typeface="Times New Roman" pitchFamily="18" charset="0"/>
                          <a:cs typeface="Times New Roman" pitchFamily="18" charset="0"/>
                        </a:rPr>
                        <a:t>Returns true if the left operand is less than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34479">
                <a:tc>
                  <a:txBody>
                    <a:bodyPr/>
                    <a:lstStyle/>
                    <a:p>
                      <a:pPr algn="l"/>
                      <a:r>
                        <a:rPr lang="en-IN" sz="1600" u="none" dirty="0">
                          <a:solidFill>
                            <a:schemeClr val="tx1"/>
                          </a:solidFill>
                          <a:effectLst/>
                          <a:latin typeface="Times New Roman" pitchFamily="18" charset="0"/>
                          <a:cs typeface="Times New Roman" pitchFamily="18" charset="0"/>
                        </a:rPr>
                        <a:t>Less than or equal (&lt;=)</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Returns true if the left operand is less than or equal to the right operand.</a:t>
                      </a:r>
                    </a:p>
                  </a:txBody>
                  <a:tcPr marL="56866" marR="56866" marT="56866" marB="5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14260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Arithmetic </a:t>
            </a:r>
            <a:r>
              <a:rPr lang="en-IN" b="1" dirty="0" smtClean="0"/>
              <a:t>operators</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18126744"/>
              </p:ext>
            </p:extLst>
          </p:nvPr>
        </p:nvGraphicFramePr>
        <p:xfrm>
          <a:off x="827585" y="980726"/>
          <a:ext cx="7488830" cy="5293157"/>
        </p:xfrm>
        <a:graphic>
          <a:graphicData uri="http://schemas.openxmlformats.org/drawingml/2006/table">
            <a:tbl>
              <a:tblPr/>
              <a:tblGrid>
                <a:gridCol w="2160239"/>
                <a:gridCol w="5328591"/>
              </a:tblGrid>
              <a:tr h="319324">
                <a:tc>
                  <a:txBody>
                    <a:bodyPr/>
                    <a:lstStyle/>
                    <a:p>
                      <a:pPr algn="l"/>
                      <a:r>
                        <a:rPr lang="en-IN" sz="1600" u="none" dirty="0">
                          <a:solidFill>
                            <a:schemeClr val="tx1"/>
                          </a:solidFill>
                          <a:effectLst/>
                          <a:latin typeface="Times New Roman" pitchFamily="18" charset="0"/>
                          <a:cs typeface="Times New Roman" pitchFamily="18" charset="0"/>
                        </a:rPr>
                        <a:t>Operator</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1600" u="none" dirty="0">
                          <a:solidFill>
                            <a:schemeClr val="tx1"/>
                          </a:solidFill>
                          <a:effectLst/>
                          <a:latin typeface="Times New Roman" pitchFamily="18" charset="0"/>
                          <a:cs typeface="Times New Roman" pitchFamily="18" charset="0"/>
                        </a:rPr>
                        <a:t>Description</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r>
              <a:tr h="667677">
                <a:tc>
                  <a:txBody>
                    <a:bodyPr/>
                    <a:lstStyle/>
                    <a:p>
                      <a:pPr algn="l"/>
                      <a:r>
                        <a:rPr lang="en-IN" sz="1600" u="none" dirty="0">
                          <a:solidFill>
                            <a:schemeClr val="tx1"/>
                          </a:solidFill>
                          <a:effectLst/>
                          <a:latin typeface="Times New Roman" pitchFamily="18" charset="0"/>
                          <a:cs typeface="Times New Roman" pitchFamily="18" charset="0"/>
                        </a:rPr>
                        <a:t>Remainder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Returns </a:t>
                      </a:r>
                      <a:r>
                        <a:rPr lang="en-IN" sz="1600" u="none" dirty="0">
                          <a:solidFill>
                            <a:schemeClr val="tx1"/>
                          </a:solidFill>
                          <a:effectLst/>
                          <a:latin typeface="Times New Roman" pitchFamily="18" charset="0"/>
                          <a:cs typeface="Times New Roman" pitchFamily="18" charset="0"/>
                        </a:rPr>
                        <a:t>the integer remainder of dividing the two operands.</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1417071">
                <a:tc>
                  <a:txBody>
                    <a:bodyPr/>
                    <a:lstStyle/>
                    <a:p>
                      <a:pPr algn="l"/>
                      <a:r>
                        <a:rPr lang="en-IN" sz="1600" u="none" dirty="0">
                          <a:solidFill>
                            <a:schemeClr val="tx1"/>
                          </a:solidFill>
                          <a:effectLst/>
                          <a:latin typeface="Times New Roman" pitchFamily="18" charset="0"/>
                          <a:cs typeface="Times New Roman" pitchFamily="18" charset="0"/>
                        </a:rPr>
                        <a:t>Increment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Adds </a:t>
                      </a:r>
                      <a:r>
                        <a:rPr lang="en-IN" sz="1600" u="none" dirty="0">
                          <a:solidFill>
                            <a:schemeClr val="tx1"/>
                          </a:solidFill>
                          <a:effectLst/>
                          <a:latin typeface="Times New Roman" pitchFamily="18" charset="0"/>
                          <a:cs typeface="Times New Roman" pitchFamily="18" charset="0"/>
                        </a:rPr>
                        <a:t>one to its operand. If used as a prefix operator (++x), returns the value of its operand after adding one; if used as a postfix operator (x++), returns the value of its operand before adding one.</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1016029">
                <a:tc>
                  <a:txBody>
                    <a:bodyPr/>
                    <a:lstStyle/>
                    <a:p>
                      <a:pPr algn="l"/>
                      <a:r>
                        <a:rPr lang="en-IN" sz="1600" u="none" dirty="0">
                          <a:solidFill>
                            <a:schemeClr val="tx1"/>
                          </a:solidFill>
                          <a:effectLst/>
                          <a:latin typeface="Times New Roman" pitchFamily="18" charset="0"/>
                          <a:cs typeface="Times New Roman" pitchFamily="18" charset="0"/>
                        </a:rPr>
                        <a:t>Decrement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Subtracts </a:t>
                      </a:r>
                      <a:r>
                        <a:rPr lang="en-IN" sz="1600" u="none" dirty="0">
                          <a:solidFill>
                            <a:schemeClr val="tx1"/>
                          </a:solidFill>
                          <a:effectLst/>
                          <a:latin typeface="Times New Roman" pitchFamily="18" charset="0"/>
                          <a:cs typeface="Times New Roman" pitchFamily="18" charset="0"/>
                        </a:rPr>
                        <a:t>one from its operand. The return value is analogous to that for the increment operator.</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493500">
                <a:tc>
                  <a:txBody>
                    <a:bodyPr/>
                    <a:lstStyle/>
                    <a:p>
                      <a:pPr algn="l"/>
                      <a:r>
                        <a:rPr lang="en-IN" sz="1600" u="none" dirty="0">
                          <a:solidFill>
                            <a:schemeClr val="tx1"/>
                          </a:solidFill>
                          <a:effectLst/>
                          <a:latin typeface="Times New Roman" pitchFamily="18" charset="0"/>
                          <a:cs typeface="Times New Roman" pitchFamily="18" charset="0"/>
                        </a:rPr>
                        <a:t>Unary negation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Returns </a:t>
                      </a:r>
                      <a:r>
                        <a:rPr lang="en-IN" sz="1600" u="none" dirty="0">
                          <a:solidFill>
                            <a:schemeClr val="tx1"/>
                          </a:solidFill>
                          <a:effectLst/>
                          <a:latin typeface="Times New Roman" pitchFamily="18" charset="0"/>
                          <a:cs typeface="Times New Roman" pitchFamily="18" charset="0"/>
                        </a:rPr>
                        <a:t>the negation of its operand.</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67677">
                <a:tc>
                  <a:txBody>
                    <a:bodyPr/>
                    <a:lstStyle/>
                    <a:p>
                      <a:pPr algn="l"/>
                      <a:r>
                        <a:rPr lang="en-IN" sz="1600" u="none" dirty="0">
                          <a:solidFill>
                            <a:schemeClr val="tx1"/>
                          </a:solidFill>
                          <a:effectLst/>
                          <a:latin typeface="Times New Roman" pitchFamily="18" charset="0"/>
                          <a:cs typeface="Times New Roman" pitchFamily="18" charset="0"/>
                        </a:rPr>
                        <a:t>Unary plus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smtClean="0">
                          <a:solidFill>
                            <a:schemeClr val="tx1"/>
                          </a:solidFill>
                          <a:effectLst/>
                          <a:latin typeface="Times New Roman" pitchFamily="18" charset="0"/>
                          <a:cs typeface="Times New Roman" pitchFamily="18" charset="0"/>
                        </a:rPr>
                        <a:t>Attempts </a:t>
                      </a:r>
                      <a:r>
                        <a:rPr lang="en-IN" sz="1600" u="none" dirty="0">
                          <a:solidFill>
                            <a:schemeClr val="tx1"/>
                          </a:solidFill>
                          <a:effectLst/>
                          <a:latin typeface="Times New Roman" pitchFamily="18" charset="0"/>
                          <a:cs typeface="Times New Roman" pitchFamily="18" charset="0"/>
                        </a:rPr>
                        <a:t>to convert the operand to a number, if it is not already.</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667677">
                <a:tc>
                  <a:txBody>
                    <a:bodyPr/>
                    <a:lstStyle/>
                    <a:p>
                      <a:pPr algn="l"/>
                      <a:r>
                        <a:rPr lang="en-IN" sz="1600" u="none" dirty="0">
                          <a:solidFill>
                            <a:schemeClr val="tx1"/>
                          </a:solidFill>
                          <a:effectLst/>
                          <a:latin typeface="Times New Roman" pitchFamily="18" charset="0"/>
                          <a:cs typeface="Times New Roman" pitchFamily="18" charset="0"/>
                        </a:rPr>
                        <a:t>Exponentiation operator (**)</a:t>
                      </a: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1600" u="none" dirty="0">
                          <a:solidFill>
                            <a:schemeClr val="tx1"/>
                          </a:solidFill>
                          <a:effectLst/>
                          <a:latin typeface="Times New Roman" pitchFamily="18" charset="0"/>
                          <a:cs typeface="Times New Roman" pitchFamily="18" charset="0"/>
                        </a:rPr>
                        <a:t>Calculates the base to the exponent power, that is, </a:t>
                      </a:r>
                      <a:r>
                        <a:rPr lang="en-IN" sz="1600" u="none" dirty="0" err="1">
                          <a:solidFill>
                            <a:schemeClr val="tx1"/>
                          </a:solidFill>
                          <a:effectLst/>
                          <a:latin typeface="Times New Roman" pitchFamily="18" charset="0"/>
                          <a:cs typeface="Times New Roman" pitchFamily="18" charset="0"/>
                        </a:rPr>
                        <a:t>base^exponent</a:t>
                      </a:r>
                      <a:endParaRPr lang="en-IN" sz="1600" u="none" dirty="0">
                        <a:solidFill>
                          <a:schemeClr val="tx1"/>
                        </a:solidFill>
                        <a:effectLst/>
                        <a:latin typeface="Times New Roman" pitchFamily="18" charset="0"/>
                        <a:cs typeface="Times New Roman" pitchFamily="18" charset="0"/>
                      </a:endParaRPr>
                    </a:p>
                  </a:txBody>
                  <a:tcPr marL="59843" marR="59843" marT="59843" marB="598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300342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Logical operators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382180578"/>
              </p:ext>
            </p:extLst>
          </p:nvPr>
        </p:nvGraphicFramePr>
        <p:xfrm>
          <a:off x="1410003" y="1527175"/>
          <a:ext cx="6258340" cy="4688911"/>
        </p:xfrm>
        <a:graphic>
          <a:graphicData uri="http://schemas.openxmlformats.org/drawingml/2006/table">
            <a:tbl>
              <a:tblPr/>
              <a:tblGrid>
                <a:gridCol w="3129170"/>
                <a:gridCol w="3129170"/>
              </a:tblGrid>
              <a:tr h="344466">
                <a:tc>
                  <a:txBody>
                    <a:bodyPr/>
                    <a:lstStyle/>
                    <a:p>
                      <a:pPr algn="l"/>
                      <a:r>
                        <a:rPr lang="en-IN" sz="2000" u="none" dirty="0">
                          <a:solidFill>
                            <a:schemeClr val="tx1"/>
                          </a:solidFill>
                          <a:effectLst/>
                          <a:latin typeface="Times New Roman" pitchFamily="18" charset="0"/>
                          <a:cs typeface="Times New Roman" pitchFamily="18" charset="0"/>
                        </a:rPr>
                        <a:t>Operator</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c>
                  <a:txBody>
                    <a:bodyPr/>
                    <a:lstStyle/>
                    <a:p>
                      <a:pPr algn="l"/>
                      <a:r>
                        <a:rPr lang="en-IN" sz="2000" u="none" dirty="0">
                          <a:solidFill>
                            <a:schemeClr val="tx1"/>
                          </a:solidFill>
                          <a:effectLst/>
                          <a:latin typeface="Times New Roman" pitchFamily="18" charset="0"/>
                          <a:cs typeface="Times New Roman" pitchFamily="18" charset="0"/>
                        </a:rPr>
                        <a:t>Usage</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D5D5"/>
                    </a:solidFill>
                  </a:tcPr>
                </a:tc>
              </a:tr>
              <a:tr h="1659699">
                <a:tc>
                  <a:txBody>
                    <a:bodyPr/>
                    <a:lstStyle/>
                    <a:p>
                      <a:pPr algn="l"/>
                      <a:r>
                        <a:rPr lang="en-IN" sz="2000" u="none" dirty="0">
                          <a:solidFill>
                            <a:schemeClr val="tx1"/>
                          </a:solidFill>
                          <a:effectLst/>
                          <a:latin typeface="Times New Roman" pitchFamily="18" charset="0"/>
                          <a:cs typeface="Times New Roman" pitchFamily="18" charset="0"/>
                        </a:rPr>
                        <a:t>Logical </a:t>
                      </a:r>
                      <a:r>
                        <a:rPr lang="en-IN" sz="2000" u="none" dirty="0" smtClean="0">
                          <a:solidFill>
                            <a:schemeClr val="tx1"/>
                          </a:solidFill>
                          <a:effectLst/>
                          <a:latin typeface="Times New Roman" pitchFamily="18" charset="0"/>
                          <a:cs typeface="Times New Roman" pitchFamily="18" charset="0"/>
                        </a:rPr>
                        <a:t>AND (&amp;&amp;)</a:t>
                      </a:r>
                      <a:endParaRPr lang="en-IN" sz="2000" u="none" dirty="0">
                        <a:solidFill>
                          <a:schemeClr val="tx1"/>
                        </a:solidFill>
                        <a:effectLst/>
                        <a:latin typeface="Times New Roman" pitchFamily="18" charset="0"/>
                        <a:cs typeface="Times New Roman" pitchFamily="18" charset="0"/>
                      </a:endParaRP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expr1 &amp;&amp; expr2</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1659699">
                <a:tc>
                  <a:txBody>
                    <a:bodyPr/>
                    <a:lstStyle/>
                    <a:p>
                      <a:pPr algn="l"/>
                      <a:r>
                        <a:rPr lang="en-IN" sz="2000" u="none" dirty="0">
                          <a:solidFill>
                            <a:schemeClr val="tx1"/>
                          </a:solidFill>
                          <a:effectLst/>
                          <a:latin typeface="Times New Roman" pitchFamily="18" charset="0"/>
                          <a:cs typeface="Times New Roman" pitchFamily="18" charset="0"/>
                        </a:rPr>
                        <a:t>Logical OR (||)</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expr1 || expr2</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r h="908137">
                <a:tc>
                  <a:txBody>
                    <a:bodyPr/>
                    <a:lstStyle/>
                    <a:p>
                      <a:pPr algn="l"/>
                      <a:r>
                        <a:rPr lang="en-IN" sz="2000" u="none" dirty="0">
                          <a:solidFill>
                            <a:schemeClr val="tx1"/>
                          </a:solidFill>
                          <a:effectLst/>
                          <a:latin typeface="Times New Roman" pitchFamily="18" charset="0"/>
                          <a:cs typeface="Times New Roman" pitchFamily="18" charset="0"/>
                        </a:rPr>
                        <a:t>Logical </a:t>
                      </a:r>
                      <a:r>
                        <a:rPr lang="en-IN" sz="2000" u="none" dirty="0" smtClean="0">
                          <a:solidFill>
                            <a:schemeClr val="tx1"/>
                          </a:solidFill>
                          <a:effectLst/>
                          <a:latin typeface="Times New Roman" pitchFamily="18" charset="0"/>
                          <a:cs typeface="Times New Roman" pitchFamily="18" charset="0"/>
                        </a:rPr>
                        <a:t>NOT</a:t>
                      </a:r>
                      <a:r>
                        <a:rPr lang="en-IN" sz="2000" u="none" dirty="0">
                          <a:solidFill>
                            <a:schemeClr val="tx1"/>
                          </a:solidFill>
                          <a:effectLst/>
                          <a:latin typeface="Times New Roman" pitchFamily="18" charset="0"/>
                          <a:cs typeface="Times New Roman" pitchFamily="18" charset="0"/>
                        </a:rPr>
                        <a:t> (!)</a:t>
                      </a: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c>
                  <a:txBody>
                    <a:bodyPr/>
                    <a:lstStyle/>
                    <a:p>
                      <a:pPr algn="l"/>
                      <a:r>
                        <a:rPr lang="en-IN" sz="2000" u="none" dirty="0">
                          <a:solidFill>
                            <a:schemeClr val="tx1"/>
                          </a:solidFill>
                          <a:effectLst/>
                          <a:latin typeface="Times New Roman" pitchFamily="18" charset="0"/>
                          <a:cs typeface="Times New Roman" pitchFamily="18" charset="0"/>
                        </a:rPr>
                        <a:t>!</a:t>
                      </a:r>
                      <a:r>
                        <a:rPr lang="en-IN" sz="2000" u="none" dirty="0" err="1">
                          <a:solidFill>
                            <a:schemeClr val="tx1"/>
                          </a:solidFill>
                          <a:effectLst/>
                          <a:latin typeface="Times New Roman" pitchFamily="18" charset="0"/>
                          <a:cs typeface="Times New Roman" pitchFamily="18" charset="0"/>
                        </a:rPr>
                        <a:t>expr</a:t>
                      </a:r>
                      <a:endParaRPr lang="en-IN" sz="2000" u="none" dirty="0">
                        <a:solidFill>
                          <a:schemeClr val="tx1"/>
                        </a:solidFill>
                        <a:effectLst/>
                        <a:latin typeface="Times New Roman" pitchFamily="18" charset="0"/>
                        <a:cs typeface="Times New Roman" pitchFamily="18" charset="0"/>
                      </a:endParaRPr>
                    </a:p>
                  </a:txBody>
                  <a:tcPr marL="78288" marR="78288" marT="78288" marB="7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3995615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String operators</a:t>
            </a:r>
          </a:p>
        </p:txBody>
      </p:sp>
      <p:sp>
        <p:nvSpPr>
          <p:cNvPr id="3" name="Content Placeholder 2"/>
          <p:cNvSpPr>
            <a:spLocks noGrp="1"/>
          </p:cNvSpPr>
          <p:nvPr>
            <p:ph sz="quarter" idx="1"/>
          </p:nvPr>
        </p:nvSpPr>
        <p:spPr/>
        <p:txBody>
          <a:bodyPr/>
          <a:lstStyle/>
          <a:p>
            <a:pPr algn="just"/>
            <a:r>
              <a:rPr lang="en-IN" dirty="0"/>
              <a:t>In addition to the comparison operators, which can be used on string values, the concatenation operator (+) concatenates two string values together, returning another string that is the union of the two operand strings</a:t>
            </a:r>
            <a:r>
              <a:rPr lang="en-IN" dirty="0" smtClean="0"/>
              <a:t>.</a:t>
            </a:r>
          </a:p>
          <a:p>
            <a:pPr marL="0" indent="0" algn="ctr">
              <a:buNone/>
            </a:pPr>
            <a:r>
              <a:rPr lang="en-IN" dirty="0">
                <a:solidFill>
                  <a:srgbClr val="0070C0"/>
                </a:solidFill>
              </a:rPr>
              <a:t>console.log('my ' + 'string'); // console logs the string "my string</a:t>
            </a:r>
            <a:r>
              <a:rPr lang="en-IN" dirty="0" smtClean="0">
                <a:solidFill>
                  <a:srgbClr val="0070C0"/>
                </a:solidFill>
              </a:rPr>
              <a:t>".</a:t>
            </a:r>
          </a:p>
          <a:p>
            <a:pPr marL="0" indent="0" algn="ctr">
              <a:buNone/>
            </a:pPr>
            <a:endParaRPr lang="en-US" dirty="0">
              <a:solidFill>
                <a:srgbClr val="0070C0"/>
              </a:solidFill>
            </a:endParaRPr>
          </a:p>
          <a:p>
            <a:pPr marL="0" indent="0" algn="ctr">
              <a:buNone/>
            </a:pPr>
            <a:r>
              <a:rPr lang="en-IN" dirty="0" err="1">
                <a:solidFill>
                  <a:srgbClr val="0070C0"/>
                </a:solidFill>
              </a:rPr>
              <a:t>var</a:t>
            </a:r>
            <a:r>
              <a:rPr lang="en-IN" dirty="0">
                <a:solidFill>
                  <a:srgbClr val="0070C0"/>
                </a:solidFill>
              </a:rPr>
              <a:t> </a:t>
            </a:r>
            <a:r>
              <a:rPr lang="en-IN" dirty="0" err="1">
                <a:solidFill>
                  <a:srgbClr val="0070C0"/>
                </a:solidFill>
              </a:rPr>
              <a:t>mystring</a:t>
            </a:r>
            <a:r>
              <a:rPr lang="en-IN" dirty="0">
                <a:solidFill>
                  <a:srgbClr val="0070C0"/>
                </a:solidFill>
              </a:rPr>
              <a:t> = 'alpha'; </a:t>
            </a:r>
            <a:r>
              <a:rPr lang="en-IN" dirty="0" err="1">
                <a:solidFill>
                  <a:srgbClr val="0070C0"/>
                </a:solidFill>
              </a:rPr>
              <a:t>mystring</a:t>
            </a:r>
            <a:r>
              <a:rPr lang="en-IN" dirty="0">
                <a:solidFill>
                  <a:srgbClr val="0070C0"/>
                </a:solidFill>
              </a:rPr>
              <a:t> += 'bet'; // evaluates to "alphabet" and assigns this value to </a:t>
            </a:r>
            <a:r>
              <a:rPr lang="en-IN" dirty="0" err="1">
                <a:solidFill>
                  <a:srgbClr val="0070C0"/>
                </a:solidFill>
              </a:rPr>
              <a:t>mystring</a:t>
            </a:r>
            <a:r>
              <a:rPr lang="en-IN" dirty="0">
                <a:solidFill>
                  <a:srgbClr val="0070C0"/>
                </a:solidFill>
              </a:rPr>
              <a:t>.</a:t>
            </a:r>
          </a:p>
        </p:txBody>
      </p:sp>
    </p:spTree>
    <p:extLst>
      <p:ext uri="{BB962C8B-B14F-4D97-AF65-F5344CB8AC3E}">
        <p14:creationId xmlns:p14="http://schemas.microsoft.com/office/powerpoint/2010/main" val="409776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Conditional (ternary) operator</a:t>
            </a:r>
          </a:p>
        </p:txBody>
      </p:sp>
      <p:sp>
        <p:nvSpPr>
          <p:cNvPr id="3" name="Content Placeholder 2"/>
          <p:cNvSpPr>
            <a:spLocks noGrp="1"/>
          </p:cNvSpPr>
          <p:nvPr>
            <p:ph sz="quarter" idx="1"/>
          </p:nvPr>
        </p:nvSpPr>
        <p:spPr/>
        <p:txBody>
          <a:bodyPr>
            <a:normAutofit fontScale="85000" lnSpcReduction="10000"/>
          </a:bodyPr>
          <a:lstStyle/>
          <a:p>
            <a:pPr algn="just"/>
            <a:r>
              <a:rPr lang="en-IN" dirty="0"/>
              <a:t>The conditional operator is the only JavaScript operator that takes three operands. The operator can have one of two values based on a condition. The syntax is:</a:t>
            </a:r>
          </a:p>
          <a:p>
            <a:pPr algn="just"/>
            <a:endParaRPr lang="en-IN" dirty="0"/>
          </a:p>
          <a:p>
            <a:pPr marL="0" indent="0" algn="ctr">
              <a:buNone/>
            </a:pPr>
            <a:r>
              <a:rPr lang="en-IN" dirty="0">
                <a:solidFill>
                  <a:srgbClr val="0070C0"/>
                </a:solidFill>
              </a:rPr>
              <a:t>condition ? </a:t>
            </a:r>
            <a:r>
              <a:rPr lang="en-IN" dirty="0" smtClean="0">
                <a:solidFill>
                  <a:srgbClr val="0070C0"/>
                </a:solidFill>
              </a:rPr>
              <a:t>val1 </a:t>
            </a:r>
            <a:r>
              <a:rPr lang="en-IN" dirty="0">
                <a:solidFill>
                  <a:srgbClr val="0070C0"/>
                </a:solidFill>
              </a:rPr>
              <a:t>: </a:t>
            </a:r>
            <a:r>
              <a:rPr lang="en-IN" dirty="0" smtClean="0">
                <a:solidFill>
                  <a:srgbClr val="0070C0"/>
                </a:solidFill>
              </a:rPr>
              <a:t>val2</a:t>
            </a:r>
          </a:p>
          <a:p>
            <a:pPr algn="just"/>
            <a:r>
              <a:rPr lang="en-IN" dirty="0"/>
              <a:t>If condition is true, the operator has the value of val1. Otherwise it has the value of val2. You can use the conditional operator anywhere you would use a standard operator.</a:t>
            </a:r>
          </a:p>
          <a:p>
            <a:pPr algn="just"/>
            <a:endParaRPr lang="en-IN" dirty="0">
              <a:solidFill>
                <a:srgbClr val="0070C0"/>
              </a:solidFill>
            </a:endParaRPr>
          </a:p>
          <a:p>
            <a:pPr marL="0" indent="0" algn="just">
              <a:buNone/>
            </a:pPr>
            <a:r>
              <a:rPr lang="en-IN" dirty="0"/>
              <a:t>For example,</a:t>
            </a:r>
          </a:p>
          <a:p>
            <a:pPr marL="0" indent="0" algn="ctr">
              <a:buNone/>
            </a:pPr>
            <a:endParaRPr lang="en-IN" dirty="0">
              <a:solidFill>
                <a:srgbClr val="0070C0"/>
              </a:solidFill>
            </a:endParaRPr>
          </a:p>
          <a:p>
            <a:pPr marL="0" indent="0" algn="ctr">
              <a:buNone/>
            </a:pPr>
            <a:r>
              <a:rPr lang="en-IN" dirty="0" err="1">
                <a:solidFill>
                  <a:srgbClr val="0070C0"/>
                </a:solidFill>
              </a:rPr>
              <a:t>var</a:t>
            </a:r>
            <a:r>
              <a:rPr lang="en-IN" dirty="0">
                <a:solidFill>
                  <a:srgbClr val="0070C0"/>
                </a:solidFill>
              </a:rPr>
              <a:t> status = (age &gt;= 18) ? 'adult' : 'minor';</a:t>
            </a:r>
          </a:p>
        </p:txBody>
      </p:sp>
    </p:spTree>
    <p:extLst>
      <p:ext uri="{BB962C8B-B14F-4D97-AF65-F5344CB8AC3E}">
        <p14:creationId xmlns:p14="http://schemas.microsoft.com/office/powerpoint/2010/main" val="2076951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fontScale="92500" lnSpcReduction="20000"/>
          </a:bodyPr>
          <a:lstStyle/>
          <a:p>
            <a:pPr algn="just"/>
            <a:r>
              <a:rPr lang="en-IN" dirty="0"/>
              <a:t>A unary operation is an operation with only one operand</a:t>
            </a:r>
            <a:r>
              <a:rPr lang="en-IN" dirty="0" smtClean="0"/>
              <a:t>.</a:t>
            </a:r>
          </a:p>
          <a:p>
            <a:r>
              <a:rPr lang="en-IN" b="1" dirty="0"/>
              <a:t>delete</a:t>
            </a:r>
          </a:p>
          <a:p>
            <a:pPr marL="0" indent="0" algn="just">
              <a:buNone/>
            </a:pPr>
            <a:r>
              <a:rPr lang="en-IN" dirty="0" smtClean="0"/>
              <a:t>    The</a:t>
            </a:r>
            <a:r>
              <a:rPr lang="en-IN" dirty="0"/>
              <a:t> delete operator deletes an object's property. The syntax is</a:t>
            </a:r>
            <a:r>
              <a:rPr lang="en-IN" dirty="0" smtClean="0"/>
              <a:t>:</a:t>
            </a:r>
          </a:p>
          <a:p>
            <a:pPr algn="just"/>
            <a:endParaRPr lang="en-IN" dirty="0"/>
          </a:p>
          <a:p>
            <a:pPr marL="0" indent="0" algn="just">
              <a:buNone/>
            </a:pPr>
            <a:r>
              <a:rPr lang="en-IN" dirty="0">
                <a:solidFill>
                  <a:srgbClr val="0070C0"/>
                </a:solidFill>
              </a:rPr>
              <a:t>delete </a:t>
            </a:r>
            <a:r>
              <a:rPr lang="en-IN" dirty="0" err="1">
                <a:solidFill>
                  <a:srgbClr val="0070C0"/>
                </a:solidFill>
              </a:rPr>
              <a:t>object.property</a:t>
            </a:r>
            <a:r>
              <a:rPr lang="en-IN" dirty="0">
                <a:solidFill>
                  <a:srgbClr val="0070C0"/>
                </a:solidFill>
              </a:rPr>
              <a:t>; </a:t>
            </a:r>
            <a:endParaRPr lang="en-IN" dirty="0" smtClean="0">
              <a:solidFill>
                <a:srgbClr val="0070C0"/>
              </a:solidFill>
            </a:endParaRPr>
          </a:p>
          <a:p>
            <a:pPr marL="0" indent="0" algn="just">
              <a:buNone/>
            </a:pPr>
            <a:endParaRPr lang="en-IN" dirty="0" smtClean="0"/>
          </a:p>
          <a:p>
            <a:pPr marL="0" indent="0" algn="just">
              <a:buNone/>
            </a:pPr>
            <a:r>
              <a:rPr lang="en-IN" dirty="0" smtClean="0"/>
              <a:t>where</a:t>
            </a:r>
            <a:r>
              <a:rPr lang="en-IN" dirty="0"/>
              <a:t> object is the name of an object, property is an existing property, and </a:t>
            </a:r>
            <a:r>
              <a:rPr lang="en-IN" dirty="0" err="1"/>
              <a:t>propertyKey</a:t>
            </a:r>
            <a:r>
              <a:rPr lang="en-IN" dirty="0"/>
              <a:t> is a string or symbol referring to an existing property</a:t>
            </a:r>
            <a:r>
              <a:rPr lang="en-IN" dirty="0" smtClean="0"/>
              <a:t>. </a:t>
            </a:r>
            <a:r>
              <a:rPr lang="en-IN" dirty="0"/>
              <a:t>If the delete operator succeeds, it removes the property from the object. Trying to access it afterwards will yield undefined. </a:t>
            </a:r>
          </a:p>
          <a:p>
            <a:pPr algn="just"/>
            <a:endParaRPr lang="en-IN" dirty="0">
              <a:solidFill>
                <a:srgbClr val="0070C0"/>
              </a:solidFill>
            </a:endParaRPr>
          </a:p>
        </p:txBody>
      </p:sp>
    </p:spTree>
    <p:extLst>
      <p:ext uri="{BB962C8B-B14F-4D97-AF65-F5344CB8AC3E}">
        <p14:creationId xmlns:p14="http://schemas.microsoft.com/office/powerpoint/2010/main" val="4079886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Unary operators</a:t>
            </a:r>
          </a:p>
        </p:txBody>
      </p:sp>
      <p:sp>
        <p:nvSpPr>
          <p:cNvPr id="3" name="Content Placeholder 2"/>
          <p:cNvSpPr>
            <a:spLocks noGrp="1"/>
          </p:cNvSpPr>
          <p:nvPr>
            <p:ph sz="quarter" idx="1"/>
          </p:nvPr>
        </p:nvSpPr>
        <p:spPr/>
        <p:txBody>
          <a:bodyPr>
            <a:normAutofit lnSpcReduction="10000"/>
          </a:bodyPr>
          <a:lstStyle/>
          <a:p>
            <a:pPr algn="just"/>
            <a:r>
              <a:rPr lang="en-IN" b="1" dirty="0" err="1"/>
              <a:t>t</a:t>
            </a:r>
            <a:r>
              <a:rPr lang="en-IN" b="1" dirty="0" err="1" smtClean="0"/>
              <a:t>ypeof</a:t>
            </a:r>
            <a:endParaRPr lang="en-IN" b="1" dirty="0" smtClean="0"/>
          </a:p>
          <a:p>
            <a:pPr marL="0" indent="0" algn="just">
              <a:buNone/>
            </a:pPr>
            <a:r>
              <a:rPr lang="en-US" b="1" dirty="0">
                <a:solidFill>
                  <a:srgbClr val="0070C0"/>
                </a:solidFill>
              </a:rPr>
              <a:t> </a:t>
            </a:r>
            <a:r>
              <a:rPr lang="en-US" b="1" dirty="0" smtClean="0">
                <a:solidFill>
                  <a:srgbClr val="0070C0"/>
                </a:solidFill>
              </a:rPr>
              <a:t>  </a:t>
            </a:r>
            <a:r>
              <a:rPr lang="en-IN" dirty="0"/>
              <a:t>The </a:t>
            </a:r>
            <a:r>
              <a:rPr lang="en-IN" dirty="0" err="1"/>
              <a:t>typeof</a:t>
            </a:r>
            <a:r>
              <a:rPr lang="en-IN" dirty="0"/>
              <a:t> operator is used in either of the following ways</a:t>
            </a:r>
            <a:r>
              <a:rPr lang="en-IN" dirty="0" smtClean="0"/>
              <a:t>:</a:t>
            </a:r>
          </a:p>
          <a:p>
            <a:pPr marL="0" indent="0" algn="just">
              <a:buNone/>
            </a:pPr>
            <a:r>
              <a:rPr lang="en-IN" dirty="0" err="1">
                <a:solidFill>
                  <a:srgbClr val="0070C0"/>
                </a:solidFill>
              </a:rPr>
              <a:t>typeof</a:t>
            </a:r>
            <a:r>
              <a:rPr lang="en-IN" dirty="0">
                <a:solidFill>
                  <a:srgbClr val="0070C0"/>
                </a:solidFill>
              </a:rPr>
              <a:t> operand</a:t>
            </a:r>
          </a:p>
          <a:p>
            <a:pPr marL="0" indent="0" algn="just">
              <a:buNone/>
            </a:pPr>
            <a:r>
              <a:rPr lang="en-IN" dirty="0" err="1">
                <a:solidFill>
                  <a:srgbClr val="0070C0"/>
                </a:solidFill>
              </a:rPr>
              <a:t>typeof</a:t>
            </a:r>
            <a:r>
              <a:rPr lang="en-IN" dirty="0">
                <a:solidFill>
                  <a:srgbClr val="0070C0"/>
                </a:solidFill>
              </a:rPr>
              <a:t> (operand</a:t>
            </a:r>
            <a:r>
              <a:rPr lang="en-IN" dirty="0" smtClean="0">
                <a:solidFill>
                  <a:srgbClr val="0070C0"/>
                </a:solidFill>
              </a:rPr>
              <a:t>)</a:t>
            </a:r>
          </a:p>
          <a:p>
            <a:pPr marL="0" indent="0" algn="just">
              <a:buNone/>
            </a:pPr>
            <a:endParaRPr lang="en-US" dirty="0">
              <a:solidFill>
                <a:srgbClr val="0070C0"/>
              </a:solidFill>
            </a:endParaRPr>
          </a:p>
          <a:p>
            <a:pPr marL="0" indent="0" algn="just">
              <a:buNone/>
            </a:pPr>
            <a:r>
              <a:rPr lang="en-IN" dirty="0"/>
              <a:t>The </a:t>
            </a:r>
            <a:r>
              <a:rPr lang="en-IN" dirty="0" err="1"/>
              <a:t>typeof</a:t>
            </a:r>
            <a:r>
              <a:rPr lang="en-IN" dirty="0"/>
              <a:t> operator returns a string indicating the type of the unevaluated operand. operand is the string, variable, keyword, or object for which the type is to be returned.</a:t>
            </a:r>
          </a:p>
        </p:txBody>
      </p:sp>
    </p:spTree>
    <p:extLst>
      <p:ext uri="{BB962C8B-B14F-4D97-AF65-F5344CB8AC3E}">
        <p14:creationId xmlns:p14="http://schemas.microsoft.com/office/powerpoint/2010/main" val="263910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780</TotalTime>
  <Words>790</Words>
  <Application>Microsoft Office PowerPoint</Application>
  <PresentationFormat>On-screen Show (4:3)</PresentationFormat>
  <Paragraphs>133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JavaScript Operators</vt:lpstr>
      <vt:lpstr>Assignment operators</vt:lpstr>
      <vt:lpstr>Comparison operators</vt:lpstr>
      <vt:lpstr>Arithmetic operators</vt:lpstr>
      <vt:lpstr>Logical operators</vt:lpstr>
      <vt:lpstr>String operators</vt:lpstr>
      <vt:lpstr>Conditional (ternary) operator</vt:lpstr>
      <vt:lpstr>Unary operators</vt:lpstr>
      <vt:lpstr>Unary operators</vt:lpstr>
      <vt:lpstr>Relational operators</vt:lpstr>
      <vt:lpstr>Spread operator</vt:lpstr>
      <vt:lpstr>Rest parameter</vt:lpstr>
      <vt:lpstr>Destructuring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147</cp:revision>
  <dcterms:created xsi:type="dcterms:W3CDTF">2020-07-17T10:32:53Z</dcterms:created>
  <dcterms:modified xsi:type="dcterms:W3CDTF">2024-01-20T11:36:30Z</dcterms:modified>
</cp:coreProperties>
</file>