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3" r:id="rId2"/>
    <p:sldId id="274" r:id="rId3"/>
    <p:sldId id="275" r:id="rId4"/>
    <p:sldId id="277" r:id="rId5"/>
    <p:sldId id="278" r:id="rId6"/>
    <p:sldId id="279" r:id="rId7"/>
    <p:sldId id="280" r:id="rId8"/>
    <p:sldId id="281" r:id="rId9"/>
    <p:sldId id="282" r:id="rId10"/>
    <p:sldId id="276"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21-01-2024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C39394-7CD2-47B2-9792-B8E2B8E2D20A}" type="datetimeFigureOut">
              <a:rPr lang="en-IN" smtClean="0"/>
              <a:t>21-01-2024</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24EB88E-4040-4B41-BBD0-F31C7B68EC80}"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24EB88E-4040-4B41-BBD0-F31C7B68EC80}"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4C39394-7CD2-47B2-9792-B8E2B8E2D20A}" type="datetimeFigureOut">
              <a:rPr lang="en-IN" smtClean="0"/>
              <a:t>21-01-2024</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24EB88E-4040-4B41-BBD0-F31C7B68EC80}"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a:t>REPL (READ, EVAL, PRINT, LOOP) is a computer environment similar to Shell (Unix/Linux) and command prompt. </a:t>
            </a:r>
            <a:endParaRPr lang="en-US" dirty="0" smtClean="0"/>
          </a:p>
          <a:p>
            <a:pPr algn="just"/>
            <a:r>
              <a:rPr lang="en-US" dirty="0" smtClean="0"/>
              <a:t>Node </a:t>
            </a:r>
            <a:r>
              <a:rPr lang="en-US" dirty="0"/>
              <a:t>comes with the REPL environment when it is installed. </a:t>
            </a:r>
            <a:endParaRPr lang="en-US" dirty="0" smtClean="0"/>
          </a:p>
          <a:p>
            <a:pPr algn="just"/>
            <a:r>
              <a:rPr lang="en-US" dirty="0" smtClean="0"/>
              <a:t>System </a:t>
            </a:r>
            <a:r>
              <a:rPr lang="en-US" dirty="0"/>
              <a:t>interacts with the user through outputs of commands/expressions used. </a:t>
            </a:r>
            <a:endParaRPr lang="en-US" dirty="0" smtClean="0"/>
          </a:p>
          <a:p>
            <a:pPr algn="just"/>
            <a:r>
              <a:rPr lang="en-US" dirty="0" smtClean="0"/>
              <a:t>It </a:t>
            </a:r>
            <a:r>
              <a:rPr lang="en-US" dirty="0"/>
              <a:t>is useful in writing and debugging the codes. </a:t>
            </a:r>
            <a:endParaRPr lang="en-US" dirty="0" smtClean="0"/>
          </a:p>
          <a:p>
            <a:pPr algn="just"/>
            <a:r>
              <a:rPr lang="en-US" dirty="0"/>
              <a:t>It specifies a computer environment like a window console or a Unix/Linux shell where you can enter the commands and the system responds with an output in an interactive mode.</a:t>
            </a:r>
            <a:endParaRPr lang="en-US" dirty="0" smtClean="0"/>
          </a:p>
        </p:txBody>
      </p:sp>
    </p:spTree>
    <p:extLst>
      <p:ext uri="{BB962C8B-B14F-4D97-AF65-F5344CB8AC3E}">
        <p14:creationId xmlns:p14="http://schemas.microsoft.com/office/powerpoint/2010/main" val="213506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Package Manager</a:t>
            </a:r>
            <a:endParaRPr lang="en-IN" b="1" dirty="0"/>
          </a:p>
        </p:txBody>
      </p:sp>
      <p:sp>
        <p:nvSpPr>
          <p:cNvPr id="3" name="Content Placeholder 2"/>
          <p:cNvSpPr>
            <a:spLocks noGrp="1"/>
          </p:cNvSpPr>
          <p:nvPr>
            <p:ph sz="quarter" idx="1"/>
          </p:nvPr>
        </p:nvSpPr>
        <p:spPr/>
        <p:txBody>
          <a:bodyPr>
            <a:normAutofit lnSpcReduction="10000"/>
          </a:bodyPr>
          <a:lstStyle/>
          <a:p>
            <a:pPr marL="457200" indent="-457200" algn="just"/>
            <a:r>
              <a:rPr lang="en-US" dirty="0"/>
              <a:t>Node Package Manager (NPM) is a command line tool that installs, updates or uninstalls Node.js packages in your application. </a:t>
            </a:r>
            <a:endParaRPr lang="en-US" dirty="0" smtClean="0"/>
          </a:p>
          <a:p>
            <a:pPr marL="457200" indent="-457200" algn="just"/>
            <a:r>
              <a:rPr lang="en-US" dirty="0" smtClean="0"/>
              <a:t>It </a:t>
            </a:r>
            <a:r>
              <a:rPr lang="en-US" dirty="0"/>
              <a:t>is also an online repository for open-source Node.js packages. </a:t>
            </a:r>
            <a:endParaRPr lang="en-US" dirty="0" smtClean="0"/>
          </a:p>
          <a:p>
            <a:pPr marL="457200" indent="-457200" algn="just"/>
            <a:r>
              <a:rPr lang="en-US" dirty="0" smtClean="0"/>
              <a:t>The </a:t>
            </a:r>
            <a:r>
              <a:rPr lang="en-US" dirty="0"/>
              <a:t>node community around the world creates useful modules and publishes them as packages in this repository</a:t>
            </a:r>
            <a:r>
              <a:rPr lang="en-US" dirty="0" smtClean="0"/>
              <a:t>.</a:t>
            </a:r>
          </a:p>
          <a:p>
            <a:pPr marL="457200" indent="-457200" algn="just"/>
            <a:r>
              <a:rPr lang="en-US" dirty="0"/>
              <a:t>NPM is included with Node.js installation. After you install Node.js, verify NPM installation by writing the following command in terminal or command </a:t>
            </a:r>
            <a:r>
              <a:rPr lang="en-US" dirty="0" smtClean="0"/>
              <a:t>prompt</a:t>
            </a:r>
            <a:endParaRPr lang="en-US" dirty="0"/>
          </a:p>
          <a:p>
            <a:pPr marL="0" indent="0" algn="just">
              <a:buNone/>
            </a:pPr>
            <a:r>
              <a:rPr lang="en-US" dirty="0"/>
              <a:t>	</a:t>
            </a:r>
            <a:r>
              <a:rPr lang="en-US" dirty="0" err="1"/>
              <a:t>npm</a:t>
            </a:r>
            <a:r>
              <a:rPr lang="en-US" dirty="0"/>
              <a:t> -v</a:t>
            </a:r>
          </a:p>
          <a:p>
            <a:pPr marL="457200" indent="-457200" algn="just"/>
            <a:endParaRPr lang="en-IN" dirty="0"/>
          </a:p>
          <a:p>
            <a:pPr marL="457200" indent="-457200" algn="just"/>
            <a:endParaRPr lang="en-IN" dirty="0"/>
          </a:p>
        </p:txBody>
      </p:sp>
    </p:spTree>
    <p:extLst>
      <p:ext uri="{BB962C8B-B14F-4D97-AF65-F5344CB8AC3E}">
        <p14:creationId xmlns:p14="http://schemas.microsoft.com/office/powerpoint/2010/main" val="295614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Install package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Use the following command to install any third party </a:t>
            </a:r>
            <a:r>
              <a:rPr lang="en-US" dirty="0" smtClean="0"/>
              <a:t>module.</a:t>
            </a:r>
            <a:endParaRPr lang="en-US" dirty="0"/>
          </a:p>
          <a:p>
            <a:pPr marL="0" indent="0" algn="just">
              <a:buNone/>
            </a:pPr>
            <a:r>
              <a:rPr lang="en-IN" dirty="0" smtClean="0"/>
              <a:t>	</a:t>
            </a:r>
            <a:r>
              <a:rPr lang="en-IN" dirty="0" err="1" smtClean="0"/>
              <a:t>npm</a:t>
            </a:r>
            <a:r>
              <a:rPr lang="en-IN" dirty="0" smtClean="0"/>
              <a:t> </a:t>
            </a:r>
            <a:r>
              <a:rPr lang="en-IN" dirty="0"/>
              <a:t>install &lt;package name</a:t>
            </a:r>
            <a:r>
              <a:rPr lang="en-IN" dirty="0" smtClean="0"/>
              <a:t>&gt;</a:t>
            </a:r>
          </a:p>
          <a:p>
            <a:pPr marL="0" indent="0" algn="just">
              <a:buNone/>
            </a:pPr>
            <a:endParaRPr lang="en-US" dirty="0"/>
          </a:p>
          <a:p>
            <a:pPr marL="0" indent="0" algn="just">
              <a:buNone/>
            </a:pPr>
            <a:r>
              <a:rPr lang="en-IN" dirty="0" smtClean="0"/>
              <a:t>	</a:t>
            </a:r>
            <a:endParaRPr lang="en-IN" dirty="0"/>
          </a:p>
        </p:txBody>
      </p:sp>
    </p:spTree>
    <p:extLst>
      <p:ext uri="{BB962C8B-B14F-4D97-AF65-F5344CB8AC3E}">
        <p14:creationId xmlns:p14="http://schemas.microsoft.com/office/powerpoint/2010/main" val="197468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sp>
        <p:nvSpPr>
          <p:cNvPr id="3" name="Content Placeholder 2"/>
          <p:cNvSpPr>
            <a:spLocks noGrp="1"/>
          </p:cNvSpPr>
          <p:nvPr>
            <p:ph sz="quarter" idx="1"/>
          </p:nvPr>
        </p:nvSpPr>
        <p:spPr/>
        <p:txBody>
          <a:bodyPr>
            <a:normAutofit/>
          </a:bodyPr>
          <a:lstStyle/>
          <a:p>
            <a:pPr algn="just"/>
            <a:r>
              <a:rPr lang="en-US" b="1" dirty="0"/>
              <a:t>Read : </a:t>
            </a:r>
            <a:r>
              <a:rPr lang="en-US" dirty="0"/>
              <a:t>It reads the inputs from users and parses it into JavaScript data structure. It is then stored to memory.</a:t>
            </a:r>
          </a:p>
          <a:p>
            <a:pPr algn="just"/>
            <a:r>
              <a:rPr lang="en-US" b="1" dirty="0" err="1"/>
              <a:t>Eval</a:t>
            </a:r>
            <a:r>
              <a:rPr lang="en-US" b="1" dirty="0"/>
              <a:t> </a:t>
            </a:r>
            <a:r>
              <a:rPr lang="en-US" b="1" dirty="0" smtClean="0"/>
              <a:t>: </a:t>
            </a:r>
            <a:r>
              <a:rPr lang="en-US" dirty="0" smtClean="0"/>
              <a:t>The </a:t>
            </a:r>
            <a:r>
              <a:rPr lang="en-US" dirty="0"/>
              <a:t>parsed JavaScript data structure is evaluated for the results.</a:t>
            </a:r>
          </a:p>
          <a:p>
            <a:pPr algn="just"/>
            <a:r>
              <a:rPr lang="en-US" b="1" dirty="0"/>
              <a:t>Print </a:t>
            </a:r>
            <a:r>
              <a:rPr lang="en-US" b="1" dirty="0" smtClean="0"/>
              <a:t>: </a:t>
            </a:r>
            <a:r>
              <a:rPr lang="en-US" dirty="0" smtClean="0"/>
              <a:t>The </a:t>
            </a:r>
            <a:r>
              <a:rPr lang="en-US" dirty="0"/>
              <a:t>result is printed after the evaluation.</a:t>
            </a:r>
          </a:p>
          <a:p>
            <a:pPr algn="just"/>
            <a:r>
              <a:rPr lang="en-US" b="1" dirty="0"/>
              <a:t>Loop </a:t>
            </a:r>
            <a:r>
              <a:rPr lang="en-US" b="1" dirty="0" smtClean="0"/>
              <a:t>: </a:t>
            </a:r>
            <a:r>
              <a:rPr lang="en-US" dirty="0" smtClean="0"/>
              <a:t>Loops </a:t>
            </a:r>
            <a:r>
              <a:rPr lang="en-US" dirty="0"/>
              <a:t>the input command. To come out of NODE REPL, press </a:t>
            </a:r>
            <a:r>
              <a:rPr lang="en-US" dirty="0" err="1"/>
              <a:t>ctrl+c</a:t>
            </a:r>
            <a:r>
              <a:rPr lang="en-US" dirty="0"/>
              <a:t> twice</a:t>
            </a:r>
            <a:endParaRPr lang="en-US" dirty="0" smtClean="0"/>
          </a:p>
        </p:txBody>
      </p:sp>
    </p:spTree>
    <p:extLst>
      <p:ext uri="{BB962C8B-B14F-4D97-AF65-F5344CB8AC3E}">
        <p14:creationId xmlns:p14="http://schemas.microsoft.com/office/powerpoint/2010/main" val="418533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5158965"/>
              </p:ext>
            </p:extLst>
          </p:nvPr>
        </p:nvGraphicFramePr>
        <p:xfrm>
          <a:off x="-1" y="1219200"/>
          <a:ext cx="9144000" cy="5572209"/>
        </p:xfrm>
        <a:graphic>
          <a:graphicData uri="http://schemas.openxmlformats.org/drawingml/2006/table">
            <a:tbl>
              <a:tblPr>
                <a:tableStyleId>{5940675A-B579-460E-94D1-54222C63F5DA}</a:tableStyleId>
              </a:tblPr>
              <a:tblGrid>
                <a:gridCol w="2843809"/>
                <a:gridCol w="6300191"/>
              </a:tblGrid>
              <a:tr h="294127">
                <a:tc>
                  <a:txBody>
                    <a:bodyPr/>
                    <a:lstStyle/>
                    <a:p>
                      <a:pPr algn="just" fontAlgn="t"/>
                      <a:r>
                        <a:rPr lang="en-IN" sz="1800" b="1" dirty="0">
                          <a:effectLst/>
                        </a:rPr>
                        <a:t>Commands</a:t>
                      </a:r>
                      <a:endParaRPr lang="en-IN" sz="1800" b="1" dirty="0">
                        <a:solidFill>
                          <a:srgbClr val="333333"/>
                        </a:solidFill>
                        <a:effectLst/>
                        <a:latin typeface="inter-regular"/>
                      </a:endParaRPr>
                    </a:p>
                  </a:txBody>
                  <a:tcPr marL="52523" marR="52523" marT="52523" marB="52523"/>
                </a:tc>
                <a:tc>
                  <a:txBody>
                    <a:bodyPr/>
                    <a:lstStyle/>
                    <a:p>
                      <a:pPr algn="just" fontAlgn="t"/>
                      <a:r>
                        <a:rPr lang="en-IN" sz="1800" b="1" dirty="0">
                          <a:effectLst/>
                        </a:rPr>
                        <a:t>Description</a:t>
                      </a:r>
                      <a:endParaRPr lang="en-IN" sz="1800" b="1" dirty="0">
                        <a:solidFill>
                          <a:srgbClr val="333333"/>
                        </a:solidFill>
                        <a:effectLst/>
                        <a:latin typeface="inter-regular"/>
                      </a:endParaRPr>
                    </a:p>
                  </a:txBody>
                  <a:tcPr marL="52523" marR="52523" marT="52523" marB="52523"/>
                </a:tc>
              </a:tr>
              <a:tr h="483208">
                <a:tc>
                  <a:txBody>
                    <a:bodyPr/>
                    <a:lstStyle/>
                    <a:p>
                      <a:pPr algn="just" fontAlgn="t"/>
                      <a:r>
                        <a:rPr lang="en-IN" sz="1800" dirty="0">
                          <a:effectLst/>
                        </a:rPr>
                        <a:t>ctrl + c</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is used to terminate the current command.</a:t>
                      </a:r>
                      <a:endParaRPr lang="en-US" sz="1800" dirty="0">
                        <a:solidFill>
                          <a:srgbClr val="333333"/>
                        </a:solidFill>
                        <a:effectLst/>
                        <a:latin typeface="inter-regular"/>
                      </a:endParaRPr>
                    </a:p>
                  </a:txBody>
                  <a:tcPr marL="52523" marR="52523" marT="52523" marB="52523"/>
                </a:tc>
              </a:tr>
              <a:tr h="294127">
                <a:tc>
                  <a:txBody>
                    <a:bodyPr/>
                    <a:lstStyle/>
                    <a:p>
                      <a:pPr algn="just" fontAlgn="t"/>
                      <a:r>
                        <a:rPr lang="en-IN" sz="1800">
                          <a:effectLst/>
                        </a:rPr>
                        <a:t>ctrl + c twice</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terminates the node repl.</a:t>
                      </a:r>
                      <a:endParaRPr lang="en-US" sz="1800">
                        <a:solidFill>
                          <a:srgbClr val="333333"/>
                        </a:solidFill>
                        <a:effectLst/>
                        <a:latin typeface="inter-regular"/>
                      </a:endParaRPr>
                    </a:p>
                  </a:txBody>
                  <a:tcPr marL="52523" marR="52523" marT="52523" marB="52523"/>
                </a:tc>
              </a:tr>
              <a:tr h="294127">
                <a:tc>
                  <a:txBody>
                    <a:bodyPr/>
                    <a:lstStyle/>
                    <a:p>
                      <a:pPr algn="just" fontAlgn="t"/>
                      <a:r>
                        <a:rPr lang="en-IN" sz="1800" dirty="0">
                          <a:effectLst/>
                        </a:rPr>
                        <a:t>ctrl + d</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terminates the node repl.</a:t>
                      </a:r>
                      <a:endParaRPr lang="en-US" sz="1800" dirty="0">
                        <a:solidFill>
                          <a:srgbClr val="333333"/>
                        </a:solidFill>
                        <a:effectLst/>
                        <a:latin typeface="inter-regular"/>
                      </a:endParaRPr>
                    </a:p>
                  </a:txBody>
                  <a:tcPr marL="52523" marR="52523" marT="52523" marB="52523"/>
                </a:tc>
              </a:tr>
              <a:tr h="294127">
                <a:tc>
                  <a:txBody>
                    <a:bodyPr/>
                    <a:lstStyle/>
                    <a:p>
                      <a:pPr algn="just" fontAlgn="t"/>
                      <a:r>
                        <a:rPr lang="en-IN" sz="1800" dirty="0">
                          <a:effectLst/>
                        </a:rPr>
                        <a:t>ctrl </a:t>
                      </a:r>
                      <a:r>
                        <a:rPr lang="en-IN" sz="1800">
                          <a:effectLst/>
                        </a:rPr>
                        <a:t>+ </a:t>
                      </a:r>
                      <a:r>
                        <a:rPr lang="en-IN" sz="1800" smtClean="0">
                          <a:effectLst/>
                        </a:rPr>
                        <a:t>L</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a:t>
                      </a:r>
                      <a:r>
                        <a:rPr lang="en-US" sz="1800" dirty="0" smtClean="0">
                          <a:effectLst/>
                        </a:rPr>
                        <a:t>clears the </a:t>
                      </a:r>
                      <a:r>
                        <a:rPr lang="en-US" sz="1800" dirty="0">
                          <a:effectLst/>
                        </a:rPr>
                        <a:t>node repl.</a:t>
                      </a:r>
                      <a:endParaRPr lang="en-US" sz="1800" dirty="0">
                        <a:solidFill>
                          <a:srgbClr val="333333"/>
                        </a:solidFill>
                        <a:effectLst/>
                        <a:latin typeface="inter-regular"/>
                      </a:endParaRPr>
                    </a:p>
                  </a:txBody>
                  <a:tcPr marL="52523" marR="52523" marT="52523" marB="52523"/>
                </a:tc>
              </a:tr>
              <a:tr h="672289">
                <a:tc>
                  <a:txBody>
                    <a:bodyPr/>
                    <a:lstStyle/>
                    <a:p>
                      <a:pPr algn="just" fontAlgn="t"/>
                      <a:r>
                        <a:rPr lang="en-IN" sz="1800" dirty="0">
                          <a:effectLst/>
                        </a:rPr>
                        <a:t>up/down keys</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is used to see command history and modify previous commands.</a:t>
                      </a:r>
                      <a:endParaRPr lang="en-US" sz="1800" dirty="0">
                        <a:solidFill>
                          <a:srgbClr val="333333"/>
                        </a:solidFill>
                        <a:effectLst/>
                        <a:latin typeface="inter-regular"/>
                      </a:endParaRPr>
                    </a:p>
                  </a:txBody>
                  <a:tcPr marL="52523" marR="52523" marT="52523" marB="52523"/>
                </a:tc>
              </a:tr>
              <a:tr h="483208">
                <a:tc>
                  <a:txBody>
                    <a:bodyPr/>
                    <a:lstStyle/>
                    <a:p>
                      <a:pPr algn="just" fontAlgn="t"/>
                      <a:r>
                        <a:rPr lang="en-IN" sz="1800">
                          <a:effectLst/>
                        </a:rPr>
                        <a:t>tab keys</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specifies the list of current command.</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.help</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specifies the list of all commands.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.break</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is used to exit from multi-line expressions.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.clear</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is used to exit from multi-line expressions.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.save filename</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saves current node repl session to a file.</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.load filename</a:t>
                      </a:r>
                      <a:endParaRPr lang="en-IN" sz="1800">
                        <a:solidFill>
                          <a:srgbClr val="333333"/>
                        </a:solidFill>
                        <a:effectLst/>
                        <a:latin typeface="inter-regular"/>
                      </a:endParaRPr>
                    </a:p>
                  </a:txBody>
                  <a:tcPr marL="52523" marR="52523" marT="52523" marB="52523"/>
                </a:tc>
                <a:tc>
                  <a:txBody>
                    <a:bodyPr/>
                    <a:lstStyle/>
                    <a:p>
                      <a:pPr algn="just" fontAlgn="t"/>
                      <a:r>
                        <a:rPr lang="en-US" sz="1800" dirty="0">
                          <a:effectLst/>
                        </a:rPr>
                        <a:t>It is used to load file content in current node </a:t>
                      </a:r>
                      <a:r>
                        <a:rPr lang="en-US" sz="1800" dirty="0" err="1">
                          <a:effectLst/>
                        </a:rPr>
                        <a:t>repl</a:t>
                      </a:r>
                      <a:r>
                        <a:rPr lang="en-US" sz="1800" dirty="0">
                          <a:effectLst/>
                        </a:rPr>
                        <a:t> session.</a:t>
                      </a:r>
                      <a:endParaRPr lang="en-US" sz="1800" dirty="0">
                        <a:solidFill>
                          <a:srgbClr val="333333"/>
                        </a:solidFill>
                        <a:effectLst/>
                        <a:latin typeface="inter-regular"/>
                      </a:endParaRPr>
                    </a:p>
                  </a:txBody>
                  <a:tcPr marL="52523" marR="52523" marT="52523" marB="52523"/>
                </a:tc>
              </a:tr>
            </a:tbl>
          </a:graphicData>
        </a:graphic>
      </p:graphicFrame>
    </p:spTree>
    <p:extLst>
      <p:ext uri="{BB962C8B-B14F-4D97-AF65-F5344CB8AC3E}">
        <p14:creationId xmlns:p14="http://schemas.microsoft.com/office/powerpoint/2010/main" val="2263062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In the Node.js module system, each file is treated as a separate module.</a:t>
            </a:r>
            <a:endParaRPr lang="en-US" dirty="0" smtClean="0"/>
          </a:p>
          <a:p>
            <a:pPr marL="457200" indent="-457200" algn="just"/>
            <a:r>
              <a:rPr lang="en-US" dirty="0" smtClean="0"/>
              <a:t>Anything </a:t>
            </a:r>
            <a:r>
              <a:rPr lang="en-US" dirty="0"/>
              <a:t>that we define in our module (i.e. in our JavaScript file) remains limited to that module only, unless we want to expose it to other parts of our code</a:t>
            </a:r>
            <a:r>
              <a:rPr lang="en-US" dirty="0" smtClean="0"/>
              <a:t>.</a:t>
            </a:r>
          </a:p>
          <a:p>
            <a:pPr marL="457200" indent="-457200" algn="just"/>
            <a:r>
              <a:rPr lang="en-US" dirty="0"/>
              <a:t>So, anything we define inside our module remains private to that module only</a:t>
            </a:r>
            <a:r>
              <a:rPr lang="en-US" dirty="0" smtClean="0"/>
              <a:t>.</a:t>
            </a:r>
          </a:p>
          <a:p>
            <a:pPr marL="457200" indent="-457200" algn="just"/>
            <a:r>
              <a:rPr lang="en-US" dirty="0"/>
              <a:t>Module in Node.js is a simple or complex functionality organized in single or multiple JavaScript files which can be reused throughout the Node.js application.</a:t>
            </a:r>
          </a:p>
          <a:p>
            <a:pPr marL="457200" indent="-457200" algn="just"/>
            <a:endParaRPr lang="en-US" dirty="0"/>
          </a:p>
        </p:txBody>
      </p:sp>
    </p:spTree>
    <p:extLst>
      <p:ext uri="{BB962C8B-B14F-4D97-AF65-F5344CB8AC3E}">
        <p14:creationId xmlns:p14="http://schemas.microsoft.com/office/powerpoint/2010/main" val="165440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r>
              <a:rPr lang="en-US" dirty="0" smtClean="0"/>
              <a:t>Node.js </a:t>
            </a:r>
            <a:r>
              <a:rPr lang="en-US" dirty="0"/>
              <a:t>includes three types of modules:</a:t>
            </a:r>
          </a:p>
          <a:p>
            <a:pPr marL="137160" indent="0">
              <a:buNone/>
            </a:pPr>
            <a:r>
              <a:rPr lang="en-US" dirty="0" smtClean="0"/>
              <a:t>	Core </a:t>
            </a:r>
            <a:r>
              <a:rPr lang="en-US" dirty="0"/>
              <a:t>Modules</a:t>
            </a:r>
          </a:p>
          <a:p>
            <a:pPr marL="137160" indent="0">
              <a:buNone/>
            </a:pPr>
            <a:r>
              <a:rPr lang="en-US" dirty="0" smtClean="0"/>
              <a:t>	Local </a:t>
            </a:r>
            <a:r>
              <a:rPr lang="en-US" dirty="0"/>
              <a:t>Modules</a:t>
            </a:r>
          </a:p>
          <a:p>
            <a:pPr marL="137160" indent="0">
              <a:buNone/>
            </a:pPr>
            <a:r>
              <a:rPr lang="en-US" dirty="0" smtClean="0"/>
              <a:t>	Third </a:t>
            </a:r>
            <a:r>
              <a:rPr lang="en-US" dirty="0"/>
              <a:t>Party Modules</a:t>
            </a:r>
          </a:p>
          <a:p>
            <a:pPr marL="457200" indent="-457200" algn="just"/>
            <a:endParaRPr lang="en-US" dirty="0"/>
          </a:p>
        </p:txBody>
      </p:sp>
    </p:spTree>
    <p:extLst>
      <p:ext uri="{BB962C8B-B14F-4D97-AF65-F5344CB8AC3E}">
        <p14:creationId xmlns:p14="http://schemas.microsoft.com/office/powerpoint/2010/main" val="757804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pPr algn="just"/>
            <a:r>
              <a:rPr lang="en-US" b="1" dirty="0"/>
              <a:t>Core module: </a:t>
            </a:r>
            <a:r>
              <a:rPr lang="en-US" dirty="0"/>
              <a:t>Modules that come shipped with Node.js, e.g. https, </a:t>
            </a:r>
            <a:r>
              <a:rPr lang="en-US" dirty="0" err="1"/>
              <a:t>os</a:t>
            </a:r>
            <a:r>
              <a:rPr lang="en-US" dirty="0"/>
              <a:t>, </a:t>
            </a:r>
            <a:r>
              <a:rPr lang="en-US" dirty="0" err="1" smtClean="0"/>
              <a:t>fs</a:t>
            </a:r>
            <a:r>
              <a:rPr lang="en-US" dirty="0" smtClean="0"/>
              <a:t>, etc</a:t>
            </a:r>
            <a:r>
              <a:rPr lang="en-US" dirty="0"/>
              <a:t>.</a:t>
            </a:r>
          </a:p>
          <a:p>
            <a:pPr algn="just"/>
            <a:r>
              <a:rPr lang="en-US" b="1" dirty="0"/>
              <a:t>Third-party module: </a:t>
            </a:r>
            <a:r>
              <a:rPr lang="en-US" dirty="0"/>
              <a:t>Modules that you install from any package manager. We use these modules to accomplish or simplify any existing task. For example, to simplify our web API development we use express, or to deal with date and time we use moment.</a:t>
            </a:r>
          </a:p>
          <a:p>
            <a:pPr algn="just"/>
            <a:r>
              <a:rPr lang="en-US" b="1" dirty="0"/>
              <a:t>Local module: </a:t>
            </a:r>
            <a:r>
              <a:rPr lang="en-US" dirty="0"/>
              <a:t>These are the modules that we create for our own use. These modules basically consist of core business logic of our code.</a:t>
            </a:r>
          </a:p>
          <a:p>
            <a:pPr marL="457200" indent="-457200" algn="just"/>
            <a:endParaRPr lang="en-US" dirty="0"/>
          </a:p>
        </p:txBody>
      </p:sp>
    </p:spTree>
    <p:extLst>
      <p:ext uri="{BB962C8B-B14F-4D97-AF65-F5344CB8AC3E}">
        <p14:creationId xmlns:p14="http://schemas.microsoft.com/office/powerpoint/2010/main" val="4041585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a:t>
            </a:r>
            <a:r>
              <a:rPr lang="en-US" b="1" dirty="0" err="1" smtClean="0"/>
              <a:t>js</a:t>
            </a:r>
            <a:r>
              <a:rPr lang="en-US" b="1" dirty="0" smtClean="0"/>
              <a:t> core modules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The </a:t>
            </a:r>
            <a:r>
              <a:rPr lang="en-US" dirty="0"/>
              <a:t>core modules include bare minimum functionalities of Node.js. </a:t>
            </a:r>
            <a:endParaRPr lang="en-US" dirty="0" smtClean="0"/>
          </a:p>
          <a:p>
            <a:pPr marL="457200" indent="-457200" algn="just"/>
            <a:r>
              <a:rPr lang="en-US" dirty="0" smtClean="0"/>
              <a:t>These </a:t>
            </a:r>
            <a:r>
              <a:rPr lang="en-US" dirty="0"/>
              <a:t>core modules are </a:t>
            </a:r>
            <a:r>
              <a:rPr lang="en-US"/>
              <a:t>compiled </a:t>
            </a:r>
            <a:r>
              <a:rPr lang="en-US" smtClean="0"/>
              <a:t>load </a:t>
            </a:r>
            <a:r>
              <a:rPr lang="en-US" dirty="0"/>
              <a:t>automatically when Node.js process starts. </a:t>
            </a:r>
            <a:endParaRPr lang="en-US" dirty="0" smtClean="0"/>
          </a:p>
          <a:p>
            <a:pPr marL="457200" indent="-457200" algn="just"/>
            <a:r>
              <a:rPr lang="en-US" dirty="0" smtClean="0"/>
              <a:t>However</a:t>
            </a:r>
            <a:r>
              <a:rPr lang="en-US" dirty="0"/>
              <a:t>, you need to import the core module first in order to use it in your application.</a:t>
            </a:r>
          </a:p>
        </p:txBody>
      </p:sp>
    </p:spTree>
    <p:extLst>
      <p:ext uri="{BB962C8B-B14F-4D97-AF65-F5344CB8AC3E}">
        <p14:creationId xmlns:p14="http://schemas.microsoft.com/office/powerpoint/2010/main" val="417824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a:t>
            </a:r>
            <a:r>
              <a:rPr lang="en-US" b="1" dirty="0" err="1" smtClean="0"/>
              <a:t>js</a:t>
            </a:r>
            <a:r>
              <a:rPr lang="en-US" b="1" dirty="0" smtClean="0"/>
              <a:t> core modules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142491865"/>
              </p:ext>
            </p:extLst>
          </p:nvPr>
        </p:nvGraphicFramePr>
        <p:xfrm>
          <a:off x="395535" y="1475766"/>
          <a:ext cx="8424936" cy="4710006"/>
        </p:xfrm>
        <a:graphic>
          <a:graphicData uri="http://schemas.openxmlformats.org/drawingml/2006/table">
            <a:tbl>
              <a:tblPr>
                <a:tableStyleId>{3C2FFA5D-87B4-456A-9821-1D502468CF0F}</a:tableStyleId>
              </a:tblPr>
              <a:tblGrid>
                <a:gridCol w="4212468"/>
                <a:gridCol w="4212468"/>
              </a:tblGrid>
              <a:tr h="324726">
                <a:tc>
                  <a:txBody>
                    <a:bodyPr/>
                    <a:lstStyle/>
                    <a:p>
                      <a:pPr algn="l" fontAlgn="b"/>
                      <a:r>
                        <a:rPr lang="en-IN" sz="1600" b="1" dirty="0">
                          <a:effectLst/>
                        </a:rPr>
                        <a:t>Core Module</a:t>
                      </a:r>
                      <a:endParaRPr lang="en-IN" sz="1600" b="1" dirty="0">
                        <a:solidFill>
                          <a:srgbClr val="FFFFFF"/>
                        </a:solidFill>
                        <a:effectLst/>
                      </a:endParaRPr>
                    </a:p>
                  </a:txBody>
                  <a:tcPr marL="81181" marR="81181" marT="40591" marB="40591" anchor="b"/>
                </a:tc>
                <a:tc>
                  <a:txBody>
                    <a:bodyPr/>
                    <a:lstStyle/>
                    <a:p>
                      <a:pPr algn="l" fontAlgn="b"/>
                      <a:r>
                        <a:rPr lang="en-IN" sz="1600" b="1" dirty="0">
                          <a:effectLst/>
                        </a:rPr>
                        <a:t>Description</a:t>
                      </a:r>
                      <a:endParaRPr lang="en-IN" sz="1600" b="1" dirty="0">
                        <a:solidFill>
                          <a:srgbClr val="FFFFFF"/>
                        </a:solidFill>
                        <a:effectLst/>
                      </a:endParaRPr>
                    </a:p>
                  </a:txBody>
                  <a:tcPr marL="81181" marR="81181" marT="40591" marB="40591" anchor="b"/>
                </a:tc>
              </a:tr>
              <a:tr h="811815">
                <a:tc>
                  <a:txBody>
                    <a:bodyPr/>
                    <a:lstStyle/>
                    <a:p>
                      <a:pPr fontAlgn="t"/>
                      <a:r>
                        <a:rPr lang="en-IN" sz="1600" u="none" strike="noStrike" dirty="0">
                          <a:effectLst/>
                        </a:rPr>
                        <a:t>http</a:t>
                      </a:r>
                      <a:endParaRPr lang="en-IN" sz="1600" dirty="0">
                        <a:solidFill>
                          <a:srgbClr val="414141"/>
                        </a:solidFill>
                        <a:effectLst/>
                      </a:endParaRPr>
                    </a:p>
                  </a:txBody>
                  <a:tcPr marL="81181" marR="81181" marT="40591" marB="40591"/>
                </a:tc>
                <a:tc>
                  <a:txBody>
                    <a:bodyPr/>
                    <a:lstStyle/>
                    <a:p>
                      <a:pPr fontAlgn="t"/>
                      <a:r>
                        <a:rPr lang="en-US" sz="1600" dirty="0">
                          <a:effectLst/>
                        </a:rPr>
                        <a:t>http module includes classes, methods and events to create Node.js http server.</a:t>
                      </a:r>
                      <a:endParaRPr lang="en-US" sz="1600" dirty="0">
                        <a:solidFill>
                          <a:srgbClr val="414141"/>
                        </a:solidFill>
                        <a:effectLst/>
                      </a:endParaRPr>
                    </a:p>
                  </a:txBody>
                  <a:tcPr marL="81181" marR="81181" marT="40591" marB="40591"/>
                </a:tc>
              </a:tr>
              <a:tr h="568270">
                <a:tc>
                  <a:txBody>
                    <a:bodyPr/>
                    <a:lstStyle/>
                    <a:p>
                      <a:pPr fontAlgn="t"/>
                      <a:r>
                        <a:rPr lang="en-IN" sz="1600" u="none" strike="noStrike" dirty="0" err="1">
                          <a:effectLst/>
                        </a:rPr>
                        <a:t>url</a:t>
                      </a:r>
                      <a:endParaRPr lang="en-IN" sz="1600" dirty="0">
                        <a:solidFill>
                          <a:srgbClr val="414141"/>
                        </a:solidFill>
                        <a:effectLst/>
                      </a:endParaRPr>
                    </a:p>
                  </a:txBody>
                  <a:tcPr marL="81181" marR="81181" marT="40591" marB="40591"/>
                </a:tc>
                <a:tc>
                  <a:txBody>
                    <a:bodyPr/>
                    <a:lstStyle/>
                    <a:p>
                      <a:pPr fontAlgn="t"/>
                      <a:r>
                        <a:rPr lang="en-US" sz="1600">
                          <a:effectLst/>
                        </a:rPr>
                        <a:t>url module includes methods for URL resolution and parsing.</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querystring</a:t>
                      </a:r>
                      <a:endParaRPr lang="en-IN" sz="1600" dirty="0">
                        <a:solidFill>
                          <a:srgbClr val="414141"/>
                        </a:solidFill>
                        <a:effectLst/>
                      </a:endParaRPr>
                    </a:p>
                  </a:txBody>
                  <a:tcPr marL="81181" marR="81181" marT="40591" marB="40591"/>
                </a:tc>
                <a:tc>
                  <a:txBody>
                    <a:bodyPr/>
                    <a:lstStyle/>
                    <a:p>
                      <a:pPr fontAlgn="t"/>
                      <a:r>
                        <a:rPr lang="en-US" sz="1600">
                          <a:effectLst/>
                        </a:rPr>
                        <a:t>querystring module includes methods to deal with query string.</a:t>
                      </a:r>
                      <a:endParaRPr lang="en-US" sz="1600">
                        <a:solidFill>
                          <a:srgbClr val="414141"/>
                        </a:solidFill>
                        <a:effectLst/>
                      </a:endParaRPr>
                    </a:p>
                  </a:txBody>
                  <a:tcPr marL="81181" marR="81181" marT="40591" marB="40591"/>
                </a:tc>
              </a:tr>
              <a:tr h="568270">
                <a:tc>
                  <a:txBody>
                    <a:bodyPr/>
                    <a:lstStyle/>
                    <a:p>
                      <a:pPr fontAlgn="t"/>
                      <a:r>
                        <a:rPr lang="en-IN" sz="1600" u="none" strike="noStrike" dirty="0">
                          <a:effectLst/>
                        </a:rPr>
                        <a:t>path</a:t>
                      </a:r>
                      <a:endParaRPr lang="en-IN" sz="1600" dirty="0">
                        <a:solidFill>
                          <a:srgbClr val="414141"/>
                        </a:solidFill>
                        <a:effectLst/>
                      </a:endParaRPr>
                    </a:p>
                  </a:txBody>
                  <a:tcPr marL="81181" marR="81181" marT="40591" marB="40591"/>
                </a:tc>
                <a:tc>
                  <a:txBody>
                    <a:bodyPr/>
                    <a:lstStyle/>
                    <a:p>
                      <a:pPr fontAlgn="t"/>
                      <a:r>
                        <a:rPr lang="en-US" sz="1600">
                          <a:effectLst/>
                        </a:rPr>
                        <a:t>path module includes methods to deal with file paths.</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fs</a:t>
                      </a:r>
                      <a:endParaRPr lang="en-IN" sz="1600" dirty="0">
                        <a:solidFill>
                          <a:srgbClr val="414141"/>
                        </a:solidFill>
                        <a:effectLst/>
                      </a:endParaRPr>
                    </a:p>
                  </a:txBody>
                  <a:tcPr marL="81181" marR="81181" marT="40591" marB="40591"/>
                </a:tc>
                <a:tc>
                  <a:txBody>
                    <a:bodyPr/>
                    <a:lstStyle/>
                    <a:p>
                      <a:pPr fontAlgn="t"/>
                      <a:r>
                        <a:rPr lang="en-US" sz="1600">
                          <a:effectLst/>
                        </a:rPr>
                        <a:t>fs module includes classes, methods, and events to work with file I/O.</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util</a:t>
                      </a:r>
                      <a:endParaRPr lang="en-IN" sz="1600" dirty="0">
                        <a:solidFill>
                          <a:srgbClr val="414141"/>
                        </a:solidFill>
                        <a:effectLst/>
                      </a:endParaRPr>
                    </a:p>
                  </a:txBody>
                  <a:tcPr marL="81181" marR="81181" marT="40591" marB="40591"/>
                </a:tc>
                <a:tc>
                  <a:txBody>
                    <a:bodyPr/>
                    <a:lstStyle/>
                    <a:p>
                      <a:pPr fontAlgn="t"/>
                      <a:r>
                        <a:rPr lang="en-US" sz="1600" dirty="0" err="1">
                          <a:effectLst/>
                        </a:rPr>
                        <a:t>util</a:t>
                      </a:r>
                      <a:r>
                        <a:rPr lang="en-US" sz="1600" dirty="0">
                          <a:effectLst/>
                        </a:rPr>
                        <a:t> module includes utility functions useful for programmers.</a:t>
                      </a:r>
                      <a:endParaRPr lang="en-US" sz="1600" dirty="0">
                        <a:solidFill>
                          <a:srgbClr val="414141"/>
                        </a:solidFill>
                        <a:effectLst/>
                      </a:endParaRPr>
                    </a:p>
                  </a:txBody>
                  <a:tcPr marL="81181" marR="81181" marT="40591" marB="40591"/>
                </a:tc>
              </a:tr>
            </a:tbl>
          </a:graphicData>
        </a:graphic>
      </p:graphicFrame>
    </p:spTree>
    <p:extLst>
      <p:ext uri="{BB962C8B-B14F-4D97-AF65-F5344CB8AC3E}">
        <p14:creationId xmlns:p14="http://schemas.microsoft.com/office/powerpoint/2010/main" val="347763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Loading core modules</a:t>
            </a:r>
            <a:endParaRPr lang="en-IN" b="1" dirty="0"/>
          </a:p>
        </p:txBody>
      </p:sp>
      <p:sp>
        <p:nvSpPr>
          <p:cNvPr id="3" name="Content Placeholder 2"/>
          <p:cNvSpPr>
            <a:spLocks noGrp="1"/>
          </p:cNvSpPr>
          <p:nvPr>
            <p:ph sz="quarter" idx="1"/>
          </p:nvPr>
        </p:nvSpPr>
        <p:spPr/>
        <p:txBody>
          <a:bodyPr/>
          <a:lstStyle/>
          <a:p>
            <a:pPr algn="just"/>
            <a:r>
              <a:rPr lang="en-US" dirty="0"/>
              <a:t>In order to use Node.js core or NPM modules, you first need to import it using require() function as shown below</a:t>
            </a:r>
            <a:r>
              <a:rPr lang="en-US" dirty="0" smtClean="0"/>
              <a:t>.</a:t>
            </a:r>
          </a:p>
          <a:p>
            <a:pPr algn="just"/>
            <a:r>
              <a:rPr lang="en-US" dirty="0" err="1"/>
              <a:t>var</a:t>
            </a:r>
            <a:r>
              <a:rPr lang="en-US" dirty="0"/>
              <a:t> module = require('</a:t>
            </a:r>
            <a:r>
              <a:rPr lang="en-US" dirty="0" err="1"/>
              <a:t>module_name</a:t>
            </a:r>
            <a:r>
              <a:rPr lang="en-US" dirty="0"/>
              <a:t>');</a:t>
            </a:r>
          </a:p>
          <a:p>
            <a:pPr algn="just"/>
            <a:r>
              <a:rPr lang="en-US" dirty="0"/>
              <a:t>As per above syntax, specify the module name in the require() function. The require() function will return an </a:t>
            </a:r>
            <a:r>
              <a:rPr lang="en-US" dirty="0" smtClean="0"/>
              <a:t>object </a:t>
            </a:r>
            <a:r>
              <a:rPr lang="en-US" dirty="0"/>
              <a:t>depending on what the specified module returns.</a:t>
            </a:r>
          </a:p>
          <a:p>
            <a:pPr algn="just"/>
            <a:endParaRPr lang="en-IN" dirty="0"/>
          </a:p>
        </p:txBody>
      </p:sp>
    </p:spTree>
    <p:extLst>
      <p:ext uri="{BB962C8B-B14F-4D97-AF65-F5344CB8AC3E}">
        <p14:creationId xmlns:p14="http://schemas.microsoft.com/office/powerpoint/2010/main" val="228268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597</TotalTime>
  <Words>595</Words>
  <Application>Microsoft Office PowerPoint</Application>
  <PresentationFormat>On-screen Show (4:3)</PresentationFormat>
  <Paragraphs>95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REPL</vt:lpstr>
      <vt:lpstr>REPL</vt:lpstr>
      <vt:lpstr>REPL</vt:lpstr>
      <vt:lpstr>Modules</vt:lpstr>
      <vt:lpstr>Modules</vt:lpstr>
      <vt:lpstr>Modules</vt:lpstr>
      <vt:lpstr>Node js core modules</vt:lpstr>
      <vt:lpstr>Node js core modules</vt:lpstr>
      <vt:lpstr>Loading core modules</vt:lpstr>
      <vt:lpstr>Node Package Manager</vt:lpstr>
      <vt:lpstr>Install package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107</cp:revision>
  <dcterms:created xsi:type="dcterms:W3CDTF">2020-07-17T10:32:53Z</dcterms:created>
  <dcterms:modified xsi:type="dcterms:W3CDTF">2024-01-21T11:24:30Z</dcterms:modified>
</cp:coreProperties>
</file>