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256" r:id="rId2"/>
    <p:sldId id="304" r:id="rId3"/>
    <p:sldId id="306" r:id="rId4"/>
    <p:sldId id="393" r:id="rId5"/>
    <p:sldId id="394" r:id="rId6"/>
    <p:sldId id="395" r:id="rId7"/>
    <p:sldId id="396" r:id="rId8"/>
    <p:sldId id="397" r:id="rId9"/>
    <p:sldId id="398" r:id="rId10"/>
    <p:sldId id="399" r:id="rId11"/>
    <p:sldId id="363" r:id="rId12"/>
    <p:sldId id="392" r:id="rId13"/>
    <p:sldId id="365" r:id="rId14"/>
    <p:sldId id="366" r:id="rId15"/>
    <p:sldId id="367" r:id="rId16"/>
    <p:sldId id="391" r:id="rId17"/>
    <p:sldId id="389" r:id="rId18"/>
    <p:sldId id="369" r:id="rId19"/>
    <p:sldId id="373" r:id="rId20"/>
    <p:sldId id="370" r:id="rId21"/>
    <p:sldId id="368" r:id="rId22"/>
    <p:sldId id="374" r:id="rId23"/>
    <p:sldId id="375" r:id="rId24"/>
    <p:sldId id="376" r:id="rId25"/>
    <p:sldId id="377" r:id="rId26"/>
    <p:sldId id="381" r:id="rId27"/>
    <p:sldId id="390" r:id="rId28"/>
    <p:sldId id="382" r:id="rId29"/>
    <p:sldId id="383" r:id="rId30"/>
    <p:sldId id="384" r:id="rId31"/>
    <p:sldId id="385" r:id="rId32"/>
    <p:sldId id="386" r:id="rId33"/>
    <p:sldId id="387" r:id="rId34"/>
    <p:sldId id="3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5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12" autoAdjust="0"/>
    <p:restoredTop sz="94660"/>
  </p:normalViewPr>
  <p:slideViewPr>
    <p:cSldViewPr>
      <p:cViewPr varScale="1">
        <p:scale>
          <a:sx n="70" d="100"/>
          <a:sy n="70" d="100"/>
        </p:scale>
        <p:origin x="121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4EB14F-6827-48AA-97DC-580510C43583}" type="datetimeFigureOut">
              <a:rPr lang="en-IN" smtClean="0"/>
              <a:pPr/>
              <a:t>09-01-2024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6464F3-E555-4192-92DF-661536CE0E99}" type="slidenum">
              <a:rPr lang="en-IN" smtClean="0"/>
              <a:pPr/>
              <a:t>‹#›</a:t>
            </a:fld>
            <a:endParaRPr lang="en-IN"/>
          </a:p>
        </p:txBody>
      </p:sp>
    </p:spTree>
    <p:extLst>
      <p:ext uri="{BB962C8B-B14F-4D97-AF65-F5344CB8AC3E}">
        <p14:creationId xmlns:p14="http://schemas.microsoft.com/office/powerpoint/2010/main" val="1623123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65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65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62d04a09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462d04a09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69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6464F3-E555-4192-92DF-661536CE0E99}" type="slidenum">
              <a:rPr lang="en-IN" smtClean="0"/>
              <a:pPr/>
              <a:t>11</a:t>
            </a:fld>
            <a:endParaRPr lang="en-IN"/>
          </a:p>
        </p:txBody>
      </p:sp>
    </p:spTree>
    <p:extLst>
      <p:ext uri="{BB962C8B-B14F-4D97-AF65-F5344CB8AC3E}">
        <p14:creationId xmlns:p14="http://schemas.microsoft.com/office/powerpoint/2010/main" val="139051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D16C5-A0C9-4D93-BFC7-4E1269D7CAA7}" type="slidenum">
              <a:rPr lang="en-US" smtClean="0"/>
              <a:t>‹#›</a:t>
            </a:fld>
            <a:endParaRPr lang="en-US"/>
          </a:p>
        </p:txBody>
      </p:sp>
    </p:spTree>
    <p:extLst>
      <p:ext uri="{BB962C8B-B14F-4D97-AF65-F5344CB8AC3E}">
        <p14:creationId xmlns:p14="http://schemas.microsoft.com/office/powerpoint/2010/main" val="334878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B5B91-018E-4E07-A4CE-3CEC5B2BF7B0}" type="slidenum">
              <a:rPr lang="en-IN" smtClean="0"/>
              <a:pPr/>
              <a:t>‹#›</a:t>
            </a:fld>
            <a:endParaRPr lang="en-IN"/>
          </a:p>
        </p:txBody>
      </p:sp>
    </p:spTree>
    <p:extLst>
      <p:ext uri="{BB962C8B-B14F-4D97-AF65-F5344CB8AC3E}">
        <p14:creationId xmlns:p14="http://schemas.microsoft.com/office/powerpoint/2010/main" val="65946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B5B91-018E-4E07-A4CE-3CEC5B2BF7B0}" type="slidenum">
              <a:rPr lang="en-IN" smtClean="0"/>
              <a:pPr/>
              <a:t>‹#›</a:t>
            </a:fld>
            <a:endParaRPr lang="en-IN"/>
          </a:p>
        </p:txBody>
      </p:sp>
    </p:spTree>
    <p:extLst>
      <p:ext uri="{BB962C8B-B14F-4D97-AF65-F5344CB8AC3E}">
        <p14:creationId xmlns:p14="http://schemas.microsoft.com/office/powerpoint/2010/main" val="393055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D16C5-A0C9-4D93-BFC7-4E1269D7CAA7}" type="slidenum">
              <a:rPr lang="en-US" smtClean="0"/>
              <a:t>‹#›</a:t>
            </a:fld>
            <a:endParaRPr lang="en-US"/>
          </a:p>
        </p:txBody>
      </p:sp>
    </p:spTree>
    <p:extLst>
      <p:ext uri="{BB962C8B-B14F-4D97-AF65-F5344CB8AC3E}">
        <p14:creationId xmlns:p14="http://schemas.microsoft.com/office/powerpoint/2010/main" val="406931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B5B91-018E-4E07-A4CE-3CEC5B2BF7B0}" type="slidenum">
              <a:rPr lang="en-IN" smtClean="0"/>
              <a:pPr/>
              <a:t>‹#›</a:t>
            </a:fld>
            <a:endParaRPr lang="en-IN"/>
          </a:p>
        </p:txBody>
      </p:sp>
    </p:spTree>
    <p:extLst>
      <p:ext uri="{BB962C8B-B14F-4D97-AF65-F5344CB8AC3E}">
        <p14:creationId xmlns:p14="http://schemas.microsoft.com/office/powerpoint/2010/main" val="52303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B5B91-018E-4E07-A4CE-3CEC5B2BF7B0}" type="slidenum">
              <a:rPr lang="en-IN" smtClean="0"/>
              <a:pPr/>
              <a:t>‹#›</a:t>
            </a:fld>
            <a:endParaRPr lang="en-IN"/>
          </a:p>
        </p:txBody>
      </p:sp>
    </p:spTree>
    <p:extLst>
      <p:ext uri="{BB962C8B-B14F-4D97-AF65-F5344CB8AC3E}">
        <p14:creationId xmlns:p14="http://schemas.microsoft.com/office/powerpoint/2010/main" val="214458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EB5B91-018E-4E07-A4CE-3CEC5B2BF7B0}" type="slidenum">
              <a:rPr lang="en-IN" smtClean="0"/>
              <a:pPr/>
              <a:t>‹#›</a:t>
            </a:fld>
            <a:endParaRPr lang="en-IN"/>
          </a:p>
        </p:txBody>
      </p:sp>
    </p:spTree>
    <p:extLst>
      <p:ext uri="{BB962C8B-B14F-4D97-AF65-F5344CB8AC3E}">
        <p14:creationId xmlns:p14="http://schemas.microsoft.com/office/powerpoint/2010/main" val="310767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EB5B91-018E-4E07-A4CE-3CEC5B2BF7B0}" type="slidenum">
              <a:rPr lang="en-IN" smtClean="0"/>
              <a:pPr/>
              <a:t>‹#›</a:t>
            </a:fld>
            <a:endParaRPr lang="en-IN"/>
          </a:p>
        </p:txBody>
      </p:sp>
    </p:spTree>
    <p:extLst>
      <p:ext uri="{BB962C8B-B14F-4D97-AF65-F5344CB8AC3E}">
        <p14:creationId xmlns:p14="http://schemas.microsoft.com/office/powerpoint/2010/main" val="60588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EB5B91-018E-4E07-A4CE-3CEC5B2BF7B0}" type="slidenum">
              <a:rPr lang="en-IN" smtClean="0"/>
              <a:pPr/>
              <a:t>‹#›</a:t>
            </a:fld>
            <a:endParaRPr lang="en-IN"/>
          </a:p>
        </p:txBody>
      </p:sp>
    </p:spTree>
    <p:extLst>
      <p:ext uri="{BB962C8B-B14F-4D97-AF65-F5344CB8AC3E}">
        <p14:creationId xmlns:p14="http://schemas.microsoft.com/office/powerpoint/2010/main" val="322590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B5B91-018E-4E07-A4CE-3CEC5B2BF7B0}" type="slidenum">
              <a:rPr lang="en-IN" smtClean="0"/>
              <a:pPr/>
              <a:t>‹#›</a:t>
            </a:fld>
            <a:endParaRPr lang="en-IN"/>
          </a:p>
        </p:txBody>
      </p:sp>
    </p:spTree>
    <p:extLst>
      <p:ext uri="{BB962C8B-B14F-4D97-AF65-F5344CB8AC3E}">
        <p14:creationId xmlns:p14="http://schemas.microsoft.com/office/powerpoint/2010/main" val="155925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B5B91-018E-4E07-A4CE-3CEC5B2BF7B0}" type="slidenum">
              <a:rPr lang="en-IN" smtClean="0"/>
              <a:pPr/>
              <a:t>‹#›</a:t>
            </a:fld>
            <a:endParaRPr lang="en-IN"/>
          </a:p>
        </p:txBody>
      </p:sp>
    </p:spTree>
    <p:extLst>
      <p:ext uri="{BB962C8B-B14F-4D97-AF65-F5344CB8AC3E}">
        <p14:creationId xmlns:p14="http://schemas.microsoft.com/office/powerpoint/2010/main" val="379759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9D16C5-A0C9-4D93-BFC7-4E1269D7CAA7}" type="slidenum">
              <a:rPr lang="en-US" smtClean="0"/>
              <a:t>‹#›</a:t>
            </a:fld>
            <a:endParaRPr lang="en-US"/>
          </a:p>
        </p:txBody>
      </p:sp>
    </p:spTree>
    <p:extLst>
      <p:ext uri="{BB962C8B-B14F-4D97-AF65-F5344CB8AC3E}">
        <p14:creationId xmlns:p14="http://schemas.microsoft.com/office/powerpoint/2010/main" val="32356664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204864"/>
            <a:ext cx="8856984" cy="1470025"/>
          </a:xfrm>
        </p:spPr>
        <p:txBody>
          <a:bodyPr>
            <a:noAutofit/>
          </a:bodyPr>
          <a:lstStyle/>
          <a:p>
            <a:r>
              <a:rPr lang="en-US" sz="3600" dirty="0" smtClean="0">
                <a:solidFill>
                  <a:schemeClr val="tx2">
                    <a:lumMod val="50000"/>
                  </a:schemeClr>
                </a:solidFill>
                <a:latin typeface="Broadway" pitchFamily="82" charset="0"/>
              </a:rPr>
              <a:t>INT426</a:t>
            </a:r>
            <a:r>
              <a:rPr lang="en-US" sz="3600" dirty="0">
                <a:solidFill>
                  <a:schemeClr val="tx2">
                    <a:lumMod val="50000"/>
                  </a:schemeClr>
                </a:solidFill>
                <a:latin typeface="Broadway" pitchFamily="82" charset="0"/>
              </a:rPr>
              <a:t/>
            </a:r>
            <a:br>
              <a:rPr lang="en-US" sz="3600" dirty="0">
                <a:solidFill>
                  <a:schemeClr val="tx2">
                    <a:lumMod val="50000"/>
                  </a:schemeClr>
                </a:solidFill>
                <a:latin typeface="Broadway" pitchFamily="82" charset="0"/>
              </a:rPr>
            </a:br>
            <a:r>
              <a:rPr lang="en-US" sz="3600" dirty="0" smtClean="0">
                <a:solidFill>
                  <a:schemeClr val="tx2">
                    <a:lumMod val="50000"/>
                  </a:schemeClr>
                </a:solidFill>
                <a:latin typeface="Broadway" pitchFamily="82" charset="0"/>
              </a:rPr>
              <a:t>Generative AI</a:t>
            </a:r>
            <a:endParaRPr lang="en-IN" sz="3600" dirty="0">
              <a:solidFill>
                <a:schemeClr val="tx2">
                  <a:lumMod val="50000"/>
                </a:schemeClr>
              </a:solidFill>
              <a:latin typeface="Broadway" pitchFamily="82" charset="0"/>
            </a:endParaRPr>
          </a:p>
        </p:txBody>
      </p:sp>
      <p:sp>
        <p:nvSpPr>
          <p:cNvPr id="7" name="Subtitle 6"/>
          <p:cNvSpPr>
            <a:spLocks noGrp="1"/>
          </p:cNvSpPr>
          <p:nvPr>
            <p:ph type="subTitle" idx="1"/>
          </p:nvPr>
        </p:nvSpPr>
        <p:spPr>
          <a:xfrm>
            <a:off x="1043608" y="4379912"/>
            <a:ext cx="7056784" cy="1752600"/>
          </a:xfrm>
        </p:spPr>
        <p:txBody>
          <a:bodyPr/>
          <a:lstStyle/>
          <a:p>
            <a:r>
              <a:rPr lang="en-US" dirty="0"/>
              <a:t>Agenda, Roadmap &amp; Expectations</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40348292"/>
              </p:ext>
            </p:extLst>
          </p:nvPr>
        </p:nvGraphicFramePr>
        <p:xfrm>
          <a:off x="7391400" y="85725"/>
          <a:ext cx="1676400" cy="678979"/>
        </p:xfrm>
        <a:graphic>
          <a:graphicData uri="http://schemas.openxmlformats.org/presentationml/2006/ole">
            <mc:AlternateContent xmlns:mc="http://schemas.openxmlformats.org/markup-compatibility/2006">
              <mc:Choice xmlns:v="urn:schemas-microsoft-com:vml" Requires="v">
                <p:oleObj spid="_x0000_s1202" r:id="rId3" imgW="13937020" imgH="5409524" progId="">
                  <p:embed/>
                </p:oleObj>
              </mc:Choice>
              <mc:Fallback>
                <p:oleObj r:id="rId3" imgW="13937020" imgH="5409524" progId="">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89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Connector 5"/>
          <p:cNvCxnSpPr/>
          <p:nvPr/>
        </p:nvCxnSpPr>
        <p:spPr>
          <a:xfrm>
            <a:off x="1043608" y="3789040"/>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3822852" y="3918247"/>
            <a:ext cx="1770356" cy="461665"/>
          </a:xfrm>
          <a:prstGeom prst="rect">
            <a:avLst/>
          </a:prstGeom>
          <a:noFill/>
        </p:spPr>
        <p:txBody>
          <a:bodyPr wrap="none" rtlCol="0">
            <a:spAutoFit/>
          </a:bodyPr>
          <a:lstStyle/>
          <a:p>
            <a:r>
              <a:rPr lang="en-US" sz="2400" dirty="0">
                <a:solidFill>
                  <a:schemeClr val="accent1">
                    <a:lumMod val="75000"/>
                  </a:schemeClr>
                </a:solidFill>
                <a:latin typeface="Arial Rounded MT Bold" pitchFamily="34" charset="0"/>
              </a:rPr>
              <a:t>Lecture #0</a:t>
            </a:r>
            <a:endParaRPr lang="en-IN" sz="2400" dirty="0">
              <a:solidFill>
                <a:schemeClr val="accent1">
                  <a:lumMod val="75000"/>
                </a:schemeClr>
              </a:solidFill>
              <a:latin typeface="Arial Rounded MT Bold" pitchFamily="34" charset="0"/>
            </a:endParaRPr>
          </a:p>
        </p:txBody>
      </p:sp>
      <p:pic>
        <p:nvPicPr>
          <p:cNvPr id="1150" name="Picture 126" descr="Related image">
            <a:extLst>
              <a:ext uri="{FF2B5EF4-FFF2-40B4-BE49-F238E27FC236}">
                <a16:creationId xmlns="" xmlns:a16="http://schemas.microsoft.com/office/drawing/2014/main" id="{15957954-4057-4B73-AEC5-133A6D3D2FE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4026" y="4800605"/>
            <a:ext cx="19621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2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213F4-2C07-4DD0-A968-021C1E228101}"/>
              </a:ext>
            </a:extLst>
          </p:cNvPr>
          <p:cNvSpPr>
            <a:spLocks noGrp="1"/>
          </p:cNvSpPr>
          <p:nvPr>
            <p:ph type="title"/>
          </p:nvPr>
        </p:nvSpPr>
        <p:spPr/>
        <p:txBody>
          <a:bodyPr/>
          <a:lstStyle/>
          <a:p>
            <a:r>
              <a:rPr lang="en-US" b="1" dirty="0">
                <a:solidFill>
                  <a:srgbClr val="C00000"/>
                </a:solidFill>
              </a:rPr>
              <a:t>Star Course</a:t>
            </a:r>
          </a:p>
        </p:txBody>
      </p:sp>
      <p:sp>
        <p:nvSpPr>
          <p:cNvPr id="3" name="Text Placeholder 2">
            <a:extLst>
              <a:ext uri="{FF2B5EF4-FFF2-40B4-BE49-F238E27FC236}">
                <a16:creationId xmlns:a16="http://schemas.microsoft.com/office/drawing/2014/main" xmlns="" id="{DC35713F-6D48-4B61-A964-5E3CA680E42A}"/>
              </a:ext>
            </a:extLst>
          </p:cNvPr>
          <p:cNvSpPr>
            <a:spLocks noGrp="1"/>
          </p:cNvSpPr>
          <p:nvPr>
            <p:ph idx="1"/>
          </p:nvPr>
        </p:nvSpPr>
        <p:spPr/>
        <p:txBody>
          <a:bodyPr>
            <a:normAutofit/>
          </a:bodyPr>
          <a:lstStyle/>
          <a:p>
            <a:pPr marL="98584" indent="0" algn="just">
              <a:buNone/>
            </a:pPr>
            <a:r>
              <a:rPr lang="en-US" b="1" dirty="0"/>
              <a:t>Hands-on Practice:</a:t>
            </a:r>
            <a:r>
              <a:rPr lang="en-US" dirty="0"/>
              <a:t> A good course which  include interactive coding exercises to help you apply what you've learned.</a:t>
            </a:r>
          </a:p>
          <a:p>
            <a:pPr marL="98584" indent="0" algn="just">
              <a:buNone/>
            </a:pPr>
            <a:endParaRPr lang="en-US" dirty="0"/>
          </a:p>
          <a:p>
            <a:pPr marL="98584" indent="0" algn="just">
              <a:buNone/>
            </a:pPr>
            <a:r>
              <a:rPr lang="en-US" dirty="0"/>
              <a:t>This course is a short bite-sized courses that help students develop foundational-level knowledge and skills in Python language. Although the course is packed with high quality content that helps students further  with their learning and earn credits.</a:t>
            </a:r>
          </a:p>
        </p:txBody>
      </p:sp>
    </p:spTree>
    <p:extLst>
      <p:ext uri="{BB962C8B-B14F-4D97-AF65-F5344CB8AC3E}">
        <p14:creationId xmlns:p14="http://schemas.microsoft.com/office/powerpoint/2010/main" val="3348729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Course Outcomes</a:t>
            </a:r>
            <a:endParaRPr lang="en-US" b="1" dirty="0">
              <a:solidFill>
                <a:srgbClr val="C00000"/>
              </a:solidFill>
            </a:endParaRPr>
          </a:p>
        </p:txBody>
      </p:sp>
      <p:sp>
        <p:nvSpPr>
          <p:cNvPr id="3" name="Content Placeholder 2"/>
          <p:cNvSpPr>
            <a:spLocks noGrp="1"/>
          </p:cNvSpPr>
          <p:nvPr>
            <p:ph idx="1"/>
          </p:nvPr>
        </p:nvSpPr>
        <p:spPr/>
        <p:txBody>
          <a:bodyPr>
            <a:normAutofit fontScale="92500"/>
          </a:bodyPr>
          <a:lstStyle/>
          <a:p>
            <a:pPr algn="just"/>
            <a:r>
              <a:rPr lang="en-US" b="1" dirty="0"/>
              <a:t>CO1 ::</a:t>
            </a:r>
            <a:r>
              <a:rPr lang="en-US" dirty="0"/>
              <a:t> Understand the foundations and principles behind generative models.</a:t>
            </a:r>
          </a:p>
          <a:p>
            <a:pPr algn="just"/>
            <a:r>
              <a:rPr lang="en-US" b="1" dirty="0"/>
              <a:t>CO2 ::</a:t>
            </a:r>
            <a:r>
              <a:rPr lang="en-US" dirty="0"/>
              <a:t> Gain practical experience in crafting and refining prompts for language models through hands-on exercises and projects.</a:t>
            </a:r>
          </a:p>
          <a:p>
            <a:pPr algn="just"/>
            <a:r>
              <a:rPr lang="en-US" b="1" dirty="0"/>
              <a:t>CO3 ::</a:t>
            </a:r>
            <a:r>
              <a:rPr lang="en-US" dirty="0"/>
              <a:t> Apply prompt engineering skills to real-world scenarios, such as information retrieval, question-answering, or text generation.</a:t>
            </a:r>
          </a:p>
          <a:p>
            <a:pPr algn="just"/>
            <a:r>
              <a:rPr lang="en-US" b="1" dirty="0"/>
              <a:t>CO4 ::</a:t>
            </a:r>
            <a:r>
              <a:rPr lang="en-US" dirty="0"/>
              <a:t> Explore different architectures used in large language models, such as transformers, and understand their advantages and limitations.</a:t>
            </a:r>
          </a:p>
          <a:p>
            <a:pPr algn="just"/>
            <a:r>
              <a:rPr lang="en-US" b="1" dirty="0"/>
              <a:t>CO5 ::</a:t>
            </a:r>
            <a:r>
              <a:rPr lang="en-US" dirty="0"/>
              <a:t> Complete hands-on projects that involve coding and implementing generative models to solve specific problems or generate creative outputs.</a:t>
            </a:r>
          </a:p>
          <a:p>
            <a:pPr algn="just"/>
            <a:r>
              <a:rPr lang="en-US" b="1" dirty="0"/>
              <a:t>CO6 ::</a:t>
            </a:r>
            <a:r>
              <a:rPr lang="en-US" dirty="0"/>
              <a:t> Apply the learned skills and techniques through hands-on projects that involve a combination of </a:t>
            </a:r>
            <a:r>
              <a:rPr lang="en-US" dirty="0" err="1"/>
              <a:t>ChatGPT</a:t>
            </a:r>
            <a:r>
              <a:rPr lang="en-US" dirty="0"/>
              <a:t>, data analysis, visualization, and presentation creation.</a:t>
            </a:r>
          </a:p>
        </p:txBody>
      </p:sp>
    </p:spTree>
    <p:extLst>
      <p:ext uri="{BB962C8B-B14F-4D97-AF65-F5344CB8AC3E}">
        <p14:creationId xmlns:p14="http://schemas.microsoft.com/office/powerpoint/2010/main" val="235181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AI Hierarchy</a:t>
            </a:r>
            <a:endParaRPr lang="en-US" b="1" dirty="0">
              <a:solidFill>
                <a:srgbClr val="C00000"/>
              </a:solidFill>
            </a:endParaRPr>
          </a:p>
        </p:txBody>
      </p:sp>
      <p:pic>
        <p:nvPicPr>
          <p:cNvPr id="4" name="Picture 3"/>
          <p:cNvPicPr>
            <a:picLocks noChangeAspect="1"/>
          </p:cNvPicPr>
          <p:nvPr/>
        </p:nvPicPr>
        <p:blipFill>
          <a:blip r:embed="rId2"/>
          <a:stretch>
            <a:fillRect/>
          </a:stretch>
        </p:blipFill>
        <p:spPr>
          <a:xfrm>
            <a:off x="977713" y="1245121"/>
            <a:ext cx="7188573" cy="5612879"/>
          </a:xfrm>
          <a:prstGeom prst="rect">
            <a:avLst/>
          </a:prstGeom>
        </p:spPr>
      </p:pic>
    </p:spTree>
    <p:extLst>
      <p:ext uri="{BB962C8B-B14F-4D97-AF65-F5344CB8AC3E}">
        <p14:creationId xmlns:p14="http://schemas.microsoft.com/office/powerpoint/2010/main" val="420640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What Is Artificial Intelligence (AI</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pPr algn="just"/>
            <a:r>
              <a:rPr lang="en-US" sz="4400" dirty="0"/>
              <a:t>AI is broadly defined as the ability of machines to mimic human </a:t>
            </a:r>
            <a:r>
              <a:rPr lang="en-US" sz="4400" dirty="0" smtClean="0"/>
              <a:t>behavior.</a:t>
            </a:r>
          </a:p>
          <a:p>
            <a:pPr algn="just"/>
            <a:r>
              <a:rPr lang="en-US" sz="4400" dirty="0" smtClean="0"/>
              <a:t>It </a:t>
            </a:r>
            <a:r>
              <a:rPr lang="en-US" sz="4400" dirty="0"/>
              <a:t>encompasses a broad range of techniques and approaches aimed at enabling machines to perceive, reason, learn, and make decisions. </a:t>
            </a:r>
            <a:endParaRPr lang="en-US" sz="4400" dirty="0" smtClean="0"/>
          </a:p>
          <a:p>
            <a:pPr algn="just"/>
            <a:r>
              <a:rPr lang="en-US" sz="4400" dirty="0" smtClean="0"/>
              <a:t>AI </a:t>
            </a:r>
            <a:r>
              <a:rPr lang="en-US" sz="4400" dirty="0"/>
              <a:t>can be rule-based, statistical, or involve machine learning algorithms. Machine learning, Deep Learning, and Generative AI were born out of Artificial Intelligence.</a:t>
            </a:r>
          </a:p>
          <a:p>
            <a:pPr algn="just"/>
            <a:r>
              <a:rPr lang="en-US" sz="4400" b="1" dirty="0"/>
              <a:t>Common Applications of AI are:</a:t>
            </a:r>
          </a:p>
          <a:p>
            <a:pPr lvl="1" algn="just"/>
            <a:r>
              <a:rPr lang="en-US" sz="3300" dirty="0"/>
              <a:t>Virtual </a:t>
            </a:r>
            <a:r>
              <a:rPr lang="en-US" sz="3300" dirty="0" smtClean="0"/>
              <a:t>Assistants</a:t>
            </a:r>
          </a:p>
          <a:p>
            <a:pPr lvl="1" algn="just"/>
            <a:r>
              <a:rPr lang="en-US" sz="3300" dirty="0" smtClean="0"/>
              <a:t>Healthcare </a:t>
            </a:r>
            <a:r>
              <a:rPr lang="en-US" sz="3300" dirty="0"/>
              <a:t>Diagnosis and </a:t>
            </a:r>
            <a:r>
              <a:rPr lang="en-US" sz="3300" dirty="0" smtClean="0"/>
              <a:t>Imaging</a:t>
            </a:r>
            <a:endParaRPr lang="en-US" sz="3300" dirty="0"/>
          </a:p>
          <a:p>
            <a:pPr lvl="1" algn="just"/>
            <a:r>
              <a:rPr lang="en-US" sz="3300" dirty="0" smtClean="0"/>
              <a:t>Virtual </a:t>
            </a:r>
            <a:r>
              <a:rPr lang="en-US" sz="3300" dirty="0"/>
              <a:t>Reality and Augmented </a:t>
            </a:r>
            <a:r>
              <a:rPr lang="en-US" sz="3300" dirty="0" smtClean="0"/>
              <a:t>Reality</a:t>
            </a:r>
          </a:p>
          <a:p>
            <a:pPr lvl="1" algn="just"/>
            <a:r>
              <a:rPr lang="en-US" sz="3300" dirty="0" smtClean="0"/>
              <a:t>Game-playing AI</a:t>
            </a:r>
            <a:endParaRPr lang="en-US" dirty="0"/>
          </a:p>
        </p:txBody>
      </p:sp>
    </p:spTree>
    <p:extLst>
      <p:ext uri="{BB962C8B-B14F-4D97-AF65-F5344CB8AC3E}">
        <p14:creationId xmlns:p14="http://schemas.microsoft.com/office/powerpoint/2010/main" val="108736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What Is Machine Learning (ML</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idx="1"/>
          </p:nvPr>
        </p:nvSpPr>
        <p:spPr/>
        <p:txBody>
          <a:bodyPr>
            <a:normAutofit/>
          </a:bodyPr>
          <a:lstStyle/>
          <a:p>
            <a:r>
              <a:rPr lang="en-US" sz="2800" dirty="0" smtClean="0"/>
              <a:t>Machine </a:t>
            </a:r>
            <a:r>
              <a:rPr lang="en-US" sz="2800" dirty="0"/>
              <a:t>Learning algorithms leverage statistical techniques to automatically detect patterns and make predictions or decisions based on historical data that they are trained on</a:t>
            </a:r>
            <a:r>
              <a:rPr lang="en-US" sz="2800" dirty="0" smtClean="0"/>
              <a:t>.</a:t>
            </a:r>
          </a:p>
          <a:p>
            <a:r>
              <a:rPr lang="en-US" sz="2800" b="1" dirty="0"/>
              <a:t>Common Applications of ML are:</a:t>
            </a:r>
          </a:p>
          <a:p>
            <a:pPr lvl="1"/>
            <a:r>
              <a:rPr lang="en-US" sz="2400" dirty="0"/>
              <a:t>Time Series </a:t>
            </a:r>
            <a:r>
              <a:rPr lang="en-US" sz="2400" dirty="0" smtClean="0"/>
              <a:t>Forecasting</a:t>
            </a:r>
            <a:endParaRPr lang="en-US" sz="2400" dirty="0"/>
          </a:p>
          <a:p>
            <a:pPr lvl="1"/>
            <a:r>
              <a:rPr lang="en-US" sz="2400" dirty="0" smtClean="0"/>
              <a:t>Credit Scoring</a:t>
            </a:r>
            <a:endParaRPr lang="en-US" sz="2400" dirty="0"/>
          </a:p>
          <a:p>
            <a:pPr lvl="1"/>
            <a:r>
              <a:rPr lang="en-US" sz="2400" dirty="0" smtClean="0"/>
              <a:t>Text Classification</a:t>
            </a:r>
          </a:p>
          <a:p>
            <a:pPr lvl="1"/>
            <a:r>
              <a:rPr lang="en-US" sz="2400" dirty="0" smtClean="0"/>
              <a:t>Recommender Systems</a:t>
            </a:r>
            <a:endParaRPr lang="en-US" sz="2400" dirty="0"/>
          </a:p>
        </p:txBody>
      </p:sp>
    </p:spTree>
    <p:extLst>
      <p:ext uri="{BB962C8B-B14F-4D97-AF65-F5344CB8AC3E}">
        <p14:creationId xmlns:p14="http://schemas.microsoft.com/office/powerpoint/2010/main" val="331684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What Is Deep Learning (DL</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gn="just"/>
            <a:r>
              <a:rPr lang="en-US" sz="2800" dirty="0"/>
              <a:t>DL utilizes deep neural networks with multiple layers to learn hierarchical representations of data. </a:t>
            </a:r>
            <a:endParaRPr lang="en-US" sz="2800" dirty="0" smtClean="0"/>
          </a:p>
          <a:p>
            <a:pPr algn="just"/>
            <a:r>
              <a:rPr lang="en-US" sz="2800" dirty="0" smtClean="0"/>
              <a:t>It </a:t>
            </a:r>
            <a:r>
              <a:rPr lang="en-US" sz="2800" dirty="0"/>
              <a:t>automatically extracts relevant features and eliminates manual feature engineering. </a:t>
            </a:r>
            <a:endParaRPr lang="en-US" sz="2800" dirty="0" smtClean="0"/>
          </a:p>
          <a:p>
            <a:pPr algn="just"/>
            <a:r>
              <a:rPr lang="en-US" sz="2800" dirty="0" smtClean="0"/>
              <a:t>DL </a:t>
            </a:r>
            <a:r>
              <a:rPr lang="en-US" sz="2800" dirty="0"/>
              <a:t>can handle complex tasks and large-scale datasets more effectively. </a:t>
            </a:r>
            <a:endParaRPr lang="en-US" sz="2800" dirty="0" smtClean="0"/>
          </a:p>
          <a:p>
            <a:pPr algn="just"/>
            <a:r>
              <a:rPr lang="en-US" sz="2800" b="1" dirty="0" smtClean="0"/>
              <a:t>Common </a:t>
            </a:r>
            <a:r>
              <a:rPr lang="en-US" sz="2800" b="1" dirty="0"/>
              <a:t>Applications of Deep Learning are</a:t>
            </a:r>
            <a:r>
              <a:rPr lang="en-US" sz="2800" b="1" dirty="0" smtClean="0"/>
              <a:t>:</a:t>
            </a:r>
          </a:p>
          <a:p>
            <a:pPr lvl="1" algn="just"/>
            <a:r>
              <a:rPr lang="en-US" sz="2400" dirty="0"/>
              <a:t>Autonomous </a:t>
            </a:r>
            <a:r>
              <a:rPr lang="en-US" sz="2400" dirty="0" smtClean="0"/>
              <a:t>Vehicles</a:t>
            </a:r>
          </a:p>
          <a:p>
            <a:pPr lvl="1" algn="just"/>
            <a:r>
              <a:rPr lang="en-US" sz="2400" dirty="0"/>
              <a:t>Facial Recognition</a:t>
            </a:r>
          </a:p>
        </p:txBody>
      </p:sp>
    </p:spTree>
    <p:extLst>
      <p:ext uri="{BB962C8B-B14F-4D97-AF65-F5344CB8AC3E}">
        <p14:creationId xmlns:p14="http://schemas.microsoft.com/office/powerpoint/2010/main" val="338975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s://aimresearch.co/wp-content/uploads/2023/07/The-Evolution-of-AI-Architecture-From-Traditional-Machine-Learning-to-Generative-AI-1024x787.jpg"/>
          <p:cNvPicPr>
            <a:picLocks noChangeAspect="1" noChangeArrowheads="1"/>
          </p:cNvPicPr>
          <p:nvPr/>
        </p:nvPicPr>
        <p:blipFill rotWithShape="1">
          <a:blip r:embed="rId2">
            <a:extLst>
              <a:ext uri="{28A0092B-C50C-407E-A947-70E740481C1C}">
                <a14:useLocalDpi xmlns:a14="http://schemas.microsoft.com/office/drawing/2010/main" val="0"/>
              </a:ext>
            </a:extLst>
          </a:blip>
          <a:srcRect l="6217" r="5502" b="7306"/>
          <a:stretch/>
        </p:blipFill>
        <p:spPr bwMode="auto">
          <a:xfrm>
            <a:off x="304800" y="152400"/>
            <a:ext cx="8610600" cy="694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35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descr="Generative AI PPT Slid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7891408" cy="591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69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What Is Generative AI (</a:t>
            </a:r>
            <a:r>
              <a:rPr lang="en-US" b="1" dirty="0" err="1">
                <a:solidFill>
                  <a:srgbClr val="C00000"/>
                </a:solidFill>
              </a:rPr>
              <a:t>GenAI</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gn="just"/>
            <a:r>
              <a:rPr lang="en-US" dirty="0"/>
              <a:t>Generative AI, a branch of artificial intelligence and a subset of Deep Learning, focuses on creating models capable of generating new content that resemble existing data. </a:t>
            </a:r>
            <a:endParaRPr lang="en-US" dirty="0" smtClean="0"/>
          </a:p>
          <a:p>
            <a:pPr algn="just"/>
            <a:r>
              <a:rPr lang="en-US" dirty="0" smtClean="0"/>
              <a:t>These </a:t>
            </a:r>
            <a:r>
              <a:rPr lang="en-US" dirty="0"/>
              <a:t>models aim to generate content that is indistinguishable from what might be created by humans. </a:t>
            </a:r>
            <a:endParaRPr lang="en-US" dirty="0" smtClean="0"/>
          </a:p>
          <a:p>
            <a:pPr algn="just"/>
            <a:r>
              <a:rPr lang="en-US" dirty="0" smtClean="0"/>
              <a:t>Generative </a:t>
            </a:r>
            <a:r>
              <a:rPr lang="en-US" dirty="0"/>
              <a:t>Adversarial Networks (GANs) are popular examples of generative AI models that use deep neural networks to generate realistic content such as images, text, or even music</a:t>
            </a:r>
            <a:r>
              <a:rPr lang="en-US" dirty="0" smtClean="0"/>
              <a:t>.</a:t>
            </a:r>
          </a:p>
          <a:p>
            <a:pPr algn="just"/>
            <a:r>
              <a:rPr lang="en-US" b="1" dirty="0"/>
              <a:t>Common applications of Generative AI are</a:t>
            </a:r>
            <a:r>
              <a:rPr lang="en-US" b="1" dirty="0" smtClean="0"/>
              <a:t>:</a:t>
            </a:r>
          </a:p>
          <a:p>
            <a:pPr lvl="1" algn="just"/>
            <a:r>
              <a:rPr lang="en-US" b="1" dirty="0"/>
              <a:t>Image </a:t>
            </a:r>
            <a:r>
              <a:rPr lang="en-US" b="1" dirty="0" smtClean="0"/>
              <a:t>Generation</a:t>
            </a:r>
          </a:p>
          <a:p>
            <a:pPr lvl="1" algn="just"/>
            <a:r>
              <a:rPr lang="en-US" b="1" dirty="0"/>
              <a:t>Video </a:t>
            </a:r>
            <a:r>
              <a:rPr lang="en-US" b="1" dirty="0" smtClean="0"/>
              <a:t>Synthesis</a:t>
            </a:r>
          </a:p>
          <a:p>
            <a:pPr lvl="1" algn="just"/>
            <a:r>
              <a:rPr lang="en-US" b="1" dirty="0"/>
              <a:t>Social Media Content Generation</a:t>
            </a:r>
          </a:p>
        </p:txBody>
      </p:sp>
    </p:spTree>
    <p:extLst>
      <p:ext uri="{BB962C8B-B14F-4D97-AF65-F5344CB8AC3E}">
        <p14:creationId xmlns:p14="http://schemas.microsoft.com/office/powerpoint/2010/main" val="284808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Generative AI</a:t>
            </a:r>
            <a:endParaRPr lang="en-US" b="1" dirty="0">
              <a:solidFill>
                <a:srgbClr val="C00000"/>
              </a:solidFill>
            </a:endParaRPr>
          </a:p>
        </p:txBody>
      </p:sp>
      <p:pic>
        <p:nvPicPr>
          <p:cNvPr id="4" name="Picture 3"/>
          <p:cNvPicPr>
            <a:picLocks noChangeAspect="1"/>
          </p:cNvPicPr>
          <p:nvPr/>
        </p:nvPicPr>
        <p:blipFill>
          <a:blip r:embed="rId2"/>
          <a:stretch>
            <a:fillRect/>
          </a:stretch>
        </p:blipFill>
        <p:spPr>
          <a:xfrm>
            <a:off x="304800" y="1981200"/>
            <a:ext cx="8368964" cy="2338387"/>
          </a:xfrm>
          <a:prstGeom prst="rect">
            <a:avLst/>
          </a:prstGeom>
        </p:spPr>
      </p:pic>
    </p:spTree>
    <p:extLst>
      <p:ext uri="{BB962C8B-B14F-4D97-AF65-F5344CB8AC3E}">
        <p14:creationId xmlns:p14="http://schemas.microsoft.com/office/powerpoint/2010/main" val="371390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36" name="Picture 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843067"/>
            <a:ext cx="567267"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algn="l"/>
            <a:r>
              <a:rPr lang="en-US" sz="4800" dirty="0">
                <a:solidFill>
                  <a:srgbClr val="C00000"/>
                </a:solidFill>
              </a:rPr>
              <a:t>Course details</a:t>
            </a:r>
            <a:endParaRPr lang="en-IN" sz="4800" dirty="0">
              <a:solidFill>
                <a:srgbClr val="C00000"/>
              </a:solidFill>
            </a:endParaRPr>
          </a:p>
        </p:txBody>
      </p:sp>
      <p:sp>
        <p:nvSpPr>
          <p:cNvPr id="3" name="Content Placeholder 2"/>
          <p:cNvSpPr>
            <a:spLocks noGrp="1"/>
          </p:cNvSpPr>
          <p:nvPr>
            <p:ph idx="1"/>
          </p:nvPr>
        </p:nvSpPr>
        <p:spPr>
          <a:xfrm>
            <a:off x="457200" y="1456184"/>
            <a:ext cx="8229600" cy="5069160"/>
          </a:xfrm>
        </p:spPr>
        <p:txBody>
          <a:bodyPr>
            <a:normAutofit/>
          </a:bodyPr>
          <a:lstStyle/>
          <a:p>
            <a:r>
              <a:rPr lang="en-US" b="1" dirty="0">
                <a:solidFill>
                  <a:srgbClr val="C00000"/>
                </a:solidFill>
              </a:rPr>
              <a:t>LTP – </a:t>
            </a:r>
            <a:r>
              <a:rPr lang="en-US" b="1" dirty="0" smtClean="0">
                <a:solidFill>
                  <a:srgbClr val="C00000"/>
                </a:solidFill>
              </a:rPr>
              <a:t>2 </a:t>
            </a:r>
            <a:r>
              <a:rPr lang="en-US" b="1" dirty="0">
                <a:solidFill>
                  <a:srgbClr val="C00000"/>
                </a:solidFill>
              </a:rPr>
              <a:t>0 </a:t>
            </a:r>
            <a:r>
              <a:rPr lang="en-US" b="1" dirty="0" smtClean="0">
                <a:solidFill>
                  <a:srgbClr val="C00000"/>
                </a:solidFill>
              </a:rPr>
              <a:t>2 </a:t>
            </a:r>
            <a:endParaRPr lang="en-US" b="1" dirty="0">
              <a:solidFill>
                <a:srgbClr val="C00000"/>
              </a:solidFill>
            </a:endParaRPr>
          </a:p>
          <a:p>
            <a:r>
              <a:rPr lang="en-US" b="1" dirty="0">
                <a:solidFill>
                  <a:srgbClr val="C00000"/>
                </a:solidFill>
              </a:rPr>
              <a:t>Credits – </a:t>
            </a:r>
            <a:r>
              <a:rPr lang="en-US" b="1" dirty="0" smtClean="0">
                <a:solidFill>
                  <a:srgbClr val="C00000"/>
                </a:solidFill>
              </a:rPr>
              <a:t>3.0</a:t>
            </a:r>
            <a:endParaRPr lang="en-US" b="1" dirty="0">
              <a:solidFill>
                <a:srgbClr val="C00000"/>
              </a:solidFill>
            </a:endParaRPr>
          </a:p>
          <a:p>
            <a:r>
              <a:rPr lang="en-US" b="1" dirty="0">
                <a:solidFill>
                  <a:srgbClr val="C00000"/>
                </a:solidFill>
              </a:rPr>
              <a:t>Mode – </a:t>
            </a:r>
            <a:r>
              <a:rPr lang="en-US" dirty="0"/>
              <a:t>Online with weekly </a:t>
            </a:r>
            <a:r>
              <a:rPr lang="en-US" dirty="0" smtClean="0"/>
              <a:t>supervision</a:t>
            </a:r>
          </a:p>
          <a:p>
            <a:r>
              <a:rPr lang="en-US" b="1" dirty="0"/>
              <a:t>Weekly Contact Hours: </a:t>
            </a:r>
            <a:r>
              <a:rPr lang="en-US" b="1" dirty="0" smtClean="0"/>
              <a:t>1</a:t>
            </a:r>
            <a:endParaRPr lang="en-US" dirty="0" smtClean="0"/>
          </a:p>
          <a:p>
            <a:r>
              <a:rPr lang="en-US" b="1" u="sng" dirty="0"/>
              <a:t>Platform: </a:t>
            </a:r>
            <a:r>
              <a:rPr lang="en-US" b="1" u="sng" dirty="0" err="1" smtClean="0"/>
              <a:t>Coursera</a:t>
            </a:r>
            <a:r>
              <a:rPr lang="en-US" dirty="0"/>
              <a:t>	</a:t>
            </a:r>
            <a:endParaRPr lang="en-US" dirty="0" smtClean="0"/>
          </a:p>
          <a:p>
            <a:r>
              <a:rPr lang="en-US" b="1" dirty="0"/>
              <a:t>Course Focus: </a:t>
            </a:r>
            <a:r>
              <a:rPr lang="en-US" dirty="0"/>
              <a:t>EMPLOYBILITY</a:t>
            </a:r>
          </a:p>
          <a:p>
            <a:r>
              <a:rPr lang="en-US" b="1" dirty="0"/>
              <a:t>Text Book:</a:t>
            </a:r>
            <a:r>
              <a:rPr lang="en-US" dirty="0"/>
              <a:t> Not Applicable		</a:t>
            </a:r>
          </a:p>
          <a:p>
            <a:r>
              <a:rPr lang="en-US" b="1" dirty="0"/>
              <a:t>Reference Book:</a:t>
            </a:r>
            <a:r>
              <a:rPr lang="en-US" dirty="0"/>
              <a:t> Not Applicable</a:t>
            </a:r>
          </a:p>
          <a:p>
            <a:r>
              <a:rPr lang="en-US" b="1" dirty="0"/>
              <a:t>Software/</a:t>
            </a:r>
            <a:r>
              <a:rPr lang="en-US" b="1" dirty="0" err="1"/>
              <a:t>Equipments</a:t>
            </a:r>
            <a:r>
              <a:rPr lang="en-US" b="1" dirty="0"/>
              <a:t>/Databases:</a:t>
            </a:r>
            <a:r>
              <a:rPr lang="en-US" dirty="0"/>
              <a:t> Python </a:t>
            </a:r>
          </a:p>
          <a:p>
            <a:r>
              <a:rPr lang="en-US" b="1" dirty="0"/>
              <a:t>Course Link:</a:t>
            </a:r>
            <a:r>
              <a:rPr lang="en-US" dirty="0"/>
              <a:t> https://</a:t>
            </a:r>
            <a:r>
              <a:rPr lang="en-US" dirty="0" smtClean="0"/>
              <a:t>www.coursera.org/programs/int426-generative-ai-8n6df</a:t>
            </a:r>
          </a:p>
          <a:p>
            <a:endParaRPr lang="en-US" sz="9600" b="1" dirty="0">
              <a:solidFill>
                <a:srgbClr val="002060"/>
              </a:solidFill>
            </a:endParaRPr>
          </a:p>
          <a:p>
            <a:endParaRPr lang="en-US" sz="4000" dirty="0">
              <a:solidFill>
                <a:srgbClr val="C00000"/>
              </a:solidFill>
            </a:endParaRPr>
          </a:p>
        </p:txBody>
      </p:sp>
      <p:cxnSp>
        <p:nvCxnSpPr>
          <p:cNvPr id="4" name="Straight Connector 3"/>
          <p:cNvCxnSpPr/>
          <p:nvPr/>
        </p:nvCxnSpPr>
        <p:spPr>
          <a:xfrm>
            <a:off x="611560" y="1268760"/>
            <a:ext cx="7056784"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5" name="Object 4"/>
          <p:cNvGraphicFramePr>
            <a:graphicFrameLocks noChangeAspect="1"/>
          </p:cNvGraphicFramePr>
          <p:nvPr>
            <p:extLst>
              <p:ext uri="{D42A27DB-BD31-4B8C-83A1-F6EECF244321}">
                <p14:modId xmlns:p14="http://schemas.microsoft.com/office/powerpoint/2010/main" val="3689565272"/>
              </p:ext>
            </p:extLst>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33920" r:id="rId4" imgW="13937020" imgH="5409524" progId="">
                  <p:embed/>
                </p:oleObj>
              </mc:Choice>
              <mc:Fallback>
                <p:oleObj r:id="rId4" imgW="13937020" imgH="5409524"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647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364163"/>
          </a:xfrm>
        </p:spPr>
        <p:txBody>
          <a:bodyPr>
            <a:normAutofit/>
          </a:bodyPr>
          <a:lstStyle/>
          <a:p>
            <a:pPr algn="just"/>
            <a:r>
              <a:rPr lang="en-US" b="1" dirty="0" smtClean="0"/>
              <a:t>Common </a:t>
            </a:r>
            <a:r>
              <a:rPr lang="en-US" b="1" dirty="0"/>
              <a:t>applications of Generative AI are:</a:t>
            </a:r>
          </a:p>
          <a:p>
            <a:pPr lvl="1" algn="just"/>
            <a:r>
              <a:rPr lang="en-US" b="1" dirty="0"/>
              <a:t>Image Generation</a:t>
            </a:r>
            <a:r>
              <a:rPr lang="en-US" dirty="0" smtClean="0"/>
              <a:t>: Generative </a:t>
            </a:r>
            <a:r>
              <a:rPr lang="en-US" dirty="0"/>
              <a:t>AI can learn from large sets of images and generate new unique images based on trained data. This tool can generate images with creativity based on prompts like human intelligence</a:t>
            </a:r>
            <a:r>
              <a:rPr lang="en-US" dirty="0" smtClean="0"/>
              <a:t>.</a:t>
            </a:r>
          </a:p>
          <a:p>
            <a:pPr lvl="1" algn="just"/>
            <a:r>
              <a:rPr lang="en-US" b="1" dirty="0"/>
              <a:t>Video Synthesis:</a:t>
            </a:r>
            <a:r>
              <a:rPr lang="en-US" dirty="0"/>
              <a:t> Generative models can create new content by learning from existing videos. This can include tasks such as video prediction, where the model generates future frames from a sequence of input frames. It can also perform video synthesis by creating entirely new videos</a:t>
            </a:r>
            <a:r>
              <a:rPr lang="en-US" dirty="0" smtClean="0"/>
              <a:t>.</a:t>
            </a:r>
          </a:p>
          <a:p>
            <a:pPr lvl="1" algn="just"/>
            <a:r>
              <a:rPr lang="en-US" b="1" dirty="0"/>
              <a:t>Social Media Content Generation:</a:t>
            </a:r>
            <a:r>
              <a:rPr lang="en-US" dirty="0"/>
              <a:t> Generative AI can be leveraged to automate content generation for social media platforms, enabling the creation of engaging and personalized posts, captions, and visuals.</a:t>
            </a:r>
          </a:p>
        </p:txBody>
      </p:sp>
    </p:spTree>
    <p:extLst>
      <p:ext uri="{BB962C8B-B14F-4D97-AF65-F5344CB8AC3E}">
        <p14:creationId xmlns:p14="http://schemas.microsoft.com/office/powerpoint/2010/main" val="374740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990601"/>
            <a:ext cx="9144000" cy="4129146"/>
          </a:xfrm>
          <a:prstGeom prst="rect">
            <a:avLst/>
          </a:prstGeom>
        </p:spPr>
      </p:pic>
    </p:spTree>
    <p:extLst>
      <p:ext uri="{BB962C8B-B14F-4D97-AF65-F5344CB8AC3E}">
        <p14:creationId xmlns:p14="http://schemas.microsoft.com/office/powerpoint/2010/main" val="72313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3400" y="1066800"/>
            <a:ext cx="8449833" cy="4572000"/>
          </a:xfrm>
          <a:prstGeom prst="rect">
            <a:avLst/>
          </a:prstGeom>
        </p:spPr>
      </p:pic>
    </p:spTree>
    <p:extLst>
      <p:ext uri="{BB962C8B-B14F-4D97-AF65-F5344CB8AC3E}">
        <p14:creationId xmlns:p14="http://schemas.microsoft.com/office/powerpoint/2010/main" val="192802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90600" y="1524000"/>
            <a:ext cx="7391400" cy="2971800"/>
          </a:xfrm>
          <a:prstGeom prst="rect">
            <a:avLst/>
          </a:prstGeom>
        </p:spPr>
      </p:pic>
    </p:spTree>
    <p:extLst>
      <p:ext uri="{BB962C8B-B14F-4D97-AF65-F5344CB8AC3E}">
        <p14:creationId xmlns:p14="http://schemas.microsoft.com/office/powerpoint/2010/main" val="5185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pic>
        <p:nvPicPr>
          <p:cNvPr id="4" name="Picture 3"/>
          <p:cNvPicPr>
            <a:picLocks noChangeAspect="1"/>
          </p:cNvPicPr>
          <p:nvPr/>
        </p:nvPicPr>
        <p:blipFill>
          <a:blip r:embed="rId2"/>
          <a:stretch>
            <a:fillRect/>
          </a:stretch>
        </p:blipFill>
        <p:spPr>
          <a:xfrm>
            <a:off x="292853" y="1600200"/>
            <a:ext cx="8391672" cy="3914775"/>
          </a:xfrm>
          <a:prstGeom prst="rect">
            <a:avLst/>
          </a:prstGeom>
        </p:spPr>
      </p:pic>
    </p:spTree>
    <p:extLst>
      <p:ext uri="{BB962C8B-B14F-4D97-AF65-F5344CB8AC3E}">
        <p14:creationId xmlns:p14="http://schemas.microsoft.com/office/powerpoint/2010/main" val="1388220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8650" y="1666875"/>
            <a:ext cx="7886700" cy="3524250"/>
          </a:xfrm>
          <a:prstGeom prst="rect">
            <a:avLst/>
          </a:prstGeom>
        </p:spPr>
      </p:pic>
    </p:spTree>
    <p:extLst>
      <p:ext uri="{BB962C8B-B14F-4D97-AF65-F5344CB8AC3E}">
        <p14:creationId xmlns:p14="http://schemas.microsoft.com/office/powerpoint/2010/main" val="205769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1000" y="1066800"/>
            <a:ext cx="8419071" cy="4257675"/>
          </a:xfrm>
          <a:prstGeom prst="rect">
            <a:avLst/>
          </a:prstGeom>
        </p:spPr>
      </p:pic>
    </p:spTree>
    <p:extLst>
      <p:ext uri="{BB962C8B-B14F-4D97-AF65-F5344CB8AC3E}">
        <p14:creationId xmlns:p14="http://schemas.microsoft.com/office/powerpoint/2010/main" val="892639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Generative AI PPT Slid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7518399"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82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Unit Wise Content: Unit 1</a:t>
            </a:r>
            <a:endParaRPr lang="en-US" b="1" dirty="0">
              <a:solidFill>
                <a:srgbClr val="C00000"/>
              </a:solidFill>
            </a:endParaRPr>
          </a:p>
        </p:txBody>
      </p:sp>
      <p:sp>
        <p:nvSpPr>
          <p:cNvPr id="3" name="Content Placeholder 2"/>
          <p:cNvSpPr>
            <a:spLocks noGrp="1"/>
          </p:cNvSpPr>
          <p:nvPr>
            <p:ph idx="1"/>
          </p:nvPr>
        </p:nvSpPr>
        <p:spPr/>
        <p:txBody>
          <a:bodyPr>
            <a:normAutofit/>
          </a:bodyPr>
          <a:lstStyle/>
          <a:p>
            <a:r>
              <a:rPr lang="en-US" b="1" dirty="0">
                <a:solidFill>
                  <a:srgbClr val="C00000"/>
                </a:solidFill>
              </a:rPr>
              <a:t>Introduction to Generative </a:t>
            </a:r>
            <a:r>
              <a:rPr lang="en-US" b="1" dirty="0" smtClean="0">
                <a:solidFill>
                  <a:srgbClr val="C00000"/>
                </a:solidFill>
              </a:rPr>
              <a:t>AI </a:t>
            </a:r>
          </a:p>
          <a:p>
            <a:pPr lvl="1"/>
            <a:r>
              <a:rPr lang="en-US" dirty="0" smtClean="0"/>
              <a:t>Fundamentals </a:t>
            </a:r>
            <a:r>
              <a:rPr lang="en-US" dirty="0"/>
              <a:t>of Generative AI, </a:t>
            </a:r>
            <a:endParaRPr lang="en-US" dirty="0" smtClean="0"/>
          </a:p>
          <a:p>
            <a:pPr lvl="1"/>
            <a:r>
              <a:rPr lang="en-US" dirty="0" smtClean="0"/>
              <a:t>Generative </a:t>
            </a:r>
            <a:r>
              <a:rPr lang="en-US" dirty="0"/>
              <a:t>AI model types, </a:t>
            </a:r>
            <a:endParaRPr lang="en-US" dirty="0" smtClean="0"/>
          </a:p>
          <a:p>
            <a:pPr lvl="1"/>
            <a:r>
              <a:rPr lang="en-US" dirty="0" smtClean="0"/>
              <a:t>Applications </a:t>
            </a:r>
            <a:r>
              <a:rPr lang="en-US" dirty="0"/>
              <a:t>of Gen AI, </a:t>
            </a:r>
            <a:endParaRPr lang="en-US" dirty="0" smtClean="0"/>
          </a:p>
          <a:p>
            <a:pPr lvl="1"/>
            <a:r>
              <a:rPr lang="en-US" dirty="0" smtClean="0"/>
              <a:t>How </a:t>
            </a:r>
            <a:r>
              <a:rPr lang="en-US" dirty="0"/>
              <a:t>Gen AI </a:t>
            </a:r>
            <a:r>
              <a:rPr lang="en-US" dirty="0" smtClean="0"/>
              <a:t>works,</a:t>
            </a:r>
          </a:p>
          <a:p>
            <a:pPr lvl="1"/>
            <a:r>
              <a:rPr lang="en-US" dirty="0" smtClean="0"/>
              <a:t>Lifecycle </a:t>
            </a:r>
            <a:r>
              <a:rPr lang="en-US" dirty="0"/>
              <a:t>of a Gen AI project, </a:t>
            </a:r>
            <a:endParaRPr lang="en-US" dirty="0" smtClean="0"/>
          </a:p>
          <a:p>
            <a:pPr lvl="1"/>
            <a:r>
              <a:rPr lang="en-US" dirty="0" smtClean="0"/>
              <a:t>Gen </a:t>
            </a:r>
            <a:r>
              <a:rPr lang="en-US" dirty="0"/>
              <a:t>AI in software applications, </a:t>
            </a:r>
            <a:endParaRPr lang="en-US" dirty="0" smtClean="0"/>
          </a:p>
          <a:p>
            <a:pPr lvl="1"/>
            <a:r>
              <a:rPr lang="en-US" dirty="0" smtClean="0"/>
              <a:t>Gen </a:t>
            </a:r>
            <a:r>
              <a:rPr lang="en-US" dirty="0"/>
              <a:t>AI in Business and Society, </a:t>
            </a:r>
            <a:endParaRPr lang="en-US" dirty="0" smtClean="0"/>
          </a:p>
          <a:p>
            <a:pPr lvl="1"/>
            <a:r>
              <a:rPr lang="en-US" dirty="0" smtClean="0"/>
              <a:t>Difference </a:t>
            </a:r>
            <a:r>
              <a:rPr lang="en-US" dirty="0"/>
              <a:t>between GPTs and search engines, </a:t>
            </a:r>
            <a:endParaRPr lang="en-US" dirty="0" smtClean="0"/>
          </a:p>
          <a:p>
            <a:pPr lvl="1"/>
            <a:r>
              <a:rPr lang="en-US" dirty="0" smtClean="0"/>
              <a:t>Ethical </a:t>
            </a:r>
            <a:r>
              <a:rPr lang="en-US" dirty="0"/>
              <a:t>and responsible AI</a:t>
            </a:r>
          </a:p>
        </p:txBody>
      </p:sp>
    </p:spTree>
    <p:extLst>
      <p:ext uri="{BB962C8B-B14F-4D97-AF65-F5344CB8AC3E}">
        <p14:creationId xmlns:p14="http://schemas.microsoft.com/office/powerpoint/2010/main" val="4144070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Unit 2</a:t>
            </a:r>
            <a:endParaRPr lang="en-US" dirty="0"/>
          </a:p>
        </p:txBody>
      </p:sp>
      <p:sp>
        <p:nvSpPr>
          <p:cNvPr id="3" name="Content Placeholder 2"/>
          <p:cNvSpPr>
            <a:spLocks noGrp="1"/>
          </p:cNvSpPr>
          <p:nvPr>
            <p:ph idx="1"/>
          </p:nvPr>
        </p:nvSpPr>
        <p:spPr/>
        <p:txBody>
          <a:bodyPr>
            <a:normAutofit/>
          </a:bodyPr>
          <a:lstStyle/>
          <a:p>
            <a:r>
              <a:rPr lang="en-US" b="1" dirty="0">
                <a:solidFill>
                  <a:srgbClr val="C00000"/>
                </a:solidFill>
              </a:rPr>
              <a:t>Prompt </a:t>
            </a:r>
            <a:r>
              <a:rPr lang="en-US" b="1" dirty="0" smtClean="0">
                <a:solidFill>
                  <a:srgbClr val="C00000"/>
                </a:solidFill>
              </a:rPr>
              <a:t>Engineering</a:t>
            </a:r>
          </a:p>
          <a:p>
            <a:pPr lvl="1"/>
            <a:r>
              <a:rPr lang="en-US" dirty="0" smtClean="0"/>
              <a:t>Transforming </a:t>
            </a:r>
            <a:r>
              <a:rPr lang="en-US" dirty="0"/>
              <a:t>computing, </a:t>
            </a:r>
            <a:endParaRPr lang="en-US" dirty="0" smtClean="0"/>
          </a:p>
          <a:p>
            <a:pPr lvl="1"/>
            <a:r>
              <a:rPr lang="en-US" dirty="0" smtClean="0"/>
              <a:t>The </a:t>
            </a:r>
            <a:r>
              <a:rPr lang="en-US" dirty="0"/>
              <a:t>ACHIEVE framework, </a:t>
            </a:r>
            <a:endParaRPr lang="en-US" dirty="0" smtClean="0"/>
          </a:p>
          <a:p>
            <a:pPr lvl="1"/>
            <a:r>
              <a:rPr lang="en-US" dirty="0" smtClean="0"/>
              <a:t>Introduction </a:t>
            </a:r>
            <a:r>
              <a:rPr lang="en-US" dirty="0"/>
              <a:t>to Large Language Models, </a:t>
            </a:r>
            <a:endParaRPr lang="en-US" dirty="0" smtClean="0"/>
          </a:p>
          <a:p>
            <a:pPr lvl="1"/>
            <a:r>
              <a:rPr lang="en-US" dirty="0" smtClean="0"/>
              <a:t>fundamentals </a:t>
            </a:r>
            <a:r>
              <a:rPr lang="en-US" dirty="0"/>
              <a:t>of prompt, </a:t>
            </a:r>
            <a:endParaRPr lang="en-US" dirty="0" smtClean="0"/>
          </a:p>
          <a:p>
            <a:pPr lvl="1"/>
            <a:r>
              <a:rPr lang="en-US" dirty="0" smtClean="0"/>
              <a:t>prompt </a:t>
            </a:r>
            <a:r>
              <a:rPr lang="en-US" dirty="0"/>
              <a:t>patterns, </a:t>
            </a:r>
            <a:endParaRPr lang="en-US" dirty="0" smtClean="0"/>
          </a:p>
          <a:p>
            <a:pPr lvl="1"/>
            <a:r>
              <a:rPr lang="en-US" dirty="0" smtClean="0"/>
              <a:t>prompt </a:t>
            </a:r>
            <a:r>
              <a:rPr lang="en-US" dirty="0"/>
              <a:t>tuning</a:t>
            </a:r>
          </a:p>
          <a:p>
            <a:r>
              <a:rPr lang="en-US" b="1" dirty="0">
                <a:solidFill>
                  <a:srgbClr val="C00000"/>
                </a:solidFill>
              </a:rPr>
              <a:t>Prompt Pattern </a:t>
            </a:r>
            <a:r>
              <a:rPr lang="en-US" b="1" dirty="0" smtClean="0">
                <a:solidFill>
                  <a:srgbClr val="C00000"/>
                </a:solidFill>
              </a:rPr>
              <a:t>I</a:t>
            </a:r>
          </a:p>
          <a:p>
            <a:pPr lvl="1"/>
            <a:r>
              <a:rPr lang="en-US" dirty="0" smtClean="0"/>
              <a:t>question </a:t>
            </a:r>
            <a:r>
              <a:rPr lang="en-US" dirty="0"/>
              <a:t>refinement pattern, </a:t>
            </a:r>
            <a:endParaRPr lang="en-US" dirty="0" smtClean="0"/>
          </a:p>
          <a:p>
            <a:pPr lvl="1"/>
            <a:r>
              <a:rPr lang="en-US" dirty="0" smtClean="0"/>
              <a:t>cognitive </a:t>
            </a:r>
            <a:r>
              <a:rPr lang="en-US" dirty="0"/>
              <a:t>verifier pattern, </a:t>
            </a:r>
            <a:endParaRPr lang="en-US" dirty="0" smtClean="0"/>
          </a:p>
          <a:p>
            <a:pPr lvl="1"/>
            <a:r>
              <a:rPr lang="en-US" dirty="0" smtClean="0"/>
              <a:t>audience </a:t>
            </a:r>
            <a:r>
              <a:rPr lang="en-US" dirty="0"/>
              <a:t>persona pattern, </a:t>
            </a:r>
            <a:endParaRPr lang="en-US" dirty="0" smtClean="0"/>
          </a:p>
          <a:p>
            <a:pPr lvl="1"/>
            <a:r>
              <a:rPr lang="en-US" dirty="0" smtClean="0"/>
              <a:t>flipped </a:t>
            </a:r>
            <a:r>
              <a:rPr lang="en-US" dirty="0"/>
              <a:t>interaction pattern</a:t>
            </a:r>
          </a:p>
          <a:p>
            <a:endParaRPr lang="en-US" dirty="0"/>
          </a:p>
        </p:txBody>
      </p:sp>
    </p:spTree>
    <p:extLst>
      <p:ext uri="{BB962C8B-B14F-4D97-AF65-F5344CB8AC3E}">
        <p14:creationId xmlns:p14="http://schemas.microsoft.com/office/powerpoint/2010/main" val="90598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a:solidFill>
                  <a:srgbClr val="C00000"/>
                </a:solidFill>
              </a:rPr>
              <a:t>Course Assessment Model</a:t>
            </a:r>
            <a:endParaRPr lang="en-IN" sz="4800" dirty="0">
              <a:solidFill>
                <a:srgbClr val="C00000"/>
              </a:solidFill>
            </a:endParaRPr>
          </a:p>
        </p:txBody>
      </p:sp>
      <p:sp>
        <p:nvSpPr>
          <p:cNvPr id="3" name="Content Placeholder 2"/>
          <p:cNvSpPr>
            <a:spLocks noGrp="1"/>
          </p:cNvSpPr>
          <p:nvPr>
            <p:ph idx="1"/>
          </p:nvPr>
        </p:nvSpPr>
        <p:spPr>
          <a:xfrm>
            <a:off x="457200" y="1456184"/>
            <a:ext cx="8229600" cy="5069160"/>
          </a:xfrm>
        </p:spPr>
        <p:txBody>
          <a:bodyPr>
            <a:normAutofit fontScale="92500" lnSpcReduction="10000"/>
          </a:bodyPr>
          <a:lstStyle/>
          <a:p>
            <a:r>
              <a:rPr lang="en-US" sz="4000" b="1" dirty="0">
                <a:solidFill>
                  <a:srgbClr val="002060"/>
                </a:solidFill>
              </a:rPr>
              <a:t>Marks break up*</a:t>
            </a:r>
          </a:p>
          <a:p>
            <a:r>
              <a:rPr lang="en-US" sz="4000" b="1" dirty="0">
                <a:solidFill>
                  <a:srgbClr val="C00000"/>
                </a:solidFill>
              </a:rPr>
              <a:t>Attendance</a:t>
            </a:r>
            <a:r>
              <a:rPr lang="en-US" sz="4000" dirty="0">
                <a:solidFill>
                  <a:srgbClr val="C00000"/>
                </a:solidFill>
              </a:rPr>
              <a:t>						  5</a:t>
            </a:r>
          </a:p>
          <a:p>
            <a:r>
              <a:rPr lang="en-US" sz="4000" b="1" dirty="0" smtClean="0">
                <a:solidFill>
                  <a:srgbClr val="C00000"/>
                </a:solidFill>
              </a:rPr>
              <a:t>CA</a:t>
            </a:r>
            <a:r>
              <a:rPr lang="en-US" sz="4000" dirty="0" smtClean="0">
                <a:solidFill>
                  <a:srgbClr val="C00000"/>
                </a:solidFill>
              </a:rPr>
              <a:t> </a:t>
            </a:r>
            <a:r>
              <a:rPr lang="en-US" sz="4000" dirty="0">
                <a:solidFill>
                  <a:srgbClr val="C00000"/>
                </a:solidFill>
              </a:rPr>
              <a:t>							</a:t>
            </a:r>
            <a:r>
              <a:rPr lang="en-US" sz="4000" dirty="0" smtClean="0">
                <a:solidFill>
                  <a:srgbClr val="C00000"/>
                </a:solidFill>
              </a:rPr>
              <a:t>	25</a:t>
            </a:r>
            <a:endParaRPr lang="en-US" sz="3900" dirty="0">
              <a:solidFill>
                <a:srgbClr val="C00000"/>
              </a:solidFill>
            </a:endParaRPr>
          </a:p>
          <a:p>
            <a:pPr lvl="1"/>
            <a:r>
              <a:rPr lang="en-US" sz="3500" dirty="0" smtClean="0"/>
              <a:t>4 Code Based Tests</a:t>
            </a:r>
            <a:r>
              <a:rPr lang="en-US" sz="3600" dirty="0"/>
              <a:t> </a:t>
            </a:r>
            <a:r>
              <a:rPr lang="en-US" sz="3600" dirty="0" smtClean="0"/>
              <a:t>(Total </a:t>
            </a:r>
            <a:r>
              <a:rPr lang="en-US" sz="3600" dirty="0"/>
              <a:t>4 tasks, 3 best out of 4 to be </a:t>
            </a:r>
            <a:r>
              <a:rPr lang="en-US" sz="3600" dirty="0" smtClean="0"/>
              <a:t>considered)	</a:t>
            </a:r>
            <a:r>
              <a:rPr lang="en-US" sz="3600" dirty="0">
                <a:solidFill>
                  <a:srgbClr val="C00000"/>
                </a:solidFill>
              </a:rPr>
              <a:t>		</a:t>
            </a:r>
            <a:endParaRPr lang="en-US" sz="3900" dirty="0">
              <a:solidFill>
                <a:srgbClr val="C00000"/>
              </a:solidFill>
            </a:endParaRPr>
          </a:p>
          <a:p>
            <a:r>
              <a:rPr lang="en-US" sz="4000" b="1" dirty="0" smtClean="0">
                <a:solidFill>
                  <a:srgbClr val="C00000"/>
                </a:solidFill>
              </a:rPr>
              <a:t>MTE (MCQ)						20</a:t>
            </a:r>
          </a:p>
          <a:p>
            <a:r>
              <a:rPr lang="en-US" sz="4000" b="1" dirty="0">
                <a:solidFill>
                  <a:srgbClr val="C00000"/>
                </a:solidFill>
              </a:rPr>
              <a:t>ETE (MCQ)	</a:t>
            </a:r>
            <a:r>
              <a:rPr lang="en-US" sz="4000" dirty="0">
                <a:solidFill>
                  <a:srgbClr val="C00000"/>
                </a:solidFill>
              </a:rPr>
              <a:t>					</a:t>
            </a:r>
            <a:r>
              <a:rPr lang="en-US" sz="4000" dirty="0" smtClean="0">
                <a:solidFill>
                  <a:srgbClr val="C00000"/>
                </a:solidFill>
              </a:rPr>
              <a:t>50</a:t>
            </a:r>
          </a:p>
          <a:p>
            <a:endParaRPr lang="en-US" sz="4000" dirty="0">
              <a:solidFill>
                <a:srgbClr val="C00000"/>
              </a:solidFill>
            </a:endParaRPr>
          </a:p>
          <a:p>
            <a:r>
              <a:rPr lang="en-US" sz="4000" b="1" dirty="0">
                <a:solidFill>
                  <a:srgbClr val="002060"/>
                </a:solidFill>
              </a:rPr>
              <a:t>Total							</a:t>
            </a:r>
            <a:r>
              <a:rPr lang="en-US" sz="4000" b="1" dirty="0" smtClean="0">
                <a:solidFill>
                  <a:srgbClr val="002060"/>
                </a:solidFill>
              </a:rPr>
              <a:t>	100</a:t>
            </a:r>
            <a:endParaRPr lang="en-US" sz="4000" b="1" dirty="0">
              <a:solidFill>
                <a:srgbClr val="002060"/>
              </a:solidFill>
            </a:endParaRPr>
          </a:p>
          <a:p>
            <a:endParaRPr lang="en-IN" dirty="0">
              <a:solidFill>
                <a:schemeClr val="accent6">
                  <a:lumMod val="75000"/>
                </a:schemeClr>
              </a:solidFill>
            </a:endParaRPr>
          </a:p>
        </p:txBody>
      </p:sp>
      <p:cxnSp>
        <p:nvCxnSpPr>
          <p:cNvPr id="4" name="Straight Connector 3"/>
          <p:cNvCxnSpPr/>
          <p:nvPr/>
        </p:nvCxnSpPr>
        <p:spPr>
          <a:xfrm>
            <a:off x="611560" y="1268760"/>
            <a:ext cx="7056784"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5" name="Object 4"/>
          <p:cNvGraphicFramePr>
            <a:graphicFrameLocks noChangeAspect="1"/>
          </p:cNvGraphicFramePr>
          <p:nvPr>
            <p:extLst>
              <p:ext uri="{D42A27DB-BD31-4B8C-83A1-F6EECF244321}">
                <p14:modId xmlns:p14="http://schemas.microsoft.com/office/powerpoint/2010/main" val="26908343"/>
              </p:ext>
            </p:extLst>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35955" r:id="rId3" imgW="13937020" imgH="5409524" progId="">
                  <p:embed/>
                </p:oleObj>
              </mc:Choice>
              <mc:Fallback>
                <p:oleObj r:id="rId3" imgW="13937020" imgH="5409524" progId="">
                  <p:embed/>
                  <p:pic>
                    <p:nvPicPr>
                      <p:cNvPr id="0"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Connector 6"/>
          <p:cNvCxnSpPr/>
          <p:nvPr/>
        </p:nvCxnSpPr>
        <p:spPr>
          <a:xfrm>
            <a:off x="6477000" y="5486400"/>
            <a:ext cx="10801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861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Unit 3</a:t>
            </a:r>
            <a:endParaRPr lang="en-US" dirty="0"/>
          </a:p>
        </p:txBody>
      </p:sp>
      <p:sp>
        <p:nvSpPr>
          <p:cNvPr id="3" name="Content Placeholder 2"/>
          <p:cNvSpPr>
            <a:spLocks noGrp="1"/>
          </p:cNvSpPr>
          <p:nvPr>
            <p:ph idx="1"/>
          </p:nvPr>
        </p:nvSpPr>
        <p:spPr/>
        <p:txBody>
          <a:bodyPr>
            <a:normAutofit/>
          </a:bodyPr>
          <a:lstStyle/>
          <a:p>
            <a:r>
              <a:rPr lang="en-US" b="1" dirty="0">
                <a:solidFill>
                  <a:srgbClr val="C00000"/>
                </a:solidFill>
              </a:rPr>
              <a:t>Prompt Pattern </a:t>
            </a:r>
            <a:r>
              <a:rPr lang="en-US" b="1" dirty="0" smtClean="0">
                <a:solidFill>
                  <a:srgbClr val="C00000"/>
                </a:solidFill>
              </a:rPr>
              <a:t>II</a:t>
            </a:r>
          </a:p>
          <a:p>
            <a:pPr lvl="1"/>
            <a:r>
              <a:rPr lang="en-US" dirty="0" smtClean="0"/>
              <a:t>Game </a:t>
            </a:r>
            <a:r>
              <a:rPr lang="en-US" dirty="0"/>
              <a:t>Play Pattern, </a:t>
            </a:r>
            <a:endParaRPr lang="en-US" dirty="0" smtClean="0"/>
          </a:p>
          <a:p>
            <a:pPr lvl="1"/>
            <a:r>
              <a:rPr lang="en-US" dirty="0" smtClean="0"/>
              <a:t>Template </a:t>
            </a:r>
            <a:r>
              <a:rPr lang="en-US" dirty="0"/>
              <a:t>Pattern, </a:t>
            </a:r>
            <a:endParaRPr lang="en-US" dirty="0" smtClean="0"/>
          </a:p>
          <a:p>
            <a:pPr lvl="1"/>
            <a:r>
              <a:rPr lang="en-US" dirty="0" smtClean="0"/>
              <a:t>Meta </a:t>
            </a:r>
            <a:r>
              <a:rPr lang="en-US" dirty="0"/>
              <a:t>Language Creation Pattern, </a:t>
            </a:r>
            <a:endParaRPr lang="en-US" dirty="0" smtClean="0"/>
          </a:p>
          <a:p>
            <a:pPr lvl="1"/>
            <a:r>
              <a:rPr lang="en-US" dirty="0" smtClean="0"/>
              <a:t>Recipe </a:t>
            </a:r>
            <a:r>
              <a:rPr lang="en-US" dirty="0"/>
              <a:t>Pattern, </a:t>
            </a:r>
            <a:endParaRPr lang="en-US" dirty="0" smtClean="0"/>
          </a:p>
          <a:p>
            <a:pPr lvl="1"/>
            <a:r>
              <a:rPr lang="en-US" dirty="0" smtClean="0"/>
              <a:t>Alternate </a:t>
            </a:r>
            <a:r>
              <a:rPr lang="en-US" dirty="0"/>
              <a:t>approaches pattern</a:t>
            </a:r>
          </a:p>
          <a:p>
            <a:r>
              <a:rPr lang="en-US" b="1" dirty="0">
                <a:solidFill>
                  <a:srgbClr val="C00000"/>
                </a:solidFill>
              </a:rPr>
              <a:t>Prompt Pattern </a:t>
            </a:r>
            <a:r>
              <a:rPr lang="en-US" b="1" dirty="0" smtClean="0">
                <a:solidFill>
                  <a:srgbClr val="C00000"/>
                </a:solidFill>
              </a:rPr>
              <a:t>III</a:t>
            </a:r>
          </a:p>
          <a:p>
            <a:pPr lvl="1"/>
            <a:r>
              <a:rPr lang="en-US" dirty="0" smtClean="0"/>
              <a:t>Combining </a:t>
            </a:r>
            <a:r>
              <a:rPr lang="en-US" dirty="0"/>
              <a:t>Patterns, </a:t>
            </a:r>
            <a:endParaRPr lang="en-US" dirty="0" smtClean="0"/>
          </a:p>
          <a:p>
            <a:pPr lvl="1"/>
            <a:r>
              <a:rPr lang="en-US" dirty="0" smtClean="0"/>
              <a:t>Expansion </a:t>
            </a:r>
            <a:r>
              <a:rPr lang="en-US" dirty="0"/>
              <a:t>patterns, </a:t>
            </a:r>
            <a:endParaRPr lang="en-US" dirty="0" smtClean="0"/>
          </a:p>
          <a:p>
            <a:pPr lvl="1"/>
            <a:r>
              <a:rPr lang="en-US" dirty="0" smtClean="0"/>
              <a:t>Menu </a:t>
            </a:r>
            <a:r>
              <a:rPr lang="en-US" dirty="0"/>
              <a:t>Action Patterns, </a:t>
            </a:r>
            <a:endParaRPr lang="en-US" dirty="0" smtClean="0"/>
          </a:p>
          <a:p>
            <a:pPr lvl="1"/>
            <a:r>
              <a:rPr lang="en-US" dirty="0" smtClean="0"/>
              <a:t>Check </a:t>
            </a:r>
            <a:r>
              <a:rPr lang="en-US" dirty="0"/>
              <a:t>List Pattern, </a:t>
            </a:r>
            <a:endParaRPr lang="en-US" dirty="0" smtClean="0"/>
          </a:p>
          <a:p>
            <a:pPr lvl="1"/>
            <a:r>
              <a:rPr lang="en-US" dirty="0" smtClean="0"/>
              <a:t>Tail </a:t>
            </a:r>
            <a:r>
              <a:rPr lang="en-US" dirty="0"/>
              <a:t>Generation Pattern, </a:t>
            </a:r>
            <a:endParaRPr lang="en-US" dirty="0" smtClean="0"/>
          </a:p>
          <a:p>
            <a:pPr lvl="1"/>
            <a:r>
              <a:rPr lang="en-US" dirty="0" smtClean="0"/>
              <a:t>Semantic </a:t>
            </a:r>
            <a:r>
              <a:rPr lang="en-US" dirty="0"/>
              <a:t>Filter Pattern</a:t>
            </a:r>
          </a:p>
          <a:p>
            <a:endParaRPr lang="en-US" dirty="0"/>
          </a:p>
        </p:txBody>
      </p:sp>
    </p:spTree>
    <p:extLst>
      <p:ext uri="{BB962C8B-B14F-4D97-AF65-F5344CB8AC3E}">
        <p14:creationId xmlns:p14="http://schemas.microsoft.com/office/powerpoint/2010/main" val="2252466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Unit </a:t>
            </a:r>
            <a:r>
              <a:rPr lang="en-US" b="1" dirty="0" smtClean="0">
                <a:solidFill>
                  <a:srgbClr val="C00000"/>
                </a:solidFill>
              </a:rPr>
              <a:t>4</a:t>
            </a:r>
            <a:endParaRPr lang="en-US" dirty="0"/>
          </a:p>
        </p:txBody>
      </p:sp>
      <p:sp>
        <p:nvSpPr>
          <p:cNvPr id="3" name="Content Placeholder 2"/>
          <p:cNvSpPr>
            <a:spLocks noGrp="1"/>
          </p:cNvSpPr>
          <p:nvPr>
            <p:ph idx="1"/>
          </p:nvPr>
        </p:nvSpPr>
        <p:spPr/>
        <p:txBody>
          <a:bodyPr/>
          <a:lstStyle/>
          <a:p>
            <a:r>
              <a:rPr lang="en-US" b="1" dirty="0">
                <a:solidFill>
                  <a:srgbClr val="C00000"/>
                </a:solidFill>
              </a:rPr>
              <a:t>Large Language </a:t>
            </a:r>
            <a:r>
              <a:rPr lang="en-US" b="1" dirty="0" smtClean="0">
                <a:solidFill>
                  <a:srgbClr val="C00000"/>
                </a:solidFill>
              </a:rPr>
              <a:t>Models</a:t>
            </a:r>
          </a:p>
          <a:p>
            <a:pPr lvl="1"/>
            <a:r>
              <a:rPr lang="en-US" dirty="0" smtClean="0"/>
              <a:t>Generative </a:t>
            </a:r>
            <a:r>
              <a:rPr lang="en-US" dirty="0"/>
              <a:t>AI and LLMs, </a:t>
            </a:r>
            <a:endParaRPr lang="en-US" dirty="0" smtClean="0"/>
          </a:p>
          <a:p>
            <a:pPr lvl="1"/>
            <a:r>
              <a:rPr lang="en-US" dirty="0" smtClean="0"/>
              <a:t>transformers </a:t>
            </a:r>
            <a:r>
              <a:rPr lang="en-US" dirty="0"/>
              <a:t>architecture, </a:t>
            </a:r>
            <a:endParaRPr lang="en-US" dirty="0" smtClean="0"/>
          </a:p>
          <a:p>
            <a:pPr lvl="1"/>
            <a:r>
              <a:rPr lang="en-US" dirty="0" smtClean="0"/>
              <a:t>generating </a:t>
            </a:r>
            <a:r>
              <a:rPr lang="en-US" dirty="0"/>
              <a:t>text with transformers, </a:t>
            </a:r>
            <a:endParaRPr lang="en-US" dirty="0" smtClean="0"/>
          </a:p>
          <a:p>
            <a:pPr lvl="1"/>
            <a:r>
              <a:rPr lang="en-US" dirty="0" smtClean="0"/>
              <a:t>Pre-training </a:t>
            </a:r>
            <a:r>
              <a:rPr lang="en-US" dirty="0"/>
              <a:t>LLMs, </a:t>
            </a:r>
            <a:endParaRPr lang="en-US" dirty="0" smtClean="0"/>
          </a:p>
          <a:p>
            <a:pPr lvl="1"/>
            <a:r>
              <a:rPr lang="en-US" dirty="0" smtClean="0"/>
              <a:t>fine </a:t>
            </a:r>
            <a:r>
              <a:rPr lang="en-US" dirty="0"/>
              <a:t>tuning and evaluating LLMs, </a:t>
            </a:r>
            <a:endParaRPr lang="en-US" dirty="0" smtClean="0"/>
          </a:p>
          <a:p>
            <a:pPr lvl="1"/>
            <a:r>
              <a:rPr lang="en-US" dirty="0" smtClean="0"/>
              <a:t>reinforcement </a:t>
            </a:r>
            <a:r>
              <a:rPr lang="en-US" dirty="0"/>
              <a:t>learning and LLM-powered applications</a:t>
            </a:r>
          </a:p>
          <a:p>
            <a:endParaRPr lang="en-US" dirty="0"/>
          </a:p>
        </p:txBody>
      </p:sp>
    </p:spTree>
    <p:extLst>
      <p:ext uri="{BB962C8B-B14F-4D97-AF65-F5344CB8AC3E}">
        <p14:creationId xmlns:p14="http://schemas.microsoft.com/office/powerpoint/2010/main" val="3383871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Unit </a:t>
            </a:r>
            <a:r>
              <a:rPr lang="en-US" b="1" dirty="0" smtClean="0">
                <a:solidFill>
                  <a:srgbClr val="C00000"/>
                </a:solidFill>
              </a:rPr>
              <a:t>5</a:t>
            </a:r>
            <a:endParaRPr lang="en-US" dirty="0"/>
          </a:p>
        </p:txBody>
      </p:sp>
      <p:sp>
        <p:nvSpPr>
          <p:cNvPr id="3" name="Content Placeholder 2"/>
          <p:cNvSpPr>
            <a:spLocks noGrp="1"/>
          </p:cNvSpPr>
          <p:nvPr>
            <p:ph idx="1"/>
          </p:nvPr>
        </p:nvSpPr>
        <p:spPr/>
        <p:txBody>
          <a:bodyPr/>
          <a:lstStyle/>
          <a:p>
            <a:r>
              <a:rPr lang="en-US" b="1" dirty="0">
                <a:solidFill>
                  <a:srgbClr val="C00000"/>
                </a:solidFill>
              </a:rPr>
              <a:t>Code with </a:t>
            </a:r>
            <a:r>
              <a:rPr lang="en-US" b="1" dirty="0" smtClean="0">
                <a:solidFill>
                  <a:srgbClr val="C00000"/>
                </a:solidFill>
              </a:rPr>
              <a:t>AI</a:t>
            </a:r>
          </a:p>
          <a:p>
            <a:pPr lvl="1"/>
            <a:r>
              <a:rPr lang="en-US" dirty="0" smtClean="0"/>
              <a:t>Build </a:t>
            </a:r>
            <a:r>
              <a:rPr lang="en-US" dirty="0"/>
              <a:t>web apps with AI, </a:t>
            </a:r>
            <a:endParaRPr lang="en-US" dirty="0" smtClean="0"/>
          </a:p>
          <a:p>
            <a:pPr lvl="1"/>
            <a:r>
              <a:rPr lang="en-US" dirty="0" smtClean="0"/>
              <a:t>Data </a:t>
            </a:r>
            <a:r>
              <a:rPr lang="en-US" dirty="0"/>
              <a:t>Mastery with Excel and </a:t>
            </a:r>
            <a:r>
              <a:rPr lang="en-US" dirty="0" err="1"/>
              <a:t>ChatGPT</a:t>
            </a:r>
            <a:r>
              <a:rPr lang="en-US" dirty="0"/>
              <a:t>, </a:t>
            </a:r>
            <a:endParaRPr lang="en-US" dirty="0" smtClean="0"/>
          </a:p>
          <a:p>
            <a:pPr lvl="1"/>
            <a:r>
              <a:rPr lang="en-US" dirty="0" smtClean="0"/>
              <a:t>AI-driven </a:t>
            </a:r>
            <a:r>
              <a:rPr lang="en-US" dirty="0" err="1"/>
              <a:t>chatbots</a:t>
            </a:r>
            <a:r>
              <a:rPr lang="en-US" dirty="0"/>
              <a:t>, </a:t>
            </a:r>
            <a:endParaRPr lang="en-US" dirty="0" smtClean="0"/>
          </a:p>
          <a:p>
            <a:pPr lvl="1"/>
            <a:r>
              <a:rPr lang="en-US" dirty="0" smtClean="0"/>
              <a:t>Build </a:t>
            </a:r>
            <a:r>
              <a:rPr lang="en-US" dirty="0"/>
              <a:t>a Movie App with GPT-3.5, and </a:t>
            </a:r>
            <a:r>
              <a:rPr lang="en-US" dirty="0" err="1"/>
              <a:t>Dall</a:t>
            </a:r>
            <a:r>
              <a:rPr lang="en-US" dirty="0"/>
              <a:t>-E, </a:t>
            </a:r>
            <a:endParaRPr lang="en-US" dirty="0" smtClean="0"/>
          </a:p>
          <a:p>
            <a:pPr lvl="1"/>
            <a:r>
              <a:rPr lang="en-US" dirty="0" smtClean="0"/>
              <a:t>Build </a:t>
            </a:r>
            <a:r>
              <a:rPr lang="en-US" dirty="0"/>
              <a:t>a </a:t>
            </a:r>
            <a:r>
              <a:rPr lang="en-US" dirty="0" err="1"/>
              <a:t>chatbot</a:t>
            </a:r>
            <a:r>
              <a:rPr lang="en-US" dirty="0"/>
              <a:t> with </a:t>
            </a:r>
            <a:r>
              <a:rPr lang="en-US" dirty="0" err="1"/>
              <a:t>ChatGPT</a:t>
            </a:r>
            <a:r>
              <a:rPr lang="en-US" dirty="0"/>
              <a:t> -4, </a:t>
            </a:r>
            <a:endParaRPr lang="en-US" dirty="0" smtClean="0"/>
          </a:p>
          <a:p>
            <a:pPr lvl="1"/>
            <a:r>
              <a:rPr lang="en-US" dirty="0" smtClean="0"/>
              <a:t>Fine </a:t>
            </a:r>
            <a:r>
              <a:rPr lang="en-US" dirty="0"/>
              <a:t>tune the </a:t>
            </a:r>
            <a:r>
              <a:rPr lang="en-US" dirty="0" err="1"/>
              <a:t>chatbot</a:t>
            </a:r>
            <a:r>
              <a:rPr lang="en-US" dirty="0"/>
              <a:t> with your own </a:t>
            </a:r>
            <a:r>
              <a:rPr lang="en-US" dirty="0" smtClean="0"/>
              <a:t>data</a:t>
            </a:r>
            <a:endParaRPr lang="en-US" dirty="0"/>
          </a:p>
        </p:txBody>
      </p:sp>
    </p:spTree>
    <p:extLst>
      <p:ext uri="{BB962C8B-B14F-4D97-AF65-F5344CB8AC3E}">
        <p14:creationId xmlns:p14="http://schemas.microsoft.com/office/powerpoint/2010/main" val="2183128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Unit </a:t>
            </a:r>
            <a:r>
              <a:rPr lang="en-US" b="1" dirty="0" smtClean="0">
                <a:solidFill>
                  <a:srgbClr val="C00000"/>
                </a:solidFill>
              </a:rPr>
              <a:t>6</a:t>
            </a:r>
            <a:endParaRPr lang="en-US" dirty="0"/>
          </a:p>
        </p:txBody>
      </p:sp>
      <p:sp>
        <p:nvSpPr>
          <p:cNvPr id="3" name="Content Placeholder 2"/>
          <p:cNvSpPr>
            <a:spLocks noGrp="1"/>
          </p:cNvSpPr>
          <p:nvPr>
            <p:ph idx="1"/>
          </p:nvPr>
        </p:nvSpPr>
        <p:spPr/>
        <p:txBody>
          <a:bodyPr>
            <a:normAutofit/>
          </a:bodyPr>
          <a:lstStyle/>
          <a:p>
            <a:r>
              <a:rPr lang="en-US" b="1" dirty="0" err="1">
                <a:solidFill>
                  <a:srgbClr val="C00000"/>
                </a:solidFill>
              </a:rPr>
              <a:t>ChatGPT</a:t>
            </a:r>
            <a:r>
              <a:rPr lang="en-US" b="1" dirty="0">
                <a:solidFill>
                  <a:srgbClr val="C00000"/>
                </a:solidFill>
              </a:rPr>
              <a:t> Advance Data </a:t>
            </a:r>
            <a:r>
              <a:rPr lang="en-US" b="1" dirty="0" smtClean="0">
                <a:solidFill>
                  <a:srgbClr val="C00000"/>
                </a:solidFill>
              </a:rPr>
              <a:t>Analysis</a:t>
            </a:r>
          </a:p>
          <a:p>
            <a:pPr lvl="1"/>
            <a:r>
              <a:rPr lang="en-US" dirty="0" smtClean="0"/>
              <a:t> </a:t>
            </a:r>
            <a:r>
              <a:rPr lang="en-US" dirty="0" err="1"/>
              <a:t>ChatGPT</a:t>
            </a:r>
            <a:r>
              <a:rPr lang="en-US" dirty="0"/>
              <a:t> Advanced Data Analysis vs. </a:t>
            </a:r>
            <a:r>
              <a:rPr lang="en-US" dirty="0" err="1" smtClean="0"/>
              <a:t>ChatGPT</a:t>
            </a:r>
            <a:r>
              <a:rPr lang="en-US" dirty="0" smtClean="0"/>
              <a:t>,</a:t>
            </a:r>
          </a:p>
          <a:p>
            <a:pPr lvl="1"/>
            <a:r>
              <a:rPr lang="en-US" dirty="0" smtClean="0"/>
              <a:t>Building </a:t>
            </a:r>
            <a:r>
              <a:rPr lang="en-US" dirty="0"/>
              <a:t>Data Visualization and Creating a Presentation, </a:t>
            </a:r>
            <a:endParaRPr lang="en-US" dirty="0" smtClean="0"/>
          </a:p>
          <a:p>
            <a:pPr lvl="1"/>
            <a:r>
              <a:rPr lang="en-US" dirty="0" smtClean="0"/>
              <a:t>working </a:t>
            </a:r>
            <a:r>
              <a:rPr lang="en-US" dirty="0"/>
              <a:t>with structured data, </a:t>
            </a:r>
            <a:endParaRPr lang="en-US" dirty="0" smtClean="0"/>
          </a:p>
          <a:p>
            <a:pPr lvl="1"/>
            <a:r>
              <a:rPr lang="en-US" dirty="0" smtClean="0"/>
              <a:t>working </a:t>
            </a:r>
            <a:r>
              <a:rPr lang="en-US" dirty="0"/>
              <a:t>with media, </a:t>
            </a:r>
            <a:endParaRPr lang="en-US" dirty="0" smtClean="0"/>
          </a:p>
          <a:p>
            <a:pPr lvl="1"/>
            <a:r>
              <a:rPr lang="en-US" dirty="0" smtClean="0"/>
              <a:t>Zip </a:t>
            </a:r>
            <a:r>
              <a:rPr lang="en-US" dirty="0"/>
              <a:t>files for automation, </a:t>
            </a:r>
            <a:endParaRPr lang="en-US" dirty="0" smtClean="0"/>
          </a:p>
          <a:p>
            <a:pPr lvl="1"/>
            <a:r>
              <a:rPr lang="en-US" dirty="0" smtClean="0"/>
              <a:t>working </a:t>
            </a:r>
            <a:r>
              <a:rPr lang="en-US" dirty="0"/>
              <a:t>with small documents, </a:t>
            </a:r>
            <a:endParaRPr lang="en-US" dirty="0" smtClean="0"/>
          </a:p>
          <a:p>
            <a:pPr lvl="1"/>
            <a:r>
              <a:rPr lang="en-US" dirty="0" smtClean="0"/>
              <a:t>appropriate </a:t>
            </a:r>
            <a:r>
              <a:rPr lang="en-US" dirty="0"/>
              <a:t>use of </a:t>
            </a:r>
            <a:r>
              <a:rPr lang="en-US" dirty="0" err="1"/>
              <a:t>ChatGPT</a:t>
            </a:r>
            <a:r>
              <a:rPr lang="en-US" dirty="0"/>
              <a:t> Advanced Data </a:t>
            </a:r>
            <a:r>
              <a:rPr lang="en-US" dirty="0" smtClean="0"/>
              <a:t>Analysis,</a:t>
            </a:r>
          </a:p>
          <a:p>
            <a:pPr lvl="1"/>
            <a:r>
              <a:rPr lang="en-US" dirty="0" smtClean="0"/>
              <a:t>Human </a:t>
            </a:r>
            <a:r>
              <a:rPr lang="en-US" dirty="0"/>
              <a:t>and AI Process planning, </a:t>
            </a:r>
            <a:endParaRPr lang="en-US" dirty="0" smtClean="0"/>
          </a:p>
          <a:p>
            <a:pPr lvl="1"/>
            <a:r>
              <a:rPr lang="en-US" dirty="0" smtClean="0"/>
              <a:t>Error </a:t>
            </a:r>
            <a:r>
              <a:rPr lang="en-US" dirty="0"/>
              <a:t>identification techniques, </a:t>
            </a:r>
            <a:endParaRPr lang="en-US" dirty="0" smtClean="0"/>
          </a:p>
          <a:p>
            <a:pPr lvl="1"/>
            <a:r>
              <a:rPr lang="en-US" dirty="0" smtClean="0"/>
              <a:t>error </a:t>
            </a:r>
            <a:r>
              <a:rPr lang="en-US" dirty="0"/>
              <a:t>handling</a:t>
            </a:r>
          </a:p>
          <a:p>
            <a:endParaRPr lang="en-US" dirty="0"/>
          </a:p>
        </p:txBody>
      </p:sp>
    </p:spTree>
    <p:extLst>
      <p:ext uri="{BB962C8B-B14F-4D97-AF65-F5344CB8AC3E}">
        <p14:creationId xmlns:p14="http://schemas.microsoft.com/office/powerpoint/2010/main" val="3682965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6000" i="1" dirty="0" smtClean="0">
                <a:latin typeface="Harrington" panose="04040505050A02020702" pitchFamily="82" charset="0"/>
              </a:rPr>
              <a:t>Thank You</a:t>
            </a:r>
            <a:endParaRPr lang="en-US" sz="6000" i="1" dirty="0">
              <a:latin typeface="Harrington" panose="04040505050A02020702" pitchFamily="82" charset="0"/>
            </a:endParaRPr>
          </a:p>
        </p:txBody>
      </p:sp>
    </p:spTree>
    <p:extLst>
      <p:ext uri="{BB962C8B-B14F-4D97-AF65-F5344CB8AC3E}">
        <p14:creationId xmlns:p14="http://schemas.microsoft.com/office/powerpoint/2010/main" val="361748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p4"/>
          <p:cNvSpPr txBox="1"/>
          <p:nvPr/>
        </p:nvSpPr>
        <p:spPr>
          <a:xfrm>
            <a:off x="339416" y="1263219"/>
            <a:ext cx="3437944" cy="476349"/>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2363" b="1" dirty="0">
                <a:solidFill>
                  <a:srgbClr val="C00000"/>
                </a:solidFill>
                <a:latin typeface="Times New Roman"/>
                <a:ea typeface="Times New Roman"/>
                <a:cs typeface="Times New Roman"/>
                <a:sym typeface="Times New Roman"/>
              </a:rPr>
              <a:t>Program Outcomes</a:t>
            </a:r>
            <a:endParaRPr sz="788" dirty="0">
              <a:solidFill>
                <a:srgbClr val="C00000"/>
              </a:solidFill>
            </a:endParaRPr>
          </a:p>
        </p:txBody>
      </p:sp>
      <p:sp>
        <p:nvSpPr>
          <p:cNvPr id="119" name="Google Shape;119;p4"/>
          <p:cNvSpPr txBox="1"/>
          <p:nvPr/>
        </p:nvSpPr>
        <p:spPr>
          <a:xfrm>
            <a:off x="339415" y="4145074"/>
            <a:ext cx="8149406" cy="1885749"/>
          </a:xfrm>
          <a:prstGeom prst="rect">
            <a:avLst/>
          </a:prstGeom>
          <a:noFill/>
          <a:ln>
            <a:noFill/>
          </a:ln>
        </p:spPr>
        <p:txBody>
          <a:bodyPr spcFirstLastPara="1" wrap="square" lIns="51427" tIns="25706" rIns="51427" bIns="25706" anchor="t" anchorCtr="0">
            <a:spAutoFit/>
          </a:bodyPr>
          <a:lstStyle/>
          <a:p>
            <a:pPr algn="just">
              <a:lnSpc>
                <a:spcPct val="151428"/>
              </a:lnSpc>
              <a:buClr>
                <a:srgbClr val="222222"/>
              </a:buClr>
              <a:buSzPts val="3500"/>
            </a:pPr>
            <a:r>
              <a:rPr lang="en-US" sz="1350" dirty="0">
                <a:solidFill>
                  <a:srgbClr val="222222"/>
                </a:solidFill>
                <a:latin typeface="Open Sans"/>
                <a:ea typeface="Open Sans"/>
                <a:cs typeface="Open Sans"/>
                <a:sym typeface="Open Sans"/>
              </a:rPr>
              <a:t>PO-1 Engineering knowledge::Apply the knowledge of mathematics, science, engineering fundamentals, and an engineering specialization to the solution of complex engineering problems.</a:t>
            </a:r>
            <a:endParaRPr sz="300" dirty="0">
              <a:solidFill>
                <a:schemeClr val="dk1"/>
              </a:solidFill>
            </a:endParaRPr>
          </a:p>
          <a:p>
            <a:pPr algn="just">
              <a:lnSpc>
                <a:spcPct val="151428"/>
              </a:lnSpc>
              <a:buClr>
                <a:srgbClr val="222222"/>
              </a:buClr>
              <a:buSzPts val="3500"/>
            </a:pPr>
            <a:r>
              <a:rPr lang="en-US" sz="1350" dirty="0">
                <a:solidFill>
                  <a:srgbClr val="222222"/>
                </a:solidFill>
                <a:latin typeface="Open Sans"/>
                <a:ea typeface="Open Sans"/>
                <a:cs typeface="Open Sans"/>
                <a:sym typeface="Open Sans"/>
              </a:rPr>
              <a:t>PO-2  Problem analysis::Identify, formulate, research literature, and analyze complex engineering problems reaching substantiated conclusions using first principles of mathematics, natural sciences, and engineering sciences.</a:t>
            </a:r>
            <a:endParaRPr sz="300" dirty="0">
              <a:solidFill>
                <a:schemeClr val="dk1"/>
              </a:solidFill>
            </a:endParaRPr>
          </a:p>
          <a:p>
            <a:pPr>
              <a:buClr>
                <a:schemeClr val="dk1"/>
              </a:buClr>
            </a:pPr>
            <a:endParaRPr sz="1350" dirty="0">
              <a:solidFill>
                <a:srgbClr val="222222"/>
              </a:solidFill>
              <a:latin typeface="Open Sans"/>
              <a:ea typeface="Open Sans"/>
              <a:cs typeface="Open Sans"/>
              <a:sym typeface="Open Sans"/>
            </a:endParaRPr>
          </a:p>
          <a:p>
            <a:endParaRPr sz="375"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xmlns="" id="{9530F12B-B20E-91F6-A0B0-9C6A0CFA320C}"/>
              </a:ext>
            </a:extLst>
          </p:cNvPr>
          <p:cNvPicPr>
            <a:picLocks noChangeAspect="1"/>
          </p:cNvPicPr>
          <p:nvPr/>
        </p:nvPicPr>
        <p:blipFill>
          <a:blip r:embed="rId3"/>
          <a:stretch>
            <a:fillRect/>
          </a:stretch>
        </p:blipFill>
        <p:spPr>
          <a:xfrm>
            <a:off x="4738855" y="1002083"/>
            <a:ext cx="4169171" cy="2946149"/>
          </a:xfrm>
          <a:prstGeom prst="rect">
            <a:avLst/>
          </a:prstGeom>
        </p:spPr>
      </p:pic>
    </p:spTree>
    <p:extLst>
      <p:ext uri="{BB962C8B-B14F-4D97-AF65-F5344CB8AC3E}">
        <p14:creationId xmlns:p14="http://schemas.microsoft.com/office/powerpoint/2010/main" val="3380947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5686425" y="5075636"/>
            <a:ext cx="1200150" cy="205383"/>
          </a:xfrm>
          <a:prstGeom prst="rect">
            <a:avLst/>
          </a:prstGeom>
          <a:noFill/>
          <a:ln>
            <a:noFill/>
          </a:ln>
        </p:spPr>
        <p:txBody>
          <a:bodyPr spcFirstLastPara="1" wrap="square" lIns="51427" tIns="25706" rIns="51427" bIns="25706" anchor="ctr" anchorCtr="0">
            <a:noAutofit/>
          </a:bodyPr>
          <a:lstStyle/>
          <a:p>
            <a:pPr algn="r">
              <a:buClr>
                <a:srgbClr val="898989"/>
              </a:buClr>
              <a:buSzPts val="1200"/>
            </a:pPr>
            <a:fld id="{00000000-1234-1234-1234-123412341234}" type="slidenum">
              <a:rPr lang="en-US" sz="675">
                <a:solidFill>
                  <a:srgbClr val="898989"/>
                </a:solidFill>
                <a:latin typeface="Calibri"/>
                <a:ea typeface="Calibri"/>
                <a:cs typeface="Calibri"/>
                <a:sym typeface="Calibri"/>
              </a:rPr>
              <a:pPr algn="r">
                <a:buClr>
                  <a:srgbClr val="898989"/>
                </a:buClr>
                <a:buSzPts val="1200"/>
              </a:pPr>
              <a:t>5</a:t>
            </a:fld>
            <a:endParaRPr sz="788"/>
          </a:p>
        </p:txBody>
      </p:sp>
      <p:sp>
        <p:nvSpPr>
          <p:cNvPr id="127" name="Google Shape;127;p5"/>
          <p:cNvSpPr txBox="1"/>
          <p:nvPr/>
        </p:nvSpPr>
        <p:spPr>
          <a:xfrm>
            <a:off x="-277318" y="1098613"/>
            <a:ext cx="3437944" cy="477823"/>
          </a:xfrm>
          <a:prstGeom prst="rect">
            <a:avLst/>
          </a:prstGeom>
          <a:noFill/>
          <a:ln>
            <a:noFill/>
          </a:ln>
        </p:spPr>
        <p:txBody>
          <a:bodyPr spcFirstLastPara="1" wrap="square" lIns="0" tIns="0" rIns="0" bIns="0" anchor="t" anchorCtr="0">
            <a:spAutoFit/>
          </a:bodyPr>
          <a:lstStyle/>
          <a:p>
            <a:pPr algn="ctr">
              <a:lnSpc>
                <a:spcPct val="137500"/>
              </a:lnSpc>
              <a:buClr>
                <a:srgbClr val="1D242C"/>
              </a:buClr>
              <a:buSzPts val="4000"/>
            </a:pPr>
            <a:r>
              <a:rPr lang="en-US" sz="2250" b="1" dirty="0">
                <a:solidFill>
                  <a:srgbClr val="C00000"/>
                </a:solidFill>
                <a:latin typeface="Times New Roman"/>
                <a:ea typeface="Times New Roman"/>
                <a:cs typeface="Times New Roman"/>
                <a:sym typeface="Times New Roman"/>
              </a:rPr>
              <a:t>Program outcomes</a:t>
            </a:r>
            <a:endParaRPr sz="788" dirty="0">
              <a:solidFill>
                <a:srgbClr val="C00000"/>
              </a:solidFill>
            </a:endParaRPr>
          </a:p>
        </p:txBody>
      </p:sp>
      <p:sp>
        <p:nvSpPr>
          <p:cNvPr id="128" name="Google Shape;128;p5"/>
          <p:cNvSpPr txBox="1"/>
          <p:nvPr/>
        </p:nvSpPr>
        <p:spPr>
          <a:xfrm>
            <a:off x="696861" y="1930455"/>
            <a:ext cx="7908823" cy="3246378"/>
          </a:xfrm>
          <a:prstGeom prst="rect">
            <a:avLst/>
          </a:prstGeom>
          <a:noFill/>
          <a:ln>
            <a:noFill/>
          </a:ln>
        </p:spPr>
        <p:txBody>
          <a:bodyPr spcFirstLastPara="1" wrap="square" lIns="51427" tIns="25706" rIns="51427" bIns="25706" anchor="t" anchorCtr="0">
            <a:spAutoFit/>
          </a:bodyPr>
          <a:lstStyle/>
          <a:p>
            <a:pPr algn="just">
              <a:lnSpc>
                <a:spcPct val="151428"/>
              </a:lnSpc>
              <a:buClr>
                <a:srgbClr val="222222"/>
              </a:buClr>
              <a:buSzPts val="3500"/>
            </a:pPr>
            <a:r>
              <a:rPr lang="en-US" sz="1350" dirty="0">
                <a:solidFill>
                  <a:srgbClr val="222222"/>
                </a:solidFill>
                <a:latin typeface="Open Sans"/>
                <a:ea typeface="Open Sans"/>
                <a:cs typeface="Open Sans"/>
                <a:sym typeface="Open Sans"/>
              </a:rPr>
              <a:t>PO-3 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endParaRPr lang="en-US" sz="375" dirty="0">
              <a:solidFill>
                <a:schemeClr val="dk1"/>
              </a:solidFill>
            </a:endParaRPr>
          </a:p>
          <a:p>
            <a:pPr algn="just">
              <a:lnSpc>
                <a:spcPct val="151428"/>
              </a:lnSpc>
              <a:buClr>
                <a:srgbClr val="222222"/>
              </a:buClr>
              <a:buSzPts val="3500"/>
            </a:pPr>
            <a:r>
              <a:rPr lang="en-US" sz="1350" dirty="0">
                <a:solidFill>
                  <a:srgbClr val="222222"/>
                </a:solidFill>
                <a:latin typeface="Open Sans"/>
                <a:ea typeface="Open Sans"/>
                <a:cs typeface="Open Sans"/>
                <a:sym typeface="Open Sans"/>
              </a:rPr>
              <a:t>PO-6 The engineer and society::Apply reasoning informed by the contextual knowledge to assess societal, health, safety, legal and cultural issues and the consequent responsibilities relevant to the professional engineering practice.</a:t>
            </a:r>
            <a:endParaRPr sz="375" dirty="0">
              <a:solidFill>
                <a:schemeClr val="dk1"/>
              </a:solidFill>
            </a:endParaRPr>
          </a:p>
          <a:p>
            <a:pPr algn="just">
              <a:lnSpc>
                <a:spcPct val="151428"/>
              </a:lnSpc>
              <a:buClr>
                <a:srgbClr val="222222"/>
              </a:buClr>
              <a:buSzPts val="3500"/>
            </a:pPr>
            <a:r>
              <a:rPr lang="en-US" sz="1350" dirty="0">
                <a:solidFill>
                  <a:srgbClr val="222222"/>
                </a:solidFill>
                <a:latin typeface="Open Sans"/>
                <a:ea typeface="Open Sans"/>
                <a:cs typeface="Open Sans"/>
                <a:sym typeface="Open Sans"/>
              </a:rPr>
              <a:t>PO-12  Life-long learning::Recognize the need for, and have the preparation and ability to engage in independent and life-long learning in the broadest context of technological change.</a:t>
            </a:r>
            <a:endParaRPr sz="375" dirty="0">
              <a:solidFill>
                <a:schemeClr val="dk1"/>
              </a:solidFill>
            </a:endParaRPr>
          </a:p>
          <a:p>
            <a:pPr algn="just">
              <a:lnSpc>
                <a:spcPct val="151428"/>
              </a:lnSpc>
              <a:buClr>
                <a:srgbClr val="222222"/>
              </a:buClr>
              <a:buSzPts val="3500"/>
            </a:pPr>
            <a:r>
              <a:rPr lang="en-US" sz="1350" dirty="0">
                <a:solidFill>
                  <a:srgbClr val="222222"/>
                </a:solidFill>
                <a:latin typeface="Open Sans"/>
                <a:ea typeface="Open Sans"/>
                <a:cs typeface="Open Sans"/>
                <a:sym typeface="Open Sans"/>
              </a:rPr>
              <a:t>PO-13  Competitive Skills::Ability to compete in national and international technical events and building the competitive spirit</a:t>
            </a:r>
            <a:endParaRPr sz="375" dirty="0">
              <a:solidFill>
                <a:schemeClr val="dk1"/>
              </a:solidFill>
            </a:endParaRPr>
          </a:p>
          <a:p>
            <a:endParaRPr sz="375"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2185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462d04a09b_0_7"/>
          <p:cNvSpPr txBox="1"/>
          <p:nvPr/>
        </p:nvSpPr>
        <p:spPr>
          <a:xfrm>
            <a:off x="5686425" y="5075636"/>
            <a:ext cx="1200150" cy="205369"/>
          </a:xfrm>
          <a:prstGeom prst="rect">
            <a:avLst/>
          </a:prstGeom>
          <a:noFill/>
          <a:ln>
            <a:noFill/>
          </a:ln>
        </p:spPr>
        <p:txBody>
          <a:bodyPr spcFirstLastPara="1" wrap="square" lIns="51427" tIns="25706" rIns="51427" bIns="25706" anchor="ctr" anchorCtr="0">
            <a:noAutofit/>
          </a:bodyPr>
          <a:lstStyle/>
          <a:p>
            <a:pPr algn="r">
              <a:buClr>
                <a:srgbClr val="898989"/>
              </a:buClr>
              <a:buSzPts val="1200"/>
            </a:pPr>
            <a:fld id="{00000000-1234-1234-1234-123412341234}" type="slidenum">
              <a:rPr lang="en-US" sz="675">
                <a:solidFill>
                  <a:srgbClr val="898989"/>
                </a:solidFill>
                <a:latin typeface="Calibri"/>
                <a:ea typeface="Calibri"/>
                <a:cs typeface="Calibri"/>
                <a:sym typeface="Calibri"/>
              </a:rPr>
              <a:pPr algn="r">
                <a:buClr>
                  <a:srgbClr val="898989"/>
                </a:buClr>
                <a:buSzPts val="1200"/>
              </a:pPr>
              <a:t>6</a:t>
            </a:fld>
            <a:endParaRPr sz="788"/>
          </a:p>
        </p:txBody>
      </p:sp>
      <p:sp>
        <p:nvSpPr>
          <p:cNvPr id="136" name="Google Shape;136;g1462d04a09b_0_7"/>
          <p:cNvSpPr txBox="1"/>
          <p:nvPr/>
        </p:nvSpPr>
        <p:spPr>
          <a:xfrm>
            <a:off x="366281" y="1125682"/>
            <a:ext cx="5320144" cy="371448"/>
          </a:xfrm>
          <a:prstGeom prst="rect">
            <a:avLst/>
          </a:prstGeom>
          <a:noFill/>
          <a:ln>
            <a:noFill/>
          </a:ln>
        </p:spPr>
        <p:txBody>
          <a:bodyPr spcFirstLastPara="1" wrap="square" lIns="0" tIns="0" rIns="0" bIns="0" anchor="t" anchorCtr="0">
            <a:spAutoFit/>
          </a:bodyPr>
          <a:lstStyle/>
          <a:p>
            <a:pPr algn="ctr">
              <a:lnSpc>
                <a:spcPct val="110000"/>
              </a:lnSpc>
              <a:buClr>
                <a:srgbClr val="222222"/>
              </a:buClr>
              <a:buSzPts val="8000"/>
            </a:pPr>
            <a:r>
              <a:rPr lang="en-US" sz="2194" dirty="0">
                <a:solidFill>
                  <a:srgbClr val="C00000"/>
                </a:solidFill>
              </a:rPr>
              <a:t>Revised Bloom’s taxonomy (RBT)</a:t>
            </a:r>
            <a:endParaRPr sz="100" dirty="0">
              <a:solidFill>
                <a:srgbClr val="C00000"/>
              </a:solidFill>
            </a:endParaRPr>
          </a:p>
        </p:txBody>
      </p:sp>
      <p:pic>
        <p:nvPicPr>
          <p:cNvPr id="137" name="Google Shape;137;g1462d04a09b_0_7" descr="Melding Bloom's Taxonomy and Universal Design for Learning"/>
          <p:cNvPicPr preferRelativeResize="0"/>
          <p:nvPr/>
        </p:nvPicPr>
        <p:blipFill rotWithShape="1">
          <a:blip r:embed="rId3">
            <a:alphaModFix/>
          </a:blip>
          <a:srcRect t="19309"/>
          <a:stretch/>
        </p:blipFill>
        <p:spPr>
          <a:xfrm>
            <a:off x="422173" y="1705594"/>
            <a:ext cx="8080272" cy="4166107"/>
          </a:xfrm>
          <a:prstGeom prst="rect">
            <a:avLst/>
          </a:prstGeom>
          <a:noFill/>
          <a:ln>
            <a:noFill/>
          </a:ln>
        </p:spPr>
      </p:pic>
    </p:spTree>
    <p:extLst>
      <p:ext uri="{BB962C8B-B14F-4D97-AF65-F5344CB8AC3E}">
        <p14:creationId xmlns:p14="http://schemas.microsoft.com/office/powerpoint/2010/main" val="3016199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What are Cohorts</a:t>
            </a:r>
            <a:endParaRPr lang="en-IN" dirty="0">
              <a:solidFill>
                <a:srgbClr val="C00000"/>
              </a:solidFill>
            </a:endParaRPr>
          </a:p>
        </p:txBody>
      </p:sp>
      <p:sp>
        <p:nvSpPr>
          <p:cNvPr id="3" name="Text Placeholder 2"/>
          <p:cNvSpPr>
            <a:spLocks noGrp="1"/>
          </p:cNvSpPr>
          <p:nvPr>
            <p:ph idx="1"/>
          </p:nvPr>
        </p:nvSpPr>
        <p:spPr>
          <a:xfrm>
            <a:off x="914400" y="2234877"/>
            <a:ext cx="7610168" cy="2862534"/>
          </a:xfrm>
        </p:spPr>
        <p:txBody>
          <a:bodyPr>
            <a:normAutofit/>
          </a:bodyPr>
          <a:lstStyle/>
          <a:p>
            <a:pPr lvl="0" algn="just"/>
            <a:r>
              <a:rPr lang="en-IN" sz="2400" dirty="0">
                <a:solidFill>
                  <a:srgbClr val="222222"/>
                </a:solidFill>
                <a:latin typeface="Open Sans"/>
                <a:ea typeface="Open Sans"/>
                <a:cs typeface="Open Sans"/>
                <a:sym typeface="Arial"/>
              </a:rPr>
              <a:t>A group of students of a common programme who intend to attain similar characteristics by means of learning similar skills in order to target a particular career opportunity.</a:t>
            </a:r>
            <a:endParaRPr lang="en-US" sz="2400" dirty="0">
              <a:solidFill>
                <a:srgbClr val="222222"/>
              </a:solidFill>
              <a:latin typeface="Open Sans"/>
              <a:ea typeface="Open Sans"/>
              <a:cs typeface="Open Sans"/>
              <a:sym typeface="Arial"/>
            </a:endParaRPr>
          </a:p>
          <a:p>
            <a:endParaRPr lang="en-IN" sz="3000" dirty="0"/>
          </a:p>
        </p:txBody>
      </p:sp>
      <p:sp>
        <p:nvSpPr>
          <p:cNvPr id="4" name="Slide Number Placeholder 3"/>
          <p:cNvSpPr>
            <a:spLocks noGrp="1"/>
          </p:cNvSpPr>
          <p:nvPr>
            <p:ph type="sldNum" sz="quarter" idx="12"/>
          </p:nvPr>
        </p:nvSpPr>
        <p:spPr>
          <a:xfrm>
            <a:off x="146304" y="5514975"/>
            <a:ext cx="457200" cy="342900"/>
          </a:xfrm>
          <a:prstGeom prst="ellipse">
            <a:avLst/>
          </a:prstGeom>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217974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Purpose of Cohorts</a:t>
            </a:r>
            <a:endParaRPr lang="en-IN" dirty="0">
              <a:solidFill>
                <a:srgbClr val="C00000"/>
              </a:solidFill>
            </a:endParaRPr>
          </a:p>
        </p:txBody>
      </p:sp>
      <p:sp>
        <p:nvSpPr>
          <p:cNvPr id="3" name="Text Placeholder 2"/>
          <p:cNvSpPr>
            <a:spLocks noGrp="1"/>
          </p:cNvSpPr>
          <p:nvPr>
            <p:ph idx="1"/>
          </p:nvPr>
        </p:nvSpPr>
        <p:spPr/>
        <p:txBody>
          <a:bodyPr>
            <a:normAutofit/>
          </a:bodyPr>
          <a:lstStyle/>
          <a:p>
            <a:pPr algn="just" defTabSz="385763">
              <a:defRPr/>
            </a:pPr>
            <a:r>
              <a:rPr lang="en-US" sz="2100" dirty="0">
                <a:solidFill>
                  <a:srgbClr val="222222"/>
                </a:solidFill>
                <a:latin typeface="Open Sans"/>
                <a:ea typeface="Open Sans"/>
                <a:cs typeface="Open Sans"/>
                <a:sym typeface="Arial"/>
              </a:rPr>
              <a:t>Student shall be able to have a goal oriented approach for his/her career</a:t>
            </a:r>
          </a:p>
          <a:p>
            <a:pPr algn="just" defTabSz="385763">
              <a:defRPr/>
            </a:pPr>
            <a:r>
              <a:rPr lang="en-US" sz="2100" dirty="0">
                <a:solidFill>
                  <a:srgbClr val="222222"/>
                </a:solidFill>
                <a:latin typeface="Open Sans"/>
                <a:ea typeface="Open Sans"/>
                <a:cs typeface="Open Sans"/>
                <a:sym typeface="Arial"/>
              </a:rPr>
              <a:t>Student identifies the goal in the very first year</a:t>
            </a:r>
          </a:p>
          <a:p>
            <a:pPr algn="just" defTabSz="385763">
              <a:defRPr/>
            </a:pPr>
            <a:r>
              <a:rPr lang="en-US" sz="2100" dirty="0">
                <a:solidFill>
                  <a:srgbClr val="222222"/>
                </a:solidFill>
                <a:latin typeface="Open Sans"/>
                <a:ea typeface="Open Sans"/>
                <a:cs typeface="Open Sans"/>
                <a:sym typeface="Arial"/>
              </a:rPr>
              <a:t>Student shall be able to follow the stage wise career progression.</a:t>
            </a:r>
          </a:p>
          <a:p>
            <a:pPr algn="just" defTabSz="385763">
              <a:defRPr/>
            </a:pPr>
            <a:r>
              <a:rPr lang="en-US" sz="2100" dirty="0">
                <a:solidFill>
                  <a:srgbClr val="222222"/>
                </a:solidFill>
                <a:latin typeface="Open Sans"/>
                <a:ea typeface="Open Sans"/>
                <a:cs typeface="Open Sans"/>
                <a:sym typeface="Arial"/>
              </a:rPr>
              <a:t>Early identification of skill set required for selected goal.</a:t>
            </a:r>
          </a:p>
          <a:p>
            <a:endParaRPr lang="en-IN" sz="2700" dirty="0"/>
          </a:p>
        </p:txBody>
      </p:sp>
      <p:sp>
        <p:nvSpPr>
          <p:cNvPr id="4" name="Slide Number Placeholder 3"/>
          <p:cNvSpPr>
            <a:spLocks noGrp="1"/>
          </p:cNvSpPr>
          <p:nvPr>
            <p:ph type="sldNum" sz="quarter" idx="12"/>
          </p:nvPr>
        </p:nvSpPr>
        <p:spPr>
          <a:xfrm>
            <a:off x="146304" y="5514975"/>
            <a:ext cx="457200" cy="342900"/>
          </a:xfrm>
          <a:prstGeom prst="ellipse">
            <a:avLst/>
          </a:prstGeom>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3871281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05" y="1172075"/>
            <a:ext cx="5606729" cy="4677504"/>
          </a:xfrm>
          <a:prstGeom prst="rect">
            <a:avLst/>
          </a:prstGeom>
        </p:spPr>
      </p:pic>
      <p:sp>
        <p:nvSpPr>
          <p:cNvPr id="4" name="TextBox 3"/>
          <p:cNvSpPr txBox="1"/>
          <p:nvPr/>
        </p:nvSpPr>
        <p:spPr>
          <a:xfrm>
            <a:off x="6077499" y="1985501"/>
            <a:ext cx="2919018" cy="600164"/>
          </a:xfrm>
          <a:prstGeom prst="rect">
            <a:avLst/>
          </a:prstGeom>
          <a:noFill/>
        </p:spPr>
        <p:txBody>
          <a:bodyPr wrap="square" rtlCol="0">
            <a:spAutoFit/>
          </a:bodyPr>
          <a:lstStyle/>
          <a:p>
            <a:r>
              <a:rPr lang="en-US" sz="3300" u="sng" dirty="0" smtClean="0"/>
              <a:t>Cohort </a:t>
            </a:r>
            <a:r>
              <a:rPr lang="en-US" sz="3300" u="sng" dirty="0"/>
              <a:t>8 and 5</a:t>
            </a:r>
            <a:endParaRPr lang="en-US" sz="3300" u="sng" dirty="0"/>
          </a:p>
        </p:txBody>
      </p:sp>
    </p:spTree>
    <p:extLst>
      <p:ext uri="{BB962C8B-B14F-4D97-AF65-F5344CB8AC3E}">
        <p14:creationId xmlns:p14="http://schemas.microsoft.com/office/powerpoint/2010/main" val="153043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31623</TotalTime>
  <Words>1116</Words>
  <Application>Microsoft Office PowerPoint</Application>
  <PresentationFormat>On-screen Show (4:3)</PresentationFormat>
  <Paragraphs>161</Paragraphs>
  <Slides>34</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34</vt:i4>
      </vt:variant>
    </vt:vector>
  </HeadingPairs>
  <TitlesOfParts>
    <vt:vector size="43" baseType="lpstr">
      <vt:lpstr>Arial</vt:lpstr>
      <vt:lpstr>Arial Rounded MT Bold</vt:lpstr>
      <vt:lpstr>Broadway</vt:lpstr>
      <vt:lpstr>Calibri</vt:lpstr>
      <vt:lpstr>Calibri Light</vt:lpstr>
      <vt:lpstr>Harrington</vt:lpstr>
      <vt:lpstr>Open Sans</vt:lpstr>
      <vt:lpstr>Times New Roman</vt:lpstr>
      <vt:lpstr>Office Theme</vt:lpstr>
      <vt:lpstr>INT426 Generative AI</vt:lpstr>
      <vt:lpstr>Course details</vt:lpstr>
      <vt:lpstr>Course Assessment Model</vt:lpstr>
      <vt:lpstr>PowerPoint Presentation</vt:lpstr>
      <vt:lpstr>PowerPoint Presentation</vt:lpstr>
      <vt:lpstr>PowerPoint Presentation</vt:lpstr>
      <vt:lpstr>What are Cohorts</vt:lpstr>
      <vt:lpstr>Purpose of Cohorts</vt:lpstr>
      <vt:lpstr>PowerPoint Presentation</vt:lpstr>
      <vt:lpstr>Star Course</vt:lpstr>
      <vt:lpstr>Course Outcomes</vt:lpstr>
      <vt:lpstr>AI Hierarchy</vt:lpstr>
      <vt:lpstr>What Is Artificial Intelligence (AI)?</vt:lpstr>
      <vt:lpstr>What Is Machine Learning (ML)?</vt:lpstr>
      <vt:lpstr>What Is Deep Learning (DL)?</vt:lpstr>
      <vt:lpstr>PowerPoint Presentation</vt:lpstr>
      <vt:lpstr>PowerPoint Presentation</vt:lpstr>
      <vt:lpstr>What Is Generative AI (GenAI)?</vt:lpstr>
      <vt:lpstr>Generative AI</vt:lpstr>
      <vt:lpstr>PowerPoint Presentation</vt:lpstr>
      <vt:lpstr>PowerPoint Presentation</vt:lpstr>
      <vt:lpstr>PowerPoint Presentation</vt:lpstr>
      <vt:lpstr>PowerPoint Presentation</vt:lpstr>
      <vt:lpstr>Applications</vt:lpstr>
      <vt:lpstr>PowerPoint Presentation</vt:lpstr>
      <vt:lpstr>PowerPoint Presentation</vt:lpstr>
      <vt:lpstr>PowerPoint Presentation</vt:lpstr>
      <vt:lpstr>Unit Wise Content: Unit 1</vt:lpstr>
      <vt:lpstr>Unit 2</vt:lpstr>
      <vt:lpstr>Unit 3</vt:lpstr>
      <vt:lpstr>Unit 4</vt:lpstr>
      <vt:lpstr>Unit 5</vt:lpstr>
      <vt:lpstr>Unit 6</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ANKITA</cp:lastModifiedBy>
  <cp:revision>275</cp:revision>
  <dcterms:created xsi:type="dcterms:W3CDTF">2013-10-21T21:58:54Z</dcterms:created>
  <dcterms:modified xsi:type="dcterms:W3CDTF">2024-01-09T10:31:24Z</dcterms:modified>
</cp:coreProperties>
</file>