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30E0-0173-EF01-7C59-A92C8A707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079F2-F7E8-8080-5553-9F41E95A6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ED04B-0CE5-1960-2D1C-F30667D2C96D}"/>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3C165FD9-B570-D840-53D8-5F599C717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D4314-20A9-478E-7EB8-6511164257B0}"/>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252991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D69A-632B-28AB-8AE0-244BBFD80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078C0-2667-9E01-0D95-AF3AC8EB1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1F1D6-6137-9720-2048-1CD17FEC0702}"/>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18FBEAB0-6797-A5FA-2F69-7F12274EB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3AFDA-44D6-40D0-F2A0-337F28A8071E}"/>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156931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1AC93-31C3-E1D2-816D-15A0FE3268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19B9F8-7444-63D1-32C6-585753B1D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98ED7-8BEB-7E1C-5F2C-B25C50545DE0}"/>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8AC82FDB-6A64-8D6F-E9E1-82394ECBD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801DA-E721-0A6F-C12C-F574CE4FB224}"/>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390000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5E30-3C60-B384-6F2B-68118EF1A0E6}"/>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A02FCE8-868D-6118-DEA9-DAAF1096130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0BC8A-FC51-235E-38DD-70357C2BD355}"/>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1C7BAC1D-EF13-3869-21AE-8B5D07C7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776EE-6AD1-547E-DC19-6C9714402052}"/>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129719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0B13-2DC6-D5A3-8378-C427CB782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F41F9-48A2-8A80-6F68-4EEACD717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426F2-C768-12AB-95B9-C22CF03038D7}"/>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0C750A02-D184-557B-9FA6-56D7B56CD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8CCFE-86AB-19D0-04E7-F56FD1F79D0F}"/>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116724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C07C-D8AD-5CD3-59FF-29BA90221C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CC54B-78CB-48B6-C67C-D30F3B1A03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16AC6-5B17-8601-FAB0-2FB7282DA483}"/>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4BF21106-0E15-3E22-858E-F3E99A0C5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DF76-DFC7-E4A6-6FB2-BE6A57EF7C32}"/>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46500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814B-F055-A295-706A-4B381F115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F0319-6C43-3767-36A8-1C7696D5B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B0319-B90A-3F2B-6906-60426296F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96177F-6EF5-BDBC-7C13-68195A2080C6}"/>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6" name="Footer Placeholder 5">
            <a:extLst>
              <a:ext uri="{FF2B5EF4-FFF2-40B4-BE49-F238E27FC236}">
                <a16:creationId xmlns:a16="http://schemas.microsoft.com/office/drawing/2014/main" id="{9DFE3C22-BF1D-96EE-73D6-B69E2E7E3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15DD3-A70F-1F68-17B5-99C09C8EAB08}"/>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104582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2E9E-0620-BA99-ED47-64FC5F9033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9E31B-9992-13D9-AD4F-F3D33D33B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21487-06A6-0E1A-5511-7EF304628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4124D7-0C6F-AE64-07DB-933BBD378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7C54-504F-D120-065C-7A9067609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8EB883-D33B-A844-BC54-1C3D0D2D572B}"/>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8" name="Footer Placeholder 7">
            <a:extLst>
              <a:ext uri="{FF2B5EF4-FFF2-40B4-BE49-F238E27FC236}">
                <a16:creationId xmlns:a16="http://schemas.microsoft.com/office/drawing/2014/main" id="{372D0A53-FAE5-50D8-74C6-AD483C6B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8B7CD-F0BF-D028-667D-41500C95683F}"/>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75293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0A41-3771-5DB0-ED0B-F098BF06B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B81337-0841-6BA4-A620-52CF3B2BBEE5}"/>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4" name="Footer Placeholder 3">
            <a:extLst>
              <a:ext uri="{FF2B5EF4-FFF2-40B4-BE49-F238E27FC236}">
                <a16:creationId xmlns:a16="http://schemas.microsoft.com/office/drawing/2014/main" id="{EFAF6A0A-ED70-628E-39FF-8AF84C272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D57FFA-48BE-663C-76F8-83EA5161A549}"/>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266746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8DCFA-2B97-B647-00A8-CBF1D922DF85}"/>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3" name="Footer Placeholder 2">
            <a:extLst>
              <a:ext uri="{FF2B5EF4-FFF2-40B4-BE49-F238E27FC236}">
                <a16:creationId xmlns:a16="http://schemas.microsoft.com/office/drawing/2014/main" id="{F0CC1A50-22E6-DA8A-4E1E-94E08DDCE5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572DE-17BB-67C4-CC8E-909F4CE9B274}"/>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417468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61B-F9A7-667D-2335-5B6F0AF08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F8EF7-445E-C462-0B60-35A0E966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564712-7870-BD90-FB20-A522B17DE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10C44-FC73-DF4C-9361-1982F3FF9752}"/>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6" name="Footer Placeholder 5">
            <a:extLst>
              <a:ext uri="{FF2B5EF4-FFF2-40B4-BE49-F238E27FC236}">
                <a16:creationId xmlns:a16="http://schemas.microsoft.com/office/drawing/2014/main" id="{4FF21313-CBB7-831A-CC15-708BC4504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247D6-AF51-0118-D958-403E8CC4520C}"/>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103336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1EB7-8609-A387-F735-F82E96068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213FFB-EDB3-7561-6E73-6008D510B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DFC4F-899A-257F-6F48-A8944AED3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52FA2-702F-78E6-5CBC-9FE676D2E6E1}"/>
              </a:ext>
            </a:extLst>
          </p:cNvPr>
          <p:cNvSpPr>
            <a:spLocks noGrp="1"/>
          </p:cNvSpPr>
          <p:nvPr>
            <p:ph type="dt" sz="half" idx="10"/>
          </p:nvPr>
        </p:nvSpPr>
        <p:spPr/>
        <p:txBody>
          <a:bodyPr/>
          <a:lstStyle/>
          <a:p>
            <a:fld id="{C808EE6E-0D91-44E6-B25F-3A106E201A72}" type="datetimeFigureOut">
              <a:rPr lang="en-US" smtClean="0"/>
              <a:t>5/1/2024</a:t>
            </a:fld>
            <a:endParaRPr lang="en-US"/>
          </a:p>
        </p:txBody>
      </p:sp>
      <p:sp>
        <p:nvSpPr>
          <p:cNvPr id="6" name="Footer Placeholder 5">
            <a:extLst>
              <a:ext uri="{FF2B5EF4-FFF2-40B4-BE49-F238E27FC236}">
                <a16:creationId xmlns:a16="http://schemas.microsoft.com/office/drawing/2014/main" id="{C66EEAF1-A3D8-49B9-B2E8-3082E3576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8D4A8-A470-C3B5-9C77-FD71E3C9FE85}"/>
              </a:ext>
            </a:extLst>
          </p:cNvPr>
          <p:cNvSpPr>
            <a:spLocks noGrp="1"/>
          </p:cNvSpPr>
          <p:nvPr>
            <p:ph type="sldNum" sz="quarter" idx="12"/>
          </p:nvPr>
        </p:nvSpPr>
        <p:spPr/>
        <p:txBody>
          <a:bodyPr/>
          <a:lstStyle/>
          <a:p>
            <a:fld id="{3BF7A46F-FC99-4BEF-8470-5F947192A99E}" type="slidenum">
              <a:rPr lang="en-US" smtClean="0"/>
              <a:t>‹#›</a:t>
            </a:fld>
            <a:endParaRPr lang="en-US"/>
          </a:p>
        </p:txBody>
      </p:sp>
    </p:spTree>
    <p:extLst>
      <p:ext uri="{BB962C8B-B14F-4D97-AF65-F5344CB8AC3E}">
        <p14:creationId xmlns:p14="http://schemas.microsoft.com/office/powerpoint/2010/main" val="365795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242C2-421C-9F14-A7B3-B5BE6B96E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E0504-454D-5152-2E03-BE78AAE35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0FC13-993E-05B0-F3BD-D237CCB9D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08EE6E-0D91-44E6-B25F-3A106E201A72}" type="datetimeFigureOut">
              <a:rPr lang="en-US" smtClean="0"/>
              <a:t>5/1/2024</a:t>
            </a:fld>
            <a:endParaRPr lang="en-US"/>
          </a:p>
        </p:txBody>
      </p:sp>
      <p:sp>
        <p:nvSpPr>
          <p:cNvPr id="5" name="Footer Placeholder 4">
            <a:extLst>
              <a:ext uri="{FF2B5EF4-FFF2-40B4-BE49-F238E27FC236}">
                <a16:creationId xmlns:a16="http://schemas.microsoft.com/office/drawing/2014/main" id="{718F5374-0359-B314-A8FE-F6266C0B0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977F21-ED4B-A24B-AE99-721A9A41D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F7A46F-FC99-4BEF-8470-5F947192A99E}" type="slidenum">
              <a:rPr lang="en-US" smtClean="0"/>
              <a:t>‹#›</a:t>
            </a:fld>
            <a:endParaRPr lang="en-US"/>
          </a:p>
        </p:txBody>
      </p:sp>
    </p:spTree>
    <p:extLst>
      <p:ext uri="{BB962C8B-B14F-4D97-AF65-F5344CB8AC3E}">
        <p14:creationId xmlns:p14="http://schemas.microsoft.com/office/powerpoint/2010/main" val="353792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0" name="Rectangle 72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Oval 730">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A1C21B-1470-103A-779D-BDA70FAD2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153" y="1034185"/>
            <a:ext cx="3258764" cy="178847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732" name="Group 731">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79" name="Oval 378">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2" name="Oval 381">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6C37C-F516-D18F-A360-56039880DBAE}"/>
              </a:ext>
            </a:extLst>
          </p:cNvPr>
          <p:cNvSpPr>
            <a:spLocks noGrp="1"/>
          </p:cNvSpPr>
          <p:nvPr>
            <p:ph type="title"/>
          </p:nvPr>
        </p:nvSpPr>
        <p:spPr>
          <a:xfrm>
            <a:off x="702591" y="3404608"/>
            <a:ext cx="3520789" cy="2666087"/>
          </a:xfrm>
        </p:spPr>
        <p:txBody>
          <a:bodyPr vert="horz" lIns="91440" tIns="45720" rIns="91440" bIns="45720" rtlCol="0" anchor="ctr">
            <a:normAutofit/>
          </a:bodyPr>
          <a:lstStyle/>
          <a:p>
            <a:pPr algn="ctr"/>
            <a:r>
              <a:rPr lang="en-US" kern="1200" dirty="0">
                <a:solidFill>
                  <a:schemeClr val="bg1"/>
                </a:solidFill>
                <a:latin typeface="+mj-lt"/>
                <a:ea typeface="+mj-ea"/>
                <a:cs typeface="+mj-cs"/>
              </a:rPr>
              <a:t>INT426</a:t>
            </a:r>
          </a:p>
        </p:txBody>
      </p:sp>
      <p:grpSp>
        <p:nvGrpSpPr>
          <p:cNvPr id="734"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735" name="Freeform: Shape 734">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73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89" name="Freeform: Shape 388">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68" name="Text Placeholder 2">
            <a:extLst>
              <a:ext uri="{FF2B5EF4-FFF2-40B4-BE49-F238E27FC236}">
                <a16:creationId xmlns:a16="http://schemas.microsoft.com/office/drawing/2014/main" id="{0FE5E76E-FCE0-9D96-E75C-3429BA6BA429}"/>
              </a:ext>
            </a:extLst>
          </p:cNvPr>
          <p:cNvSpPr>
            <a:spLocks noGrp="1"/>
          </p:cNvSpPr>
          <p:nvPr>
            <p:ph type="body" idx="1"/>
          </p:nvPr>
        </p:nvSpPr>
        <p:spPr>
          <a:xfrm>
            <a:off x="6371987" y="1049229"/>
            <a:ext cx="5861383" cy="4351338"/>
          </a:xfrm>
        </p:spPr>
        <p:txBody>
          <a:bodyPr vert="horz" lIns="91440" tIns="45720" rIns="91440" bIns="45720" rtlCol="0">
            <a:normAutofit/>
          </a:bodyPr>
          <a:lstStyle/>
          <a:p>
            <a:pPr marL="0"/>
            <a:r>
              <a:rPr lang="en-US" sz="2600" b="1" dirty="0">
                <a:solidFill>
                  <a:schemeClr val="bg1"/>
                </a:solidFill>
              </a:rPr>
              <a:t>Name: Vansh Chaurasiya</a:t>
            </a:r>
          </a:p>
          <a:p>
            <a:pPr marL="0"/>
            <a:r>
              <a:rPr lang="en-US" sz="2600" b="1" dirty="0">
                <a:solidFill>
                  <a:schemeClr val="bg1"/>
                </a:solidFill>
              </a:rPr>
              <a:t>Reg. No: 12217737</a:t>
            </a:r>
          </a:p>
          <a:p>
            <a:pPr marL="0"/>
            <a:r>
              <a:rPr lang="en-US" sz="2600" b="1" dirty="0">
                <a:solidFill>
                  <a:schemeClr val="bg1"/>
                </a:solidFill>
              </a:rPr>
              <a:t>Date: 01/May/2024</a:t>
            </a:r>
          </a:p>
          <a:p>
            <a:pPr marL="0"/>
            <a:r>
              <a:rPr lang="en-US" sz="2600" b="1" dirty="0">
                <a:solidFill>
                  <a:schemeClr val="bg1"/>
                </a:solidFill>
              </a:rPr>
              <a:t>Course: INT426: Generative AI</a:t>
            </a:r>
          </a:p>
          <a:p>
            <a:pPr marL="0"/>
            <a:r>
              <a:rPr lang="en-US" sz="2600" b="1" dirty="0">
                <a:solidFill>
                  <a:schemeClr val="bg1"/>
                </a:solidFill>
              </a:rPr>
              <a:t>Semester 4, 2</a:t>
            </a:r>
            <a:r>
              <a:rPr lang="en-US" sz="2600" b="1" baseline="30000" dirty="0">
                <a:solidFill>
                  <a:schemeClr val="bg1"/>
                </a:solidFill>
              </a:rPr>
              <a:t>nd</a:t>
            </a:r>
            <a:r>
              <a:rPr lang="en-US" sz="2600" b="1" dirty="0">
                <a:solidFill>
                  <a:schemeClr val="bg1"/>
                </a:solidFill>
              </a:rPr>
              <a:t> Year</a:t>
            </a:r>
          </a:p>
          <a:p>
            <a:pPr marL="0"/>
            <a:r>
              <a:rPr lang="en-US" b="1" dirty="0" err="1">
                <a:solidFill>
                  <a:schemeClr val="bg1"/>
                </a:solidFill>
              </a:rPr>
              <a:t>B.Tech</a:t>
            </a:r>
            <a:r>
              <a:rPr lang="en-US" b="1" dirty="0">
                <a:solidFill>
                  <a:schemeClr val="bg1"/>
                </a:solidFill>
              </a:rPr>
              <a:t> Computer Science and Engineering</a:t>
            </a:r>
          </a:p>
          <a:p>
            <a:pPr marL="0"/>
            <a:r>
              <a:rPr lang="en-US" sz="2600" b="1" dirty="0">
                <a:solidFill>
                  <a:schemeClr val="bg1"/>
                </a:solidFill>
              </a:rPr>
              <a:t>Lovely Professional University</a:t>
            </a:r>
          </a:p>
          <a:p>
            <a:pPr marL="0"/>
            <a:endParaRPr lang="en-US" sz="2600" b="1" dirty="0">
              <a:solidFill>
                <a:schemeClr val="bg1"/>
              </a:solidFill>
            </a:endParaRPr>
          </a:p>
          <a:p>
            <a:pPr marL="0"/>
            <a:endParaRPr lang="en-US" sz="2600" dirty="0">
              <a:solidFill>
                <a:schemeClr val="bg1"/>
              </a:solidFill>
            </a:endParaRPr>
          </a:p>
        </p:txBody>
      </p:sp>
    </p:spTree>
    <p:extLst>
      <p:ext uri="{BB962C8B-B14F-4D97-AF65-F5344CB8AC3E}">
        <p14:creationId xmlns:p14="http://schemas.microsoft.com/office/powerpoint/2010/main" val="324718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Rectangle 22">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F7B74-765C-7E50-F518-4F1083A66804}"/>
              </a:ext>
            </a:extLst>
          </p:cNvPr>
          <p:cNvSpPr>
            <a:spLocks noGrp="1"/>
          </p:cNvSpPr>
          <p:nvPr>
            <p:ph type="ctrTitle"/>
          </p:nvPr>
        </p:nvSpPr>
        <p:spPr>
          <a:xfrm>
            <a:off x="2006003" y="1018596"/>
            <a:ext cx="4184101" cy="2577893"/>
          </a:xfrm>
        </p:spPr>
        <p:txBody>
          <a:bodyPr>
            <a:normAutofit/>
          </a:bodyPr>
          <a:lstStyle/>
          <a:p>
            <a:r>
              <a:rPr lang="en-US" sz="5000">
                <a:solidFill>
                  <a:schemeClr val="bg1"/>
                </a:solidFill>
              </a:rPr>
              <a:t>Challenges and Ethical Considerations</a:t>
            </a:r>
          </a:p>
        </p:txBody>
      </p:sp>
      <p:sp>
        <p:nvSpPr>
          <p:cNvPr id="3" name="Subtitle 2">
            <a:extLst>
              <a:ext uri="{FF2B5EF4-FFF2-40B4-BE49-F238E27FC236}">
                <a16:creationId xmlns:a16="http://schemas.microsoft.com/office/drawing/2014/main" id="{A2AD23EA-454A-DB18-5E16-4E218EBFC12C}"/>
              </a:ext>
            </a:extLst>
          </p:cNvPr>
          <p:cNvSpPr>
            <a:spLocks noGrp="1"/>
          </p:cNvSpPr>
          <p:nvPr>
            <p:ph type="subTitle" idx="1"/>
          </p:nvPr>
        </p:nvSpPr>
        <p:spPr>
          <a:xfrm>
            <a:off x="2006003" y="3645159"/>
            <a:ext cx="4184101" cy="853099"/>
          </a:xfrm>
        </p:spPr>
        <p:txBody>
          <a:bodyPr>
            <a:normAutofit/>
          </a:bodyPr>
          <a:lstStyle/>
          <a:p>
            <a:r>
              <a:rPr lang="en-US" sz="1100">
                <a:solidFill>
                  <a:schemeClr val="bg1"/>
                </a:solidFill>
              </a:rPr>
              <a:t>Despite its benefits, AI in coding raises concerns about job displacement, bias in algorithmic decision-making, and ethical implications. It's essential to address these challenges through responsible AI development practices.</a:t>
            </a:r>
          </a:p>
        </p:txBody>
      </p:sp>
      <p:sp>
        <p:nvSpPr>
          <p:cNvPr id="25" name="Oval 24">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Shape 28">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Freeform: Shape 30">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3"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E5B136E4-BD99-D807-49C7-994BDE8A203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196471" y="2580962"/>
            <a:ext cx="3743478" cy="1375981"/>
          </a:xfrm>
          <a:prstGeom prst="rect">
            <a:avLst/>
          </a:prstGeom>
        </p:spPr>
      </p:pic>
      <p:sp>
        <p:nvSpPr>
          <p:cNvPr id="40"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408222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4EA08C2-11EE-C37B-ACFA-EDB824366902}"/>
              </a:ext>
            </a:extLst>
          </p:cNvPr>
          <p:cNvSpPr>
            <a:spLocks noGrp="1"/>
          </p:cNvSpPr>
          <p:nvPr>
            <p:ph type="ctrTitle"/>
          </p:nvPr>
        </p:nvSpPr>
        <p:spPr>
          <a:xfrm>
            <a:off x="735703" y="507238"/>
            <a:ext cx="3555916" cy="3845891"/>
          </a:xfrm>
        </p:spPr>
        <p:txBody>
          <a:bodyPr>
            <a:normAutofit/>
          </a:bodyPr>
          <a:lstStyle/>
          <a:p>
            <a:pPr algn="l"/>
            <a:r>
              <a:rPr lang="en-US" sz="5400" dirty="0">
                <a:solidFill>
                  <a:schemeClr val="bg1"/>
                </a:solidFill>
              </a:rPr>
              <a:t>Conclusion</a:t>
            </a:r>
          </a:p>
        </p:txBody>
      </p:sp>
      <p:sp>
        <p:nvSpPr>
          <p:cNvPr id="3" name="Subtitle 2">
            <a:extLst>
              <a:ext uri="{FF2B5EF4-FFF2-40B4-BE49-F238E27FC236}">
                <a16:creationId xmlns:a16="http://schemas.microsoft.com/office/drawing/2014/main" id="{B2D064E7-DF5F-9376-CF77-0775B024011F}"/>
              </a:ext>
            </a:extLst>
          </p:cNvPr>
          <p:cNvSpPr>
            <a:spLocks noGrp="1"/>
          </p:cNvSpPr>
          <p:nvPr>
            <p:ph type="subTitle" idx="1"/>
          </p:nvPr>
        </p:nvSpPr>
        <p:spPr>
          <a:xfrm>
            <a:off x="735703" y="4445204"/>
            <a:ext cx="3630558" cy="1781123"/>
          </a:xfrm>
        </p:spPr>
        <p:txBody>
          <a:bodyPr>
            <a:normAutofit/>
          </a:bodyPr>
          <a:lstStyle/>
          <a:p>
            <a:pPr algn="l"/>
            <a:r>
              <a:rPr lang="en-US" sz="1600">
                <a:solidFill>
                  <a:schemeClr val="bg1"/>
                </a:solidFill>
              </a:rPr>
              <a:t>Code with AI represents a paradigm shift in software development, empowering developers to innovate rapidly and create more intelligent applications. Embracing AI technologies will shape the future of coding, driving progress and efficiency.</a:t>
            </a:r>
          </a:p>
        </p:txBody>
      </p:sp>
      <p:pic>
        <p:nvPicPr>
          <p:cNvPr id="4" name="Picture 3">
            <a:extLst>
              <a:ext uri="{FF2B5EF4-FFF2-40B4-BE49-F238E27FC236}">
                <a16:creationId xmlns:a16="http://schemas.microsoft.com/office/drawing/2014/main" id="{2F451B67-BD8D-9250-102F-287A4D13445B}"/>
              </a:ext>
            </a:extLst>
          </p:cNvPr>
          <p:cNvPicPr>
            <a:picLocks/>
          </p:cNvPicPr>
          <p:nvPr/>
        </p:nvPicPr>
        <p:blipFill rotWithShape="1">
          <a:blip r:embed="rId2">
            <a:extLst>
              <a:ext uri="{28A0092B-C50C-407E-A947-70E740481C1C}">
                <a14:useLocalDpi xmlns:a14="http://schemas.microsoft.com/office/drawing/2010/main" val="0"/>
              </a:ext>
            </a:extLst>
          </a:blip>
          <a:srcRect r="2" b="2"/>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1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8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190" name="Freeform: Shape 18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92"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193" name="Freeform: Shape 192">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258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BD5EE6-D440-ABCA-3F9C-B9635D0DD1F5}"/>
              </a:ext>
            </a:extLst>
          </p:cNvPr>
          <p:cNvSpPr>
            <a:spLocks noGrp="1"/>
          </p:cNvSpPr>
          <p:nvPr>
            <p:ph type="ctrTitle"/>
          </p:nvPr>
        </p:nvSpPr>
        <p:spPr>
          <a:xfrm>
            <a:off x="1049734" y="1013508"/>
            <a:ext cx="3624471" cy="3349949"/>
          </a:xfrm>
        </p:spPr>
        <p:txBody>
          <a:bodyPr>
            <a:normAutofit/>
          </a:bodyPr>
          <a:lstStyle/>
          <a:p>
            <a:r>
              <a:rPr lang="en-US" sz="5400">
                <a:solidFill>
                  <a:schemeClr val="bg1"/>
                </a:solidFill>
              </a:rPr>
              <a:t>Introduction to Code with AI</a:t>
            </a:r>
          </a:p>
        </p:txBody>
      </p:sp>
      <p:sp>
        <p:nvSpPr>
          <p:cNvPr id="3" name="Subtitle 2">
            <a:extLst>
              <a:ext uri="{FF2B5EF4-FFF2-40B4-BE49-F238E27FC236}">
                <a16:creationId xmlns:a16="http://schemas.microsoft.com/office/drawing/2014/main" id="{28E4C524-3BE0-C820-7E2A-E722B6BB2DCC}"/>
              </a:ext>
            </a:extLst>
          </p:cNvPr>
          <p:cNvSpPr>
            <a:spLocks noGrp="1"/>
          </p:cNvSpPr>
          <p:nvPr>
            <p:ph type="subTitle" idx="1"/>
          </p:nvPr>
        </p:nvSpPr>
        <p:spPr>
          <a:xfrm>
            <a:off x="1049734" y="4569365"/>
            <a:ext cx="3624471" cy="1780198"/>
          </a:xfrm>
        </p:spPr>
        <p:txBody>
          <a:bodyPr>
            <a:normAutofit/>
          </a:bodyPr>
          <a:lstStyle/>
          <a:p>
            <a:r>
              <a:rPr lang="en-US" sz="1700">
                <a:solidFill>
                  <a:schemeClr val="bg1"/>
                </a:solidFill>
              </a:rPr>
              <a:t>Artificial Intelligence (AI) is revolutionizing the coding landscape by automating repetitive tasks, enhancing productivity, and enabling developers to create more sophisticated applications.</a:t>
            </a:r>
          </a:p>
        </p:txBody>
      </p:sp>
      <p:grpSp>
        <p:nvGrpSpPr>
          <p:cNvPr id="28" name="Group 27">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29" name="Freeform: Shape 2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2" name="Oval 31">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a:extLst>
              <a:ext uri="{FF2B5EF4-FFF2-40B4-BE49-F238E27FC236}">
                <a16:creationId xmlns:a16="http://schemas.microsoft.com/office/drawing/2014/main" id="{EE7D4B2D-246E-D822-C7F0-6A23D60E676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324097" y="1162691"/>
            <a:ext cx="2104795" cy="1178685"/>
          </a:xfrm>
          <a:prstGeom prst="rect">
            <a:avLst/>
          </a:prstGeom>
        </p:spPr>
      </p:pic>
      <p:grpSp>
        <p:nvGrpSpPr>
          <p:cNvPr id="4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bg1"/>
          </a:solidFill>
        </p:grpSpPr>
        <p:sp>
          <p:nvSpPr>
            <p:cNvPr id="49" name="Freeform: Shape 4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descr="A black letter on a brown background&#10;&#10;Description automatically generated">
            <a:extLst>
              <a:ext uri="{FF2B5EF4-FFF2-40B4-BE49-F238E27FC236}">
                <a16:creationId xmlns:a16="http://schemas.microsoft.com/office/drawing/2014/main" id="{EDA92F43-03F6-83EA-272D-67C884715D7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9690997" y="552959"/>
            <a:ext cx="1820681" cy="1820681"/>
          </a:xfrm>
          <a:prstGeom prst="rect">
            <a:avLst/>
          </a:prstGeom>
        </p:spPr>
      </p:pic>
      <p:sp>
        <p:nvSpPr>
          <p:cNvPr id="55" name="Oval 54">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purple logo&#10;&#10;Description automatically generated">
            <a:extLst>
              <a:ext uri="{FF2B5EF4-FFF2-40B4-BE49-F238E27FC236}">
                <a16:creationId xmlns:a16="http://schemas.microsoft.com/office/drawing/2014/main" id="{B9084103-78B0-5893-00D5-EC767973144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678255" y="4129021"/>
            <a:ext cx="2560781" cy="941260"/>
          </a:xfrm>
          <a:prstGeom prst="rect">
            <a:avLst/>
          </a:prstGeom>
        </p:spPr>
      </p:pic>
    </p:spTree>
    <p:extLst>
      <p:ext uri="{BB962C8B-B14F-4D97-AF65-F5344CB8AC3E}">
        <p14:creationId xmlns:p14="http://schemas.microsoft.com/office/powerpoint/2010/main" val="230347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A3BC3DA-2611-C224-14B3-9388B71EE6E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547852" y="3773217"/>
            <a:ext cx="3634674" cy="2035417"/>
          </a:xfrm>
          <a:prstGeom prst="rect">
            <a:avLst/>
          </a:prstGeom>
        </p:spPr>
      </p:pic>
      <p:grpSp>
        <p:nvGrpSpPr>
          <p:cNvPr id="25" name="Group 24">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26" name="Rectangle 25">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EBA09-5900-21C5-4C3D-B80B97DB7F74}"/>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AI and Web Development</a:t>
            </a:r>
          </a:p>
        </p:txBody>
      </p:sp>
      <p:grpSp>
        <p:nvGrpSpPr>
          <p:cNvPr id="31"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32" name="Freeform: Shape 31">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46"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47" name="Freeform: Shape 46">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A9FCE75D-4F80-2917-CCFF-A8E316922D0C}"/>
              </a:ext>
            </a:extLst>
          </p:cNvPr>
          <p:cNvSpPr>
            <a:spLocks noGrp="1"/>
          </p:cNvSpPr>
          <p:nvPr>
            <p:ph type="body" idx="1"/>
          </p:nvPr>
        </p:nvSpPr>
        <p:spPr>
          <a:xfrm>
            <a:off x="6477270" y="685805"/>
            <a:ext cx="4974771" cy="5534019"/>
          </a:xfrm>
        </p:spPr>
        <p:txBody>
          <a:bodyPr vert="horz" lIns="91440" tIns="45720" rIns="91440" bIns="45720" rtlCol="0">
            <a:normAutofit/>
          </a:bodyPr>
          <a:lstStyle/>
          <a:p>
            <a:r>
              <a:rPr lang="en-US">
                <a:solidFill>
                  <a:schemeClr val="bg1"/>
                </a:solidFill>
              </a:rPr>
              <a:t>In web development, AI streamlines tasks such as code generation, design optimization, and content personalization. AI-powered algorithms analyze user behavior to improve website usability and engagement.</a:t>
            </a:r>
          </a:p>
        </p:txBody>
      </p:sp>
    </p:spTree>
    <p:extLst>
      <p:ext uri="{BB962C8B-B14F-4D97-AF65-F5344CB8AC3E}">
        <p14:creationId xmlns:p14="http://schemas.microsoft.com/office/powerpoint/2010/main" val="286155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 name="Rectangle 36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3C7DA87-FAB8-090E-4091-22745CAEDB2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511713" y="4045377"/>
            <a:ext cx="3634674" cy="1335988"/>
          </a:xfrm>
          <a:prstGeom prst="rect">
            <a:avLst/>
          </a:prstGeom>
        </p:spPr>
      </p:pic>
      <p:grpSp>
        <p:nvGrpSpPr>
          <p:cNvPr id="371" name="Group 370">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3" name="Rectangle 12">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2" name="Rectangle 371">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FFEFB-067E-0274-4FBA-E358B274206A}"/>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Popular Web Development Languages</a:t>
            </a:r>
          </a:p>
        </p:txBody>
      </p:sp>
      <p:grpSp>
        <p:nvGrpSpPr>
          <p:cNvPr id="18"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373" name="Freeform: Shape 372">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80"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81" name="Freeform: Shape 380">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BB54E82F-42CB-4AAD-5B23-9964D6F1B62A}"/>
              </a:ext>
            </a:extLst>
          </p:cNvPr>
          <p:cNvSpPr>
            <a:spLocks noGrp="1"/>
          </p:cNvSpPr>
          <p:nvPr>
            <p:ph type="body" idx="1"/>
          </p:nvPr>
        </p:nvSpPr>
        <p:spPr>
          <a:xfrm>
            <a:off x="6477270" y="685805"/>
            <a:ext cx="4974771" cy="5534019"/>
          </a:xfrm>
        </p:spPr>
        <p:txBody>
          <a:bodyPr vert="horz" lIns="91440" tIns="45720" rIns="91440" bIns="45720" rtlCol="0">
            <a:normAutofit/>
          </a:bodyPr>
          <a:lstStyle/>
          <a:p>
            <a:r>
              <a:rPr lang="en-US">
                <a:solidFill>
                  <a:schemeClr val="bg1"/>
                </a:solidFill>
              </a:rPr>
              <a:t>HTML (HyperText Markup Language), CSS (Cascading Style Sheets), and JavaScript are foundational languages for web development. Python and SQL (Structured Query Language) are also widely used for backend development and database management.</a:t>
            </a:r>
          </a:p>
        </p:txBody>
      </p:sp>
    </p:spTree>
    <p:extLst>
      <p:ext uri="{BB962C8B-B14F-4D97-AF65-F5344CB8AC3E}">
        <p14:creationId xmlns:p14="http://schemas.microsoft.com/office/powerpoint/2010/main" val="87773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30D6AC7-65EF-DDF6-7C5D-59A46D02F38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720383" y="3104705"/>
            <a:ext cx="3217333" cy="3217333"/>
          </a:xfrm>
          <a:prstGeom prst="rect">
            <a:avLst/>
          </a:prstGeom>
        </p:spPr>
      </p:pic>
      <p:grpSp>
        <p:nvGrpSpPr>
          <p:cNvPr id="12" name="Group 11">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3" name="Rectangle 12">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6210C-DE0E-2362-9E09-160C61DC032F}"/>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AI Tools for Web Development</a:t>
            </a:r>
          </a:p>
        </p:txBody>
      </p:sp>
      <p:grpSp>
        <p:nvGrpSpPr>
          <p:cNvPr id="18"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9" name="Freeform: Shape 18">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3"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4" name="Freeform: Shape 33">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A51E61-D8C7-11EC-F414-2E4386C8BF38}"/>
              </a:ext>
            </a:extLst>
          </p:cNvPr>
          <p:cNvSpPr>
            <a:spLocks noGrp="1"/>
          </p:cNvSpPr>
          <p:nvPr>
            <p:ph type="body" idx="1"/>
          </p:nvPr>
        </p:nvSpPr>
        <p:spPr>
          <a:xfrm>
            <a:off x="6477270" y="685805"/>
            <a:ext cx="4974771" cy="5534019"/>
          </a:xfrm>
        </p:spPr>
        <p:txBody>
          <a:bodyPr vert="horz" lIns="91440" tIns="45720" rIns="91440" bIns="45720" rtlCol="0">
            <a:normAutofit/>
          </a:bodyPr>
          <a:lstStyle/>
          <a:p>
            <a:r>
              <a:rPr lang="en-US">
                <a:solidFill>
                  <a:schemeClr val="bg1"/>
                </a:solidFill>
              </a:rPr>
              <a:t>AI-driven tools aid web developers in various tasks, such as auto-completion of code, code refactoring, and debugging assistance. Machine learning algorithms detect patterns in code repositories to suggest optimized solutions and identify potential errors.</a:t>
            </a:r>
          </a:p>
        </p:txBody>
      </p:sp>
    </p:spTree>
    <p:extLst>
      <p:ext uri="{BB962C8B-B14F-4D97-AF65-F5344CB8AC3E}">
        <p14:creationId xmlns:p14="http://schemas.microsoft.com/office/powerpoint/2010/main" val="204287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925C2-FAB7-220B-798F-B357AC2F72B2}"/>
              </a:ext>
            </a:extLst>
          </p:cNvPr>
          <p:cNvSpPr>
            <a:spLocks noGrp="1"/>
          </p:cNvSpPr>
          <p:nvPr>
            <p:ph type="ctrTitle"/>
          </p:nvPr>
        </p:nvSpPr>
        <p:spPr>
          <a:xfrm>
            <a:off x="6726578" y="685680"/>
            <a:ext cx="4203323" cy="3596201"/>
          </a:xfrm>
        </p:spPr>
        <p:txBody>
          <a:bodyPr>
            <a:normAutofit/>
          </a:bodyPr>
          <a:lstStyle/>
          <a:p>
            <a:pPr algn="r"/>
            <a:r>
              <a:rPr lang="en-US" sz="5400">
                <a:solidFill>
                  <a:schemeClr val="bg1"/>
                </a:solidFill>
              </a:rPr>
              <a:t>Future of Code with AI</a:t>
            </a:r>
          </a:p>
        </p:txBody>
      </p:sp>
      <p:sp>
        <p:nvSpPr>
          <p:cNvPr id="3" name="Subtitle 2">
            <a:extLst>
              <a:ext uri="{FF2B5EF4-FFF2-40B4-BE49-F238E27FC236}">
                <a16:creationId xmlns:a16="http://schemas.microsoft.com/office/drawing/2014/main" id="{BA1C64C2-50B6-1F87-687A-98E72040DC6F}"/>
              </a:ext>
            </a:extLst>
          </p:cNvPr>
          <p:cNvSpPr>
            <a:spLocks noGrp="1"/>
          </p:cNvSpPr>
          <p:nvPr>
            <p:ph type="subTitle" idx="1"/>
          </p:nvPr>
        </p:nvSpPr>
        <p:spPr>
          <a:xfrm>
            <a:off x="6726578" y="4373955"/>
            <a:ext cx="4203323" cy="1143291"/>
          </a:xfrm>
        </p:spPr>
        <p:txBody>
          <a:bodyPr>
            <a:normAutofit/>
          </a:bodyPr>
          <a:lstStyle/>
          <a:p>
            <a:pPr algn="r"/>
            <a:r>
              <a:rPr lang="en-US" sz="1300">
                <a:solidFill>
                  <a:schemeClr val="bg1"/>
                </a:solidFill>
              </a:rPr>
              <a:t>The future of coding with AI involves deeper integration of machine learning models into the development process. Predictive coding, where AI anticipates developers' intentions and generates code snippets in real-time, will become commonplace.</a:t>
            </a:r>
          </a:p>
        </p:txBody>
      </p:sp>
      <p:grpSp>
        <p:nvGrpSpPr>
          <p:cNvPr id="39" name="Group 38">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40" name="Rectangle 39">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Freeform: Shape 41">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4" name="Rectangle 43">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Oval 46">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4680BA73-F169-6EB7-94D1-4F8B83DD10F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700022" y="2181432"/>
            <a:ext cx="4172845" cy="2336793"/>
          </a:xfrm>
          <a:prstGeom prst="rect">
            <a:avLst/>
          </a:prstGeom>
          <a:ln w="28575">
            <a:noFill/>
          </a:ln>
        </p:spPr>
      </p:pic>
      <p:sp>
        <p:nvSpPr>
          <p:cNvPr id="4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0"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1" name="Freeform: Shape 5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0902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68B7C-9CA8-2EE8-7816-40E453F17488}"/>
              </a:ext>
            </a:extLst>
          </p:cNvPr>
          <p:cNvSpPr>
            <a:spLocks noGrp="1"/>
          </p:cNvSpPr>
          <p:nvPr>
            <p:ph type="title"/>
          </p:nvPr>
        </p:nvSpPr>
        <p:spPr>
          <a:xfrm>
            <a:off x="838200" y="1641752"/>
            <a:ext cx="4391024" cy="1323439"/>
          </a:xfrm>
        </p:spPr>
        <p:txBody>
          <a:bodyPr vert="horz" lIns="91440" tIns="45720" rIns="91440" bIns="45720" rtlCol="0" anchor="t">
            <a:normAutofit/>
          </a:bodyPr>
          <a:lstStyle/>
          <a:p>
            <a:r>
              <a:rPr lang="en-US" sz="4000" kern="1200">
                <a:solidFill>
                  <a:schemeClr val="bg1"/>
                </a:solidFill>
                <a:latin typeface="+mj-lt"/>
                <a:ea typeface="+mj-ea"/>
                <a:cs typeface="+mj-cs"/>
              </a:rPr>
              <a:t>AI in Frontend Development</a:t>
            </a:r>
          </a:p>
        </p:txBody>
      </p:sp>
      <p:sp>
        <p:nvSpPr>
          <p:cNvPr id="3" name="Text Placeholder 2">
            <a:extLst>
              <a:ext uri="{FF2B5EF4-FFF2-40B4-BE49-F238E27FC236}">
                <a16:creationId xmlns:a16="http://schemas.microsoft.com/office/drawing/2014/main" id="{6FE76228-F822-0C26-92F4-60C0EEA760A9}"/>
              </a:ext>
            </a:extLst>
          </p:cNvPr>
          <p:cNvSpPr>
            <a:spLocks noGrp="1"/>
          </p:cNvSpPr>
          <p:nvPr>
            <p:ph type="body" idx="1"/>
          </p:nvPr>
        </p:nvSpPr>
        <p:spPr>
          <a:xfrm>
            <a:off x="838200" y="3146400"/>
            <a:ext cx="4391024" cy="2454300"/>
          </a:xfrm>
        </p:spPr>
        <p:txBody>
          <a:bodyPr vert="horz" lIns="91440" tIns="45720" rIns="91440" bIns="45720" rtlCol="0">
            <a:normAutofit/>
          </a:bodyPr>
          <a:lstStyle/>
          <a:p>
            <a:r>
              <a:rPr lang="en-US" sz="2000">
                <a:solidFill>
                  <a:schemeClr val="bg1">
                    <a:alpha val="80000"/>
                  </a:schemeClr>
                </a:solidFill>
              </a:rPr>
              <a:t>AI enhances frontend development by automating UI/UX design, optimizing responsiveness, and personalizing user experiences. Deep learning models analyze design patterns and user interactions to create intuitive interfaces.</a:t>
            </a:r>
          </a:p>
        </p:txBody>
      </p:sp>
      <p:grpSp>
        <p:nvGrpSpPr>
          <p:cNvPr id="50" name="Group 49">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51" name="Group 50">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55" name="Freeform: Shape 54">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2" name="Group 51">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53" name="Freeform: Shape 52">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descr="A blue and purple logo&#10;&#10;Description automatically generated">
            <a:extLst>
              <a:ext uri="{FF2B5EF4-FFF2-40B4-BE49-F238E27FC236}">
                <a16:creationId xmlns:a16="http://schemas.microsoft.com/office/drawing/2014/main" id="{A8EA5CBA-1EB4-6C9D-42B8-D32D3B68EB72}"/>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541932" y="2079535"/>
            <a:ext cx="4369112" cy="1605943"/>
          </a:xfrm>
          <a:prstGeom prst="rect">
            <a:avLst/>
          </a:prstGeom>
        </p:spPr>
      </p:pic>
    </p:spTree>
    <p:extLst>
      <p:ext uri="{BB962C8B-B14F-4D97-AF65-F5344CB8AC3E}">
        <p14:creationId xmlns:p14="http://schemas.microsoft.com/office/powerpoint/2010/main" val="91757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AE6639F-2FDD-F0BD-DDC7-3370C502AB23}"/>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AI in Backend Development</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2AC05F2-7CE9-3D0A-9303-998508D99B3A}"/>
              </a:ext>
            </a:extLst>
          </p:cNvPr>
          <p:cNvSpPr>
            <a:spLocks noGrp="1"/>
          </p:cNvSpPr>
          <p:nvPr>
            <p:ph type="body" idx="1"/>
          </p:nvPr>
        </p:nvSpPr>
        <p:spPr>
          <a:xfrm>
            <a:off x="897769" y="1909192"/>
            <a:ext cx="4586513" cy="3647710"/>
          </a:xfrm>
        </p:spPr>
        <p:txBody>
          <a:bodyPr vert="horz" lIns="91440" tIns="45720" rIns="91440" bIns="45720" rtlCol="0">
            <a:normAutofit/>
          </a:bodyPr>
          <a:lstStyle/>
          <a:p>
            <a:r>
              <a:rPr lang="en-US" sz="2000">
                <a:solidFill>
                  <a:schemeClr val="bg1"/>
                </a:solidFill>
              </a:rPr>
              <a:t>In backend development, AI improves database management, enhances security, and optimizes server performance. AI algorithms detect anomalies in system behavior and mitigate security risks proactively.</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3158CD1-151B-A441-E207-52E7707B25F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93820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3AE52E-6ADC-2B73-24B5-48AA38659E73}"/>
              </a:ext>
            </a:extLst>
          </p:cNvPr>
          <p:cNvSpPr>
            <a:spLocks noGrp="1"/>
          </p:cNvSpPr>
          <p:nvPr>
            <p:ph type="title"/>
          </p:nvPr>
        </p:nvSpPr>
        <p:spPr>
          <a:xfrm>
            <a:off x="1861854" y="633046"/>
            <a:ext cx="4834021" cy="1314996"/>
          </a:xfrm>
        </p:spPr>
        <p:txBody>
          <a:bodyPr vert="horz" lIns="91440" tIns="45720" rIns="91440" bIns="45720" rtlCol="0" anchor="b">
            <a:normAutofit/>
          </a:bodyPr>
          <a:lstStyle/>
          <a:p>
            <a:r>
              <a:rPr lang="en-US" kern="1200">
                <a:solidFill>
                  <a:schemeClr val="bg1"/>
                </a:solidFill>
                <a:latin typeface="+mj-lt"/>
                <a:ea typeface="+mj-ea"/>
                <a:cs typeface="+mj-cs"/>
              </a:rPr>
              <a:t>AI in Full-Stack Development</a:t>
            </a:r>
          </a:p>
        </p:txBody>
      </p:sp>
      <p:sp>
        <p:nvSpPr>
          <p:cNvPr id="3" name="Text Placeholder 2">
            <a:extLst>
              <a:ext uri="{FF2B5EF4-FFF2-40B4-BE49-F238E27FC236}">
                <a16:creationId xmlns:a16="http://schemas.microsoft.com/office/drawing/2014/main" id="{78940C1D-756A-A0B6-9055-D3F7705D3612}"/>
              </a:ext>
            </a:extLst>
          </p:cNvPr>
          <p:cNvSpPr>
            <a:spLocks noGrp="1"/>
          </p:cNvSpPr>
          <p:nvPr>
            <p:ph type="body" idx="1"/>
          </p:nvPr>
        </p:nvSpPr>
        <p:spPr>
          <a:xfrm>
            <a:off x="1861854" y="2125737"/>
            <a:ext cx="4834021" cy="4044463"/>
          </a:xfrm>
        </p:spPr>
        <p:txBody>
          <a:bodyPr vert="horz" lIns="91440" tIns="45720" rIns="91440" bIns="45720" rtlCol="0">
            <a:normAutofit/>
          </a:bodyPr>
          <a:lstStyle/>
          <a:p>
            <a:r>
              <a:rPr lang="en-US">
                <a:solidFill>
                  <a:schemeClr val="bg1"/>
                </a:solidFill>
              </a:rPr>
              <a:t>AI empowers full-stack developers by automating end-to-end development processes, from frontend design to backend implementation. AI-driven analytics provide insights for continuous improvement and optimization.</a:t>
            </a:r>
          </a:p>
        </p:txBody>
      </p:sp>
      <p:pic>
        <p:nvPicPr>
          <p:cNvPr id="4" name="Picture 3">
            <a:extLst>
              <a:ext uri="{FF2B5EF4-FFF2-40B4-BE49-F238E27FC236}">
                <a16:creationId xmlns:a16="http://schemas.microsoft.com/office/drawing/2014/main" id="{7806556F-48F8-A537-D186-6F6F7D70CF7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235473" y="2992261"/>
            <a:ext cx="4072815" cy="2280776"/>
          </a:xfrm>
          <a:prstGeom prst="rect">
            <a:avLst/>
          </a:prstGeom>
        </p:spPr>
      </p:pic>
      <p:grpSp>
        <p:nvGrpSpPr>
          <p:cNvPr id="1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0" name="Freeform: Shape 1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49093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414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INT426</vt:lpstr>
      <vt:lpstr>Introduction to Code with AI</vt:lpstr>
      <vt:lpstr>AI and Web Development</vt:lpstr>
      <vt:lpstr>Popular Web Development Languages</vt:lpstr>
      <vt:lpstr>AI Tools for Web Development</vt:lpstr>
      <vt:lpstr>Future of Code with AI</vt:lpstr>
      <vt:lpstr>AI in Frontend Development</vt:lpstr>
      <vt:lpstr>AI in Backend Development</vt:lpstr>
      <vt:lpstr>AI in Full-Stack Development</vt:lpstr>
      <vt:lpstr>Challenges and Ethical Considerations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INT426</dc:title>
  <dc:creator>Vansh Chaurasiya</dc:creator>
  <cp:lastModifiedBy>Vansh Chaurasiya</cp:lastModifiedBy>
  <cp:revision>1</cp:revision>
  <dcterms:created xsi:type="dcterms:W3CDTF">2024-05-01T05:08:55Z</dcterms:created>
  <dcterms:modified xsi:type="dcterms:W3CDTF">2024-05-01T05:26:57Z</dcterms:modified>
</cp:coreProperties>
</file>