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3"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12F16-76DD-4546-820B-D08AE49C15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5B33504-0A13-439A-9766-DA1810C3C7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36AFECC-158A-443B-B23D-CEA4A9DF403D}"/>
              </a:ext>
            </a:extLst>
          </p:cNvPr>
          <p:cNvSpPr>
            <a:spLocks noGrp="1"/>
          </p:cNvSpPr>
          <p:nvPr>
            <p:ph type="dt" sz="half" idx="10"/>
          </p:nvPr>
        </p:nvSpPr>
        <p:spPr/>
        <p:txBody>
          <a:bodyPr/>
          <a:lstStyle/>
          <a:p>
            <a:fld id="{7F243BA3-079B-440A-8806-D4869B2BFFCE}" type="datetimeFigureOut">
              <a:rPr lang="en-IN" smtClean="0"/>
              <a:t>06-02-2024</a:t>
            </a:fld>
            <a:endParaRPr lang="en-IN"/>
          </a:p>
        </p:txBody>
      </p:sp>
      <p:sp>
        <p:nvSpPr>
          <p:cNvPr id="5" name="Footer Placeholder 4">
            <a:extLst>
              <a:ext uri="{FF2B5EF4-FFF2-40B4-BE49-F238E27FC236}">
                <a16:creationId xmlns:a16="http://schemas.microsoft.com/office/drawing/2014/main" id="{F01F37FA-66D9-4823-9D62-3F63278CA0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37628F-6F1E-4BD6-ADF6-3DC779C6B6E9}"/>
              </a:ext>
            </a:extLst>
          </p:cNvPr>
          <p:cNvSpPr>
            <a:spLocks noGrp="1"/>
          </p:cNvSpPr>
          <p:nvPr>
            <p:ph type="sldNum" sz="quarter" idx="12"/>
          </p:nvPr>
        </p:nvSpPr>
        <p:spPr/>
        <p:txBody>
          <a:bodyPr/>
          <a:lstStyle/>
          <a:p>
            <a:fld id="{947CB114-DEC0-42A9-A260-220874399D36}" type="slidenum">
              <a:rPr lang="en-IN" smtClean="0"/>
              <a:t>‹#›</a:t>
            </a:fld>
            <a:endParaRPr lang="en-IN"/>
          </a:p>
        </p:txBody>
      </p:sp>
    </p:spTree>
    <p:extLst>
      <p:ext uri="{BB962C8B-B14F-4D97-AF65-F5344CB8AC3E}">
        <p14:creationId xmlns:p14="http://schemas.microsoft.com/office/powerpoint/2010/main" val="3575816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55934-B689-4DF7-B56D-32AC2FE1107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3727AD-BF7A-4786-8436-A5B8188666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2EB65D-A7A7-4F4D-A18D-29B919355893}"/>
              </a:ext>
            </a:extLst>
          </p:cNvPr>
          <p:cNvSpPr>
            <a:spLocks noGrp="1"/>
          </p:cNvSpPr>
          <p:nvPr>
            <p:ph type="dt" sz="half" idx="10"/>
          </p:nvPr>
        </p:nvSpPr>
        <p:spPr/>
        <p:txBody>
          <a:bodyPr/>
          <a:lstStyle/>
          <a:p>
            <a:fld id="{7F243BA3-079B-440A-8806-D4869B2BFFCE}" type="datetimeFigureOut">
              <a:rPr lang="en-IN" smtClean="0"/>
              <a:t>06-02-2024</a:t>
            </a:fld>
            <a:endParaRPr lang="en-IN"/>
          </a:p>
        </p:txBody>
      </p:sp>
      <p:sp>
        <p:nvSpPr>
          <p:cNvPr id="5" name="Footer Placeholder 4">
            <a:extLst>
              <a:ext uri="{FF2B5EF4-FFF2-40B4-BE49-F238E27FC236}">
                <a16:creationId xmlns:a16="http://schemas.microsoft.com/office/drawing/2014/main" id="{5896529C-F85D-4AA7-AEB7-AAD02B0966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836A22-0B9C-48DA-928A-26F25312D07A}"/>
              </a:ext>
            </a:extLst>
          </p:cNvPr>
          <p:cNvSpPr>
            <a:spLocks noGrp="1"/>
          </p:cNvSpPr>
          <p:nvPr>
            <p:ph type="sldNum" sz="quarter" idx="12"/>
          </p:nvPr>
        </p:nvSpPr>
        <p:spPr/>
        <p:txBody>
          <a:bodyPr/>
          <a:lstStyle/>
          <a:p>
            <a:fld id="{947CB114-DEC0-42A9-A260-220874399D36}" type="slidenum">
              <a:rPr lang="en-IN" smtClean="0"/>
              <a:t>‹#›</a:t>
            </a:fld>
            <a:endParaRPr lang="en-IN"/>
          </a:p>
        </p:txBody>
      </p:sp>
    </p:spTree>
    <p:extLst>
      <p:ext uri="{BB962C8B-B14F-4D97-AF65-F5344CB8AC3E}">
        <p14:creationId xmlns:p14="http://schemas.microsoft.com/office/powerpoint/2010/main" val="3445818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B85051-E584-4C0B-834E-1F6BEF35AF0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5CCDF7-23C4-41AB-8415-4D57D5C934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B5421B-AA86-4AB4-8CED-929EE3967586}"/>
              </a:ext>
            </a:extLst>
          </p:cNvPr>
          <p:cNvSpPr>
            <a:spLocks noGrp="1"/>
          </p:cNvSpPr>
          <p:nvPr>
            <p:ph type="dt" sz="half" idx="10"/>
          </p:nvPr>
        </p:nvSpPr>
        <p:spPr/>
        <p:txBody>
          <a:bodyPr/>
          <a:lstStyle/>
          <a:p>
            <a:fld id="{7F243BA3-079B-440A-8806-D4869B2BFFCE}" type="datetimeFigureOut">
              <a:rPr lang="en-IN" smtClean="0"/>
              <a:t>06-02-2024</a:t>
            </a:fld>
            <a:endParaRPr lang="en-IN"/>
          </a:p>
        </p:txBody>
      </p:sp>
      <p:sp>
        <p:nvSpPr>
          <p:cNvPr id="5" name="Footer Placeholder 4">
            <a:extLst>
              <a:ext uri="{FF2B5EF4-FFF2-40B4-BE49-F238E27FC236}">
                <a16:creationId xmlns:a16="http://schemas.microsoft.com/office/drawing/2014/main" id="{1EA2C4AC-22C1-4439-BA15-90B7A66430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B426CC-A58D-4B4D-937A-E05F68B7F570}"/>
              </a:ext>
            </a:extLst>
          </p:cNvPr>
          <p:cNvSpPr>
            <a:spLocks noGrp="1"/>
          </p:cNvSpPr>
          <p:nvPr>
            <p:ph type="sldNum" sz="quarter" idx="12"/>
          </p:nvPr>
        </p:nvSpPr>
        <p:spPr/>
        <p:txBody>
          <a:bodyPr/>
          <a:lstStyle/>
          <a:p>
            <a:fld id="{947CB114-DEC0-42A9-A260-220874399D36}" type="slidenum">
              <a:rPr lang="en-IN" smtClean="0"/>
              <a:t>‹#›</a:t>
            </a:fld>
            <a:endParaRPr lang="en-IN"/>
          </a:p>
        </p:txBody>
      </p:sp>
    </p:spTree>
    <p:extLst>
      <p:ext uri="{BB962C8B-B14F-4D97-AF65-F5344CB8AC3E}">
        <p14:creationId xmlns:p14="http://schemas.microsoft.com/office/powerpoint/2010/main" val="3720878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71B4B-BD3D-46EB-B598-F67ABAF0CE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4BC06C-B7F5-4E61-8639-7CD1312ED9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A5E6EE-C92E-46A9-978B-A3F09DBE15D7}"/>
              </a:ext>
            </a:extLst>
          </p:cNvPr>
          <p:cNvSpPr>
            <a:spLocks noGrp="1"/>
          </p:cNvSpPr>
          <p:nvPr>
            <p:ph type="dt" sz="half" idx="10"/>
          </p:nvPr>
        </p:nvSpPr>
        <p:spPr/>
        <p:txBody>
          <a:bodyPr/>
          <a:lstStyle/>
          <a:p>
            <a:fld id="{7F243BA3-079B-440A-8806-D4869B2BFFCE}" type="datetimeFigureOut">
              <a:rPr lang="en-IN" smtClean="0"/>
              <a:t>06-02-2024</a:t>
            </a:fld>
            <a:endParaRPr lang="en-IN"/>
          </a:p>
        </p:txBody>
      </p:sp>
      <p:sp>
        <p:nvSpPr>
          <p:cNvPr id="5" name="Footer Placeholder 4">
            <a:extLst>
              <a:ext uri="{FF2B5EF4-FFF2-40B4-BE49-F238E27FC236}">
                <a16:creationId xmlns:a16="http://schemas.microsoft.com/office/drawing/2014/main" id="{A04B589F-3297-445B-BD60-5A5E1FA1CD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638F02-C333-4AFA-876D-24730EF76154}"/>
              </a:ext>
            </a:extLst>
          </p:cNvPr>
          <p:cNvSpPr>
            <a:spLocks noGrp="1"/>
          </p:cNvSpPr>
          <p:nvPr>
            <p:ph type="sldNum" sz="quarter" idx="12"/>
          </p:nvPr>
        </p:nvSpPr>
        <p:spPr/>
        <p:txBody>
          <a:bodyPr/>
          <a:lstStyle/>
          <a:p>
            <a:fld id="{947CB114-DEC0-42A9-A260-220874399D36}" type="slidenum">
              <a:rPr lang="en-IN" smtClean="0"/>
              <a:t>‹#›</a:t>
            </a:fld>
            <a:endParaRPr lang="en-IN"/>
          </a:p>
        </p:txBody>
      </p:sp>
    </p:spTree>
    <p:extLst>
      <p:ext uri="{BB962C8B-B14F-4D97-AF65-F5344CB8AC3E}">
        <p14:creationId xmlns:p14="http://schemas.microsoft.com/office/powerpoint/2010/main" val="3027389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F79C6-457C-44EB-8CCA-928C44953A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8DB583-7405-4008-AD6F-72C7B0EBA5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3E99D8-EC7D-45E7-9F3D-E41E30B1253C}"/>
              </a:ext>
            </a:extLst>
          </p:cNvPr>
          <p:cNvSpPr>
            <a:spLocks noGrp="1"/>
          </p:cNvSpPr>
          <p:nvPr>
            <p:ph type="dt" sz="half" idx="10"/>
          </p:nvPr>
        </p:nvSpPr>
        <p:spPr/>
        <p:txBody>
          <a:bodyPr/>
          <a:lstStyle/>
          <a:p>
            <a:fld id="{7F243BA3-079B-440A-8806-D4869B2BFFCE}" type="datetimeFigureOut">
              <a:rPr lang="en-IN" smtClean="0"/>
              <a:t>06-02-2024</a:t>
            </a:fld>
            <a:endParaRPr lang="en-IN"/>
          </a:p>
        </p:txBody>
      </p:sp>
      <p:sp>
        <p:nvSpPr>
          <p:cNvPr id="5" name="Footer Placeholder 4">
            <a:extLst>
              <a:ext uri="{FF2B5EF4-FFF2-40B4-BE49-F238E27FC236}">
                <a16:creationId xmlns:a16="http://schemas.microsoft.com/office/drawing/2014/main" id="{8684FD94-DE8F-41E8-8F7D-9EFF9A8C2A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E30EFC-802B-4DE6-BCED-F3BD275508D2}"/>
              </a:ext>
            </a:extLst>
          </p:cNvPr>
          <p:cNvSpPr>
            <a:spLocks noGrp="1"/>
          </p:cNvSpPr>
          <p:nvPr>
            <p:ph type="sldNum" sz="quarter" idx="12"/>
          </p:nvPr>
        </p:nvSpPr>
        <p:spPr/>
        <p:txBody>
          <a:bodyPr/>
          <a:lstStyle/>
          <a:p>
            <a:fld id="{947CB114-DEC0-42A9-A260-220874399D36}" type="slidenum">
              <a:rPr lang="en-IN" smtClean="0"/>
              <a:t>‹#›</a:t>
            </a:fld>
            <a:endParaRPr lang="en-IN"/>
          </a:p>
        </p:txBody>
      </p:sp>
    </p:spTree>
    <p:extLst>
      <p:ext uri="{BB962C8B-B14F-4D97-AF65-F5344CB8AC3E}">
        <p14:creationId xmlns:p14="http://schemas.microsoft.com/office/powerpoint/2010/main" val="1832373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E7FA7-8F57-4A3C-B40F-FEE4ED9609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202F8B-E713-41D1-AAED-6E55CDC6FC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47B574E-A2F7-44BB-AE32-B720943C55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9A9F049-24C9-4C11-9404-3D481E3D667B}"/>
              </a:ext>
            </a:extLst>
          </p:cNvPr>
          <p:cNvSpPr>
            <a:spLocks noGrp="1"/>
          </p:cNvSpPr>
          <p:nvPr>
            <p:ph type="dt" sz="half" idx="10"/>
          </p:nvPr>
        </p:nvSpPr>
        <p:spPr/>
        <p:txBody>
          <a:bodyPr/>
          <a:lstStyle/>
          <a:p>
            <a:fld id="{7F243BA3-079B-440A-8806-D4869B2BFFCE}" type="datetimeFigureOut">
              <a:rPr lang="en-IN" smtClean="0"/>
              <a:t>06-02-2024</a:t>
            </a:fld>
            <a:endParaRPr lang="en-IN"/>
          </a:p>
        </p:txBody>
      </p:sp>
      <p:sp>
        <p:nvSpPr>
          <p:cNvPr id="6" name="Footer Placeholder 5">
            <a:extLst>
              <a:ext uri="{FF2B5EF4-FFF2-40B4-BE49-F238E27FC236}">
                <a16:creationId xmlns:a16="http://schemas.microsoft.com/office/drawing/2014/main" id="{F5847FB8-3783-4BF8-AFE7-9D33C738C8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8FA292-BFD3-4614-BB35-3A0BBB3CF87D}"/>
              </a:ext>
            </a:extLst>
          </p:cNvPr>
          <p:cNvSpPr>
            <a:spLocks noGrp="1"/>
          </p:cNvSpPr>
          <p:nvPr>
            <p:ph type="sldNum" sz="quarter" idx="12"/>
          </p:nvPr>
        </p:nvSpPr>
        <p:spPr/>
        <p:txBody>
          <a:bodyPr/>
          <a:lstStyle/>
          <a:p>
            <a:fld id="{947CB114-DEC0-42A9-A260-220874399D36}" type="slidenum">
              <a:rPr lang="en-IN" smtClean="0"/>
              <a:t>‹#›</a:t>
            </a:fld>
            <a:endParaRPr lang="en-IN"/>
          </a:p>
        </p:txBody>
      </p:sp>
    </p:spTree>
    <p:extLst>
      <p:ext uri="{BB962C8B-B14F-4D97-AF65-F5344CB8AC3E}">
        <p14:creationId xmlns:p14="http://schemas.microsoft.com/office/powerpoint/2010/main" val="203131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E33A7-FC8C-4362-8FDC-454481A9D6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57BA68-E275-41CB-B5EF-6E12B60757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2FCD6D-2819-4E57-AFDC-90EB8B5395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4A92B98-F847-44A5-BCF3-3B81309261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E000E3-4A94-420D-8189-2B31FEA786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8126B0B-63C0-41DB-B517-64B85C839A6F}"/>
              </a:ext>
            </a:extLst>
          </p:cNvPr>
          <p:cNvSpPr>
            <a:spLocks noGrp="1"/>
          </p:cNvSpPr>
          <p:nvPr>
            <p:ph type="dt" sz="half" idx="10"/>
          </p:nvPr>
        </p:nvSpPr>
        <p:spPr/>
        <p:txBody>
          <a:bodyPr/>
          <a:lstStyle/>
          <a:p>
            <a:fld id="{7F243BA3-079B-440A-8806-D4869B2BFFCE}" type="datetimeFigureOut">
              <a:rPr lang="en-IN" smtClean="0"/>
              <a:t>06-02-2024</a:t>
            </a:fld>
            <a:endParaRPr lang="en-IN"/>
          </a:p>
        </p:txBody>
      </p:sp>
      <p:sp>
        <p:nvSpPr>
          <p:cNvPr id="8" name="Footer Placeholder 7">
            <a:extLst>
              <a:ext uri="{FF2B5EF4-FFF2-40B4-BE49-F238E27FC236}">
                <a16:creationId xmlns:a16="http://schemas.microsoft.com/office/drawing/2014/main" id="{218B054F-3B65-4075-8834-3C4FFA84D9B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22703EE-1F31-47B8-8D67-FBCE5806E837}"/>
              </a:ext>
            </a:extLst>
          </p:cNvPr>
          <p:cNvSpPr>
            <a:spLocks noGrp="1"/>
          </p:cNvSpPr>
          <p:nvPr>
            <p:ph type="sldNum" sz="quarter" idx="12"/>
          </p:nvPr>
        </p:nvSpPr>
        <p:spPr/>
        <p:txBody>
          <a:bodyPr/>
          <a:lstStyle/>
          <a:p>
            <a:fld id="{947CB114-DEC0-42A9-A260-220874399D36}" type="slidenum">
              <a:rPr lang="en-IN" smtClean="0"/>
              <a:t>‹#›</a:t>
            </a:fld>
            <a:endParaRPr lang="en-IN"/>
          </a:p>
        </p:txBody>
      </p:sp>
    </p:spTree>
    <p:extLst>
      <p:ext uri="{BB962C8B-B14F-4D97-AF65-F5344CB8AC3E}">
        <p14:creationId xmlns:p14="http://schemas.microsoft.com/office/powerpoint/2010/main" val="864283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2B2BA-C028-4CE7-89C0-851EDB31BDC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FA3A47A-77D4-4410-A721-BB51E5287682}"/>
              </a:ext>
            </a:extLst>
          </p:cNvPr>
          <p:cNvSpPr>
            <a:spLocks noGrp="1"/>
          </p:cNvSpPr>
          <p:nvPr>
            <p:ph type="dt" sz="half" idx="10"/>
          </p:nvPr>
        </p:nvSpPr>
        <p:spPr/>
        <p:txBody>
          <a:bodyPr/>
          <a:lstStyle/>
          <a:p>
            <a:fld id="{7F243BA3-079B-440A-8806-D4869B2BFFCE}" type="datetimeFigureOut">
              <a:rPr lang="en-IN" smtClean="0"/>
              <a:t>06-02-2024</a:t>
            </a:fld>
            <a:endParaRPr lang="en-IN"/>
          </a:p>
        </p:txBody>
      </p:sp>
      <p:sp>
        <p:nvSpPr>
          <p:cNvPr id="4" name="Footer Placeholder 3">
            <a:extLst>
              <a:ext uri="{FF2B5EF4-FFF2-40B4-BE49-F238E27FC236}">
                <a16:creationId xmlns:a16="http://schemas.microsoft.com/office/drawing/2014/main" id="{4BA7908F-3DD9-45CA-90B5-B631B8F650F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D0A883C-322B-4E95-B042-43431FD7CF9C}"/>
              </a:ext>
            </a:extLst>
          </p:cNvPr>
          <p:cNvSpPr>
            <a:spLocks noGrp="1"/>
          </p:cNvSpPr>
          <p:nvPr>
            <p:ph type="sldNum" sz="quarter" idx="12"/>
          </p:nvPr>
        </p:nvSpPr>
        <p:spPr/>
        <p:txBody>
          <a:bodyPr/>
          <a:lstStyle/>
          <a:p>
            <a:fld id="{947CB114-DEC0-42A9-A260-220874399D36}" type="slidenum">
              <a:rPr lang="en-IN" smtClean="0"/>
              <a:t>‹#›</a:t>
            </a:fld>
            <a:endParaRPr lang="en-IN"/>
          </a:p>
        </p:txBody>
      </p:sp>
    </p:spTree>
    <p:extLst>
      <p:ext uri="{BB962C8B-B14F-4D97-AF65-F5344CB8AC3E}">
        <p14:creationId xmlns:p14="http://schemas.microsoft.com/office/powerpoint/2010/main" val="4109935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7BE1FE-C447-4DFD-959C-133ECDCAC05E}"/>
              </a:ext>
            </a:extLst>
          </p:cNvPr>
          <p:cNvSpPr>
            <a:spLocks noGrp="1"/>
          </p:cNvSpPr>
          <p:nvPr>
            <p:ph type="dt" sz="half" idx="10"/>
          </p:nvPr>
        </p:nvSpPr>
        <p:spPr/>
        <p:txBody>
          <a:bodyPr/>
          <a:lstStyle/>
          <a:p>
            <a:fld id="{7F243BA3-079B-440A-8806-D4869B2BFFCE}" type="datetimeFigureOut">
              <a:rPr lang="en-IN" smtClean="0"/>
              <a:t>06-02-2024</a:t>
            </a:fld>
            <a:endParaRPr lang="en-IN"/>
          </a:p>
        </p:txBody>
      </p:sp>
      <p:sp>
        <p:nvSpPr>
          <p:cNvPr id="3" name="Footer Placeholder 2">
            <a:extLst>
              <a:ext uri="{FF2B5EF4-FFF2-40B4-BE49-F238E27FC236}">
                <a16:creationId xmlns:a16="http://schemas.microsoft.com/office/drawing/2014/main" id="{0FE17814-98D8-46B2-A13D-FD259902A51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444AD11-B82B-4B46-B7C7-004E7420DCDF}"/>
              </a:ext>
            </a:extLst>
          </p:cNvPr>
          <p:cNvSpPr>
            <a:spLocks noGrp="1"/>
          </p:cNvSpPr>
          <p:nvPr>
            <p:ph type="sldNum" sz="quarter" idx="12"/>
          </p:nvPr>
        </p:nvSpPr>
        <p:spPr/>
        <p:txBody>
          <a:bodyPr/>
          <a:lstStyle/>
          <a:p>
            <a:fld id="{947CB114-DEC0-42A9-A260-220874399D36}" type="slidenum">
              <a:rPr lang="en-IN" smtClean="0"/>
              <a:t>‹#›</a:t>
            </a:fld>
            <a:endParaRPr lang="en-IN"/>
          </a:p>
        </p:txBody>
      </p:sp>
    </p:spTree>
    <p:extLst>
      <p:ext uri="{BB962C8B-B14F-4D97-AF65-F5344CB8AC3E}">
        <p14:creationId xmlns:p14="http://schemas.microsoft.com/office/powerpoint/2010/main" val="2748151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E5981-FDA3-4DC9-AF13-6530B5497A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51A612-78B1-40EF-84D6-9C4DC8E2A4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5F4E8B5-DCE3-48E1-95D0-528029302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24319D-76F9-41E3-8B06-12FD284DFE4A}"/>
              </a:ext>
            </a:extLst>
          </p:cNvPr>
          <p:cNvSpPr>
            <a:spLocks noGrp="1"/>
          </p:cNvSpPr>
          <p:nvPr>
            <p:ph type="dt" sz="half" idx="10"/>
          </p:nvPr>
        </p:nvSpPr>
        <p:spPr/>
        <p:txBody>
          <a:bodyPr/>
          <a:lstStyle/>
          <a:p>
            <a:fld id="{7F243BA3-079B-440A-8806-D4869B2BFFCE}" type="datetimeFigureOut">
              <a:rPr lang="en-IN" smtClean="0"/>
              <a:t>06-02-2024</a:t>
            </a:fld>
            <a:endParaRPr lang="en-IN"/>
          </a:p>
        </p:txBody>
      </p:sp>
      <p:sp>
        <p:nvSpPr>
          <p:cNvPr id="6" name="Footer Placeholder 5">
            <a:extLst>
              <a:ext uri="{FF2B5EF4-FFF2-40B4-BE49-F238E27FC236}">
                <a16:creationId xmlns:a16="http://schemas.microsoft.com/office/drawing/2014/main" id="{F2CCA818-E734-4791-9535-163FA49934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51DD0F-B26A-4C00-9687-C6B29843FA0A}"/>
              </a:ext>
            </a:extLst>
          </p:cNvPr>
          <p:cNvSpPr>
            <a:spLocks noGrp="1"/>
          </p:cNvSpPr>
          <p:nvPr>
            <p:ph type="sldNum" sz="quarter" idx="12"/>
          </p:nvPr>
        </p:nvSpPr>
        <p:spPr/>
        <p:txBody>
          <a:bodyPr/>
          <a:lstStyle/>
          <a:p>
            <a:fld id="{947CB114-DEC0-42A9-A260-220874399D36}" type="slidenum">
              <a:rPr lang="en-IN" smtClean="0"/>
              <a:t>‹#›</a:t>
            </a:fld>
            <a:endParaRPr lang="en-IN"/>
          </a:p>
        </p:txBody>
      </p:sp>
    </p:spTree>
    <p:extLst>
      <p:ext uri="{BB962C8B-B14F-4D97-AF65-F5344CB8AC3E}">
        <p14:creationId xmlns:p14="http://schemas.microsoft.com/office/powerpoint/2010/main" val="1067268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CE0D2-E295-4096-8533-A6831F3E8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A5852DD-2A88-47F4-B874-1BA1AC1FC8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BD80581-CD01-494D-972E-9BDED7690E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CE80DA-B07B-4559-9E0D-0F4F6885BB7F}"/>
              </a:ext>
            </a:extLst>
          </p:cNvPr>
          <p:cNvSpPr>
            <a:spLocks noGrp="1"/>
          </p:cNvSpPr>
          <p:nvPr>
            <p:ph type="dt" sz="half" idx="10"/>
          </p:nvPr>
        </p:nvSpPr>
        <p:spPr/>
        <p:txBody>
          <a:bodyPr/>
          <a:lstStyle/>
          <a:p>
            <a:fld id="{7F243BA3-079B-440A-8806-D4869B2BFFCE}" type="datetimeFigureOut">
              <a:rPr lang="en-IN" smtClean="0"/>
              <a:t>06-02-2024</a:t>
            </a:fld>
            <a:endParaRPr lang="en-IN"/>
          </a:p>
        </p:txBody>
      </p:sp>
      <p:sp>
        <p:nvSpPr>
          <p:cNvPr id="6" name="Footer Placeholder 5">
            <a:extLst>
              <a:ext uri="{FF2B5EF4-FFF2-40B4-BE49-F238E27FC236}">
                <a16:creationId xmlns:a16="http://schemas.microsoft.com/office/drawing/2014/main" id="{5D28090C-E731-436C-9B0B-E613424A99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346AAF-022A-42A6-9445-49B6C7E3713C}"/>
              </a:ext>
            </a:extLst>
          </p:cNvPr>
          <p:cNvSpPr>
            <a:spLocks noGrp="1"/>
          </p:cNvSpPr>
          <p:nvPr>
            <p:ph type="sldNum" sz="quarter" idx="12"/>
          </p:nvPr>
        </p:nvSpPr>
        <p:spPr/>
        <p:txBody>
          <a:bodyPr/>
          <a:lstStyle/>
          <a:p>
            <a:fld id="{947CB114-DEC0-42A9-A260-220874399D36}" type="slidenum">
              <a:rPr lang="en-IN" smtClean="0"/>
              <a:t>‹#›</a:t>
            </a:fld>
            <a:endParaRPr lang="en-IN"/>
          </a:p>
        </p:txBody>
      </p:sp>
    </p:spTree>
    <p:extLst>
      <p:ext uri="{BB962C8B-B14F-4D97-AF65-F5344CB8AC3E}">
        <p14:creationId xmlns:p14="http://schemas.microsoft.com/office/powerpoint/2010/main" val="1517200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E64BC8-0EC8-4382-816E-847B0E5261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EDFE9B-2019-4C6C-9986-F3286D1434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40E2A2-3E9D-40FD-9A4D-9B28AD1E4A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243BA3-079B-440A-8806-D4869B2BFFCE}" type="datetimeFigureOut">
              <a:rPr lang="en-IN" smtClean="0"/>
              <a:t>06-02-2024</a:t>
            </a:fld>
            <a:endParaRPr lang="en-IN"/>
          </a:p>
        </p:txBody>
      </p:sp>
      <p:sp>
        <p:nvSpPr>
          <p:cNvPr id="5" name="Footer Placeholder 4">
            <a:extLst>
              <a:ext uri="{FF2B5EF4-FFF2-40B4-BE49-F238E27FC236}">
                <a16:creationId xmlns:a16="http://schemas.microsoft.com/office/drawing/2014/main" id="{8F6CB502-85D5-4802-8506-D9BC07DF53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BB84F43-11B3-43E6-8D1F-DA151D6730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7CB114-DEC0-42A9-A260-220874399D36}" type="slidenum">
              <a:rPr lang="en-IN" smtClean="0"/>
              <a:t>‹#›</a:t>
            </a:fld>
            <a:endParaRPr lang="en-IN"/>
          </a:p>
        </p:txBody>
      </p:sp>
    </p:spTree>
    <p:extLst>
      <p:ext uri="{BB962C8B-B14F-4D97-AF65-F5344CB8AC3E}">
        <p14:creationId xmlns:p14="http://schemas.microsoft.com/office/powerpoint/2010/main" val="3077215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B0268-688D-4A59-AB59-F1220A6258C4}"/>
              </a:ext>
            </a:extLst>
          </p:cNvPr>
          <p:cNvSpPr>
            <a:spLocks noGrp="1"/>
          </p:cNvSpPr>
          <p:nvPr>
            <p:ph type="ctrTitle"/>
          </p:nvPr>
        </p:nvSpPr>
        <p:spPr/>
        <p:txBody>
          <a:bodyPr/>
          <a:lstStyle/>
          <a:p>
            <a:r>
              <a:rPr lang="en-US" b="1" dirty="0">
                <a:solidFill>
                  <a:srgbClr val="FF0000"/>
                </a:solidFill>
              </a:rPr>
              <a:t>PROMPT</a:t>
            </a:r>
            <a:endParaRPr lang="en-IN" b="1" dirty="0">
              <a:solidFill>
                <a:srgbClr val="FF0000"/>
              </a:solidFill>
            </a:endParaRPr>
          </a:p>
        </p:txBody>
      </p:sp>
    </p:spTree>
    <p:extLst>
      <p:ext uri="{BB962C8B-B14F-4D97-AF65-F5344CB8AC3E}">
        <p14:creationId xmlns:p14="http://schemas.microsoft.com/office/powerpoint/2010/main" val="599138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9562A-A74F-4676-A09C-409D7F8FCDF4}"/>
              </a:ext>
            </a:extLst>
          </p:cNvPr>
          <p:cNvSpPr>
            <a:spLocks noGrp="1"/>
          </p:cNvSpPr>
          <p:nvPr>
            <p:ph type="title"/>
          </p:nvPr>
        </p:nvSpPr>
        <p:spPr/>
        <p:txBody>
          <a:bodyPr/>
          <a:lstStyle/>
          <a:p>
            <a:r>
              <a:rPr lang="en-US" b="1" i="0" dirty="0">
                <a:solidFill>
                  <a:srgbClr val="FF0000"/>
                </a:solidFill>
                <a:effectLst/>
                <a:latin typeface="OpenSans"/>
              </a:rPr>
              <a:t>Format of the Audience Persona Pattern:</a:t>
            </a:r>
            <a:endParaRPr lang="en-IN" dirty="0">
              <a:solidFill>
                <a:srgbClr val="FF0000"/>
              </a:solidFill>
            </a:endParaRPr>
          </a:p>
        </p:txBody>
      </p:sp>
      <p:sp>
        <p:nvSpPr>
          <p:cNvPr id="3" name="Content Placeholder 2">
            <a:extLst>
              <a:ext uri="{FF2B5EF4-FFF2-40B4-BE49-F238E27FC236}">
                <a16:creationId xmlns:a16="http://schemas.microsoft.com/office/drawing/2014/main" id="{D27D9C3F-5873-49FE-80B8-A2C76911ED34}"/>
              </a:ext>
            </a:extLst>
          </p:cNvPr>
          <p:cNvSpPr>
            <a:spLocks noGrp="1"/>
          </p:cNvSpPr>
          <p:nvPr>
            <p:ph idx="1"/>
          </p:nvPr>
        </p:nvSpPr>
        <p:spPr/>
        <p:txBody>
          <a:bodyPr>
            <a:normAutofit lnSpcReduction="10000"/>
          </a:bodyPr>
          <a:lstStyle/>
          <a:p>
            <a:pPr algn="just"/>
            <a:r>
              <a:rPr lang="en-US" b="0" i="0" dirty="0">
                <a:solidFill>
                  <a:srgbClr val="1F1F1F"/>
                </a:solidFill>
                <a:effectLst/>
                <a:latin typeface="var(--cds-font-family-source-sans-pro)"/>
              </a:rPr>
              <a:t>To use this pattern, your prompt should make the following fundamental contextual statements:</a:t>
            </a:r>
          </a:p>
          <a:p>
            <a:pPr algn="just">
              <a:buFont typeface="Arial" panose="020B0604020202020204" pitchFamily="34" charset="0"/>
              <a:buChar char="•"/>
            </a:pPr>
            <a:r>
              <a:rPr lang="en-US" b="0" i="0" dirty="0">
                <a:solidFill>
                  <a:srgbClr val="1F1F1F"/>
                </a:solidFill>
                <a:effectLst/>
                <a:latin typeface="var(--cds-font-family-source-sans-pro)"/>
              </a:rPr>
              <a:t>Explain X to me. </a:t>
            </a:r>
          </a:p>
          <a:p>
            <a:pPr algn="just">
              <a:buFont typeface="Arial" panose="020B0604020202020204" pitchFamily="34" charset="0"/>
              <a:buChar char="•"/>
            </a:pPr>
            <a:r>
              <a:rPr lang="en-US" b="0" i="0" dirty="0">
                <a:solidFill>
                  <a:srgbClr val="1F1F1F"/>
                </a:solidFill>
                <a:effectLst/>
                <a:latin typeface="var(--cds-font-family-source-sans-pro)"/>
              </a:rPr>
              <a:t>Assume that I am Persona Y.</a:t>
            </a:r>
          </a:p>
          <a:p>
            <a:pPr algn="just"/>
            <a:r>
              <a:rPr lang="en-US" b="0" i="0" dirty="0">
                <a:solidFill>
                  <a:srgbClr val="1F1F1F"/>
                </a:solidFill>
                <a:effectLst/>
                <a:latin typeface="var(--cds-font-family-source-sans-pro)"/>
              </a:rPr>
              <a:t>You will need to replace "Y" with an appropriate persona, such as "have limited background in computer science" or "a healthcare expert". You will then need to specify the topic X that should be explained.</a:t>
            </a:r>
          </a:p>
          <a:p>
            <a:pPr algn="just"/>
            <a:r>
              <a:rPr lang="en-US" b="0" i="0" dirty="0">
                <a:solidFill>
                  <a:srgbClr val="1F1F1F"/>
                </a:solidFill>
                <a:effectLst/>
                <a:latin typeface="var(--cds-font-family-source-sans-pro)"/>
              </a:rPr>
              <a:t>Examples:</a:t>
            </a:r>
          </a:p>
          <a:p>
            <a:pPr algn="just">
              <a:buFont typeface="Arial" panose="020B0604020202020204" pitchFamily="34" charset="0"/>
              <a:buChar char="•"/>
            </a:pPr>
            <a:r>
              <a:rPr lang="en-US" b="0" i="0" dirty="0">
                <a:solidFill>
                  <a:srgbClr val="1F1F1F"/>
                </a:solidFill>
                <a:effectLst/>
                <a:latin typeface="var(--cds-font-family-source-sans-pro)"/>
              </a:rPr>
              <a:t>Explain large language models to me. Assume that I am a bird. </a:t>
            </a:r>
          </a:p>
          <a:p>
            <a:pPr algn="just"/>
            <a:endParaRPr lang="en-IN" dirty="0"/>
          </a:p>
        </p:txBody>
      </p:sp>
    </p:spTree>
    <p:extLst>
      <p:ext uri="{BB962C8B-B14F-4D97-AF65-F5344CB8AC3E}">
        <p14:creationId xmlns:p14="http://schemas.microsoft.com/office/powerpoint/2010/main" val="354024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BEEBD-969A-48AB-9933-DB20D2E32610}"/>
              </a:ext>
            </a:extLst>
          </p:cNvPr>
          <p:cNvSpPr>
            <a:spLocks noGrp="1"/>
          </p:cNvSpPr>
          <p:nvPr>
            <p:ph type="title"/>
          </p:nvPr>
        </p:nvSpPr>
        <p:spPr>
          <a:xfrm>
            <a:off x="838200" y="120028"/>
            <a:ext cx="10515600" cy="596409"/>
          </a:xfrm>
        </p:spPr>
        <p:txBody>
          <a:bodyPr>
            <a:normAutofit fontScale="90000"/>
          </a:bodyPr>
          <a:lstStyle/>
          <a:p>
            <a:pPr algn="ctr"/>
            <a:r>
              <a:rPr lang="en-US" b="1" i="0" dirty="0">
                <a:solidFill>
                  <a:srgbClr val="FF0000"/>
                </a:solidFill>
                <a:effectLst/>
              </a:rPr>
              <a:t>Format of the Flipped Interaction Pattern</a:t>
            </a:r>
            <a:endParaRPr lang="en-IN" dirty="0">
              <a:solidFill>
                <a:srgbClr val="FF0000"/>
              </a:solidFill>
            </a:endParaRPr>
          </a:p>
        </p:txBody>
      </p:sp>
      <p:sp>
        <p:nvSpPr>
          <p:cNvPr id="3" name="Content Placeholder 2">
            <a:extLst>
              <a:ext uri="{FF2B5EF4-FFF2-40B4-BE49-F238E27FC236}">
                <a16:creationId xmlns:a16="http://schemas.microsoft.com/office/drawing/2014/main" id="{12441D76-B259-405D-A9B9-34241EDA99D9}"/>
              </a:ext>
            </a:extLst>
          </p:cNvPr>
          <p:cNvSpPr>
            <a:spLocks noGrp="1"/>
          </p:cNvSpPr>
          <p:nvPr>
            <p:ph idx="1"/>
          </p:nvPr>
        </p:nvSpPr>
        <p:spPr>
          <a:xfrm>
            <a:off x="471340" y="857840"/>
            <a:ext cx="11510128" cy="4351338"/>
          </a:xfrm>
        </p:spPr>
        <p:txBody>
          <a:bodyPr>
            <a:noAutofit/>
          </a:bodyPr>
          <a:lstStyle/>
          <a:p>
            <a:pPr algn="just"/>
            <a:r>
              <a:rPr lang="en-US" sz="2400" b="0" i="0" dirty="0">
                <a:solidFill>
                  <a:srgbClr val="1F1F1F"/>
                </a:solidFill>
                <a:effectLst/>
                <a:latin typeface="var(--cds-font-family-source-sans-pro)"/>
              </a:rPr>
              <a:t>To use this pattern, your prompt should make the following fundamental contextual statements:</a:t>
            </a:r>
          </a:p>
          <a:p>
            <a:pPr algn="just">
              <a:buFont typeface="Arial" panose="020B0604020202020204" pitchFamily="34" charset="0"/>
              <a:buChar char="•"/>
            </a:pPr>
            <a:r>
              <a:rPr lang="en-US" sz="2400" b="0" i="0" dirty="0">
                <a:solidFill>
                  <a:srgbClr val="1F1F1F"/>
                </a:solidFill>
                <a:effectLst/>
                <a:latin typeface="var(--cds-font-family-source-sans-pro)"/>
              </a:rPr>
              <a:t>I would like you to ask me questions to achieve X </a:t>
            </a:r>
          </a:p>
          <a:p>
            <a:pPr algn="just">
              <a:buFont typeface="Arial" panose="020B0604020202020204" pitchFamily="34" charset="0"/>
              <a:buChar char="•"/>
            </a:pPr>
            <a:r>
              <a:rPr lang="en-US" sz="2400" b="0" i="0" dirty="0">
                <a:solidFill>
                  <a:srgbClr val="1F1F1F"/>
                </a:solidFill>
                <a:effectLst/>
                <a:latin typeface="var(--cds-font-family-source-sans-pro)"/>
              </a:rPr>
              <a:t>You should ask questions until condition Y is met or to achieve this goal (alternatively, forever) </a:t>
            </a:r>
          </a:p>
          <a:p>
            <a:pPr algn="just">
              <a:buFont typeface="Arial" panose="020B0604020202020204" pitchFamily="34" charset="0"/>
              <a:buChar char="•"/>
            </a:pPr>
            <a:r>
              <a:rPr lang="en-US" sz="2400" b="0" i="0" dirty="0">
                <a:solidFill>
                  <a:srgbClr val="1F1F1F"/>
                </a:solidFill>
                <a:effectLst/>
                <a:latin typeface="var(--cds-font-family-source-sans-pro)"/>
              </a:rPr>
              <a:t>(Optional) ask me the questions one at a time, two at a time, ask me the first question, etc.</a:t>
            </a:r>
          </a:p>
          <a:p>
            <a:pPr algn="just"/>
            <a:r>
              <a:rPr lang="en-US" sz="2400" b="0" i="0" dirty="0">
                <a:solidFill>
                  <a:srgbClr val="1F1F1F"/>
                </a:solidFill>
                <a:effectLst/>
                <a:latin typeface="var(--cds-font-family-source-sans-pro)"/>
              </a:rPr>
              <a:t>You will need to replace "X" with an appropriate goal, such as "creating a meal plan" or "creating variations of my marketing materials." You should specify when to stop asking questions with Y. Examples are "until you have sufficient information about my audience and goals" or "until you know what I like to eat and my caloric targets."</a:t>
            </a:r>
          </a:p>
          <a:p>
            <a:pPr algn="just"/>
            <a:r>
              <a:rPr lang="en-US" sz="2400" b="0" i="0" dirty="0">
                <a:solidFill>
                  <a:srgbClr val="FF0000"/>
                </a:solidFill>
                <a:effectLst/>
                <a:latin typeface="var(--cds-font-family-source-sans-pro)"/>
              </a:rPr>
              <a:t>Examples:</a:t>
            </a:r>
          </a:p>
          <a:p>
            <a:pPr algn="just">
              <a:buFont typeface="Arial" panose="020B0604020202020204" pitchFamily="34" charset="0"/>
              <a:buChar char="•"/>
            </a:pPr>
            <a:r>
              <a:rPr lang="en-US" sz="2400" b="0" i="0" dirty="0">
                <a:solidFill>
                  <a:srgbClr val="1F1F1F"/>
                </a:solidFill>
                <a:effectLst/>
                <a:latin typeface="var(--cds-font-family-source-sans-pro)"/>
              </a:rPr>
              <a:t>I would like you to ask me questions to help me diagnose a problem with my Internet. Ask me questions until you have enough information to identify the two most likely causes. Ask me one question at a time. Ask me the first question. </a:t>
            </a:r>
          </a:p>
          <a:p>
            <a:pPr algn="just"/>
            <a:endParaRPr lang="en-IN" sz="2400" dirty="0"/>
          </a:p>
        </p:txBody>
      </p:sp>
    </p:spTree>
    <p:extLst>
      <p:ext uri="{BB962C8B-B14F-4D97-AF65-F5344CB8AC3E}">
        <p14:creationId xmlns:p14="http://schemas.microsoft.com/office/powerpoint/2010/main" val="666237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EDB12-02A1-425C-AE80-29CAF82FEE74}"/>
              </a:ext>
            </a:extLst>
          </p:cNvPr>
          <p:cNvSpPr>
            <a:spLocks noGrp="1"/>
          </p:cNvSpPr>
          <p:nvPr>
            <p:ph type="title"/>
          </p:nvPr>
        </p:nvSpPr>
        <p:spPr/>
        <p:txBody>
          <a:bodyPr/>
          <a:lstStyle/>
          <a:p>
            <a:pPr algn="ctr"/>
            <a:r>
              <a:rPr lang="en-US" b="1" i="0" dirty="0">
                <a:solidFill>
                  <a:srgbClr val="FF0000"/>
                </a:solidFill>
                <a:effectLst/>
              </a:rPr>
              <a:t>Format of the Game Play Pattern:</a:t>
            </a:r>
            <a:endParaRPr lang="en-IN" dirty="0">
              <a:solidFill>
                <a:srgbClr val="FF0000"/>
              </a:solidFill>
            </a:endParaRPr>
          </a:p>
        </p:txBody>
      </p:sp>
      <p:sp>
        <p:nvSpPr>
          <p:cNvPr id="3" name="Content Placeholder 2">
            <a:extLst>
              <a:ext uri="{FF2B5EF4-FFF2-40B4-BE49-F238E27FC236}">
                <a16:creationId xmlns:a16="http://schemas.microsoft.com/office/drawing/2014/main" id="{EB901E39-0A8E-4C18-805C-36AA7E14FE49}"/>
              </a:ext>
            </a:extLst>
          </p:cNvPr>
          <p:cNvSpPr>
            <a:spLocks noGrp="1"/>
          </p:cNvSpPr>
          <p:nvPr>
            <p:ph idx="1"/>
          </p:nvPr>
        </p:nvSpPr>
        <p:spPr/>
        <p:txBody>
          <a:bodyPr>
            <a:normAutofit fontScale="77500" lnSpcReduction="20000"/>
          </a:bodyPr>
          <a:lstStyle/>
          <a:p>
            <a:pPr algn="just"/>
            <a:r>
              <a:rPr lang="en-US" b="0" i="0" dirty="0">
                <a:solidFill>
                  <a:srgbClr val="1F1F1F"/>
                </a:solidFill>
                <a:effectLst/>
                <a:latin typeface="var(--cds-font-family-source-sans-pro)"/>
              </a:rPr>
              <a:t>To use this pattern, your prompt should make the following fundamental contextual statements:</a:t>
            </a:r>
          </a:p>
          <a:p>
            <a:pPr algn="just">
              <a:buFont typeface="Arial" panose="020B0604020202020204" pitchFamily="34" charset="0"/>
              <a:buChar char="•"/>
            </a:pPr>
            <a:r>
              <a:rPr lang="en-US" b="0" i="0" dirty="0">
                <a:solidFill>
                  <a:srgbClr val="1F1F1F"/>
                </a:solidFill>
                <a:effectLst/>
                <a:latin typeface="var(--cds-font-family-source-sans-pro)"/>
              </a:rPr>
              <a:t>Create a game for me around X OR we are going to play an X game</a:t>
            </a:r>
          </a:p>
          <a:p>
            <a:pPr algn="just">
              <a:buFont typeface="Arial" panose="020B0604020202020204" pitchFamily="34" charset="0"/>
              <a:buChar char="•"/>
            </a:pPr>
            <a:r>
              <a:rPr lang="en-US" b="0" i="0" dirty="0">
                <a:solidFill>
                  <a:srgbClr val="1F1F1F"/>
                </a:solidFill>
                <a:effectLst/>
                <a:latin typeface="var(--cds-font-family-source-sans-pro)"/>
              </a:rPr>
              <a:t>One or more fundamental rules of the game</a:t>
            </a:r>
          </a:p>
          <a:p>
            <a:pPr algn="just"/>
            <a:r>
              <a:rPr lang="en-US" b="0" i="0" dirty="0">
                <a:solidFill>
                  <a:srgbClr val="1F1F1F"/>
                </a:solidFill>
                <a:effectLst/>
                <a:latin typeface="var(--cds-font-family-source-sans-pro)"/>
              </a:rPr>
              <a:t>You will need to replace "X" with an appropriate game topic, such as "math" or "cave exploration game to discover a lost language". You will then need to provide rules for the game, such as "describe what is in the cave and give me a list of actions that I can take" or "ask me questions related to fractions and increase my score every time I get one right."</a:t>
            </a:r>
          </a:p>
          <a:p>
            <a:pPr algn="just"/>
            <a:r>
              <a:rPr lang="en-US" b="0" i="0" dirty="0">
                <a:solidFill>
                  <a:srgbClr val="1F1F1F"/>
                </a:solidFill>
                <a:effectLst/>
                <a:latin typeface="var(--cds-font-family-source-sans-pro)"/>
              </a:rPr>
              <a:t>Examples:</a:t>
            </a:r>
          </a:p>
          <a:p>
            <a:pPr algn="just">
              <a:buFont typeface="Arial" panose="020B0604020202020204" pitchFamily="34" charset="0"/>
              <a:buChar char="•"/>
            </a:pPr>
            <a:r>
              <a:rPr lang="en-US" b="0" i="0" dirty="0">
                <a:solidFill>
                  <a:srgbClr val="1F1F1F"/>
                </a:solidFill>
                <a:effectLst/>
                <a:latin typeface="var(--cds-font-family-source-sans-pro)"/>
              </a:rPr>
              <a:t>Create a cave exploration game for me to discover a lost language. Describe where I am in the cave and what I can do. I should discover new words and symbols for the lost civilization in each area of the cave I visit. Each area should also have part of a story that uses the language. I should have to collect all the words and symbols to be able to understand the story. Tell me about the first area and then ask me what action to take. </a:t>
            </a:r>
          </a:p>
          <a:p>
            <a:pPr algn="just"/>
            <a:endParaRPr lang="en-IN" dirty="0"/>
          </a:p>
        </p:txBody>
      </p:sp>
    </p:spTree>
    <p:extLst>
      <p:ext uri="{BB962C8B-B14F-4D97-AF65-F5344CB8AC3E}">
        <p14:creationId xmlns:p14="http://schemas.microsoft.com/office/powerpoint/2010/main" val="1557095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9EFDB-6E18-45A0-AE87-8193FAEF0BE3}"/>
              </a:ext>
            </a:extLst>
          </p:cNvPr>
          <p:cNvSpPr>
            <a:spLocks noGrp="1"/>
          </p:cNvSpPr>
          <p:nvPr>
            <p:ph type="title"/>
          </p:nvPr>
        </p:nvSpPr>
        <p:spPr>
          <a:xfrm>
            <a:off x="838200" y="365125"/>
            <a:ext cx="10515600" cy="737811"/>
          </a:xfrm>
        </p:spPr>
        <p:txBody>
          <a:bodyPr/>
          <a:lstStyle/>
          <a:p>
            <a:pPr algn="ctr"/>
            <a:r>
              <a:rPr lang="en-US" b="1" i="0" dirty="0">
                <a:solidFill>
                  <a:srgbClr val="FF0000"/>
                </a:solidFill>
                <a:effectLst/>
                <a:latin typeface="OpenSans"/>
              </a:rPr>
              <a:t>Format of the Template Pattern</a:t>
            </a:r>
            <a:endParaRPr lang="en-IN" dirty="0">
              <a:solidFill>
                <a:srgbClr val="FF0000"/>
              </a:solidFill>
            </a:endParaRPr>
          </a:p>
        </p:txBody>
      </p:sp>
      <p:sp>
        <p:nvSpPr>
          <p:cNvPr id="3" name="Content Placeholder 2">
            <a:extLst>
              <a:ext uri="{FF2B5EF4-FFF2-40B4-BE49-F238E27FC236}">
                <a16:creationId xmlns:a16="http://schemas.microsoft.com/office/drawing/2014/main" id="{0B2676B5-53BF-4DD7-98FA-3F4D4AA32D4D}"/>
              </a:ext>
            </a:extLst>
          </p:cNvPr>
          <p:cNvSpPr>
            <a:spLocks noGrp="1"/>
          </p:cNvSpPr>
          <p:nvPr>
            <p:ph idx="1"/>
          </p:nvPr>
        </p:nvSpPr>
        <p:spPr>
          <a:xfrm>
            <a:off x="838200" y="1253331"/>
            <a:ext cx="10515600" cy="4351338"/>
          </a:xfrm>
        </p:spPr>
        <p:txBody>
          <a:bodyPr>
            <a:noAutofit/>
          </a:bodyPr>
          <a:lstStyle/>
          <a:p>
            <a:pPr algn="l"/>
            <a:r>
              <a:rPr lang="en-US" sz="2000" b="0" i="0" dirty="0">
                <a:solidFill>
                  <a:srgbClr val="1F1F1F"/>
                </a:solidFill>
                <a:effectLst/>
                <a:latin typeface="var(--cds-font-family-source-sans-pro)"/>
              </a:rPr>
              <a:t>To use this pattern, your prompt should make the following fundamental contextual statements:</a:t>
            </a:r>
          </a:p>
          <a:p>
            <a:pPr algn="l">
              <a:buFont typeface="Arial" panose="020B0604020202020204" pitchFamily="34" charset="0"/>
              <a:buChar char="•"/>
            </a:pPr>
            <a:r>
              <a:rPr lang="en-US" sz="2000" b="0" i="0" dirty="0">
                <a:solidFill>
                  <a:srgbClr val="1F1F1F"/>
                </a:solidFill>
                <a:effectLst/>
                <a:latin typeface="var(--cds-font-family-source-sans-pro)"/>
              </a:rPr>
              <a:t>I am going to provide a template for your output </a:t>
            </a:r>
          </a:p>
          <a:p>
            <a:pPr algn="l">
              <a:buFont typeface="Arial" panose="020B0604020202020204" pitchFamily="34" charset="0"/>
              <a:buChar char="•"/>
            </a:pPr>
            <a:r>
              <a:rPr lang="en-US" sz="2000" b="0" i="0" dirty="0">
                <a:solidFill>
                  <a:srgbClr val="1F1F1F"/>
                </a:solidFill>
                <a:effectLst/>
                <a:latin typeface="var(--cds-font-family-source-sans-pro)"/>
              </a:rPr>
              <a:t>X is my placeholder for content </a:t>
            </a:r>
          </a:p>
          <a:p>
            <a:pPr algn="l">
              <a:buFont typeface="Arial" panose="020B0604020202020204" pitchFamily="34" charset="0"/>
              <a:buChar char="•"/>
            </a:pPr>
            <a:r>
              <a:rPr lang="en-US" sz="2000" b="0" i="0" dirty="0">
                <a:solidFill>
                  <a:srgbClr val="1F1F1F"/>
                </a:solidFill>
                <a:effectLst/>
                <a:latin typeface="var(--cds-font-family-source-sans-pro)"/>
              </a:rPr>
              <a:t>Try to fit the output into one or more of the placeholders that I list </a:t>
            </a:r>
          </a:p>
          <a:p>
            <a:pPr algn="l">
              <a:buFont typeface="Arial" panose="020B0604020202020204" pitchFamily="34" charset="0"/>
              <a:buChar char="•"/>
            </a:pPr>
            <a:r>
              <a:rPr lang="en-US" sz="2000" b="0" i="0" dirty="0">
                <a:solidFill>
                  <a:srgbClr val="1F1F1F"/>
                </a:solidFill>
                <a:effectLst/>
                <a:latin typeface="var(--cds-font-family-source-sans-pro)"/>
              </a:rPr>
              <a:t>Please preserve the formatting and overall template that I provide </a:t>
            </a:r>
          </a:p>
          <a:p>
            <a:pPr algn="l">
              <a:buFont typeface="Arial" panose="020B0604020202020204" pitchFamily="34" charset="0"/>
              <a:buChar char="•"/>
            </a:pPr>
            <a:r>
              <a:rPr lang="en-US" sz="2000" b="0" i="0" dirty="0">
                <a:solidFill>
                  <a:srgbClr val="1F1F1F"/>
                </a:solidFill>
                <a:effectLst/>
                <a:latin typeface="var(--cds-font-family-source-sans-pro)"/>
              </a:rPr>
              <a:t>This is the template: PATTERN with PLACEHOLDERS</a:t>
            </a:r>
          </a:p>
          <a:p>
            <a:pPr algn="l"/>
            <a:r>
              <a:rPr lang="en-US" sz="2000" b="0" i="0" dirty="0">
                <a:solidFill>
                  <a:srgbClr val="1F1F1F"/>
                </a:solidFill>
                <a:effectLst/>
                <a:latin typeface="var(--cds-font-family-source-sans-pro)"/>
              </a:rPr>
              <a:t>You will need to replace "X" with an appropriate placeholder, such as "CAPITALIZED WORDS" or "&lt;PLACEHOLDER&gt;". You will then need to specify a pattern to fill in, such as "Dear &lt;FULL NAME&gt;" or "NAME, TITLE, COMPANY".</a:t>
            </a:r>
          </a:p>
          <a:p>
            <a:pPr algn="l"/>
            <a:r>
              <a:rPr lang="en-US" sz="2000" b="0" i="0" dirty="0">
                <a:solidFill>
                  <a:srgbClr val="1F1F1F"/>
                </a:solidFill>
                <a:effectLst/>
                <a:latin typeface="var(--cds-font-family-source-sans-pro)"/>
              </a:rPr>
              <a:t>Example:</a:t>
            </a:r>
          </a:p>
          <a:p>
            <a:pPr algn="l"/>
            <a:r>
              <a:rPr lang="en-US" sz="2000" b="0" i="0" dirty="0">
                <a:solidFill>
                  <a:srgbClr val="1F1F1F"/>
                </a:solidFill>
                <a:effectLst/>
                <a:latin typeface="var(--cds-font-family-source-sans-pro)"/>
              </a:rPr>
              <a:t>Please create a grocery list for me to cook macaroni and cheese from scratch, garlic bread, and marinara sauce from scratch. I am going to provide a template for your output . &lt;placeholder&gt; are my placeholders for content. Try to fit the output into one or more of the placeholders that I list. Please preserve the formatting and overall template that I provide. </a:t>
            </a:r>
          </a:p>
          <a:p>
            <a:endParaRPr lang="en-IN" sz="2000" dirty="0"/>
          </a:p>
        </p:txBody>
      </p:sp>
    </p:spTree>
    <p:extLst>
      <p:ext uri="{BB962C8B-B14F-4D97-AF65-F5344CB8AC3E}">
        <p14:creationId xmlns:p14="http://schemas.microsoft.com/office/powerpoint/2010/main" val="46351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863B7-2E99-4765-A832-DCD375DFD559}"/>
              </a:ext>
            </a:extLst>
          </p:cNvPr>
          <p:cNvSpPr>
            <a:spLocks noGrp="1"/>
          </p:cNvSpPr>
          <p:nvPr>
            <p:ph type="title"/>
          </p:nvPr>
        </p:nvSpPr>
        <p:spPr>
          <a:xfrm>
            <a:off x="838200" y="365125"/>
            <a:ext cx="10515600" cy="671823"/>
          </a:xfrm>
        </p:spPr>
        <p:txBody>
          <a:bodyPr>
            <a:normAutofit fontScale="90000"/>
          </a:bodyPr>
          <a:lstStyle/>
          <a:p>
            <a:pPr algn="ctr"/>
            <a:r>
              <a:rPr lang="en-US" b="1" i="0" dirty="0">
                <a:solidFill>
                  <a:srgbClr val="FF0000"/>
                </a:solidFill>
                <a:effectLst/>
                <a:latin typeface="OpenSans"/>
              </a:rPr>
              <a:t>Format of the Recipe Pattern:</a:t>
            </a:r>
            <a:endParaRPr lang="en-IN" dirty="0">
              <a:solidFill>
                <a:srgbClr val="FF0000"/>
              </a:solidFill>
            </a:endParaRPr>
          </a:p>
        </p:txBody>
      </p:sp>
      <p:sp>
        <p:nvSpPr>
          <p:cNvPr id="3" name="Content Placeholder 2">
            <a:extLst>
              <a:ext uri="{FF2B5EF4-FFF2-40B4-BE49-F238E27FC236}">
                <a16:creationId xmlns:a16="http://schemas.microsoft.com/office/drawing/2014/main" id="{C9E8467B-B67C-4822-A639-62BDDCBFD9BC}"/>
              </a:ext>
            </a:extLst>
          </p:cNvPr>
          <p:cNvSpPr>
            <a:spLocks noGrp="1"/>
          </p:cNvSpPr>
          <p:nvPr>
            <p:ph idx="1"/>
          </p:nvPr>
        </p:nvSpPr>
        <p:spPr>
          <a:xfrm>
            <a:off x="584461" y="1153802"/>
            <a:ext cx="11170763" cy="4351338"/>
          </a:xfrm>
        </p:spPr>
        <p:txBody>
          <a:bodyPr>
            <a:noAutofit/>
          </a:bodyPr>
          <a:lstStyle/>
          <a:p>
            <a:pPr algn="l"/>
            <a:r>
              <a:rPr lang="en-US" sz="2400" b="0" i="0" dirty="0">
                <a:solidFill>
                  <a:srgbClr val="1F1F1F"/>
                </a:solidFill>
                <a:effectLst/>
                <a:latin typeface="var(--cds-font-family-source-sans-pro)"/>
              </a:rPr>
              <a:t>To use this pattern, your prompt should make the following fundamental contextual statements:</a:t>
            </a:r>
          </a:p>
          <a:p>
            <a:pPr algn="l">
              <a:buFont typeface="Arial" panose="020B0604020202020204" pitchFamily="34" charset="0"/>
              <a:buChar char="•"/>
            </a:pPr>
            <a:r>
              <a:rPr lang="en-US" sz="2400" b="0" i="0" dirty="0">
                <a:solidFill>
                  <a:srgbClr val="1F1F1F"/>
                </a:solidFill>
                <a:effectLst/>
                <a:latin typeface="var(--cds-font-family-source-sans-pro)"/>
              </a:rPr>
              <a:t>I would like to achieve X </a:t>
            </a:r>
          </a:p>
          <a:p>
            <a:pPr algn="l">
              <a:buFont typeface="Arial" panose="020B0604020202020204" pitchFamily="34" charset="0"/>
              <a:buChar char="•"/>
            </a:pPr>
            <a:r>
              <a:rPr lang="en-US" sz="2400" b="0" i="0" dirty="0">
                <a:solidFill>
                  <a:srgbClr val="1F1F1F"/>
                </a:solidFill>
                <a:effectLst/>
                <a:latin typeface="var(--cds-font-family-source-sans-pro)"/>
              </a:rPr>
              <a:t>I know that I need to perform steps A,B,C </a:t>
            </a:r>
          </a:p>
          <a:p>
            <a:pPr algn="l">
              <a:buFont typeface="Arial" panose="020B0604020202020204" pitchFamily="34" charset="0"/>
              <a:buChar char="•"/>
            </a:pPr>
            <a:r>
              <a:rPr lang="en-US" sz="2400" b="0" i="0" dirty="0">
                <a:solidFill>
                  <a:srgbClr val="1F1F1F"/>
                </a:solidFill>
                <a:effectLst/>
                <a:latin typeface="var(--cds-font-family-source-sans-pro)"/>
              </a:rPr>
              <a:t>Provide a complete sequence of steps for me </a:t>
            </a:r>
          </a:p>
          <a:p>
            <a:pPr algn="l">
              <a:buFont typeface="Arial" panose="020B0604020202020204" pitchFamily="34" charset="0"/>
              <a:buChar char="•"/>
            </a:pPr>
            <a:r>
              <a:rPr lang="en-US" sz="2400" b="0" i="0" dirty="0">
                <a:solidFill>
                  <a:srgbClr val="1F1F1F"/>
                </a:solidFill>
                <a:effectLst/>
                <a:latin typeface="var(--cds-font-family-source-sans-pro)"/>
              </a:rPr>
              <a:t>Fill in any missing steps </a:t>
            </a:r>
          </a:p>
          <a:p>
            <a:pPr algn="l">
              <a:buFont typeface="Arial" panose="020B0604020202020204" pitchFamily="34" charset="0"/>
              <a:buChar char="•"/>
            </a:pPr>
            <a:r>
              <a:rPr lang="en-US" sz="2400" b="0" i="0" dirty="0">
                <a:solidFill>
                  <a:srgbClr val="1F1F1F"/>
                </a:solidFill>
                <a:effectLst/>
                <a:latin typeface="var(--cds-font-family-source-sans-pro)"/>
              </a:rPr>
              <a:t>(Optional) Identify any unnecessary steps</a:t>
            </a:r>
          </a:p>
          <a:p>
            <a:pPr algn="l"/>
            <a:r>
              <a:rPr lang="en-US" sz="2400" b="0" i="0" dirty="0">
                <a:solidFill>
                  <a:srgbClr val="1F1F1F"/>
                </a:solidFill>
                <a:effectLst/>
                <a:latin typeface="var(--cds-font-family-source-sans-pro)"/>
              </a:rPr>
              <a:t>You will need to replace "X" with an appropriate task. You will then need to specify the steps A, B, C that you know need to be part of the recipe / complete plan.</a:t>
            </a:r>
          </a:p>
          <a:p>
            <a:pPr algn="l"/>
            <a:r>
              <a:rPr lang="en-US" sz="2400" b="0" i="0" dirty="0">
                <a:solidFill>
                  <a:srgbClr val="FF0000"/>
                </a:solidFill>
                <a:effectLst/>
                <a:latin typeface="var(--cds-font-family-source-sans-pro)"/>
              </a:rPr>
              <a:t>Example:</a:t>
            </a:r>
          </a:p>
          <a:p>
            <a:pPr algn="l">
              <a:buFont typeface="Arial" panose="020B0604020202020204" pitchFamily="34" charset="0"/>
              <a:buChar char="•"/>
            </a:pPr>
            <a:r>
              <a:rPr lang="en-US" sz="2400" b="0" i="0" dirty="0">
                <a:solidFill>
                  <a:srgbClr val="1F1F1F"/>
                </a:solidFill>
                <a:effectLst/>
                <a:latin typeface="var(--cds-font-family-source-sans-pro)"/>
              </a:rPr>
              <a:t>I would like to purchase a house. I know that I need to perform steps make an offer and close on the house. Provide a complete sequence of steps for me. Fill in any missing steps.</a:t>
            </a:r>
          </a:p>
          <a:p>
            <a:endParaRPr lang="en-IN" sz="2400" dirty="0"/>
          </a:p>
        </p:txBody>
      </p:sp>
    </p:spTree>
    <p:extLst>
      <p:ext uri="{BB962C8B-B14F-4D97-AF65-F5344CB8AC3E}">
        <p14:creationId xmlns:p14="http://schemas.microsoft.com/office/powerpoint/2010/main" val="3417004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490C04-DDBC-439F-A92F-B07F08FA13E1}"/>
              </a:ext>
            </a:extLst>
          </p:cNvPr>
          <p:cNvSpPr/>
          <p:nvPr/>
        </p:nvSpPr>
        <p:spPr>
          <a:xfrm>
            <a:off x="4399574" y="2967335"/>
            <a:ext cx="339285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813532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954BE-13A7-4B72-B0ED-E68A941E432D}"/>
              </a:ext>
            </a:extLst>
          </p:cNvPr>
          <p:cNvSpPr>
            <a:spLocks noGrp="1"/>
          </p:cNvSpPr>
          <p:nvPr>
            <p:ph type="title"/>
          </p:nvPr>
        </p:nvSpPr>
        <p:spPr/>
        <p:txBody>
          <a:bodyPr/>
          <a:lstStyle/>
          <a:p>
            <a:pPr algn="ctr"/>
            <a:r>
              <a:rPr lang="en-IN" b="1" i="0" dirty="0">
                <a:solidFill>
                  <a:srgbClr val="FF0000"/>
                </a:solidFill>
                <a:effectLst/>
              </a:rPr>
              <a:t>Reading a Prompt Pattern:</a:t>
            </a:r>
            <a:endParaRPr lang="en-IN" dirty="0">
              <a:solidFill>
                <a:srgbClr val="FF0000"/>
              </a:solidFill>
            </a:endParaRPr>
          </a:p>
        </p:txBody>
      </p:sp>
      <p:sp>
        <p:nvSpPr>
          <p:cNvPr id="3" name="Content Placeholder 2">
            <a:extLst>
              <a:ext uri="{FF2B5EF4-FFF2-40B4-BE49-F238E27FC236}">
                <a16:creationId xmlns:a16="http://schemas.microsoft.com/office/drawing/2014/main" id="{2C1EE63F-BFAD-44C8-983C-4D31E2418A8A}"/>
              </a:ext>
            </a:extLst>
          </p:cNvPr>
          <p:cNvSpPr>
            <a:spLocks noGrp="1"/>
          </p:cNvSpPr>
          <p:nvPr>
            <p:ph idx="1"/>
          </p:nvPr>
        </p:nvSpPr>
        <p:spPr>
          <a:xfrm>
            <a:off x="274948" y="1467406"/>
            <a:ext cx="11642103" cy="4351338"/>
          </a:xfrm>
        </p:spPr>
        <p:txBody>
          <a:bodyPr>
            <a:noAutofit/>
          </a:bodyPr>
          <a:lstStyle/>
          <a:p>
            <a:pPr algn="just"/>
            <a:r>
              <a:rPr lang="en-US" sz="2400" b="0" i="0" dirty="0">
                <a:solidFill>
                  <a:srgbClr val="1F1F1F"/>
                </a:solidFill>
                <a:effectLst/>
                <a:latin typeface="var(--cds-font-family-source-sans-pro)"/>
              </a:rPr>
              <a:t>We describe prompt patterns in terms of fundamental contextual statements, which are written descriptions of the important ideas to communicate in a prompt to a large language model. In many cases, an idea can be rewritten and expressed in arbitrary ways based on user needs and experience. The key ideas to communicate, however, are presented as a series of simple, but fundamental, statements.</a:t>
            </a:r>
          </a:p>
          <a:p>
            <a:pPr algn="just"/>
            <a:r>
              <a:rPr lang="en-US" sz="2400" b="0" i="0" dirty="0">
                <a:solidFill>
                  <a:srgbClr val="1F1F1F"/>
                </a:solidFill>
                <a:effectLst/>
                <a:latin typeface="var(--cds-font-family-source-sans-pro)"/>
              </a:rPr>
              <a:t>Example: Helpful Assistant Pattern</a:t>
            </a:r>
          </a:p>
          <a:p>
            <a:pPr algn="just"/>
            <a:r>
              <a:rPr lang="en-US" sz="2400" b="0" i="0" dirty="0">
                <a:solidFill>
                  <a:srgbClr val="1F1F1F"/>
                </a:solidFill>
                <a:effectLst/>
                <a:latin typeface="var(--cds-font-family-source-sans-pro)"/>
              </a:rPr>
              <a:t>Let's imagine that we want to document a new pattern to prevent an AI assistant from generating negative outputs to the user. Let's call this pattern the "Helpful Assistant" pattern.</a:t>
            </a:r>
          </a:p>
          <a:p>
            <a:pPr algn="just"/>
            <a:r>
              <a:rPr lang="en-US" sz="2400" b="0" i="0" dirty="0">
                <a:solidFill>
                  <a:srgbClr val="1F1F1F"/>
                </a:solidFill>
                <a:effectLst/>
                <a:latin typeface="var(--cds-font-family-source-sans-pro)"/>
              </a:rPr>
              <a:t>Next, let's talk about the fundamental contextual statements that we need to include in our prompt for this pattern.</a:t>
            </a:r>
          </a:p>
          <a:p>
            <a:pPr algn="just"/>
            <a:endParaRPr lang="en-IN" sz="2400" dirty="0"/>
          </a:p>
        </p:txBody>
      </p:sp>
    </p:spTree>
    <p:extLst>
      <p:ext uri="{BB962C8B-B14F-4D97-AF65-F5344CB8AC3E}">
        <p14:creationId xmlns:p14="http://schemas.microsoft.com/office/powerpoint/2010/main" val="556735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56BC05-BBBC-422E-94FF-4BDFDD4C1BFA}"/>
              </a:ext>
            </a:extLst>
          </p:cNvPr>
          <p:cNvSpPr>
            <a:spLocks noGrp="1"/>
          </p:cNvSpPr>
          <p:nvPr>
            <p:ph idx="1"/>
          </p:nvPr>
        </p:nvSpPr>
        <p:spPr>
          <a:xfrm>
            <a:off x="979602" y="732116"/>
            <a:ext cx="10515600" cy="4351338"/>
          </a:xfrm>
        </p:spPr>
        <p:txBody>
          <a:bodyPr>
            <a:normAutofit fontScale="85000" lnSpcReduction="20000"/>
          </a:bodyPr>
          <a:lstStyle/>
          <a:p>
            <a:pPr marL="0" indent="0" algn="ctr">
              <a:buNone/>
            </a:pPr>
            <a:r>
              <a:rPr lang="en-US" sz="3300" b="1" i="0" dirty="0">
                <a:solidFill>
                  <a:srgbClr val="FF0000"/>
                </a:solidFill>
                <a:effectLst/>
                <a:latin typeface="var(--cds-font-family-source-sans-pro)"/>
              </a:rPr>
              <a:t>Example: Helpful Assistant Pattern</a:t>
            </a:r>
          </a:p>
          <a:p>
            <a:pPr algn="just"/>
            <a:r>
              <a:rPr lang="en-US" b="0" i="0" dirty="0">
                <a:solidFill>
                  <a:srgbClr val="1F1F1F"/>
                </a:solidFill>
                <a:effectLst/>
                <a:latin typeface="var(--cds-font-family-source-sans-pro)"/>
              </a:rPr>
              <a:t>Let's imagine that we want to document a new pattern to prevent an AI assistant from generating negative outputs to the user. Let's call this pattern the "Helpful Assistant" pattern.</a:t>
            </a:r>
          </a:p>
          <a:p>
            <a:pPr algn="just"/>
            <a:r>
              <a:rPr lang="en-US" b="0" i="0" dirty="0">
                <a:solidFill>
                  <a:srgbClr val="1F1F1F"/>
                </a:solidFill>
                <a:effectLst/>
                <a:latin typeface="var(--cds-font-family-source-sans-pro)"/>
              </a:rPr>
              <a:t>Next, let's talk about the fundamental contextual statements that we need to include in our prompt for this pattern.</a:t>
            </a:r>
          </a:p>
          <a:p>
            <a:pPr algn="just"/>
            <a:r>
              <a:rPr lang="en-US" b="0" i="0" dirty="0">
                <a:solidFill>
                  <a:srgbClr val="1F1F1F"/>
                </a:solidFill>
                <a:effectLst/>
                <a:latin typeface="var(--cds-font-family-source-sans-pro)"/>
              </a:rPr>
              <a:t>Fundamental Contextual Statements:</a:t>
            </a:r>
          </a:p>
          <a:p>
            <a:pPr algn="just">
              <a:buFont typeface="Arial" panose="020B0604020202020204" pitchFamily="34" charset="0"/>
              <a:buChar char="•"/>
            </a:pPr>
            <a:r>
              <a:rPr lang="en-US" b="0" i="0" dirty="0">
                <a:solidFill>
                  <a:srgbClr val="1F1F1F"/>
                </a:solidFill>
                <a:effectLst/>
                <a:latin typeface="var(--cds-font-family-source-sans-pro)"/>
              </a:rPr>
              <a:t>You are a helpful AI assistant.</a:t>
            </a:r>
          </a:p>
          <a:p>
            <a:pPr algn="just">
              <a:buFont typeface="Arial" panose="020B0604020202020204" pitchFamily="34" charset="0"/>
              <a:buChar char="•"/>
            </a:pPr>
            <a:r>
              <a:rPr lang="en-US" b="0" i="0" dirty="0">
                <a:solidFill>
                  <a:srgbClr val="1F1F1F"/>
                </a:solidFill>
                <a:effectLst/>
                <a:latin typeface="var(--cds-font-family-source-sans-pro)"/>
              </a:rPr>
              <a:t>You will answer my questions or follow my instructions whenever you can. </a:t>
            </a:r>
          </a:p>
          <a:p>
            <a:pPr algn="just">
              <a:buFont typeface="Arial" panose="020B0604020202020204" pitchFamily="34" charset="0"/>
              <a:buChar char="•"/>
            </a:pPr>
            <a:r>
              <a:rPr lang="en-US" b="0" i="0" dirty="0">
                <a:solidFill>
                  <a:srgbClr val="1F1F1F"/>
                </a:solidFill>
                <a:effectLst/>
                <a:latin typeface="var(--cds-font-family-source-sans-pro)"/>
              </a:rPr>
              <a:t>You will never answer my questions in a way that is insulting, derogatory.</a:t>
            </a:r>
          </a:p>
          <a:p>
            <a:pPr algn="just"/>
            <a:r>
              <a:rPr lang="en-US" b="0" i="0" dirty="0">
                <a:solidFill>
                  <a:srgbClr val="1F1F1F"/>
                </a:solidFill>
                <a:effectLst/>
                <a:latin typeface="var(--cds-font-family-source-sans-pro)"/>
              </a:rPr>
              <a:t>There could be many variations of this pattern that use slightly different wording, but communicate these essential statements. </a:t>
            </a:r>
          </a:p>
          <a:p>
            <a:pPr algn="just"/>
            <a:endParaRPr lang="en-IN" dirty="0"/>
          </a:p>
        </p:txBody>
      </p:sp>
    </p:spTree>
    <p:extLst>
      <p:ext uri="{BB962C8B-B14F-4D97-AF65-F5344CB8AC3E}">
        <p14:creationId xmlns:p14="http://schemas.microsoft.com/office/powerpoint/2010/main" val="2814832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91141D-D296-4EE6-B626-DE3355A301AE}"/>
              </a:ext>
            </a:extLst>
          </p:cNvPr>
          <p:cNvSpPr>
            <a:spLocks noGrp="1"/>
          </p:cNvSpPr>
          <p:nvPr>
            <p:ph idx="1"/>
          </p:nvPr>
        </p:nvSpPr>
        <p:spPr>
          <a:xfrm>
            <a:off x="904188" y="496445"/>
            <a:ext cx="10515600" cy="4351338"/>
          </a:xfrm>
        </p:spPr>
        <p:txBody>
          <a:bodyPr>
            <a:noAutofit/>
          </a:bodyPr>
          <a:lstStyle/>
          <a:p>
            <a:pPr algn="just"/>
            <a:r>
              <a:rPr lang="en-US" sz="2400" b="0" i="0" dirty="0">
                <a:solidFill>
                  <a:srgbClr val="1F1F1F"/>
                </a:solidFill>
                <a:effectLst/>
                <a:latin typeface="var(--cds-font-family-source-sans-pro)"/>
              </a:rPr>
              <a:t>Now, let's look at some example prompts that include each of these fundamental contextual statements, but possibly with different wordings or tweaks.</a:t>
            </a:r>
          </a:p>
          <a:p>
            <a:pPr algn="just"/>
            <a:r>
              <a:rPr lang="en-US" sz="2400" b="0" i="0" dirty="0">
                <a:solidFill>
                  <a:srgbClr val="FF0000"/>
                </a:solidFill>
                <a:effectLst/>
                <a:latin typeface="var(--cds-font-family-source-sans-pro)"/>
              </a:rPr>
              <a:t>Examples:</a:t>
            </a:r>
          </a:p>
          <a:p>
            <a:pPr algn="just">
              <a:buFont typeface="Arial" panose="020B0604020202020204" pitchFamily="34" charset="0"/>
              <a:buChar char="•"/>
            </a:pPr>
            <a:r>
              <a:rPr lang="en-US" sz="2400" b="0" i="0" dirty="0">
                <a:solidFill>
                  <a:srgbClr val="1F1F1F"/>
                </a:solidFill>
                <a:effectLst/>
                <a:latin typeface="var(--cds-font-family-source-sans-pro)"/>
              </a:rPr>
              <a:t>You are an incredibly skilled AI assistant that provides the best possible answers to my questions. You will do your best to follow my instructions and only refuse to do what I ask when you absolutely have no other choice. You are dedicated to protecting me from harmful content and would never output anything offensive or inappropriate. </a:t>
            </a:r>
          </a:p>
          <a:p>
            <a:pPr algn="just"/>
            <a:r>
              <a:rPr lang="en-US" sz="2400" b="0" i="0" dirty="0">
                <a:solidFill>
                  <a:srgbClr val="1F1F1F"/>
                </a:solidFill>
                <a:effectLst/>
                <a:latin typeface="var(--cds-font-family-source-sans-pro)"/>
              </a:rPr>
              <a:t>Each of the examples roughly follows the pattern, but rephrases the fundamental contextual statements in a unique way. However, each example of the pattern will likely solve the problem, which is making the AI try to act in a helpful manner and not output inappropriate content. </a:t>
            </a:r>
          </a:p>
          <a:p>
            <a:pPr marL="0" indent="0" algn="just">
              <a:buNone/>
            </a:pPr>
            <a:br>
              <a:rPr lang="en-US" sz="2400" dirty="0"/>
            </a:br>
            <a:endParaRPr lang="en-IN" sz="2400" dirty="0"/>
          </a:p>
        </p:txBody>
      </p:sp>
    </p:spTree>
    <p:extLst>
      <p:ext uri="{BB962C8B-B14F-4D97-AF65-F5344CB8AC3E}">
        <p14:creationId xmlns:p14="http://schemas.microsoft.com/office/powerpoint/2010/main" val="1319209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D49D9-8E16-40E0-82C9-129D210CB730}"/>
              </a:ext>
            </a:extLst>
          </p:cNvPr>
          <p:cNvSpPr>
            <a:spLocks noGrp="1"/>
          </p:cNvSpPr>
          <p:nvPr>
            <p:ph type="title"/>
          </p:nvPr>
        </p:nvSpPr>
        <p:spPr>
          <a:xfrm>
            <a:off x="838200" y="365126"/>
            <a:ext cx="10515600" cy="775518"/>
          </a:xfrm>
        </p:spPr>
        <p:txBody>
          <a:bodyPr>
            <a:normAutofit/>
          </a:bodyPr>
          <a:lstStyle/>
          <a:p>
            <a:pPr algn="ctr"/>
            <a:r>
              <a:rPr lang="en-US" b="1" i="0" dirty="0">
                <a:solidFill>
                  <a:srgbClr val="FF0000"/>
                </a:solidFill>
                <a:effectLst/>
              </a:rPr>
              <a:t>Format of the Persona Pattern:</a:t>
            </a:r>
            <a:endParaRPr lang="en-IN" dirty="0">
              <a:solidFill>
                <a:srgbClr val="FF0000"/>
              </a:solidFill>
            </a:endParaRPr>
          </a:p>
        </p:txBody>
      </p:sp>
      <p:sp>
        <p:nvSpPr>
          <p:cNvPr id="3" name="Content Placeholder 2">
            <a:extLst>
              <a:ext uri="{FF2B5EF4-FFF2-40B4-BE49-F238E27FC236}">
                <a16:creationId xmlns:a16="http://schemas.microsoft.com/office/drawing/2014/main" id="{BF0747EE-F6F9-41C1-B23A-8C3BE2467EC8}"/>
              </a:ext>
            </a:extLst>
          </p:cNvPr>
          <p:cNvSpPr>
            <a:spLocks noGrp="1"/>
          </p:cNvSpPr>
          <p:nvPr>
            <p:ph idx="1"/>
          </p:nvPr>
        </p:nvSpPr>
        <p:spPr>
          <a:xfrm>
            <a:off x="378643" y="1253331"/>
            <a:ext cx="11434713" cy="4351338"/>
          </a:xfrm>
        </p:spPr>
        <p:txBody>
          <a:bodyPr>
            <a:noAutofit/>
          </a:bodyPr>
          <a:lstStyle/>
          <a:p>
            <a:pPr algn="just"/>
            <a:r>
              <a:rPr lang="en-US" sz="2400" b="0" i="0" dirty="0">
                <a:solidFill>
                  <a:srgbClr val="1F1F1F"/>
                </a:solidFill>
                <a:effectLst/>
                <a:latin typeface="var(--cds-font-family-source-sans-pro)"/>
              </a:rPr>
              <a:t>To use this pattern, your prompt should make the following fundamental contextual statements:</a:t>
            </a:r>
          </a:p>
          <a:p>
            <a:pPr algn="just">
              <a:buFont typeface="Arial" panose="020B0604020202020204" pitchFamily="34" charset="0"/>
              <a:buChar char="•"/>
            </a:pPr>
            <a:r>
              <a:rPr lang="en-US" sz="2400" b="0" i="0" dirty="0">
                <a:solidFill>
                  <a:srgbClr val="1F1F1F"/>
                </a:solidFill>
                <a:effectLst/>
                <a:latin typeface="var(--cds-font-family-source-sans-pro)"/>
              </a:rPr>
              <a:t>Act as Persona X</a:t>
            </a:r>
          </a:p>
          <a:p>
            <a:pPr algn="just">
              <a:buFont typeface="Arial" panose="020B0604020202020204" pitchFamily="34" charset="0"/>
              <a:buChar char="•"/>
            </a:pPr>
            <a:r>
              <a:rPr lang="en-US" sz="2400" b="0" i="0" dirty="0">
                <a:solidFill>
                  <a:srgbClr val="1F1F1F"/>
                </a:solidFill>
                <a:effectLst/>
                <a:latin typeface="var(--cds-font-family-source-sans-pro)"/>
              </a:rPr>
              <a:t>Perform task Y</a:t>
            </a:r>
          </a:p>
          <a:p>
            <a:pPr algn="just"/>
            <a:r>
              <a:rPr lang="en-US" sz="2400" b="0" i="0" dirty="0">
                <a:solidFill>
                  <a:srgbClr val="1F1F1F"/>
                </a:solidFill>
                <a:effectLst/>
                <a:latin typeface="var(--cds-font-family-source-sans-pro)"/>
              </a:rPr>
              <a:t>You will need to replace "X" with an appropriate persona, such as "speech language pathologist" or "nutritionist". You will then need to specify a task for the persona to perform.</a:t>
            </a:r>
          </a:p>
          <a:p>
            <a:pPr algn="just"/>
            <a:r>
              <a:rPr lang="en-US" sz="2400" b="0" i="0" dirty="0">
                <a:solidFill>
                  <a:srgbClr val="1F1F1F"/>
                </a:solidFill>
                <a:effectLst/>
                <a:latin typeface="var(--cds-font-family-source-sans-pro)"/>
              </a:rPr>
              <a:t>Examples:</a:t>
            </a:r>
          </a:p>
          <a:p>
            <a:pPr algn="just">
              <a:buFont typeface="Arial" panose="020B0604020202020204" pitchFamily="34" charset="0"/>
              <a:buChar char="•"/>
            </a:pPr>
            <a:r>
              <a:rPr lang="en-US" sz="2400" b="0" i="0" dirty="0">
                <a:solidFill>
                  <a:srgbClr val="1F1F1F"/>
                </a:solidFill>
                <a:effectLst/>
                <a:latin typeface="var(--cds-font-family-source-sans-pro)"/>
              </a:rPr>
              <a:t>Act as a speech language pathologist. Provide an assessment of a three year old child based on the speech sample "I </a:t>
            </a:r>
            <a:r>
              <a:rPr lang="en-US" sz="2400" b="0" i="0" dirty="0" err="1">
                <a:solidFill>
                  <a:srgbClr val="1F1F1F"/>
                </a:solidFill>
                <a:effectLst/>
                <a:latin typeface="var(--cds-font-family-source-sans-pro)"/>
              </a:rPr>
              <a:t>meed</a:t>
            </a:r>
            <a:r>
              <a:rPr lang="en-US" sz="2400" b="0" i="0" dirty="0">
                <a:solidFill>
                  <a:srgbClr val="1F1F1F"/>
                </a:solidFill>
                <a:effectLst/>
                <a:latin typeface="var(--cds-font-family-source-sans-pro)"/>
              </a:rPr>
              <a:t> way </a:t>
            </a:r>
            <a:r>
              <a:rPr lang="en-US" sz="2400" b="0" i="0" dirty="0" err="1">
                <a:solidFill>
                  <a:srgbClr val="1F1F1F"/>
                </a:solidFill>
                <a:effectLst/>
                <a:latin typeface="var(--cds-font-family-source-sans-pro)"/>
              </a:rPr>
              <a:t>woy</a:t>
            </a:r>
            <a:r>
              <a:rPr lang="en-US" sz="2400" b="0" i="0" dirty="0">
                <a:solidFill>
                  <a:srgbClr val="1F1F1F"/>
                </a:solidFill>
                <a:effectLst/>
                <a:latin typeface="var(--cds-font-family-source-sans-pro)"/>
              </a:rPr>
              <a:t>".</a:t>
            </a:r>
          </a:p>
          <a:p>
            <a:pPr algn="just">
              <a:buFont typeface="Arial" panose="020B0604020202020204" pitchFamily="34" charset="0"/>
              <a:buChar char="•"/>
            </a:pPr>
            <a:r>
              <a:rPr lang="en-US" sz="2400" b="0" i="0" dirty="0">
                <a:solidFill>
                  <a:srgbClr val="1F1F1F"/>
                </a:solidFill>
                <a:effectLst/>
                <a:latin typeface="var(--cds-font-family-source-sans-pro)"/>
              </a:rPr>
              <a:t>Act as a the lamb from the Mary had a little lamb nursery rhyme. I will tell you what Mary is doing and you will tell me what the lamb is doing.</a:t>
            </a:r>
          </a:p>
          <a:p>
            <a:pPr algn="just">
              <a:buFont typeface="Arial" panose="020B0604020202020204" pitchFamily="34" charset="0"/>
              <a:buChar char="•"/>
            </a:pPr>
            <a:r>
              <a:rPr lang="en-US" sz="2400" b="0" i="0" dirty="0">
                <a:solidFill>
                  <a:srgbClr val="1F1F1F"/>
                </a:solidFill>
                <a:effectLst/>
                <a:latin typeface="var(--cds-font-family-source-sans-pro)"/>
              </a:rPr>
              <a:t>Act as a nutritionist, I am going to tell you what I am eating and you will tell me about my eating choices. </a:t>
            </a:r>
          </a:p>
          <a:p>
            <a:pPr algn="just"/>
            <a:endParaRPr lang="en-IN" sz="2400" dirty="0"/>
          </a:p>
        </p:txBody>
      </p:sp>
    </p:spTree>
    <p:extLst>
      <p:ext uri="{BB962C8B-B14F-4D97-AF65-F5344CB8AC3E}">
        <p14:creationId xmlns:p14="http://schemas.microsoft.com/office/powerpoint/2010/main" val="2236815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7364B-7B15-459D-B83B-A665AE42666B}"/>
              </a:ext>
            </a:extLst>
          </p:cNvPr>
          <p:cNvSpPr>
            <a:spLocks noGrp="1"/>
          </p:cNvSpPr>
          <p:nvPr>
            <p:ph type="title"/>
          </p:nvPr>
        </p:nvSpPr>
        <p:spPr>
          <a:xfrm>
            <a:off x="838200" y="336845"/>
            <a:ext cx="10515600" cy="634116"/>
          </a:xfrm>
        </p:spPr>
        <p:txBody>
          <a:bodyPr>
            <a:normAutofit fontScale="90000"/>
          </a:bodyPr>
          <a:lstStyle/>
          <a:p>
            <a:pPr algn="ctr"/>
            <a:r>
              <a:rPr lang="en-US" b="1" i="0" dirty="0">
                <a:solidFill>
                  <a:srgbClr val="FF0000"/>
                </a:solidFill>
                <a:effectLst/>
                <a:latin typeface="OpenSans"/>
              </a:rPr>
              <a:t>Format of the Question Refinement Pattern:</a:t>
            </a:r>
            <a:endParaRPr lang="en-IN" dirty="0">
              <a:solidFill>
                <a:srgbClr val="FF0000"/>
              </a:solidFill>
            </a:endParaRPr>
          </a:p>
        </p:txBody>
      </p:sp>
      <p:sp>
        <p:nvSpPr>
          <p:cNvPr id="3" name="Content Placeholder 2">
            <a:extLst>
              <a:ext uri="{FF2B5EF4-FFF2-40B4-BE49-F238E27FC236}">
                <a16:creationId xmlns:a16="http://schemas.microsoft.com/office/drawing/2014/main" id="{1B698E00-9DC3-4A49-BADF-483A57EA0421}"/>
              </a:ext>
            </a:extLst>
          </p:cNvPr>
          <p:cNvSpPr>
            <a:spLocks noGrp="1"/>
          </p:cNvSpPr>
          <p:nvPr>
            <p:ph idx="1"/>
          </p:nvPr>
        </p:nvSpPr>
        <p:spPr>
          <a:xfrm>
            <a:off x="311085" y="1253331"/>
            <a:ext cx="11481847" cy="4351338"/>
          </a:xfrm>
        </p:spPr>
        <p:txBody>
          <a:bodyPr>
            <a:noAutofit/>
          </a:bodyPr>
          <a:lstStyle/>
          <a:p>
            <a:pPr algn="just"/>
            <a:r>
              <a:rPr lang="en-US" sz="2400" b="0" i="0" dirty="0">
                <a:solidFill>
                  <a:srgbClr val="1F1F1F"/>
                </a:solidFill>
                <a:effectLst/>
                <a:latin typeface="var(--cds-font-family-source-sans-pro)"/>
              </a:rPr>
              <a:t>To use this pattern, your prompt should make the following fundamental contextual statements:</a:t>
            </a:r>
          </a:p>
          <a:p>
            <a:pPr algn="just">
              <a:buFont typeface="Arial" panose="020B0604020202020204" pitchFamily="34" charset="0"/>
              <a:buChar char="•"/>
            </a:pPr>
            <a:r>
              <a:rPr lang="en-US" sz="2400" b="0" i="0" dirty="0">
                <a:solidFill>
                  <a:srgbClr val="1F1F1F"/>
                </a:solidFill>
                <a:effectLst/>
                <a:latin typeface="var(--cds-font-family-source-sans-pro)"/>
              </a:rPr>
              <a:t>From now on, whenever I ask a question, suggest a better version of the question to use instead </a:t>
            </a:r>
          </a:p>
          <a:p>
            <a:pPr algn="just">
              <a:buFont typeface="Arial" panose="020B0604020202020204" pitchFamily="34" charset="0"/>
              <a:buChar char="•"/>
            </a:pPr>
            <a:r>
              <a:rPr lang="en-US" sz="2400" b="0" i="0" dirty="0">
                <a:solidFill>
                  <a:srgbClr val="1F1F1F"/>
                </a:solidFill>
                <a:effectLst/>
                <a:latin typeface="var(--cds-font-family-source-sans-pro)"/>
              </a:rPr>
              <a:t>(Optional) Prompt me if I would like to use the better version instead</a:t>
            </a:r>
          </a:p>
          <a:p>
            <a:pPr algn="just"/>
            <a:r>
              <a:rPr lang="en-US" sz="2400" b="0" i="0" dirty="0">
                <a:solidFill>
                  <a:srgbClr val="1F1F1F"/>
                </a:solidFill>
                <a:effectLst/>
                <a:latin typeface="var(--cds-font-family-source-sans-pro)"/>
              </a:rPr>
              <a:t>Examples:</a:t>
            </a:r>
          </a:p>
          <a:p>
            <a:pPr algn="just">
              <a:buFont typeface="Arial" panose="020B0604020202020204" pitchFamily="34" charset="0"/>
              <a:buChar char="•"/>
            </a:pPr>
            <a:r>
              <a:rPr lang="en-US" sz="2400" b="0" i="0" dirty="0">
                <a:solidFill>
                  <a:srgbClr val="1F1F1F"/>
                </a:solidFill>
                <a:effectLst/>
                <a:latin typeface="var(--cds-font-family-source-sans-pro)"/>
              </a:rPr>
              <a:t>From now on, whenever I ask a question, suggest a better version of the question to use instead</a:t>
            </a:r>
          </a:p>
          <a:p>
            <a:pPr algn="just">
              <a:buFont typeface="Arial" panose="020B0604020202020204" pitchFamily="34" charset="0"/>
              <a:buChar char="•"/>
            </a:pPr>
            <a:r>
              <a:rPr lang="en-US" sz="2400" b="0" i="0" dirty="0">
                <a:solidFill>
                  <a:srgbClr val="1F1F1F"/>
                </a:solidFill>
                <a:effectLst/>
                <a:latin typeface="var(--cds-font-family-source-sans-pro)"/>
              </a:rPr>
              <a:t>From now on, whenever I ask a question, suggest a better version of the question and ask me if I would like to use it instead</a:t>
            </a:r>
          </a:p>
          <a:p>
            <a:pPr algn="just"/>
            <a:endParaRPr lang="en-IN" sz="2400" dirty="0"/>
          </a:p>
        </p:txBody>
      </p:sp>
    </p:spTree>
    <p:extLst>
      <p:ext uri="{BB962C8B-B14F-4D97-AF65-F5344CB8AC3E}">
        <p14:creationId xmlns:p14="http://schemas.microsoft.com/office/powerpoint/2010/main" val="2770529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0207-3C32-4011-A9DA-0B6E846BEB57}"/>
              </a:ext>
            </a:extLst>
          </p:cNvPr>
          <p:cNvSpPr>
            <a:spLocks noGrp="1"/>
          </p:cNvSpPr>
          <p:nvPr>
            <p:ph type="title"/>
          </p:nvPr>
        </p:nvSpPr>
        <p:spPr>
          <a:xfrm>
            <a:off x="838200" y="365126"/>
            <a:ext cx="10515600" cy="982908"/>
          </a:xfrm>
        </p:spPr>
        <p:txBody>
          <a:bodyPr/>
          <a:lstStyle/>
          <a:p>
            <a:pPr algn="ctr"/>
            <a:r>
              <a:rPr lang="en-US" sz="4400" b="0" i="0" dirty="0">
                <a:solidFill>
                  <a:srgbClr val="FF0000"/>
                </a:solidFill>
                <a:effectLst/>
                <a:latin typeface="var(--cds-font-family-source-sans-pro)"/>
              </a:rPr>
              <a:t>Examples:</a:t>
            </a:r>
            <a:endParaRPr lang="en-IN" dirty="0">
              <a:solidFill>
                <a:srgbClr val="FF0000"/>
              </a:solidFill>
            </a:endParaRPr>
          </a:p>
        </p:txBody>
      </p:sp>
      <p:sp>
        <p:nvSpPr>
          <p:cNvPr id="3" name="Content Placeholder 2">
            <a:extLst>
              <a:ext uri="{FF2B5EF4-FFF2-40B4-BE49-F238E27FC236}">
                <a16:creationId xmlns:a16="http://schemas.microsoft.com/office/drawing/2014/main" id="{304D82E7-825B-457E-8C37-21EAC5EDCF3E}"/>
              </a:ext>
            </a:extLst>
          </p:cNvPr>
          <p:cNvSpPr>
            <a:spLocks noGrp="1"/>
          </p:cNvSpPr>
          <p:nvPr>
            <p:ph idx="1"/>
          </p:nvPr>
        </p:nvSpPr>
        <p:spPr>
          <a:xfrm>
            <a:off x="838200" y="1348034"/>
            <a:ext cx="10515600" cy="4351338"/>
          </a:xfrm>
        </p:spPr>
        <p:txBody>
          <a:bodyPr/>
          <a:lstStyle/>
          <a:p>
            <a:pPr algn="just">
              <a:buFont typeface="Arial" panose="020B0604020202020204" pitchFamily="34" charset="0"/>
              <a:buChar char="•"/>
            </a:pPr>
            <a:r>
              <a:rPr lang="en-US" sz="2800" b="0" i="0" dirty="0">
                <a:solidFill>
                  <a:srgbClr val="1F1F1F"/>
                </a:solidFill>
                <a:effectLst/>
                <a:latin typeface="var(--cds-font-family-source-sans-pro)"/>
              </a:rPr>
              <a:t>Whenever I ask a question about dieting, suggest a better version of the question that emphasizes healthy eating habits and sound nutrition. Ask me for the first question to refine.</a:t>
            </a:r>
          </a:p>
          <a:p>
            <a:pPr algn="just">
              <a:buFont typeface="Arial" panose="020B0604020202020204" pitchFamily="34" charset="0"/>
              <a:buChar char="•"/>
            </a:pPr>
            <a:r>
              <a:rPr lang="en-US" sz="2800" b="0" i="0" dirty="0">
                <a:solidFill>
                  <a:srgbClr val="1F1F1F"/>
                </a:solidFill>
                <a:effectLst/>
                <a:latin typeface="var(--cds-font-family-source-sans-pro)"/>
              </a:rPr>
              <a:t>Whenever I ask a question about who is the greatest of all time (GOAT), suggest a better version of the question that puts multiple players unique accomplishments into perspective Ask me for the first question to refine.</a:t>
            </a:r>
          </a:p>
          <a:p>
            <a:endParaRPr lang="en-IN" dirty="0"/>
          </a:p>
        </p:txBody>
      </p:sp>
    </p:spTree>
    <p:extLst>
      <p:ext uri="{BB962C8B-B14F-4D97-AF65-F5344CB8AC3E}">
        <p14:creationId xmlns:p14="http://schemas.microsoft.com/office/powerpoint/2010/main" val="3595844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1B1D4-00EA-4E2E-A2EF-BDBE4DA985AD}"/>
              </a:ext>
            </a:extLst>
          </p:cNvPr>
          <p:cNvSpPr>
            <a:spLocks noGrp="1"/>
          </p:cNvSpPr>
          <p:nvPr>
            <p:ph type="title"/>
          </p:nvPr>
        </p:nvSpPr>
        <p:spPr>
          <a:xfrm>
            <a:off x="838200" y="365126"/>
            <a:ext cx="10515600" cy="775518"/>
          </a:xfrm>
        </p:spPr>
        <p:txBody>
          <a:bodyPr/>
          <a:lstStyle/>
          <a:p>
            <a:r>
              <a:rPr lang="en-US" b="1" i="0" dirty="0">
                <a:solidFill>
                  <a:srgbClr val="FF0000"/>
                </a:solidFill>
                <a:effectLst/>
                <a:latin typeface="OpenSans"/>
              </a:rPr>
              <a:t>Format of the Cognitive Verifier Pattern:</a:t>
            </a:r>
            <a:endParaRPr lang="en-IN" dirty="0">
              <a:solidFill>
                <a:srgbClr val="FF0000"/>
              </a:solidFill>
            </a:endParaRPr>
          </a:p>
        </p:txBody>
      </p:sp>
      <p:sp>
        <p:nvSpPr>
          <p:cNvPr id="3" name="Content Placeholder 2">
            <a:extLst>
              <a:ext uri="{FF2B5EF4-FFF2-40B4-BE49-F238E27FC236}">
                <a16:creationId xmlns:a16="http://schemas.microsoft.com/office/drawing/2014/main" id="{9BA9CE57-F27B-4D18-B913-1830E90DDBB4}"/>
              </a:ext>
            </a:extLst>
          </p:cNvPr>
          <p:cNvSpPr>
            <a:spLocks noGrp="1"/>
          </p:cNvSpPr>
          <p:nvPr>
            <p:ph idx="1"/>
          </p:nvPr>
        </p:nvSpPr>
        <p:spPr>
          <a:xfrm>
            <a:off x="838200" y="1253331"/>
            <a:ext cx="10515600" cy="4351338"/>
          </a:xfrm>
        </p:spPr>
        <p:txBody>
          <a:bodyPr>
            <a:noAutofit/>
          </a:bodyPr>
          <a:lstStyle/>
          <a:p>
            <a:pPr algn="just"/>
            <a:r>
              <a:rPr lang="en-US" sz="2400" b="0" i="0" dirty="0">
                <a:solidFill>
                  <a:srgbClr val="1F1F1F"/>
                </a:solidFill>
                <a:effectLst/>
                <a:latin typeface="var(--cds-font-family-source-sans-pro)"/>
              </a:rPr>
              <a:t>To use the Cognitive Verifier Pattern, your prompt should make the following fundamental contextual statements:</a:t>
            </a:r>
          </a:p>
          <a:p>
            <a:pPr algn="just">
              <a:buFont typeface="Arial" panose="020B0604020202020204" pitchFamily="34" charset="0"/>
              <a:buChar char="•"/>
            </a:pPr>
            <a:r>
              <a:rPr lang="en-US" sz="2400" b="0" i="0" dirty="0">
                <a:solidFill>
                  <a:srgbClr val="1F1F1F"/>
                </a:solidFill>
                <a:effectLst/>
                <a:latin typeface="var(--cds-font-family-source-sans-pro)"/>
              </a:rPr>
              <a:t>When you are asked a question, follow these rules </a:t>
            </a:r>
          </a:p>
          <a:p>
            <a:pPr algn="just">
              <a:buFont typeface="Arial" panose="020B0604020202020204" pitchFamily="34" charset="0"/>
              <a:buChar char="•"/>
            </a:pPr>
            <a:r>
              <a:rPr lang="en-US" sz="2400" b="0" i="0" dirty="0">
                <a:solidFill>
                  <a:srgbClr val="1F1F1F"/>
                </a:solidFill>
                <a:effectLst/>
                <a:latin typeface="var(--cds-font-family-source-sans-pro)"/>
              </a:rPr>
              <a:t>Generate a number of additional questions that would help more accurately answer the question </a:t>
            </a:r>
          </a:p>
          <a:p>
            <a:pPr algn="just">
              <a:buFont typeface="Arial" panose="020B0604020202020204" pitchFamily="34" charset="0"/>
              <a:buChar char="•"/>
            </a:pPr>
            <a:r>
              <a:rPr lang="en-US" sz="2400" b="0" i="0" dirty="0">
                <a:solidFill>
                  <a:srgbClr val="1F1F1F"/>
                </a:solidFill>
                <a:effectLst/>
                <a:latin typeface="var(--cds-font-family-source-sans-pro)"/>
              </a:rPr>
              <a:t>Combine the answers to the individual questions to produce the final answer to the overall question</a:t>
            </a:r>
          </a:p>
          <a:p>
            <a:pPr algn="just"/>
            <a:r>
              <a:rPr lang="en-US" sz="2400" b="0" i="0" dirty="0">
                <a:solidFill>
                  <a:srgbClr val="1F1F1F"/>
                </a:solidFill>
                <a:effectLst/>
                <a:latin typeface="var(--cds-font-family-source-sans-pro)"/>
              </a:rPr>
              <a:t>Examples:</a:t>
            </a:r>
          </a:p>
          <a:p>
            <a:pPr algn="just">
              <a:buFont typeface="Arial" panose="020B0604020202020204" pitchFamily="34" charset="0"/>
              <a:buChar char="•"/>
            </a:pPr>
            <a:r>
              <a:rPr lang="en-US" sz="2400" b="0" i="0" dirty="0">
                <a:solidFill>
                  <a:srgbClr val="1F1F1F"/>
                </a:solidFill>
                <a:effectLst/>
                <a:latin typeface="var(--cds-font-family-source-sans-pro)"/>
              </a:rPr>
              <a:t>When you are asked a question, follow these rules. Generate a number of additional questions that would help you more accurately answer the question. Combine the answers to the individual questions to produce the final answer to the overall question.</a:t>
            </a:r>
          </a:p>
          <a:p>
            <a:pPr algn="just"/>
            <a:endParaRPr lang="en-IN" sz="2400" dirty="0"/>
          </a:p>
        </p:txBody>
      </p:sp>
    </p:spTree>
    <p:extLst>
      <p:ext uri="{BB962C8B-B14F-4D97-AF65-F5344CB8AC3E}">
        <p14:creationId xmlns:p14="http://schemas.microsoft.com/office/powerpoint/2010/main" val="211932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7940C-913C-4546-AB64-FCC994C10269}"/>
              </a:ext>
            </a:extLst>
          </p:cNvPr>
          <p:cNvSpPr>
            <a:spLocks noGrp="1"/>
          </p:cNvSpPr>
          <p:nvPr>
            <p:ph type="title"/>
          </p:nvPr>
        </p:nvSpPr>
        <p:spPr>
          <a:xfrm>
            <a:off x="838200" y="365126"/>
            <a:ext cx="10515600" cy="1011188"/>
          </a:xfrm>
        </p:spPr>
        <p:txBody>
          <a:bodyPr/>
          <a:lstStyle/>
          <a:p>
            <a:pPr algn="ctr"/>
            <a:r>
              <a:rPr lang="en-US" sz="4400" b="0" i="0" dirty="0">
                <a:solidFill>
                  <a:srgbClr val="FF0000"/>
                </a:solidFill>
                <a:effectLst/>
                <a:latin typeface="var(--cds-font-family-source-sans-pro)"/>
              </a:rPr>
              <a:t>Examples:</a:t>
            </a:r>
            <a:endParaRPr lang="en-IN" dirty="0">
              <a:solidFill>
                <a:srgbClr val="FF0000"/>
              </a:solidFill>
            </a:endParaRPr>
          </a:p>
        </p:txBody>
      </p:sp>
      <p:sp>
        <p:nvSpPr>
          <p:cNvPr id="3" name="Content Placeholder 2">
            <a:extLst>
              <a:ext uri="{FF2B5EF4-FFF2-40B4-BE49-F238E27FC236}">
                <a16:creationId xmlns:a16="http://schemas.microsoft.com/office/drawing/2014/main" id="{39295502-9A2B-45C9-8DC7-F5D79DC1CDF1}"/>
              </a:ext>
            </a:extLst>
          </p:cNvPr>
          <p:cNvSpPr>
            <a:spLocks noGrp="1"/>
          </p:cNvSpPr>
          <p:nvPr>
            <p:ph idx="1"/>
          </p:nvPr>
        </p:nvSpPr>
        <p:spPr>
          <a:xfrm>
            <a:off x="838200" y="1253331"/>
            <a:ext cx="10515600" cy="4351338"/>
          </a:xfrm>
        </p:spPr>
        <p:txBody>
          <a:bodyPr/>
          <a:lstStyle/>
          <a:p>
            <a:pPr algn="just">
              <a:buFont typeface="Arial" panose="020B0604020202020204" pitchFamily="34" charset="0"/>
              <a:buChar char="•"/>
            </a:pPr>
            <a:r>
              <a:rPr lang="en-US" sz="2800" b="0" i="0" dirty="0">
                <a:solidFill>
                  <a:srgbClr val="1F1F1F"/>
                </a:solidFill>
                <a:effectLst/>
                <a:latin typeface="var(--cds-font-family-source-sans-pro)"/>
              </a:rPr>
              <a:t>When you are asked to create a recipe, follow these rules. Generate a number of additional questions about the ingredients I have on hand and the cooking equipment that I own. Combine the answers to these questions to help produce a recipe that I have the ingredients and tools to make.</a:t>
            </a:r>
          </a:p>
          <a:p>
            <a:endParaRPr lang="en-IN" dirty="0"/>
          </a:p>
        </p:txBody>
      </p:sp>
    </p:spTree>
    <p:extLst>
      <p:ext uri="{BB962C8B-B14F-4D97-AF65-F5344CB8AC3E}">
        <p14:creationId xmlns:p14="http://schemas.microsoft.com/office/powerpoint/2010/main" val="795237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1748</Words>
  <Application>Microsoft Office PowerPoint</Application>
  <PresentationFormat>Widescreen</PresentationFormat>
  <Paragraphs>90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OpenSans</vt:lpstr>
      <vt:lpstr>var(--cds-font-family-source-sans-pro)</vt:lpstr>
      <vt:lpstr>Office Theme</vt:lpstr>
      <vt:lpstr>PROMPT</vt:lpstr>
      <vt:lpstr>Reading a Prompt Pattern:</vt:lpstr>
      <vt:lpstr>PowerPoint Presentation</vt:lpstr>
      <vt:lpstr>PowerPoint Presentation</vt:lpstr>
      <vt:lpstr>Format of the Persona Pattern:</vt:lpstr>
      <vt:lpstr>Format of the Question Refinement Pattern:</vt:lpstr>
      <vt:lpstr>Examples:</vt:lpstr>
      <vt:lpstr>Format of the Cognitive Verifier Pattern:</vt:lpstr>
      <vt:lpstr>Examples:</vt:lpstr>
      <vt:lpstr>Format of the Audience Persona Pattern:</vt:lpstr>
      <vt:lpstr>Format of the Flipped Interaction Pattern</vt:lpstr>
      <vt:lpstr>Format of the Game Play Pattern:</vt:lpstr>
      <vt:lpstr>Format of the Template Pattern</vt:lpstr>
      <vt:lpstr>Format of the Recipe Pattern: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Ramanjot</dc:creator>
  <cp:lastModifiedBy>Ramanjot</cp:lastModifiedBy>
  <cp:revision>29</cp:revision>
  <dcterms:created xsi:type="dcterms:W3CDTF">2024-02-06T13:40:17Z</dcterms:created>
  <dcterms:modified xsi:type="dcterms:W3CDTF">2024-02-06T14:05:00Z</dcterms:modified>
</cp:coreProperties>
</file>