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9"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498" y="53"/>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5A89C-DB91-44E6-8F5C-3B18D93D3856}"/>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2FA58755-F87A-4127-A946-30B567134AC7}"/>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B50A41F8-C4F4-42EA-BA16-D3DF6695316B}"/>
              </a:ext>
            </a:extLst>
          </p:cNvPr>
          <p:cNvSpPr>
            <a:spLocks noGrp="1"/>
          </p:cNvSpPr>
          <p:nvPr>
            <p:ph type="dt" sz="half" idx="10"/>
          </p:nvPr>
        </p:nvSpPr>
        <p:spPr/>
        <p:txBody>
          <a:bodyPr/>
          <a:lstStyle/>
          <a:p>
            <a:fld id="{33B698C8-8943-4594-A49C-04292D43D473}" type="datetimeFigureOut">
              <a:rPr lang="en-US" smtClean="0"/>
              <a:pPr/>
              <a:t>11-Nov-22</a:t>
            </a:fld>
            <a:endParaRPr lang="en-US"/>
          </a:p>
        </p:txBody>
      </p:sp>
      <p:sp>
        <p:nvSpPr>
          <p:cNvPr id="5" name="Footer Placeholder 4">
            <a:extLst>
              <a:ext uri="{FF2B5EF4-FFF2-40B4-BE49-F238E27FC236}">
                <a16:creationId xmlns:a16="http://schemas.microsoft.com/office/drawing/2014/main" id="{A74D8A6E-BF92-4492-9452-868624FF01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FF07EE-9BED-4F1C-B458-30C7E07B2C66}"/>
              </a:ext>
            </a:extLst>
          </p:cNvPr>
          <p:cNvSpPr>
            <a:spLocks noGrp="1"/>
          </p:cNvSpPr>
          <p:nvPr>
            <p:ph type="sldNum" sz="quarter" idx="12"/>
          </p:nvPr>
        </p:nvSpPr>
        <p:spPr/>
        <p:txBody>
          <a:bodyPr/>
          <a:lstStyle/>
          <a:p>
            <a:fld id="{A5DEB5E0-8952-4C14-8534-26AC0A6B4FC9}" type="slidenum">
              <a:rPr lang="en-US" smtClean="0"/>
              <a:pPr/>
              <a:t>‹#›</a:t>
            </a:fld>
            <a:endParaRPr lang="en-US"/>
          </a:p>
        </p:txBody>
      </p:sp>
    </p:spTree>
    <p:extLst>
      <p:ext uri="{BB962C8B-B14F-4D97-AF65-F5344CB8AC3E}">
        <p14:creationId xmlns:p14="http://schemas.microsoft.com/office/powerpoint/2010/main" val="9309840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10182-6089-4482-A72E-F82062E988B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D1910B6-1F7B-489C-99F6-6E16840C06E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C7138D-91E8-4DD0-85C1-70BA403D470F}"/>
              </a:ext>
            </a:extLst>
          </p:cNvPr>
          <p:cNvSpPr>
            <a:spLocks noGrp="1"/>
          </p:cNvSpPr>
          <p:nvPr>
            <p:ph type="dt" sz="half" idx="10"/>
          </p:nvPr>
        </p:nvSpPr>
        <p:spPr/>
        <p:txBody>
          <a:bodyPr/>
          <a:lstStyle/>
          <a:p>
            <a:fld id="{33B698C8-8943-4594-A49C-04292D43D473}" type="datetimeFigureOut">
              <a:rPr lang="en-US" smtClean="0"/>
              <a:pPr/>
              <a:t>11-Nov-22</a:t>
            </a:fld>
            <a:endParaRPr lang="en-US"/>
          </a:p>
        </p:txBody>
      </p:sp>
      <p:sp>
        <p:nvSpPr>
          <p:cNvPr id="5" name="Footer Placeholder 4">
            <a:extLst>
              <a:ext uri="{FF2B5EF4-FFF2-40B4-BE49-F238E27FC236}">
                <a16:creationId xmlns:a16="http://schemas.microsoft.com/office/drawing/2014/main" id="{CA6F815F-5C66-4C1F-B256-DE3BF11FCC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43CCD6-2007-4BD8-9CBF-589FCCF09F3F}"/>
              </a:ext>
            </a:extLst>
          </p:cNvPr>
          <p:cNvSpPr>
            <a:spLocks noGrp="1"/>
          </p:cNvSpPr>
          <p:nvPr>
            <p:ph type="sldNum" sz="quarter" idx="12"/>
          </p:nvPr>
        </p:nvSpPr>
        <p:spPr/>
        <p:txBody>
          <a:bodyPr/>
          <a:lstStyle/>
          <a:p>
            <a:fld id="{A5DEB5E0-8952-4C14-8534-26AC0A6B4FC9}" type="slidenum">
              <a:rPr lang="en-US" smtClean="0"/>
              <a:pPr/>
              <a:t>‹#›</a:t>
            </a:fld>
            <a:endParaRPr lang="en-US"/>
          </a:p>
        </p:txBody>
      </p:sp>
    </p:spTree>
    <p:extLst>
      <p:ext uri="{BB962C8B-B14F-4D97-AF65-F5344CB8AC3E}">
        <p14:creationId xmlns:p14="http://schemas.microsoft.com/office/powerpoint/2010/main" val="37222401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439335D-6802-49F8-ABE1-85213304C413}"/>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5BC076F-07AA-4BF0-9D40-AF9CA1CB18D9}"/>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37624E-9D83-4B6A-81B1-96EE85744FDB}"/>
              </a:ext>
            </a:extLst>
          </p:cNvPr>
          <p:cNvSpPr>
            <a:spLocks noGrp="1"/>
          </p:cNvSpPr>
          <p:nvPr>
            <p:ph type="dt" sz="half" idx="10"/>
          </p:nvPr>
        </p:nvSpPr>
        <p:spPr/>
        <p:txBody>
          <a:bodyPr/>
          <a:lstStyle/>
          <a:p>
            <a:fld id="{33B698C8-8943-4594-A49C-04292D43D473}" type="datetimeFigureOut">
              <a:rPr lang="en-US" smtClean="0"/>
              <a:pPr/>
              <a:t>11-Nov-22</a:t>
            </a:fld>
            <a:endParaRPr lang="en-US"/>
          </a:p>
        </p:txBody>
      </p:sp>
      <p:sp>
        <p:nvSpPr>
          <p:cNvPr id="5" name="Footer Placeholder 4">
            <a:extLst>
              <a:ext uri="{FF2B5EF4-FFF2-40B4-BE49-F238E27FC236}">
                <a16:creationId xmlns:a16="http://schemas.microsoft.com/office/drawing/2014/main" id="{D3AAA428-6474-47F5-B7F0-1D510E66AF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CE4BB1-EAB1-463D-A5CA-31DD6F4DC01B}"/>
              </a:ext>
            </a:extLst>
          </p:cNvPr>
          <p:cNvSpPr>
            <a:spLocks noGrp="1"/>
          </p:cNvSpPr>
          <p:nvPr>
            <p:ph type="sldNum" sz="quarter" idx="12"/>
          </p:nvPr>
        </p:nvSpPr>
        <p:spPr/>
        <p:txBody>
          <a:bodyPr/>
          <a:lstStyle/>
          <a:p>
            <a:fld id="{A5DEB5E0-8952-4C14-8534-26AC0A6B4FC9}" type="slidenum">
              <a:rPr lang="en-US" smtClean="0"/>
              <a:pPr/>
              <a:t>‹#›</a:t>
            </a:fld>
            <a:endParaRPr lang="en-US"/>
          </a:p>
        </p:txBody>
      </p:sp>
    </p:spTree>
    <p:extLst>
      <p:ext uri="{BB962C8B-B14F-4D97-AF65-F5344CB8AC3E}">
        <p14:creationId xmlns:p14="http://schemas.microsoft.com/office/powerpoint/2010/main" val="40203949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C8EDE-D106-4758-AC8C-554AEE7D03F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F910D78-F465-4253-8C48-9AF5B5DC79A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FB1E7E-CC71-43F7-89BD-F794CB593EB8}"/>
              </a:ext>
            </a:extLst>
          </p:cNvPr>
          <p:cNvSpPr>
            <a:spLocks noGrp="1"/>
          </p:cNvSpPr>
          <p:nvPr>
            <p:ph type="dt" sz="half" idx="10"/>
          </p:nvPr>
        </p:nvSpPr>
        <p:spPr/>
        <p:txBody>
          <a:bodyPr/>
          <a:lstStyle/>
          <a:p>
            <a:fld id="{33B698C8-8943-4594-A49C-04292D43D473}" type="datetimeFigureOut">
              <a:rPr lang="en-US" smtClean="0"/>
              <a:pPr/>
              <a:t>11-Nov-22</a:t>
            </a:fld>
            <a:endParaRPr lang="en-US"/>
          </a:p>
        </p:txBody>
      </p:sp>
      <p:sp>
        <p:nvSpPr>
          <p:cNvPr id="5" name="Footer Placeholder 4">
            <a:extLst>
              <a:ext uri="{FF2B5EF4-FFF2-40B4-BE49-F238E27FC236}">
                <a16:creationId xmlns:a16="http://schemas.microsoft.com/office/drawing/2014/main" id="{A3BBF7E7-A302-4A62-8935-9F01659818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C4A729-BAA4-44D9-96EA-63BCB01B7060}"/>
              </a:ext>
            </a:extLst>
          </p:cNvPr>
          <p:cNvSpPr>
            <a:spLocks noGrp="1"/>
          </p:cNvSpPr>
          <p:nvPr>
            <p:ph type="sldNum" sz="quarter" idx="12"/>
          </p:nvPr>
        </p:nvSpPr>
        <p:spPr/>
        <p:txBody>
          <a:bodyPr/>
          <a:lstStyle/>
          <a:p>
            <a:fld id="{A5DEB5E0-8952-4C14-8534-26AC0A6B4FC9}" type="slidenum">
              <a:rPr lang="en-US" smtClean="0"/>
              <a:pPr/>
              <a:t>‹#›</a:t>
            </a:fld>
            <a:endParaRPr lang="en-US"/>
          </a:p>
        </p:txBody>
      </p:sp>
    </p:spTree>
    <p:extLst>
      <p:ext uri="{BB962C8B-B14F-4D97-AF65-F5344CB8AC3E}">
        <p14:creationId xmlns:p14="http://schemas.microsoft.com/office/powerpoint/2010/main" val="37679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23AEF-E8A3-4DC2-A0AF-C7B41079286A}"/>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5545AF32-3819-4057-BEF4-410DDE8E654C}"/>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DBE290E-1F68-40E9-A2D7-6E2D88D3664B}"/>
              </a:ext>
            </a:extLst>
          </p:cNvPr>
          <p:cNvSpPr>
            <a:spLocks noGrp="1"/>
          </p:cNvSpPr>
          <p:nvPr>
            <p:ph type="dt" sz="half" idx="10"/>
          </p:nvPr>
        </p:nvSpPr>
        <p:spPr/>
        <p:txBody>
          <a:bodyPr/>
          <a:lstStyle/>
          <a:p>
            <a:fld id="{33B698C8-8943-4594-A49C-04292D43D473}" type="datetimeFigureOut">
              <a:rPr lang="en-US" smtClean="0"/>
              <a:pPr/>
              <a:t>11-Nov-22</a:t>
            </a:fld>
            <a:endParaRPr lang="en-US"/>
          </a:p>
        </p:txBody>
      </p:sp>
      <p:sp>
        <p:nvSpPr>
          <p:cNvPr id="5" name="Footer Placeholder 4">
            <a:extLst>
              <a:ext uri="{FF2B5EF4-FFF2-40B4-BE49-F238E27FC236}">
                <a16:creationId xmlns:a16="http://schemas.microsoft.com/office/drawing/2014/main" id="{913ABC5D-0432-4F38-A07B-F2BBF3B7A5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832AAD-0D3F-4578-B42B-BBFEF908E177}"/>
              </a:ext>
            </a:extLst>
          </p:cNvPr>
          <p:cNvSpPr>
            <a:spLocks noGrp="1"/>
          </p:cNvSpPr>
          <p:nvPr>
            <p:ph type="sldNum" sz="quarter" idx="12"/>
          </p:nvPr>
        </p:nvSpPr>
        <p:spPr/>
        <p:txBody>
          <a:bodyPr/>
          <a:lstStyle/>
          <a:p>
            <a:fld id="{A5DEB5E0-8952-4C14-8534-26AC0A6B4FC9}" type="slidenum">
              <a:rPr lang="en-US" smtClean="0"/>
              <a:pPr/>
              <a:t>‹#›</a:t>
            </a:fld>
            <a:endParaRPr lang="en-US"/>
          </a:p>
        </p:txBody>
      </p:sp>
    </p:spTree>
    <p:extLst>
      <p:ext uri="{BB962C8B-B14F-4D97-AF65-F5344CB8AC3E}">
        <p14:creationId xmlns:p14="http://schemas.microsoft.com/office/powerpoint/2010/main" val="16357044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5F410-1175-4513-921F-792E69CE3D0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F0091C8-1B07-4EE0-A272-5EC8C4E10350}"/>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C4EF379-D888-44DE-8685-FFCD87289D24}"/>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1A55E7D-CF61-405D-B728-9FF3E86CEAC8}"/>
              </a:ext>
            </a:extLst>
          </p:cNvPr>
          <p:cNvSpPr>
            <a:spLocks noGrp="1"/>
          </p:cNvSpPr>
          <p:nvPr>
            <p:ph type="dt" sz="half" idx="10"/>
          </p:nvPr>
        </p:nvSpPr>
        <p:spPr/>
        <p:txBody>
          <a:bodyPr/>
          <a:lstStyle/>
          <a:p>
            <a:fld id="{33B698C8-8943-4594-A49C-04292D43D473}" type="datetimeFigureOut">
              <a:rPr lang="en-US" smtClean="0"/>
              <a:pPr/>
              <a:t>11-Nov-22</a:t>
            </a:fld>
            <a:endParaRPr lang="en-US"/>
          </a:p>
        </p:txBody>
      </p:sp>
      <p:sp>
        <p:nvSpPr>
          <p:cNvPr id="6" name="Footer Placeholder 5">
            <a:extLst>
              <a:ext uri="{FF2B5EF4-FFF2-40B4-BE49-F238E27FC236}">
                <a16:creationId xmlns:a16="http://schemas.microsoft.com/office/drawing/2014/main" id="{57C33176-A41A-4445-A3B1-4E764CA82EA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154957-F972-4601-A5B4-32B0D34CAD55}"/>
              </a:ext>
            </a:extLst>
          </p:cNvPr>
          <p:cNvSpPr>
            <a:spLocks noGrp="1"/>
          </p:cNvSpPr>
          <p:nvPr>
            <p:ph type="sldNum" sz="quarter" idx="12"/>
          </p:nvPr>
        </p:nvSpPr>
        <p:spPr/>
        <p:txBody>
          <a:bodyPr/>
          <a:lstStyle/>
          <a:p>
            <a:fld id="{A5DEB5E0-8952-4C14-8534-26AC0A6B4FC9}" type="slidenum">
              <a:rPr lang="en-US" smtClean="0"/>
              <a:pPr/>
              <a:t>‹#›</a:t>
            </a:fld>
            <a:endParaRPr lang="en-US"/>
          </a:p>
        </p:txBody>
      </p:sp>
    </p:spTree>
    <p:extLst>
      <p:ext uri="{BB962C8B-B14F-4D97-AF65-F5344CB8AC3E}">
        <p14:creationId xmlns:p14="http://schemas.microsoft.com/office/powerpoint/2010/main" val="32163166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C03B8-AE9F-4AFF-8B93-697E3DD0D03E}"/>
              </a:ext>
            </a:extLst>
          </p:cNvPr>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9A6CF98-9C86-4262-A7EB-64CE66718B2A}"/>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9ED7AE08-F6C6-40EF-ACEA-6185BF4D8D66}"/>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67464CE-27CE-47C7-B9A8-A4648BF5C0F6}"/>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EB9C07C8-757C-4768-9795-167DB353B80B}"/>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DD46D75-BCBB-4186-8C46-FC8F6A11549C}"/>
              </a:ext>
            </a:extLst>
          </p:cNvPr>
          <p:cNvSpPr>
            <a:spLocks noGrp="1"/>
          </p:cNvSpPr>
          <p:nvPr>
            <p:ph type="dt" sz="half" idx="10"/>
          </p:nvPr>
        </p:nvSpPr>
        <p:spPr/>
        <p:txBody>
          <a:bodyPr/>
          <a:lstStyle/>
          <a:p>
            <a:fld id="{33B698C8-8943-4594-A49C-04292D43D473}" type="datetimeFigureOut">
              <a:rPr lang="en-US" smtClean="0"/>
              <a:pPr/>
              <a:t>11-Nov-22</a:t>
            </a:fld>
            <a:endParaRPr lang="en-US"/>
          </a:p>
        </p:txBody>
      </p:sp>
      <p:sp>
        <p:nvSpPr>
          <p:cNvPr id="8" name="Footer Placeholder 7">
            <a:extLst>
              <a:ext uri="{FF2B5EF4-FFF2-40B4-BE49-F238E27FC236}">
                <a16:creationId xmlns:a16="http://schemas.microsoft.com/office/drawing/2014/main" id="{4D5E4368-3A6E-4D13-B415-48A85FAAE3B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DDC5F27-88CB-4F5E-ACE6-761F0A442D63}"/>
              </a:ext>
            </a:extLst>
          </p:cNvPr>
          <p:cNvSpPr>
            <a:spLocks noGrp="1"/>
          </p:cNvSpPr>
          <p:nvPr>
            <p:ph type="sldNum" sz="quarter" idx="12"/>
          </p:nvPr>
        </p:nvSpPr>
        <p:spPr/>
        <p:txBody>
          <a:bodyPr/>
          <a:lstStyle/>
          <a:p>
            <a:fld id="{A5DEB5E0-8952-4C14-8534-26AC0A6B4FC9}" type="slidenum">
              <a:rPr lang="en-US" smtClean="0"/>
              <a:pPr/>
              <a:t>‹#›</a:t>
            </a:fld>
            <a:endParaRPr lang="en-US"/>
          </a:p>
        </p:txBody>
      </p:sp>
    </p:spTree>
    <p:extLst>
      <p:ext uri="{BB962C8B-B14F-4D97-AF65-F5344CB8AC3E}">
        <p14:creationId xmlns:p14="http://schemas.microsoft.com/office/powerpoint/2010/main" val="17290745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67CED-C928-46F0-9921-1D9F0225AF2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6FEE117-E72A-43E5-B3C7-D0EBAB0E3877}"/>
              </a:ext>
            </a:extLst>
          </p:cNvPr>
          <p:cNvSpPr>
            <a:spLocks noGrp="1"/>
          </p:cNvSpPr>
          <p:nvPr>
            <p:ph type="dt" sz="half" idx="10"/>
          </p:nvPr>
        </p:nvSpPr>
        <p:spPr/>
        <p:txBody>
          <a:bodyPr/>
          <a:lstStyle/>
          <a:p>
            <a:fld id="{33B698C8-8943-4594-A49C-04292D43D473}" type="datetimeFigureOut">
              <a:rPr lang="en-US" smtClean="0"/>
              <a:pPr/>
              <a:t>11-Nov-22</a:t>
            </a:fld>
            <a:endParaRPr lang="en-US"/>
          </a:p>
        </p:txBody>
      </p:sp>
      <p:sp>
        <p:nvSpPr>
          <p:cNvPr id="4" name="Footer Placeholder 3">
            <a:extLst>
              <a:ext uri="{FF2B5EF4-FFF2-40B4-BE49-F238E27FC236}">
                <a16:creationId xmlns:a16="http://schemas.microsoft.com/office/drawing/2014/main" id="{97879F73-B18A-42A7-B17E-4F39AD145F2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141ACE1-3352-4538-A870-C2F3CA930246}"/>
              </a:ext>
            </a:extLst>
          </p:cNvPr>
          <p:cNvSpPr>
            <a:spLocks noGrp="1"/>
          </p:cNvSpPr>
          <p:nvPr>
            <p:ph type="sldNum" sz="quarter" idx="12"/>
          </p:nvPr>
        </p:nvSpPr>
        <p:spPr/>
        <p:txBody>
          <a:bodyPr/>
          <a:lstStyle/>
          <a:p>
            <a:fld id="{A5DEB5E0-8952-4C14-8534-26AC0A6B4FC9}" type="slidenum">
              <a:rPr lang="en-US" smtClean="0"/>
              <a:pPr/>
              <a:t>‹#›</a:t>
            </a:fld>
            <a:endParaRPr lang="en-US"/>
          </a:p>
        </p:txBody>
      </p:sp>
    </p:spTree>
    <p:extLst>
      <p:ext uri="{BB962C8B-B14F-4D97-AF65-F5344CB8AC3E}">
        <p14:creationId xmlns:p14="http://schemas.microsoft.com/office/powerpoint/2010/main" val="22719620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F0082F1-9125-4D5C-B34B-C07295B90AB0}"/>
              </a:ext>
            </a:extLst>
          </p:cNvPr>
          <p:cNvSpPr>
            <a:spLocks noGrp="1"/>
          </p:cNvSpPr>
          <p:nvPr>
            <p:ph type="dt" sz="half" idx="10"/>
          </p:nvPr>
        </p:nvSpPr>
        <p:spPr/>
        <p:txBody>
          <a:bodyPr/>
          <a:lstStyle/>
          <a:p>
            <a:fld id="{33B698C8-8943-4594-A49C-04292D43D473}" type="datetimeFigureOut">
              <a:rPr lang="en-US" smtClean="0"/>
              <a:pPr/>
              <a:t>11-Nov-22</a:t>
            </a:fld>
            <a:endParaRPr lang="en-US"/>
          </a:p>
        </p:txBody>
      </p:sp>
      <p:sp>
        <p:nvSpPr>
          <p:cNvPr id="3" name="Footer Placeholder 2">
            <a:extLst>
              <a:ext uri="{FF2B5EF4-FFF2-40B4-BE49-F238E27FC236}">
                <a16:creationId xmlns:a16="http://schemas.microsoft.com/office/drawing/2014/main" id="{52BB00EB-B291-4C8C-9B86-0272DCAD01D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2476425-7722-44FC-90A4-F1A5D986B99D}"/>
              </a:ext>
            </a:extLst>
          </p:cNvPr>
          <p:cNvSpPr>
            <a:spLocks noGrp="1"/>
          </p:cNvSpPr>
          <p:nvPr>
            <p:ph type="sldNum" sz="quarter" idx="12"/>
          </p:nvPr>
        </p:nvSpPr>
        <p:spPr/>
        <p:txBody>
          <a:bodyPr/>
          <a:lstStyle/>
          <a:p>
            <a:fld id="{A5DEB5E0-8952-4C14-8534-26AC0A6B4FC9}" type="slidenum">
              <a:rPr lang="en-US" smtClean="0"/>
              <a:pPr/>
              <a:t>‹#›</a:t>
            </a:fld>
            <a:endParaRPr lang="en-US"/>
          </a:p>
        </p:txBody>
      </p:sp>
    </p:spTree>
    <p:extLst>
      <p:ext uri="{BB962C8B-B14F-4D97-AF65-F5344CB8AC3E}">
        <p14:creationId xmlns:p14="http://schemas.microsoft.com/office/powerpoint/2010/main" val="33844271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F69EA-EDB4-4E55-8DE1-E5399C0236A3}"/>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3FC99295-4F8F-4600-B56D-42C77B3B3246}"/>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CDBEE5D-AA12-4F16-9DE8-00F109BA2CF0}"/>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CF0E5D21-8B69-4184-BE51-6E458AA53146}"/>
              </a:ext>
            </a:extLst>
          </p:cNvPr>
          <p:cNvSpPr>
            <a:spLocks noGrp="1"/>
          </p:cNvSpPr>
          <p:nvPr>
            <p:ph type="dt" sz="half" idx="10"/>
          </p:nvPr>
        </p:nvSpPr>
        <p:spPr/>
        <p:txBody>
          <a:bodyPr/>
          <a:lstStyle/>
          <a:p>
            <a:fld id="{33B698C8-8943-4594-A49C-04292D43D473}" type="datetimeFigureOut">
              <a:rPr lang="en-US" smtClean="0"/>
              <a:pPr/>
              <a:t>11-Nov-22</a:t>
            </a:fld>
            <a:endParaRPr lang="en-US"/>
          </a:p>
        </p:txBody>
      </p:sp>
      <p:sp>
        <p:nvSpPr>
          <p:cNvPr id="6" name="Footer Placeholder 5">
            <a:extLst>
              <a:ext uri="{FF2B5EF4-FFF2-40B4-BE49-F238E27FC236}">
                <a16:creationId xmlns:a16="http://schemas.microsoft.com/office/drawing/2014/main" id="{3571A0E5-C196-4245-AB49-DDE30B5373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3241FC5-6C29-4A6A-BE68-F4EE504F7378}"/>
              </a:ext>
            </a:extLst>
          </p:cNvPr>
          <p:cNvSpPr>
            <a:spLocks noGrp="1"/>
          </p:cNvSpPr>
          <p:nvPr>
            <p:ph type="sldNum" sz="quarter" idx="12"/>
          </p:nvPr>
        </p:nvSpPr>
        <p:spPr/>
        <p:txBody>
          <a:bodyPr/>
          <a:lstStyle/>
          <a:p>
            <a:fld id="{A5DEB5E0-8952-4C14-8534-26AC0A6B4FC9}" type="slidenum">
              <a:rPr lang="en-US" smtClean="0"/>
              <a:pPr/>
              <a:t>‹#›</a:t>
            </a:fld>
            <a:endParaRPr lang="en-US"/>
          </a:p>
        </p:txBody>
      </p:sp>
    </p:spTree>
    <p:extLst>
      <p:ext uri="{BB962C8B-B14F-4D97-AF65-F5344CB8AC3E}">
        <p14:creationId xmlns:p14="http://schemas.microsoft.com/office/powerpoint/2010/main" val="8159651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3C63E-4949-4C02-9F95-CEB28155C994}"/>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8271B423-539B-4B05-85E3-DE3CECC0148B}"/>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A994428D-3302-4F9C-9BA8-5DBE241F9B48}"/>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9029B8B9-665E-46E9-ACDA-2E9B7323419E}"/>
              </a:ext>
            </a:extLst>
          </p:cNvPr>
          <p:cNvSpPr>
            <a:spLocks noGrp="1"/>
          </p:cNvSpPr>
          <p:nvPr>
            <p:ph type="dt" sz="half" idx="10"/>
          </p:nvPr>
        </p:nvSpPr>
        <p:spPr/>
        <p:txBody>
          <a:bodyPr/>
          <a:lstStyle/>
          <a:p>
            <a:fld id="{33B698C8-8943-4594-A49C-04292D43D473}" type="datetimeFigureOut">
              <a:rPr lang="en-US" smtClean="0"/>
              <a:pPr/>
              <a:t>11-Nov-22</a:t>
            </a:fld>
            <a:endParaRPr lang="en-US"/>
          </a:p>
        </p:txBody>
      </p:sp>
      <p:sp>
        <p:nvSpPr>
          <p:cNvPr id="6" name="Footer Placeholder 5">
            <a:extLst>
              <a:ext uri="{FF2B5EF4-FFF2-40B4-BE49-F238E27FC236}">
                <a16:creationId xmlns:a16="http://schemas.microsoft.com/office/drawing/2014/main" id="{A2D5D83D-2719-4385-878A-999696B09C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66E41E7-8881-4365-8107-E422FB3FF924}"/>
              </a:ext>
            </a:extLst>
          </p:cNvPr>
          <p:cNvSpPr>
            <a:spLocks noGrp="1"/>
          </p:cNvSpPr>
          <p:nvPr>
            <p:ph type="sldNum" sz="quarter" idx="12"/>
          </p:nvPr>
        </p:nvSpPr>
        <p:spPr/>
        <p:txBody>
          <a:bodyPr/>
          <a:lstStyle/>
          <a:p>
            <a:fld id="{A5DEB5E0-8952-4C14-8534-26AC0A6B4FC9}" type="slidenum">
              <a:rPr lang="en-US" smtClean="0"/>
              <a:pPr/>
              <a:t>‹#›</a:t>
            </a:fld>
            <a:endParaRPr lang="en-US"/>
          </a:p>
        </p:txBody>
      </p:sp>
    </p:spTree>
    <p:extLst>
      <p:ext uri="{BB962C8B-B14F-4D97-AF65-F5344CB8AC3E}">
        <p14:creationId xmlns:p14="http://schemas.microsoft.com/office/powerpoint/2010/main" val="20291019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A7376F7-BAD8-4636-9FB4-9AA7D748E324}"/>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9C35C22-109C-453D-A26D-995FB66B3BFF}"/>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A12248-35B8-4933-B289-DF34D1BD56A1}"/>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33B698C8-8943-4594-A49C-04292D43D473}" type="datetimeFigureOut">
              <a:rPr lang="en-US" smtClean="0"/>
              <a:pPr/>
              <a:t>11-Nov-22</a:t>
            </a:fld>
            <a:endParaRPr lang="en-US"/>
          </a:p>
        </p:txBody>
      </p:sp>
      <p:sp>
        <p:nvSpPr>
          <p:cNvPr id="5" name="Footer Placeholder 4">
            <a:extLst>
              <a:ext uri="{FF2B5EF4-FFF2-40B4-BE49-F238E27FC236}">
                <a16:creationId xmlns:a16="http://schemas.microsoft.com/office/drawing/2014/main" id="{CB745581-E100-4B68-BBFB-0DC0502250FA}"/>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76C03F2-8650-46A3-81EF-D1B6CDD2F08C}"/>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5DEB5E0-8952-4C14-8534-26AC0A6B4FC9}" type="slidenum">
              <a:rPr lang="en-US" smtClean="0"/>
              <a:pPr/>
              <a:t>‹#›</a:t>
            </a:fld>
            <a:endParaRPr lang="en-US"/>
          </a:p>
        </p:txBody>
      </p:sp>
    </p:spTree>
    <p:extLst>
      <p:ext uri="{BB962C8B-B14F-4D97-AF65-F5344CB8AC3E}">
        <p14:creationId xmlns:p14="http://schemas.microsoft.com/office/powerpoint/2010/main" val="3807954074"/>
      </p:ext>
    </p:extLst>
  </p:cSld>
  <p:clrMap bg1="dk1" tx1="lt1" bg2="dk2" tx2="lt2" accent1="accent1" accent2="accent2" accent3="accent3" accent4="accent4" accent5="accent5" accent6="accent6" hlink="hlink" folHlink="folHlink"/>
  <p:sldLayoutIdLst>
    <p:sldLayoutId id="2147483810" r:id="rId1"/>
    <p:sldLayoutId id="2147483811" r:id="rId2"/>
    <p:sldLayoutId id="2147483812" r:id="rId3"/>
    <p:sldLayoutId id="2147483813" r:id="rId4"/>
    <p:sldLayoutId id="2147483814" r:id="rId5"/>
    <p:sldLayoutId id="2147483815" r:id="rId6"/>
    <p:sldLayoutId id="2147483816" r:id="rId7"/>
    <p:sldLayoutId id="2147483817" r:id="rId8"/>
    <p:sldLayoutId id="2147483818" r:id="rId9"/>
    <p:sldLayoutId id="2147483819" r:id="rId10"/>
    <p:sldLayoutId id="2147483820"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905000" y="1295400"/>
            <a:ext cx="5638800" cy="28194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762000" y="1143000"/>
            <a:ext cx="7772400" cy="2819401"/>
          </a:xfrm>
        </p:spPr>
        <p:txBody>
          <a:bodyPr>
            <a:noAutofit/>
          </a:bodyPr>
          <a:lstStyle/>
          <a:p>
            <a:r>
              <a:rPr lang="en-US" sz="7200" dirty="0">
                <a:solidFill>
                  <a:schemeClr val="accent5">
                    <a:lumMod val="50000"/>
                  </a:schemeClr>
                </a:solidFill>
                <a:latin typeface="Andalus" pitchFamily="18" charset="-78"/>
                <a:cs typeface="Andalus" pitchFamily="18" charset="-78"/>
              </a:rPr>
              <a:t>Mixture and Alligation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304800"/>
            <a:ext cx="8458200" cy="4832092"/>
          </a:xfrm>
          <a:prstGeom prst="rect">
            <a:avLst/>
          </a:prstGeom>
          <a:noFill/>
        </p:spPr>
        <p:txBody>
          <a:bodyPr wrap="square" rtlCol="0">
            <a:spAutoFit/>
          </a:bodyPr>
          <a:lstStyle/>
          <a:p>
            <a:pPr marL="514350" indent="-514350" algn="just">
              <a:buFont typeface="+mj-lt"/>
              <a:buAutoNum type="arabicPeriod" startAt="4"/>
            </a:pPr>
            <a:r>
              <a:rPr lang="en-US" sz="2800" dirty="0">
                <a:latin typeface="Book Antiqua" pitchFamily="18" charset="0"/>
                <a:cs typeface="Times New Roman" pitchFamily="18" charset="0"/>
              </a:rPr>
              <a:t>How many kg of tea worth Rs. 25/kg must be blended with 30 kg of tea worth Rs. 35/kg so that by selling the blended variety at Rs. 33/kg there should be a gain of 10%?</a:t>
            </a:r>
          </a:p>
          <a:p>
            <a:pPr marL="514350" indent="-514350" algn="just"/>
            <a:endParaRPr lang="en-US" sz="2800" dirty="0">
              <a:latin typeface="Book Antiqua" pitchFamily="18" charset="0"/>
              <a:cs typeface="Times New Roman" pitchFamily="18" charset="0"/>
            </a:endParaRPr>
          </a:p>
          <a:p>
            <a:pPr marL="514350" indent="-514350" algn="just">
              <a:lnSpc>
                <a:spcPct val="150000"/>
              </a:lnSpc>
            </a:pPr>
            <a:r>
              <a:rPr lang="en-US" sz="2800" dirty="0">
                <a:latin typeface="Book Antiqua" pitchFamily="18" charset="0"/>
              </a:rPr>
              <a:t>[A]  36 Kg</a:t>
            </a:r>
          </a:p>
          <a:p>
            <a:pPr marL="342900" indent="-342900" algn="just">
              <a:lnSpc>
                <a:spcPct val="150000"/>
              </a:lnSpc>
            </a:pPr>
            <a:r>
              <a:rPr lang="en-US" sz="2800" dirty="0">
                <a:latin typeface="Book Antiqua" pitchFamily="18" charset="0"/>
              </a:rPr>
              <a:t>[B]  40 Kg</a:t>
            </a:r>
          </a:p>
          <a:p>
            <a:pPr marL="342900" indent="-342900" algn="just">
              <a:lnSpc>
                <a:spcPct val="150000"/>
              </a:lnSpc>
            </a:pPr>
            <a:r>
              <a:rPr lang="en-US" sz="2800" dirty="0">
                <a:latin typeface="Book Antiqua" pitchFamily="18" charset="0"/>
              </a:rPr>
              <a:t>[C]  32 Kg</a:t>
            </a:r>
          </a:p>
          <a:p>
            <a:pPr marL="342900" indent="-342900" algn="just">
              <a:lnSpc>
                <a:spcPct val="150000"/>
              </a:lnSpc>
            </a:pPr>
            <a:r>
              <a:rPr lang="en-US" sz="2800" dirty="0">
                <a:latin typeface="Book Antiqua" pitchFamily="18" charset="0"/>
              </a:rPr>
              <a:t>[D]  None of the above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304800"/>
            <a:ext cx="8458200" cy="4401205"/>
          </a:xfrm>
          <a:prstGeom prst="rect">
            <a:avLst/>
          </a:prstGeom>
          <a:noFill/>
        </p:spPr>
        <p:txBody>
          <a:bodyPr wrap="square" rtlCol="0">
            <a:spAutoFit/>
          </a:bodyPr>
          <a:lstStyle/>
          <a:p>
            <a:pPr marL="514350" indent="-514350" algn="just">
              <a:buFont typeface="+mj-lt"/>
              <a:buAutoNum type="arabicPeriod" startAt="5"/>
            </a:pPr>
            <a:r>
              <a:rPr lang="en-US" sz="2800" dirty="0">
                <a:latin typeface="Book Antiqua" pitchFamily="18" charset="0"/>
                <a:cs typeface="Times New Roman" pitchFamily="18" charset="0"/>
              </a:rPr>
              <a:t>A dishonest milkman professes to sell his milk at cost price but he mixes it with water and thereby gains 25%. The percentage of water in the mixture is:</a:t>
            </a:r>
          </a:p>
          <a:p>
            <a:pPr marL="514350" indent="-514350" algn="just">
              <a:lnSpc>
                <a:spcPct val="150000"/>
              </a:lnSpc>
            </a:pPr>
            <a:r>
              <a:rPr lang="en-US" sz="2800" dirty="0">
                <a:latin typeface="Book Antiqua" pitchFamily="18" charset="0"/>
              </a:rPr>
              <a:t>[A]  20%</a:t>
            </a:r>
          </a:p>
          <a:p>
            <a:pPr marL="342900" indent="-342900" algn="just">
              <a:lnSpc>
                <a:spcPct val="150000"/>
              </a:lnSpc>
            </a:pPr>
            <a:r>
              <a:rPr lang="en-US" sz="2800" dirty="0">
                <a:latin typeface="Book Antiqua" pitchFamily="18" charset="0"/>
              </a:rPr>
              <a:t>[B]  10 %</a:t>
            </a:r>
          </a:p>
          <a:p>
            <a:pPr marL="342900" indent="-342900" algn="just">
              <a:lnSpc>
                <a:spcPct val="150000"/>
              </a:lnSpc>
            </a:pPr>
            <a:r>
              <a:rPr lang="en-US" sz="2800" dirty="0">
                <a:latin typeface="Book Antiqua" pitchFamily="18" charset="0"/>
              </a:rPr>
              <a:t>[C]  11 %</a:t>
            </a:r>
          </a:p>
          <a:p>
            <a:pPr marL="342900" indent="-342900" algn="just">
              <a:lnSpc>
                <a:spcPct val="150000"/>
              </a:lnSpc>
            </a:pPr>
            <a:r>
              <a:rPr lang="en-US" sz="2800" dirty="0">
                <a:latin typeface="Book Antiqua" pitchFamily="18" charset="0"/>
              </a:rPr>
              <a:t>[D]  None of the above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304800"/>
            <a:ext cx="8458200" cy="3754874"/>
          </a:xfrm>
          <a:prstGeom prst="rect">
            <a:avLst/>
          </a:prstGeom>
          <a:noFill/>
        </p:spPr>
        <p:txBody>
          <a:bodyPr wrap="square" rtlCol="0">
            <a:spAutoFit/>
          </a:bodyPr>
          <a:lstStyle/>
          <a:p>
            <a:pPr marL="514350" indent="-514350" algn="just">
              <a:buFont typeface="+mj-lt"/>
              <a:buAutoNum type="arabicPeriod" startAt="6"/>
            </a:pPr>
            <a:r>
              <a:rPr lang="en-US" sz="2800" dirty="0">
                <a:latin typeface="Book Antiqua" pitchFamily="18" charset="0"/>
                <a:cs typeface="Times New Roman" pitchFamily="18" charset="0"/>
              </a:rPr>
              <a:t>In what ratio must water be added to spirit to gain 10% by selling it at the cost price?</a:t>
            </a:r>
          </a:p>
          <a:p>
            <a:pPr marL="514350" indent="-514350" algn="just"/>
            <a:endParaRPr lang="en-US" sz="2800" dirty="0">
              <a:latin typeface="Book Antiqua" pitchFamily="18" charset="0"/>
              <a:cs typeface="Times New Roman" pitchFamily="18" charset="0"/>
            </a:endParaRPr>
          </a:p>
          <a:p>
            <a:pPr marL="514350" indent="-514350" algn="just"/>
            <a:r>
              <a:rPr lang="en-US" sz="2800" dirty="0">
                <a:latin typeface="Book Antiqua" pitchFamily="18" charset="0"/>
              </a:rPr>
              <a:t>[A]  1 : 11</a:t>
            </a:r>
          </a:p>
          <a:p>
            <a:pPr marL="342900" indent="-342900" algn="just">
              <a:lnSpc>
                <a:spcPct val="150000"/>
              </a:lnSpc>
            </a:pPr>
            <a:r>
              <a:rPr lang="en-US" sz="2800" dirty="0">
                <a:latin typeface="Book Antiqua" pitchFamily="18" charset="0"/>
              </a:rPr>
              <a:t>[B]  1 : 5</a:t>
            </a:r>
          </a:p>
          <a:p>
            <a:pPr marL="342900" indent="-342900" algn="just">
              <a:lnSpc>
                <a:spcPct val="150000"/>
              </a:lnSpc>
            </a:pPr>
            <a:r>
              <a:rPr lang="en-US" sz="2800" dirty="0">
                <a:latin typeface="Book Antiqua" pitchFamily="18" charset="0"/>
              </a:rPr>
              <a:t>[C]  1 : 10</a:t>
            </a:r>
          </a:p>
          <a:p>
            <a:pPr marL="342900" indent="-342900" algn="just">
              <a:lnSpc>
                <a:spcPct val="150000"/>
              </a:lnSpc>
            </a:pPr>
            <a:r>
              <a:rPr lang="en-US" sz="2800" dirty="0">
                <a:latin typeface="Book Antiqua" pitchFamily="18" charset="0"/>
              </a:rPr>
              <a:t>[D]  1 : 9</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304800"/>
            <a:ext cx="8458200" cy="4616648"/>
          </a:xfrm>
          <a:prstGeom prst="rect">
            <a:avLst/>
          </a:prstGeom>
          <a:noFill/>
        </p:spPr>
        <p:txBody>
          <a:bodyPr wrap="square" rtlCol="0">
            <a:spAutoFit/>
          </a:bodyPr>
          <a:lstStyle/>
          <a:p>
            <a:pPr marL="514350" indent="-514350" algn="just">
              <a:buFont typeface="+mj-lt"/>
              <a:buAutoNum type="arabicPeriod" startAt="7"/>
            </a:pPr>
            <a:r>
              <a:rPr lang="en-US" sz="2800" dirty="0">
                <a:latin typeface="Book Antiqua" pitchFamily="18" charset="0"/>
                <a:cs typeface="Times New Roman" pitchFamily="18" charset="0"/>
              </a:rPr>
              <a:t>Sea water contains 5% salt by weight. How many kilograms of fresh water must be added to 40kg of sea water for the salt content of the solution to be 2%?</a:t>
            </a:r>
          </a:p>
          <a:p>
            <a:pPr marL="514350" indent="-514350" algn="just"/>
            <a:endParaRPr lang="en-US" sz="2800" dirty="0">
              <a:latin typeface="Book Antiqua" pitchFamily="18" charset="0"/>
              <a:cs typeface="Times New Roman" pitchFamily="18" charset="0"/>
            </a:endParaRPr>
          </a:p>
          <a:p>
            <a:pPr marL="514350" indent="-514350" algn="just"/>
            <a:r>
              <a:rPr lang="en-US" sz="2800" dirty="0">
                <a:latin typeface="Book Antiqua" pitchFamily="18" charset="0"/>
              </a:rPr>
              <a:t>[A]  50</a:t>
            </a:r>
          </a:p>
          <a:p>
            <a:pPr marL="342900" indent="-342900" algn="just">
              <a:lnSpc>
                <a:spcPct val="150000"/>
              </a:lnSpc>
            </a:pPr>
            <a:r>
              <a:rPr lang="en-US" sz="2800" dirty="0">
                <a:latin typeface="Book Antiqua" pitchFamily="18" charset="0"/>
              </a:rPr>
              <a:t>[B]   60</a:t>
            </a:r>
          </a:p>
          <a:p>
            <a:pPr marL="342900" indent="-342900" algn="just">
              <a:lnSpc>
                <a:spcPct val="150000"/>
              </a:lnSpc>
            </a:pPr>
            <a:r>
              <a:rPr lang="en-US" sz="2800" dirty="0">
                <a:latin typeface="Book Antiqua" pitchFamily="18" charset="0"/>
              </a:rPr>
              <a:t>[C]   65</a:t>
            </a:r>
          </a:p>
          <a:p>
            <a:pPr marL="342900" indent="-342900" algn="just">
              <a:lnSpc>
                <a:spcPct val="150000"/>
              </a:lnSpc>
            </a:pPr>
            <a:r>
              <a:rPr lang="en-US" sz="2800" dirty="0">
                <a:latin typeface="Book Antiqua" pitchFamily="18" charset="0"/>
              </a:rPr>
              <a:t>[D]   70</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304800"/>
            <a:ext cx="8458200" cy="4616648"/>
          </a:xfrm>
          <a:prstGeom prst="rect">
            <a:avLst/>
          </a:prstGeom>
          <a:noFill/>
        </p:spPr>
        <p:txBody>
          <a:bodyPr wrap="square" rtlCol="0">
            <a:spAutoFit/>
          </a:bodyPr>
          <a:lstStyle/>
          <a:p>
            <a:pPr marL="514350" indent="-514350" algn="just">
              <a:buFont typeface="+mj-lt"/>
              <a:buAutoNum type="arabicPeriod" startAt="8"/>
            </a:pPr>
            <a:r>
              <a:rPr lang="en-US" sz="2800" dirty="0">
                <a:latin typeface="Book Antiqua" pitchFamily="18" charset="0"/>
                <a:cs typeface="Times New Roman" pitchFamily="18" charset="0"/>
              </a:rPr>
              <a:t>A mixture of 45 L of spirit and water contains 20% of water in it. How much water must be added to it to make the water 25% in the new mixture?</a:t>
            </a:r>
          </a:p>
          <a:p>
            <a:pPr marL="514350" indent="-514350" algn="just"/>
            <a:endParaRPr lang="en-US" sz="2800" dirty="0">
              <a:latin typeface="Book Antiqua" pitchFamily="18" charset="0"/>
              <a:cs typeface="Times New Roman" pitchFamily="18" charset="0"/>
            </a:endParaRPr>
          </a:p>
          <a:p>
            <a:pPr marL="514350" indent="-514350" algn="just"/>
            <a:r>
              <a:rPr lang="en-US" sz="2800" dirty="0">
                <a:latin typeface="Book Antiqua" pitchFamily="18" charset="0"/>
              </a:rPr>
              <a:t>[A]  3 L</a:t>
            </a:r>
          </a:p>
          <a:p>
            <a:pPr marL="342900" indent="-342900" algn="just">
              <a:lnSpc>
                <a:spcPct val="150000"/>
              </a:lnSpc>
            </a:pPr>
            <a:r>
              <a:rPr lang="en-US" sz="2800" dirty="0">
                <a:latin typeface="Book Antiqua" pitchFamily="18" charset="0"/>
              </a:rPr>
              <a:t>[B]   4 L</a:t>
            </a:r>
          </a:p>
          <a:p>
            <a:pPr marL="342900" indent="-342900" algn="just">
              <a:lnSpc>
                <a:spcPct val="150000"/>
              </a:lnSpc>
            </a:pPr>
            <a:r>
              <a:rPr lang="en-US" sz="2800" dirty="0">
                <a:latin typeface="Book Antiqua" pitchFamily="18" charset="0"/>
              </a:rPr>
              <a:t>[C]   5 L</a:t>
            </a:r>
          </a:p>
          <a:p>
            <a:pPr marL="342900" indent="-342900" algn="just">
              <a:lnSpc>
                <a:spcPct val="150000"/>
              </a:lnSpc>
            </a:pPr>
            <a:r>
              <a:rPr lang="en-US" sz="2800" dirty="0">
                <a:latin typeface="Book Antiqua" pitchFamily="18" charset="0"/>
              </a:rPr>
              <a:t>[D]   6 L</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304800"/>
            <a:ext cx="8458200" cy="4185761"/>
          </a:xfrm>
          <a:prstGeom prst="rect">
            <a:avLst/>
          </a:prstGeom>
          <a:noFill/>
        </p:spPr>
        <p:txBody>
          <a:bodyPr wrap="square" rtlCol="0">
            <a:spAutoFit/>
          </a:bodyPr>
          <a:lstStyle/>
          <a:p>
            <a:pPr marL="514350" indent="-514350" algn="just">
              <a:buFont typeface="+mj-lt"/>
              <a:buAutoNum type="arabicPeriod" startAt="9"/>
            </a:pPr>
            <a:r>
              <a:rPr lang="en-US" sz="2800" dirty="0">
                <a:latin typeface="Book Antiqua" pitchFamily="18" charset="0"/>
                <a:cs typeface="Times New Roman" pitchFamily="18" charset="0"/>
              </a:rPr>
              <a:t>In a zoo, there are rabbits and pigeons. If head are counted, there are 200 and legs are 580. How many rabbits are there ?</a:t>
            </a:r>
          </a:p>
          <a:p>
            <a:pPr marL="514350" indent="-514350" algn="just"/>
            <a:endParaRPr lang="en-US" sz="2800" dirty="0">
              <a:latin typeface="Book Antiqua" pitchFamily="18" charset="0"/>
              <a:cs typeface="Times New Roman" pitchFamily="18" charset="0"/>
            </a:endParaRPr>
          </a:p>
          <a:p>
            <a:pPr marL="514350" indent="-514350" algn="just"/>
            <a:r>
              <a:rPr lang="en-US" sz="2800" dirty="0">
                <a:latin typeface="Book Antiqua" pitchFamily="18" charset="0"/>
              </a:rPr>
              <a:t>[A]  110</a:t>
            </a:r>
          </a:p>
          <a:p>
            <a:pPr marL="342900" indent="-342900" algn="just">
              <a:lnSpc>
                <a:spcPct val="150000"/>
              </a:lnSpc>
            </a:pPr>
            <a:r>
              <a:rPr lang="en-US" sz="2800" dirty="0">
                <a:latin typeface="Book Antiqua" pitchFamily="18" charset="0"/>
              </a:rPr>
              <a:t>[B]   90</a:t>
            </a:r>
          </a:p>
          <a:p>
            <a:pPr marL="342900" indent="-342900" algn="just">
              <a:lnSpc>
                <a:spcPct val="150000"/>
              </a:lnSpc>
            </a:pPr>
            <a:r>
              <a:rPr lang="en-US" sz="2800" dirty="0">
                <a:latin typeface="Book Antiqua" pitchFamily="18" charset="0"/>
              </a:rPr>
              <a:t>[C]   80</a:t>
            </a:r>
          </a:p>
          <a:p>
            <a:pPr marL="342900" indent="-342900" algn="just">
              <a:lnSpc>
                <a:spcPct val="150000"/>
              </a:lnSpc>
            </a:pPr>
            <a:r>
              <a:rPr lang="en-US" sz="2800" dirty="0">
                <a:latin typeface="Book Antiqua" pitchFamily="18" charset="0"/>
              </a:rPr>
              <a:t>[D]   120</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304800"/>
            <a:ext cx="8458200" cy="4616648"/>
          </a:xfrm>
          <a:prstGeom prst="rect">
            <a:avLst/>
          </a:prstGeom>
          <a:noFill/>
        </p:spPr>
        <p:txBody>
          <a:bodyPr wrap="square" rtlCol="0">
            <a:spAutoFit/>
          </a:bodyPr>
          <a:lstStyle/>
          <a:p>
            <a:pPr marL="514350" indent="-514350" algn="just">
              <a:buFont typeface="+mj-lt"/>
              <a:buAutoNum type="arabicPeriod" startAt="10"/>
            </a:pPr>
            <a:r>
              <a:rPr lang="en-US" sz="2800" dirty="0">
                <a:latin typeface="Book Antiqua" pitchFamily="18" charset="0"/>
                <a:cs typeface="Times New Roman" pitchFamily="18" charset="0"/>
              </a:rPr>
              <a:t>A man has  90 pens. He sells some of these at profit of 15 % and rest at 9% profit. On the whole transaction he gets a profit of 11%.How many pens did he sell at 9% profit. </a:t>
            </a:r>
          </a:p>
          <a:p>
            <a:pPr marL="514350" indent="-514350" algn="just"/>
            <a:endParaRPr lang="en-US" sz="2800" dirty="0">
              <a:latin typeface="Book Antiqua" pitchFamily="18" charset="0"/>
              <a:cs typeface="Times New Roman" pitchFamily="18" charset="0"/>
            </a:endParaRPr>
          </a:p>
          <a:p>
            <a:pPr marL="514350" indent="-514350" algn="just"/>
            <a:r>
              <a:rPr lang="en-US" sz="2800" dirty="0">
                <a:latin typeface="Book Antiqua" pitchFamily="18" charset="0"/>
              </a:rPr>
              <a:t>[A]  60</a:t>
            </a:r>
          </a:p>
          <a:p>
            <a:pPr marL="342900" indent="-342900" algn="just">
              <a:lnSpc>
                <a:spcPct val="150000"/>
              </a:lnSpc>
            </a:pPr>
            <a:r>
              <a:rPr lang="en-US" sz="2800" dirty="0">
                <a:latin typeface="Book Antiqua" pitchFamily="18" charset="0"/>
              </a:rPr>
              <a:t>[B]   50</a:t>
            </a:r>
          </a:p>
          <a:p>
            <a:pPr marL="342900" indent="-342900" algn="just">
              <a:lnSpc>
                <a:spcPct val="150000"/>
              </a:lnSpc>
            </a:pPr>
            <a:r>
              <a:rPr lang="en-US" sz="2800" dirty="0">
                <a:latin typeface="Book Antiqua" pitchFamily="18" charset="0"/>
              </a:rPr>
              <a:t>[C]   40</a:t>
            </a:r>
          </a:p>
          <a:p>
            <a:pPr marL="342900" indent="-342900" algn="just">
              <a:lnSpc>
                <a:spcPct val="150000"/>
              </a:lnSpc>
            </a:pPr>
            <a:r>
              <a:rPr lang="en-US" sz="2800" dirty="0">
                <a:latin typeface="Book Antiqua" pitchFamily="18" charset="0"/>
              </a:rPr>
              <a:t>[D]   70</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304800"/>
            <a:ext cx="8458200" cy="4616648"/>
          </a:xfrm>
          <a:prstGeom prst="rect">
            <a:avLst/>
          </a:prstGeom>
          <a:noFill/>
        </p:spPr>
        <p:txBody>
          <a:bodyPr wrap="square" rtlCol="0">
            <a:spAutoFit/>
          </a:bodyPr>
          <a:lstStyle/>
          <a:p>
            <a:pPr marL="514350" indent="-514350" algn="just">
              <a:buFont typeface="+mj-lt"/>
              <a:buAutoNum type="arabicPeriod" startAt="11"/>
            </a:pPr>
            <a:r>
              <a:rPr lang="en-US" sz="2800" dirty="0">
                <a:latin typeface="Book Antiqua" pitchFamily="18" charset="0"/>
                <a:cs typeface="Times New Roman" pitchFamily="18" charset="0"/>
              </a:rPr>
              <a:t>A trader has 25 kg of rice. A part of which he sold at 4% profit and rest at 9% profit. His overall gain is 7%. What is the quantity he sold at 9% profit?</a:t>
            </a:r>
          </a:p>
          <a:p>
            <a:pPr marL="514350" indent="-514350" algn="just"/>
            <a:endParaRPr lang="en-US" sz="2800" dirty="0">
              <a:latin typeface="Book Antiqua" pitchFamily="18" charset="0"/>
              <a:cs typeface="Times New Roman" pitchFamily="18" charset="0"/>
            </a:endParaRPr>
          </a:p>
          <a:p>
            <a:pPr marL="514350" indent="-514350" algn="just"/>
            <a:r>
              <a:rPr lang="en-US" sz="2800" dirty="0">
                <a:latin typeface="Book Antiqua" pitchFamily="18" charset="0"/>
              </a:rPr>
              <a:t>[A]  9 Kg</a:t>
            </a:r>
          </a:p>
          <a:p>
            <a:pPr marL="342900" indent="-342900" algn="just">
              <a:lnSpc>
                <a:spcPct val="150000"/>
              </a:lnSpc>
            </a:pPr>
            <a:r>
              <a:rPr lang="en-US" sz="2800" dirty="0">
                <a:latin typeface="Book Antiqua" pitchFamily="18" charset="0"/>
              </a:rPr>
              <a:t>[B]   10 Kg</a:t>
            </a:r>
          </a:p>
          <a:p>
            <a:pPr marL="342900" indent="-342900" algn="just">
              <a:lnSpc>
                <a:spcPct val="150000"/>
              </a:lnSpc>
            </a:pPr>
            <a:r>
              <a:rPr lang="en-US" sz="2800" dirty="0">
                <a:latin typeface="Book Antiqua" pitchFamily="18" charset="0"/>
              </a:rPr>
              <a:t>[C]   12 Kg</a:t>
            </a:r>
          </a:p>
          <a:p>
            <a:pPr marL="342900" indent="-342900" algn="just">
              <a:lnSpc>
                <a:spcPct val="150000"/>
              </a:lnSpc>
            </a:pPr>
            <a:r>
              <a:rPr lang="en-US" sz="2800" dirty="0">
                <a:latin typeface="Book Antiqua" pitchFamily="18" charset="0"/>
              </a:rPr>
              <a:t>[D]   15 Kg</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304800"/>
            <a:ext cx="8458200" cy="5262979"/>
          </a:xfrm>
          <a:prstGeom prst="rect">
            <a:avLst/>
          </a:prstGeom>
          <a:noFill/>
        </p:spPr>
        <p:txBody>
          <a:bodyPr wrap="square" rtlCol="0">
            <a:spAutoFit/>
          </a:bodyPr>
          <a:lstStyle/>
          <a:p>
            <a:pPr marL="514350" indent="-514350" algn="just">
              <a:buFont typeface="+mj-lt"/>
              <a:buAutoNum type="arabicPeriod" startAt="12"/>
            </a:pPr>
            <a:r>
              <a:rPr lang="en-US" sz="2800" dirty="0">
                <a:latin typeface="Book Antiqua" pitchFamily="18" charset="0"/>
                <a:cs typeface="Times New Roman" pitchFamily="18" charset="0"/>
              </a:rPr>
              <a:t>A man buys two cows for Rs. 1350 and sells one for loss of 6% and the other for gain of 7.5% and on the whole he neither gains nor loses. What does each cow cost?</a:t>
            </a:r>
          </a:p>
          <a:p>
            <a:pPr marL="514350" indent="-514350" algn="just"/>
            <a:endParaRPr lang="en-US" sz="2800" dirty="0">
              <a:latin typeface="Book Antiqua" pitchFamily="18" charset="0"/>
              <a:cs typeface="Times New Roman" pitchFamily="18" charset="0"/>
            </a:endParaRPr>
          </a:p>
          <a:p>
            <a:pPr marL="514350" indent="-514350" algn="just"/>
            <a:r>
              <a:rPr lang="en-US" sz="2800" dirty="0">
                <a:latin typeface="Book Antiqua" pitchFamily="18" charset="0"/>
              </a:rPr>
              <a:t>[A] </a:t>
            </a:r>
            <a:r>
              <a:rPr lang="en-US" sz="2800" dirty="0">
                <a:latin typeface="Book Antiqua" pitchFamily="18" charset="0"/>
                <a:cs typeface="Times New Roman" pitchFamily="18" charset="0"/>
              </a:rPr>
              <a:t>Rs. 850, Rs.500</a:t>
            </a:r>
          </a:p>
          <a:p>
            <a:pPr marL="342900" indent="-342900" algn="just">
              <a:lnSpc>
                <a:spcPct val="150000"/>
              </a:lnSpc>
            </a:pPr>
            <a:r>
              <a:rPr lang="en-US" sz="2800" dirty="0">
                <a:latin typeface="Book Antiqua" pitchFamily="18" charset="0"/>
              </a:rPr>
              <a:t>[B]  </a:t>
            </a:r>
            <a:r>
              <a:rPr lang="en-US" sz="2800" dirty="0">
                <a:latin typeface="Book Antiqua" pitchFamily="18" charset="0"/>
                <a:cs typeface="Times New Roman" pitchFamily="18" charset="0"/>
              </a:rPr>
              <a:t>Rs. 650, Rs. 700</a:t>
            </a:r>
            <a:endParaRPr lang="en-US" sz="2800" dirty="0">
              <a:latin typeface="Book Antiqua" pitchFamily="18" charset="0"/>
            </a:endParaRPr>
          </a:p>
          <a:p>
            <a:pPr marL="342900" indent="-342900" algn="just">
              <a:lnSpc>
                <a:spcPct val="150000"/>
              </a:lnSpc>
            </a:pPr>
            <a:r>
              <a:rPr lang="en-US" sz="2800" dirty="0">
                <a:latin typeface="Book Antiqua" pitchFamily="18" charset="0"/>
              </a:rPr>
              <a:t>[C]  </a:t>
            </a:r>
            <a:r>
              <a:rPr lang="en-US" sz="2800" dirty="0">
                <a:latin typeface="Book Antiqua" pitchFamily="18" charset="0"/>
                <a:cs typeface="Times New Roman" pitchFamily="18" charset="0"/>
              </a:rPr>
              <a:t>Rs. 750, Rs. 600</a:t>
            </a:r>
            <a:endParaRPr lang="en-US" sz="2800" dirty="0">
              <a:latin typeface="Book Antiqua" pitchFamily="18" charset="0"/>
            </a:endParaRPr>
          </a:p>
          <a:p>
            <a:pPr marL="342900" indent="-342900" algn="just">
              <a:lnSpc>
                <a:spcPct val="150000"/>
              </a:lnSpc>
            </a:pPr>
            <a:r>
              <a:rPr lang="en-US" sz="2800" dirty="0">
                <a:latin typeface="Book Antiqua" pitchFamily="18" charset="0"/>
              </a:rPr>
              <a:t>[D]  </a:t>
            </a:r>
            <a:r>
              <a:rPr lang="en-US" sz="2800" dirty="0">
                <a:latin typeface="Book Antiqua" pitchFamily="18" charset="0"/>
                <a:cs typeface="Times New Roman" pitchFamily="18" charset="0"/>
              </a:rPr>
              <a:t>Rs. 550, Rs. 800</a:t>
            </a:r>
          </a:p>
          <a:p>
            <a:pPr marL="342900" indent="-342900" algn="just">
              <a:lnSpc>
                <a:spcPct val="150000"/>
              </a:lnSpc>
            </a:pPr>
            <a:endParaRPr lang="en-US" sz="2800" dirty="0">
              <a:latin typeface="Book Antiqua"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304800"/>
            <a:ext cx="8458200" cy="4832092"/>
          </a:xfrm>
          <a:prstGeom prst="rect">
            <a:avLst/>
          </a:prstGeom>
          <a:noFill/>
        </p:spPr>
        <p:txBody>
          <a:bodyPr wrap="square" rtlCol="0">
            <a:spAutoFit/>
          </a:bodyPr>
          <a:lstStyle/>
          <a:p>
            <a:pPr marL="514350" indent="-514350" algn="just">
              <a:buFont typeface="+mj-lt"/>
              <a:buAutoNum type="arabicPeriod" startAt="13"/>
            </a:pPr>
            <a:r>
              <a:rPr lang="en-US" sz="2800" dirty="0">
                <a:latin typeface="Book Antiqua" pitchFamily="18" charset="0"/>
                <a:cs typeface="Times New Roman" pitchFamily="18" charset="0"/>
              </a:rPr>
              <a:t>There are 50 students in a class, Rs. 320  are distributed among them so that each boy get 10 Rs. and each girl get 5 Rs.  Find no. of girls.?</a:t>
            </a:r>
          </a:p>
          <a:p>
            <a:pPr marL="514350" indent="-514350" algn="just"/>
            <a:endParaRPr lang="en-US" sz="2800" dirty="0">
              <a:latin typeface="Book Antiqua" pitchFamily="18" charset="0"/>
              <a:cs typeface="Times New Roman" pitchFamily="18" charset="0"/>
            </a:endParaRPr>
          </a:p>
          <a:p>
            <a:pPr marL="514350" indent="-514350" algn="just"/>
            <a:r>
              <a:rPr lang="en-US" sz="2800" dirty="0">
                <a:latin typeface="Book Antiqua" pitchFamily="18" charset="0"/>
              </a:rPr>
              <a:t>[A] </a:t>
            </a:r>
            <a:r>
              <a:rPr lang="en-US" sz="2800" dirty="0">
                <a:latin typeface="Book Antiqua" pitchFamily="18" charset="0"/>
                <a:cs typeface="Times New Roman" pitchFamily="18" charset="0"/>
              </a:rPr>
              <a:t>36</a:t>
            </a:r>
          </a:p>
          <a:p>
            <a:pPr marL="342900" indent="-342900" algn="just">
              <a:lnSpc>
                <a:spcPct val="150000"/>
              </a:lnSpc>
            </a:pPr>
            <a:r>
              <a:rPr lang="en-US" sz="2800" dirty="0">
                <a:latin typeface="Book Antiqua" pitchFamily="18" charset="0"/>
              </a:rPr>
              <a:t>[B]  </a:t>
            </a:r>
            <a:r>
              <a:rPr lang="en-US" sz="2800" dirty="0">
                <a:latin typeface="Book Antiqua" pitchFamily="18" charset="0"/>
                <a:cs typeface="Times New Roman" pitchFamily="18" charset="0"/>
              </a:rPr>
              <a:t>18</a:t>
            </a:r>
            <a:endParaRPr lang="en-US" sz="2800" dirty="0">
              <a:latin typeface="Book Antiqua" pitchFamily="18" charset="0"/>
            </a:endParaRPr>
          </a:p>
          <a:p>
            <a:pPr marL="342900" indent="-342900" algn="just">
              <a:lnSpc>
                <a:spcPct val="150000"/>
              </a:lnSpc>
            </a:pPr>
            <a:r>
              <a:rPr lang="en-US" sz="2800" dirty="0">
                <a:latin typeface="Book Antiqua" pitchFamily="18" charset="0"/>
              </a:rPr>
              <a:t>[C]  </a:t>
            </a:r>
            <a:r>
              <a:rPr lang="en-US" sz="2800" dirty="0">
                <a:latin typeface="Book Antiqua" pitchFamily="18" charset="0"/>
                <a:cs typeface="Times New Roman" pitchFamily="18" charset="0"/>
              </a:rPr>
              <a:t>14</a:t>
            </a:r>
            <a:endParaRPr lang="en-US" sz="2800" dirty="0">
              <a:latin typeface="Book Antiqua" pitchFamily="18" charset="0"/>
            </a:endParaRPr>
          </a:p>
          <a:p>
            <a:pPr marL="342900" indent="-342900" algn="just">
              <a:lnSpc>
                <a:spcPct val="150000"/>
              </a:lnSpc>
            </a:pPr>
            <a:r>
              <a:rPr lang="en-US" sz="2800" dirty="0">
                <a:latin typeface="Book Antiqua" pitchFamily="18" charset="0"/>
              </a:rPr>
              <a:t>[D]  </a:t>
            </a:r>
            <a:r>
              <a:rPr lang="en-US" sz="2800" dirty="0">
                <a:latin typeface="Book Antiqua" pitchFamily="18" charset="0"/>
                <a:cs typeface="Times New Roman" pitchFamily="18" charset="0"/>
              </a:rPr>
              <a:t>7</a:t>
            </a:r>
          </a:p>
          <a:p>
            <a:pPr marL="342900" indent="-342900" algn="just">
              <a:lnSpc>
                <a:spcPct val="150000"/>
              </a:lnSpc>
            </a:pPr>
            <a:endParaRPr lang="en-US" sz="2800" dirty="0">
              <a:latin typeface="Book Antiqua"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81000" y="381000"/>
            <a:ext cx="8382000" cy="6001643"/>
          </a:xfrm>
          <a:prstGeom prst="rect">
            <a:avLst/>
          </a:prstGeom>
          <a:noFill/>
        </p:spPr>
        <p:txBody>
          <a:bodyPr wrap="square" rtlCol="0">
            <a:spAutoFit/>
          </a:bodyPr>
          <a:lstStyle/>
          <a:p>
            <a:pPr algn="just"/>
            <a:endParaRPr lang="en-US" sz="3200" dirty="0">
              <a:latin typeface="Book Antiqua" pitchFamily="18" charset="0"/>
              <a:cs typeface="Times New Roman" pitchFamily="18" charset="0"/>
            </a:endParaRPr>
          </a:p>
          <a:p>
            <a:pPr algn="just"/>
            <a:r>
              <a:rPr lang="en-US" sz="3200" b="1" dirty="0">
                <a:latin typeface="Book Antiqua" pitchFamily="18" charset="0"/>
                <a:cs typeface="Times New Roman" pitchFamily="18" charset="0"/>
              </a:rPr>
              <a:t>Mixture:</a:t>
            </a:r>
            <a:r>
              <a:rPr lang="en-US" sz="3200" dirty="0">
                <a:latin typeface="Book Antiqua" pitchFamily="18" charset="0"/>
                <a:cs typeface="Times New Roman" pitchFamily="18" charset="0"/>
              </a:rPr>
              <a:t> Mixing of two or more than two type of quantities gives us a mixture.</a:t>
            </a:r>
          </a:p>
          <a:p>
            <a:pPr algn="just"/>
            <a:endParaRPr lang="en-US" sz="3200" b="1" dirty="0">
              <a:latin typeface="Book Antiqua" pitchFamily="18" charset="0"/>
              <a:cs typeface="Times New Roman" pitchFamily="18" charset="0"/>
            </a:endParaRPr>
          </a:p>
          <a:p>
            <a:pPr algn="just"/>
            <a:r>
              <a:rPr lang="en-US" sz="3200" b="1" dirty="0">
                <a:latin typeface="Book Antiqua" pitchFamily="18" charset="0"/>
                <a:cs typeface="Times New Roman" pitchFamily="18" charset="0"/>
              </a:rPr>
              <a:t>Example:</a:t>
            </a:r>
          </a:p>
          <a:p>
            <a:pPr algn="just"/>
            <a:endParaRPr lang="en-US" sz="3200" dirty="0">
              <a:latin typeface="Book Antiqua" pitchFamily="18" charset="0"/>
              <a:cs typeface="Times New Roman" pitchFamily="18" charset="0"/>
            </a:endParaRPr>
          </a:p>
          <a:p>
            <a:r>
              <a:rPr lang="en-US" sz="3200" dirty="0">
                <a:latin typeface="Book Antiqua" pitchFamily="18" charset="0"/>
                <a:cs typeface="Times New Roman" pitchFamily="18" charset="0"/>
              </a:rPr>
              <a:t>Quantities of these elements can be expressed as percentage or ratio.(20% of sugar in water)</a:t>
            </a:r>
            <a:br>
              <a:rPr lang="en-US" sz="3200" dirty="0">
                <a:latin typeface="Book Antiqua" pitchFamily="18" charset="0"/>
                <a:cs typeface="Times New Roman" pitchFamily="18" charset="0"/>
              </a:rPr>
            </a:br>
            <a:endParaRPr lang="en-US" sz="3200" dirty="0">
              <a:latin typeface="Book Antiqua" pitchFamily="18" charset="0"/>
              <a:cs typeface="Times New Roman" pitchFamily="18" charset="0"/>
            </a:endParaRPr>
          </a:p>
          <a:p>
            <a:r>
              <a:rPr lang="en-US" sz="3200" dirty="0">
                <a:latin typeface="Book Antiqua" pitchFamily="18" charset="0"/>
                <a:cs typeface="Times New Roman" pitchFamily="18" charset="0"/>
              </a:rPr>
              <a:t>Fraction ( A solution of sugar and water such that sugar : water = 1:4)</a:t>
            </a:r>
            <a:endParaRPr lang="en-US" sz="3200" dirty="0">
              <a:latin typeface="Book Antiqua"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304800"/>
            <a:ext cx="8458200" cy="5693866"/>
          </a:xfrm>
          <a:prstGeom prst="rect">
            <a:avLst/>
          </a:prstGeom>
          <a:noFill/>
        </p:spPr>
        <p:txBody>
          <a:bodyPr wrap="square" rtlCol="0">
            <a:spAutoFit/>
          </a:bodyPr>
          <a:lstStyle/>
          <a:p>
            <a:pPr marL="514350" indent="-514350" algn="just">
              <a:buFont typeface="+mj-lt"/>
              <a:buAutoNum type="arabicPeriod" startAt="14"/>
            </a:pPr>
            <a:r>
              <a:rPr lang="en-US" sz="2800" dirty="0">
                <a:latin typeface="Book Antiqua" pitchFamily="18" charset="0"/>
                <a:cs typeface="Times New Roman" pitchFamily="18" charset="0"/>
              </a:rPr>
              <a:t> A merchant borrowed Rs.3500 from two money lenders. For one loan he paid 14% p.a. and for other 18% p.a. Total interest paid for one year was Rs.525. How much did he borrow at 18% p.a. </a:t>
            </a:r>
          </a:p>
          <a:p>
            <a:pPr marL="514350" indent="-514350" algn="just"/>
            <a:endParaRPr lang="en-US" sz="2800" dirty="0">
              <a:latin typeface="Book Antiqua" pitchFamily="18" charset="0"/>
              <a:cs typeface="Times New Roman" pitchFamily="18" charset="0"/>
            </a:endParaRPr>
          </a:p>
          <a:p>
            <a:pPr marL="514350" indent="-514350" algn="just"/>
            <a:r>
              <a:rPr lang="en-US" sz="2800" dirty="0">
                <a:latin typeface="Book Antiqua" pitchFamily="18" charset="0"/>
              </a:rPr>
              <a:t>[A] </a:t>
            </a:r>
            <a:r>
              <a:rPr lang="en-US" sz="2800" dirty="0">
                <a:latin typeface="Book Antiqua" pitchFamily="18" charset="0"/>
                <a:cs typeface="Times New Roman" pitchFamily="18" charset="0"/>
              </a:rPr>
              <a:t>Rs.875</a:t>
            </a:r>
          </a:p>
          <a:p>
            <a:pPr marL="342900" indent="-342900" algn="just">
              <a:lnSpc>
                <a:spcPct val="150000"/>
              </a:lnSpc>
            </a:pPr>
            <a:r>
              <a:rPr lang="en-US" sz="2800" dirty="0">
                <a:latin typeface="Book Antiqua" pitchFamily="18" charset="0"/>
              </a:rPr>
              <a:t>[B]  </a:t>
            </a:r>
            <a:r>
              <a:rPr lang="en-US" sz="2800" dirty="0">
                <a:latin typeface="Book Antiqua" pitchFamily="18" charset="0"/>
                <a:cs typeface="Times New Roman" pitchFamily="18" charset="0"/>
              </a:rPr>
              <a:t>Rs.625</a:t>
            </a:r>
            <a:endParaRPr lang="en-US" sz="2800" dirty="0">
              <a:latin typeface="Book Antiqua" pitchFamily="18" charset="0"/>
            </a:endParaRPr>
          </a:p>
          <a:p>
            <a:pPr marL="342900" indent="-342900" algn="just">
              <a:lnSpc>
                <a:spcPct val="150000"/>
              </a:lnSpc>
            </a:pPr>
            <a:r>
              <a:rPr lang="en-US" sz="2800" dirty="0">
                <a:latin typeface="Book Antiqua" pitchFamily="18" charset="0"/>
              </a:rPr>
              <a:t>[C]  </a:t>
            </a:r>
            <a:r>
              <a:rPr lang="en-US" sz="2800" dirty="0">
                <a:latin typeface="Book Antiqua" pitchFamily="18" charset="0"/>
                <a:cs typeface="Times New Roman" pitchFamily="18" charset="0"/>
              </a:rPr>
              <a:t>Rs.750</a:t>
            </a:r>
            <a:endParaRPr lang="en-US" sz="2800" dirty="0">
              <a:latin typeface="Book Antiqua" pitchFamily="18" charset="0"/>
            </a:endParaRPr>
          </a:p>
          <a:p>
            <a:pPr marL="342900" indent="-342900" algn="just">
              <a:lnSpc>
                <a:spcPct val="150000"/>
              </a:lnSpc>
            </a:pPr>
            <a:r>
              <a:rPr lang="en-US" sz="2800" dirty="0">
                <a:latin typeface="Book Antiqua" pitchFamily="18" charset="0"/>
              </a:rPr>
              <a:t>[D]  </a:t>
            </a:r>
            <a:r>
              <a:rPr lang="en-US" sz="2800" dirty="0">
                <a:latin typeface="Book Antiqua" pitchFamily="18" charset="0"/>
                <a:cs typeface="Times New Roman" pitchFamily="18" charset="0"/>
              </a:rPr>
              <a:t>Rs.1000</a:t>
            </a:r>
          </a:p>
          <a:p>
            <a:pPr marL="342900" indent="-342900" algn="just">
              <a:lnSpc>
                <a:spcPct val="150000"/>
              </a:lnSpc>
            </a:pPr>
            <a:endParaRPr lang="en-US" sz="2800" dirty="0">
              <a:latin typeface="Book Antiqua"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304800"/>
            <a:ext cx="8458200" cy="4832092"/>
          </a:xfrm>
          <a:prstGeom prst="rect">
            <a:avLst/>
          </a:prstGeom>
          <a:noFill/>
        </p:spPr>
        <p:txBody>
          <a:bodyPr wrap="square" rtlCol="0">
            <a:spAutoFit/>
          </a:bodyPr>
          <a:lstStyle/>
          <a:p>
            <a:pPr marL="514350" indent="-514350" algn="just">
              <a:buFont typeface="+mj-lt"/>
              <a:buAutoNum type="arabicPeriod" startAt="15"/>
            </a:pPr>
            <a:r>
              <a:rPr lang="en-US" sz="2800" dirty="0">
                <a:latin typeface="Book Antiqua" pitchFamily="18" charset="0"/>
                <a:cs typeface="Times New Roman" pitchFamily="18" charset="0"/>
              </a:rPr>
              <a:t> A man travels 80 km in 7 hrs. Some part on foot with 8kmph and rest on cycle with 16kmph. Find the distance covered by cycle.</a:t>
            </a:r>
          </a:p>
          <a:p>
            <a:pPr marL="514350" indent="-514350" algn="just"/>
            <a:endParaRPr lang="en-US" sz="2800" dirty="0">
              <a:latin typeface="Book Antiqua" pitchFamily="18" charset="0"/>
              <a:cs typeface="Times New Roman" pitchFamily="18" charset="0"/>
            </a:endParaRPr>
          </a:p>
          <a:p>
            <a:pPr marL="514350" indent="-514350" algn="just"/>
            <a:r>
              <a:rPr lang="en-US" sz="2800" dirty="0">
                <a:latin typeface="Book Antiqua" pitchFamily="18" charset="0"/>
              </a:rPr>
              <a:t>[A] </a:t>
            </a:r>
            <a:r>
              <a:rPr lang="en-US" sz="2800" dirty="0">
                <a:latin typeface="Book Antiqua" pitchFamily="18" charset="0"/>
                <a:cs typeface="Times New Roman" pitchFamily="18" charset="0"/>
              </a:rPr>
              <a:t>16 Km</a:t>
            </a:r>
          </a:p>
          <a:p>
            <a:pPr marL="342900" indent="-342900" algn="just">
              <a:lnSpc>
                <a:spcPct val="150000"/>
              </a:lnSpc>
            </a:pPr>
            <a:r>
              <a:rPr lang="en-US" sz="2800" dirty="0">
                <a:latin typeface="Book Antiqua" pitchFamily="18" charset="0"/>
              </a:rPr>
              <a:t>[B]  </a:t>
            </a:r>
            <a:r>
              <a:rPr lang="en-US" sz="2800" dirty="0">
                <a:latin typeface="Book Antiqua" pitchFamily="18" charset="0"/>
                <a:cs typeface="Times New Roman" pitchFamily="18" charset="0"/>
              </a:rPr>
              <a:t>32 Km</a:t>
            </a:r>
            <a:endParaRPr lang="en-US" sz="2800" dirty="0">
              <a:latin typeface="Book Antiqua" pitchFamily="18" charset="0"/>
            </a:endParaRPr>
          </a:p>
          <a:p>
            <a:pPr marL="342900" indent="-342900" algn="just">
              <a:lnSpc>
                <a:spcPct val="150000"/>
              </a:lnSpc>
            </a:pPr>
            <a:r>
              <a:rPr lang="en-US" sz="2800" dirty="0">
                <a:latin typeface="Book Antiqua" pitchFamily="18" charset="0"/>
              </a:rPr>
              <a:t>[C]  </a:t>
            </a:r>
            <a:r>
              <a:rPr lang="en-US" sz="2800" dirty="0">
                <a:latin typeface="Book Antiqua" pitchFamily="18" charset="0"/>
                <a:cs typeface="Times New Roman" pitchFamily="18" charset="0"/>
              </a:rPr>
              <a:t>24 Km</a:t>
            </a:r>
            <a:endParaRPr lang="en-US" sz="2800" dirty="0">
              <a:latin typeface="Book Antiqua" pitchFamily="18" charset="0"/>
            </a:endParaRPr>
          </a:p>
          <a:p>
            <a:pPr marL="342900" indent="-342900" algn="just">
              <a:lnSpc>
                <a:spcPct val="150000"/>
              </a:lnSpc>
            </a:pPr>
            <a:r>
              <a:rPr lang="en-US" sz="2800" dirty="0">
                <a:latin typeface="Book Antiqua" pitchFamily="18" charset="0"/>
              </a:rPr>
              <a:t>[D]  </a:t>
            </a:r>
            <a:r>
              <a:rPr lang="en-US" sz="2800" dirty="0">
                <a:latin typeface="Book Antiqua" pitchFamily="18" charset="0"/>
                <a:cs typeface="Times New Roman" pitchFamily="18" charset="0"/>
              </a:rPr>
              <a:t>48 Km</a:t>
            </a:r>
          </a:p>
          <a:p>
            <a:pPr marL="342900" indent="-342900" algn="just">
              <a:lnSpc>
                <a:spcPct val="150000"/>
              </a:lnSpc>
            </a:pPr>
            <a:endParaRPr lang="en-US" sz="2800" dirty="0">
              <a:latin typeface="Book Antiqua"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304800"/>
            <a:ext cx="8458200" cy="5262979"/>
          </a:xfrm>
          <a:prstGeom prst="rect">
            <a:avLst/>
          </a:prstGeom>
          <a:noFill/>
        </p:spPr>
        <p:txBody>
          <a:bodyPr wrap="square" rtlCol="0">
            <a:spAutoFit/>
          </a:bodyPr>
          <a:lstStyle/>
          <a:p>
            <a:pPr marL="514350" indent="-514350" algn="just">
              <a:buFont typeface="+mj-lt"/>
              <a:buAutoNum type="arabicPeriod" startAt="16"/>
            </a:pPr>
            <a:r>
              <a:rPr lang="en-US" sz="2800" dirty="0">
                <a:latin typeface="Book Antiqua" pitchFamily="18" charset="0"/>
                <a:cs typeface="Times New Roman" pitchFamily="18" charset="0"/>
              </a:rPr>
              <a:t> In what ratio must a person mix three kinds of tea costing Rs.60/kg, Rs.75/kg and Rs.100 /kg so that the resultant mixture when sold at Rs.96/kg yields a profit of 20%?</a:t>
            </a:r>
          </a:p>
          <a:p>
            <a:pPr marL="514350" indent="-514350" algn="just"/>
            <a:endParaRPr lang="en-US" sz="2800" dirty="0">
              <a:latin typeface="Book Antiqua" pitchFamily="18" charset="0"/>
              <a:cs typeface="Times New Roman" pitchFamily="18" charset="0"/>
            </a:endParaRPr>
          </a:p>
          <a:p>
            <a:pPr marL="514350" indent="-514350" algn="just"/>
            <a:r>
              <a:rPr lang="en-US" sz="2800" dirty="0">
                <a:latin typeface="Book Antiqua" pitchFamily="18" charset="0"/>
              </a:rPr>
              <a:t>[A] </a:t>
            </a:r>
            <a:r>
              <a:rPr lang="en-US" sz="2800" dirty="0">
                <a:latin typeface="Book Antiqua" pitchFamily="18" charset="0"/>
                <a:cs typeface="Times New Roman" pitchFamily="18" charset="0"/>
              </a:rPr>
              <a:t>1 : 2 : 4</a:t>
            </a:r>
          </a:p>
          <a:p>
            <a:pPr marL="342900" indent="-342900" algn="just">
              <a:lnSpc>
                <a:spcPct val="150000"/>
              </a:lnSpc>
            </a:pPr>
            <a:r>
              <a:rPr lang="en-US" sz="2800" dirty="0">
                <a:latin typeface="Book Antiqua" pitchFamily="18" charset="0"/>
              </a:rPr>
              <a:t>[B]  </a:t>
            </a:r>
            <a:r>
              <a:rPr lang="en-US" sz="2800" dirty="0">
                <a:latin typeface="Book Antiqua" pitchFamily="18" charset="0"/>
                <a:cs typeface="Times New Roman" pitchFamily="18" charset="0"/>
              </a:rPr>
              <a:t>3 : 7 : 6</a:t>
            </a:r>
            <a:endParaRPr lang="en-US" sz="2800" dirty="0">
              <a:latin typeface="Book Antiqua" pitchFamily="18" charset="0"/>
            </a:endParaRPr>
          </a:p>
          <a:p>
            <a:pPr marL="342900" indent="-342900" algn="just">
              <a:lnSpc>
                <a:spcPct val="150000"/>
              </a:lnSpc>
            </a:pPr>
            <a:r>
              <a:rPr lang="en-US" sz="2800" dirty="0">
                <a:latin typeface="Book Antiqua" pitchFamily="18" charset="0"/>
              </a:rPr>
              <a:t>[C]  </a:t>
            </a:r>
            <a:r>
              <a:rPr lang="en-US" sz="2800" dirty="0">
                <a:latin typeface="Book Antiqua" pitchFamily="18" charset="0"/>
                <a:cs typeface="Times New Roman" pitchFamily="18" charset="0"/>
              </a:rPr>
              <a:t>1 : 4 : 2</a:t>
            </a:r>
            <a:endParaRPr lang="en-US" sz="2800" dirty="0">
              <a:latin typeface="Book Antiqua" pitchFamily="18" charset="0"/>
            </a:endParaRPr>
          </a:p>
          <a:p>
            <a:pPr marL="342900" indent="-342900" algn="just">
              <a:lnSpc>
                <a:spcPct val="150000"/>
              </a:lnSpc>
            </a:pPr>
            <a:r>
              <a:rPr lang="en-US" sz="2800" dirty="0">
                <a:latin typeface="Book Antiqua" pitchFamily="18" charset="0"/>
              </a:rPr>
              <a:t>[D]  </a:t>
            </a:r>
            <a:r>
              <a:rPr lang="en-US" sz="2800" dirty="0">
                <a:latin typeface="Book Antiqua" pitchFamily="18" charset="0"/>
                <a:cs typeface="Times New Roman" pitchFamily="18" charset="0"/>
              </a:rPr>
              <a:t>None of these</a:t>
            </a:r>
          </a:p>
          <a:p>
            <a:pPr marL="342900" indent="-342900" algn="just">
              <a:lnSpc>
                <a:spcPct val="150000"/>
              </a:lnSpc>
            </a:pPr>
            <a:endParaRPr lang="en-US" sz="2800" dirty="0">
              <a:latin typeface="Book Antiqua"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304800"/>
            <a:ext cx="8458200" cy="4832092"/>
          </a:xfrm>
          <a:prstGeom prst="rect">
            <a:avLst/>
          </a:prstGeom>
          <a:noFill/>
        </p:spPr>
        <p:txBody>
          <a:bodyPr wrap="square" rtlCol="0">
            <a:spAutoFit/>
          </a:bodyPr>
          <a:lstStyle/>
          <a:p>
            <a:pPr marL="514350" indent="-514350" algn="just">
              <a:buFont typeface="+mj-lt"/>
              <a:buAutoNum type="arabicPeriod" startAt="17"/>
            </a:pPr>
            <a:r>
              <a:rPr lang="en-US" sz="2800" dirty="0">
                <a:latin typeface="Book Antiqua" pitchFamily="18" charset="0"/>
                <a:cs typeface="Times New Roman" pitchFamily="18" charset="0"/>
              </a:rPr>
              <a:t> Find out the ratio of new mixture so that it will cost Rs 1.40 per kg from the given three kinds of rice costing Rs 1.20, Rs 1.45 and Rs 1.74.</a:t>
            </a:r>
          </a:p>
          <a:p>
            <a:pPr marL="514350" indent="-514350" algn="just"/>
            <a:endParaRPr lang="en-US" sz="2800" dirty="0">
              <a:latin typeface="Book Antiqua" pitchFamily="18" charset="0"/>
              <a:cs typeface="Times New Roman" pitchFamily="18" charset="0"/>
            </a:endParaRPr>
          </a:p>
          <a:p>
            <a:pPr marL="514350" indent="-514350" algn="just"/>
            <a:r>
              <a:rPr lang="en-US" sz="2800" dirty="0">
                <a:latin typeface="Book Antiqua" pitchFamily="18" charset="0"/>
              </a:rPr>
              <a:t>[A] </a:t>
            </a:r>
            <a:r>
              <a:rPr lang="en-US" sz="2800" dirty="0">
                <a:latin typeface="Book Antiqua" pitchFamily="18" charset="0"/>
                <a:cs typeface="Times New Roman" pitchFamily="18" charset="0"/>
              </a:rPr>
              <a:t>39 : 20 : 20</a:t>
            </a:r>
          </a:p>
          <a:p>
            <a:pPr marL="342900" indent="-342900" algn="just">
              <a:lnSpc>
                <a:spcPct val="150000"/>
              </a:lnSpc>
            </a:pPr>
            <a:r>
              <a:rPr lang="en-US" sz="2800" dirty="0">
                <a:latin typeface="Book Antiqua" pitchFamily="18" charset="0"/>
              </a:rPr>
              <a:t>[B]  </a:t>
            </a:r>
            <a:r>
              <a:rPr lang="en-US" sz="2800" dirty="0">
                <a:latin typeface="Book Antiqua" pitchFamily="18" charset="0"/>
                <a:cs typeface="Times New Roman" pitchFamily="18" charset="0"/>
              </a:rPr>
              <a:t>30 : 20 : 30</a:t>
            </a:r>
            <a:endParaRPr lang="en-US" sz="2800" dirty="0">
              <a:latin typeface="Book Antiqua" pitchFamily="18" charset="0"/>
            </a:endParaRPr>
          </a:p>
          <a:p>
            <a:pPr marL="342900" indent="-342900" algn="just">
              <a:lnSpc>
                <a:spcPct val="150000"/>
              </a:lnSpc>
            </a:pPr>
            <a:r>
              <a:rPr lang="en-US" sz="2800" dirty="0">
                <a:latin typeface="Book Antiqua" pitchFamily="18" charset="0"/>
              </a:rPr>
              <a:t>[C]  </a:t>
            </a:r>
            <a:r>
              <a:rPr lang="en-US" sz="2800" dirty="0">
                <a:latin typeface="Book Antiqua" pitchFamily="18" charset="0"/>
                <a:cs typeface="Times New Roman" pitchFamily="18" charset="0"/>
              </a:rPr>
              <a:t>30 : 29 : 29</a:t>
            </a:r>
            <a:endParaRPr lang="en-US" sz="2800" dirty="0">
              <a:latin typeface="Book Antiqua" pitchFamily="18" charset="0"/>
            </a:endParaRPr>
          </a:p>
          <a:p>
            <a:pPr marL="342900" indent="-342900" algn="just">
              <a:lnSpc>
                <a:spcPct val="150000"/>
              </a:lnSpc>
            </a:pPr>
            <a:r>
              <a:rPr lang="en-US" sz="2800" dirty="0">
                <a:latin typeface="Book Antiqua" pitchFamily="18" charset="0"/>
              </a:rPr>
              <a:t>[D]  </a:t>
            </a:r>
            <a:r>
              <a:rPr lang="en-US" sz="2800" dirty="0">
                <a:latin typeface="Book Antiqua" pitchFamily="18" charset="0"/>
                <a:cs typeface="Times New Roman" pitchFamily="18" charset="0"/>
              </a:rPr>
              <a:t>None of these</a:t>
            </a:r>
          </a:p>
          <a:p>
            <a:pPr marL="342900" indent="-342900" algn="just">
              <a:lnSpc>
                <a:spcPct val="150000"/>
              </a:lnSpc>
            </a:pPr>
            <a:endParaRPr lang="en-US" sz="2800" dirty="0">
              <a:latin typeface="Book Antiqua"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743200"/>
            <a:ext cx="8229600" cy="1143000"/>
          </a:xfrm>
        </p:spPr>
        <p:txBody>
          <a:bodyPr>
            <a:noAutofit/>
          </a:bodyPr>
          <a:lstStyle/>
          <a:p>
            <a:r>
              <a:rPr lang="en-US" sz="7200" dirty="0"/>
              <a:t>Mixture Questions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304800"/>
            <a:ext cx="8458200" cy="5262979"/>
          </a:xfrm>
          <a:prstGeom prst="rect">
            <a:avLst/>
          </a:prstGeom>
          <a:noFill/>
        </p:spPr>
        <p:txBody>
          <a:bodyPr wrap="square" rtlCol="0">
            <a:spAutoFit/>
          </a:bodyPr>
          <a:lstStyle/>
          <a:p>
            <a:pPr marL="514350" indent="-514350" algn="just">
              <a:buFont typeface="+mj-lt"/>
              <a:buAutoNum type="arabicPeriod" startAt="18"/>
            </a:pPr>
            <a:r>
              <a:rPr lang="en-US" sz="2800" dirty="0">
                <a:latin typeface="Book Antiqua" pitchFamily="18" charset="0"/>
                <a:cs typeface="Times New Roman" pitchFamily="18" charset="0"/>
              </a:rPr>
              <a:t> In 28L mixture of milk and water the ratio of milk and water is 5:2. How much quantity of water  is to be added so that the milk and water becomes 2:5</a:t>
            </a:r>
          </a:p>
          <a:p>
            <a:pPr marL="514350" indent="-514350" algn="just"/>
            <a:endParaRPr lang="en-US" sz="2800" dirty="0">
              <a:latin typeface="Book Antiqua" pitchFamily="18" charset="0"/>
              <a:cs typeface="Times New Roman" pitchFamily="18" charset="0"/>
            </a:endParaRPr>
          </a:p>
          <a:p>
            <a:pPr marL="514350" indent="-514350" algn="just"/>
            <a:r>
              <a:rPr lang="en-US" sz="2800" dirty="0">
                <a:latin typeface="Book Antiqua" pitchFamily="18" charset="0"/>
              </a:rPr>
              <a:t>[A] </a:t>
            </a:r>
            <a:r>
              <a:rPr lang="en-US" sz="2800" dirty="0">
                <a:latin typeface="Book Antiqua" pitchFamily="18" charset="0"/>
                <a:cs typeface="Times New Roman" pitchFamily="18" charset="0"/>
              </a:rPr>
              <a:t>60 L</a:t>
            </a:r>
          </a:p>
          <a:p>
            <a:pPr marL="342900" indent="-342900" algn="just">
              <a:lnSpc>
                <a:spcPct val="150000"/>
              </a:lnSpc>
            </a:pPr>
            <a:r>
              <a:rPr lang="en-US" sz="2800" dirty="0">
                <a:latin typeface="Book Antiqua" pitchFamily="18" charset="0"/>
              </a:rPr>
              <a:t>[B]  </a:t>
            </a:r>
            <a:r>
              <a:rPr lang="en-US" sz="2800" dirty="0">
                <a:latin typeface="Book Antiqua" pitchFamily="18" charset="0"/>
                <a:cs typeface="Times New Roman" pitchFamily="18" charset="0"/>
              </a:rPr>
              <a:t>42 L</a:t>
            </a:r>
            <a:endParaRPr lang="en-US" sz="2800" dirty="0">
              <a:latin typeface="Book Antiqua" pitchFamily="18" charset="0"/>
            </a:endParaRPr>
          </a:p>
          <a:p>
            <a:pPr marL="342900" indent="-342900" algn="just">
              <a:lnSpc>
                <a:spcPct val="150000"/>
              </a:lnSpc>
            </a:pPr>
            <a:r>
              <a:rPr lang="en-US" sz="2800" dirty="0">
                <a:latin typeface="Book Antiqua" pitchFamily="18" charset="0"/>
              </a:rPr>
              <a:t>[C]  </a:t>
            </a:r>
            <a:r>
              <a:rPr lang="en-US" sz="2800" dirty="0">
                <a:latin typeface="Book Antiqua" pitchFamily="18" charset="0"/>
                <a:cs typeface="Times New Roman" pitchFamily="18" charset="0"/>
              </a:rPr>
              <a:t>40 L</a:t>
            </a:r>
            <a:endParaRPr lang="en-US" sz="2800" dirty="0">
              <a:latin typeface="Book Antiqua" pitchFamily="18" charset="0"/>
            </a:endParaRPr>
          </a:p>
          <a:p>
            <a:pPr marL="342900" indent="-342900" algn="just">
              <a:lnSpc>
                <a:spcPct val="150000"/>
              </a:lnSpc>
            </a:pPr>
            <a:r>
              <a:rPr lang="en-US" sz="2800" dirty="0">
                <a:latin typeface="Book Antiqua" pitchFamily="18" charset="0"/>
              </a:rPr>
              <a:t>[D]  </a:t>
            </a:r>
            <a:r>
              <a:rPr lang="en-US" sz="2800" dirty="0">
                <a:latin typeface="Book Antiqua" pitchFamily="18" charset="0"/>
                <a:cs typeface="Times New Roman" pitchFamily="18" charset="0"/>
              </a:rPr>
              <a:t>36 L</a:t>
            </a:r>
          </a:p>
          <a:p>
            <a:pPr marL="342900" indent="-342900" algn="just">
              <a:lnSpc>
                <a:spcPct val="150000"/>
              </a:lnSpc>
            </a:pPr>
            <a:endParaRPr lang="en-US" sz="2800" dirty="0">
              <a:latin typeface="Book Antiqua"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304800"/>
            <a:ext cx="8458200" cy="4832092"/>
          </a:xfrm>
          <a:prstGeom prst="rect">
            <a:avLst/>
          </a:prstGeom>
          <a:noFill/>
        </p:spPr>
        <p:txBody>
          <a:bodyPr wrap="square" rtlCol="0">
            <a:spAutoFit/>
          </a:bodyPr>
          <a:lstStyle/>
          <a:p>
            <a:pPr marL="514350" indent="-514350" algn="just">
              <a:buFont typeface="+mj-lt"/>
              <a:buAutoNum type="arabicPeriod" startAt="19"/>
            </a:pPr>
            <a:r>
              <a:rPr lang="en-US" sz="2800" dirty="0">
                <a:latin typeface="Book Antiqua" pitchFamily="18" charset="0"/>
                <a:cs typeface="Times New Roman" pitchFamily="18" charset="0"/>
              </a:rPr>
              <a:t> A mixture consist Milk and water in 5:1. On adding 5 L water, the ratio becomes 5:2. Find quantity of milk in original mixture. </a:t>
            </a:r>
          </a:p>
          <a:p>
            <a:pPr marL="514350" indent="-514350" algn="just"/>
            <a:endParaRPr lang="en-US" sz="2800" dirty="0">
              <a:latin typeface="Book Antiqua" pitchFamily="18" charset="0"/>
              <a:cs typeface="Times New Roman" pitchFamily="18" charset="0"/>
            </a:endParaRPr>
          </a:p>
          <a:p>
            <a:pPr marL="514350" indent="-514350" algn="just"/>
            <a:r>
              <a:rPr lang="en-US" sz="2800" dirty="0">
                <a:latin typeface="Book Antiqua" pitchFamily="18" charset="0"/>
              </a:rPr>
              <a:t>[A] </a:t>
            </a:r>
            <a:r>
              <a:rPr lang="en-US" sz="2800" dirty="0">
                <a:latin typeface="Book Antiqua" pitchFamily="18" charset="0"/>
                <a:cs typeface="Times New Roman" pitchFamily="18" charset="0"/>
              </a:rPr>
              <a:t>5 L</a:t>
            </a:r>
          </a:p>
          <a:p>
            <a:pPr marL="342900" indent="-342900" algn="just">
              <a:lnSpc>
                <a:spcPct val="150000"/>
              </a:lnSpc>
            </a:pPr>
            <a:r>
              <a:rPr lang="en-US" sz="2800" dirty="0">
                <a:latin typeface="Book Antiqua" pitchFamily="18" charset="0"/>
              </a:rPr>
              <a:t>[B]  </a:t>
            </a:r>
            <a:r>
              <a:rPr lang="en-US" sz="2800" dirty="0">
                <a:latin typeface="Book Antiqua" pitchFamily="18" charset="0"/>
                <a:cs typeface="Times New Roman" pitchFamily="18" charset="0"/>
              </a:rPr>
              <a:t>10 L</a:t>
            </a:r>
            <a:endParaRPr lang="en-US" sz="2800" dirty="0">
              <a:latin typeface="Book Antiqua" pitchFamily="18" charset="0"/>
            </a:endParaRPr>
          </a:p>
          <a:p>
            <a:pPr marL="342900" indent="-342900" algn="just">
              <a:lnSpc>
                <a:spcPct val="150000"/>
              </a:lnSpc>
            </a:pPr>
            <a:r>
              <a:rPr lang="en-US" sz="2800" dirty="0">
                <a:latin typeface="Book Antiqua" pitchFamily="18" charset="0"/>
              </a:rPr>
              <a:t>[C]  </a:t>
            </a:r>
            <a:r>
              <a:rPr lang="en-US" sz="2800" dirty="0">
                <a:latin typeface="Book Antiqua" pitchFamily="18" charset="0"/>
                <a:cs typeface="Times New Roman" pitchFamily="18" charset="0"/>
              </a:rPr>
              <a:t>15 L</a:t>
            </a:r>
            <a:endParaRPr lang="en-US" sz="2800" dirty="0">
              <a:latin typeface="Book Antiqua" pitchFamily="18" charset="0"/>
            </a:endParaRPr>
          </a:p>
          <a:p>
            <a:pPr marL="342900" indent="-342900" algn="just">
              <a:lnSpc>
                <a:spcPct val="150000"/>
              </a:lnSpc>
            </a:pPr>
            <a:r>
              <a:rPr lang="en-US" sz="2800" dirty="0">
                <a:latin typeface="Book Antiqua" pitchFamily="18" charset="0"/>
              </a:rPr>
              <a:t>[D]  </a:t>
            </a:r>
            <a:r>
              <a:rPr lang="en-US" sz="2800" dirty="0">
                <a:latin typeface="Book Antiqua" pitchFamily="18" charset="0"/>
                <a:cs typeface="Times New Roman" pitchFamily="18" charset="0"/>
              </a:rPr>
              <a:t>25 L</a:t>
            </a:r>
          </a:p>
          <a:p>
            <a:pPr marL="342900" indent="-342900" algn="just">
              <a:lnSpc>
                <a:spcPct val="150000"/>
              </a:lnSpc>
            </a:pPr>
            <a:endParaRPr lang="en-US" sz="2800" dirty="0">
              <a:latin typeface="Book Antiqua"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304800"/>
            <a:ext cx="8458200" cy="4832092"/>
          </a:xfrm>
          <a:prstGeom prst="rect">
            <a:avLst/>
          </a:prstGeom>
          <a:noFill/>
        </p:spPr>
        <p:txBody>
          <a:bodyPr wrap="square" rtlCol="0">
            <a:spAutoFit/>
          </a:bodyPr>
          <a:lstStyle/>
          <a:p>
            <a:pPr marL="514350" indent="-514350" algn="just">
              <a:buFont typeface="+mj-lt"/>
              <a:buAutoNum type="arabicPeriod" startAt="20"/>
            </a:pPr>
            <a:r>
              <a:rPr lang="en-US" sz="2800" dirty="0">
                <a:latin typeface="Book Antiqua" pitchFamily="18" charset="0"/>
                <a:cs typeface="Times New Roman" pitchFamily="18" charset="0"/>
              </a:rPr>
              <a:t> Mixture consist Milk and water in 4:3. On adding 2 L of water, ratio becomes 8:7. find total quantity of final mixture. </a:t>
            </a:r>
          </a:p>
          <a:p>
            <a:pPr marL="514350" indent="-514350" algn="just"/>
            <a:endParaRPr lang="en-US" sz="2800" dirty="0">
              <a:latin typeface="Book Antiqua" pitchFamily="18" charset="0"/>
              <a:cs typeface="Times New Roman" pitchFamily="18" charset="0"/>
            </a:endParaRPr>
          </a:p>
          <a:p>
            <a:pPr marL="514350" indent="-514350" algn="just"/>
            <a:r>
              <a:rPr lang="en-US" sz="2800" dirty="0">
                <a:latin typeface="Book Antiqua" pitchFamily="18" charset="0"/>
              </a:rPr>
              <a:t>[A] 1</a:t>
            </a:r>
            <a:r>
              <a:rPr lang="en-US" sz="2800" dirty="0">
                <a:latin typeface="Book Antiqua" pitchFamily="18" charset="0"/>
                <a:cs typeface="Times New Roman" pitchFamily="18" charset="0"/>
              </a:rPr>
              <a:t>5 L</a:t>
            </a:r>
          </a:p>
          <a:p>
            <a:pPr marL="342900" indent="-342900" algn="just">
              <a:lnSpc>
                <a:spcPct val="150000"/>
              </a:lnSpc>
            </a:pPr>
            <a:r>
              <a:rPr lang="en-US" sz="2800" dirty="0">
                <a:latin typeface="Book Antiqua" pitchFamily="18" charset="0"/>
              </a:rPr>
              <a:t>[B]  </a:t>
            </a:r>
            <a:r>
              <a:rPr lang="en-US" sz="2800" dirty="0">
                <a:latin typeface="Book Antiqua" pitchFamily="18" charset="0"/>
                <a:cs typeface="Times New Roman" pitchFamily="18" charset="0"/>
              </a:rPr>
              <a:t>30 L</a:t>
            </a:r>
            <a:endParaRPr lang="en-US" sz="2800" dirty="0">
              <a:latin typeface="Book Antiqua" pitchFamily="18" charset="0"/>
            </a:endParaRPr>
          </a:p>
          <a:p>
            <a:pPr marL="342900" indent="-342900" algn="just">
              <a:lnSpc>
                <a:spcPct val="150000"/>
              </a:lnSpc>
            </a:pPr>
            <a:r>
              <a:rPr lang="en-US" sz="2800" dirty="0">
                <a:latin typeface="Book Antiqua" pitchFamily="18" charset="0"/>
              </a:rPr>
              <a:t>[C]  </a:t>
            </a:r>
            <a:r>
              <a:rPr lang="en-US" sz="2800" dirty="0">
                <a:latin typeface="Book Antiqua" pitchFamily="18" charset="0"/>
                <a:cs typeface="Times New Roman" pitchFamily="18" charset="0"/>
              </a:rPr>
              <a:t>45 L</a:t>
            </a:r>
            <a:endParaRPr lang="en-US" sz="2800" dirty="0">
              <a:latin typeface="Book Antiqua" pitchFamily="18" charset="0"/>
            </a:endParaRPr>
          </a:p>
          <a:p>
            <a:pPr marL="342900" indent="-342900" algn="just">
              <a:lnSpc>
                <a:spcPct val="150000"/>
              </a:lnSpc>
            </a:pPr>
            <a:r>
              <a:rPr lang="en-US" sz="2800" dirty="0">
                <a:latin typeface="Book Antiqua" pitchFamily="18" charset="0"/>
              </a:rPr>
              <a:t>[D]  </a:t>
            </a:r>
            <a:r>
              <a:rPr lang="en-US" sz="2800" dirty="0">
                <a:latin typeface="Book Antiqua" pitchFamily="18" charset="0"/>
                <a:cs typeface="Times New Roman" pitchFamily="18" charset="0"/>
              </a:rPr>
              <a:t>60 L</a:t>
            </a:r>
          </a:p>
          <a:p>
            <a:pPr marL="342900" indent="-342900" algn="just">
              <a:lnSpc>
                <a:spcPct val="150000"/>
              </a:lnSpc>
            </a:pPr>
            <a:endParaRPr lang="en-US" sz="2800" dirty="0">
              <a:latin typeface="Book Antiqua"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304800"/>
            <a:ext cx="8458200" cy="5262979"/>
          </a:xfrm>
          <a:prstGeom prst="rect">
            <a:avLst/>
          </a:prstGeom>
          <a:noFill/>
        </p:spPr>
        <p:txBody>
          <a:bodyPr wrap="square" rtlCol="0">
            <a:spAutoFit/>
          </a:bodyPr>
          <a:lstStyle/>
          <a:p>
            <a:pPr marL="514350" indent="-514350" algn="just">
              <a:buFont typeface="+mj-lt"/>
              <a:buAutoNum type="arabicPeriod" startAt="21"/>
            </a:pPr>
            <a:r>
              <a:rPr lang="en-US" sz="2800" dirty="0">
                <a:latin typeface="Book Antiqua" pitchFamily="18" charset="0"/>
                <a:cs typeface="Times New Roman" pitchFamily="18" charset="0"/>
              </a:rPr>
              <a:t> Two bucket contains same amount of mixture of Milk and water in 9:5 and 4:3 resp. If these buckets are further mixed, find the ratio of milk and water in final mixture.</a:t>
            </a:r>
          </a:p>
          <a:p>
            <a:pPr marL="514350" indent="-514350" algn="just"/>
            <a:endParaRPr lang="en-US" sz="2800" dirty="0">
              <a:latin typeface="Book Antiqua" pitchFamily="18" charset="0"/>
              <a:cs typeface="Times New Roman" pitchFamily="18" charset="0"/>
            </a:endParaRPr>
          </a:p>
          <a:p>
            <a:pPr marL="514350" indent="-514350" algn="just"/>
            <a:r>
              <a:rPr lang="en-US" sz="2800" dirty="0">
                <a:latin typeface="Book Antiqua" pitchFamily="18" charset="0"/>
              </a:rPr>
              <a:t>[A] 1</a:t>
            </a:r>
            <a:r>
              <a:rPr lang="en-US" sz="2800" dirty="0">
                <a:latin typeface="Book Antiqua" pitchFamily="18" charset="0"/>
                <a:cs typeface="Times New Roman" pitchFamily="18" charset="0"/>
              </a:rPr>
              <a:t>1 : 17</a:t>
            </a:r>
          </a:p>
          <a:p>
            <a:pPr marL="342900" indent="-342900" algn="just">
              <a:lnSpc>
                <a:spcPct val="150000"/>
              </a:lnSpc>
            </a:pPr>
            <a:r>
              <a:rPr lang="en-US" sz="2800" dirty="0">
                <a:latin typeface="Book Antiqua" pitchFamily="18" charset="0"/>
              </a:rPr>
              <a:t>[B]  </a:t>
            </a:r>
            <a:r>
              <a:rPr lang="en-US" sz="2800" dirty="0">
                <a:latin typeface="Book Antiqua" pitchFamily="18" charset="0"/>
                <a:cs typeface="Times New Roman" pitchFamily="18" charset="0"/>
              </a:rPr>
              <a:t>17 : 11</a:t>
            </a:r>
            <a:endParaRPr lang="en-US" sz="2800" dirty="0">
              <a:latin typeface="Book Antiqua" pitchFamily="18" charset="0"/>
            </a:endParaRPr>
          </a:p>
          <a:p>
            <a:pPr marL="342900" indent="-342900" algn="just">
              <a:lnSpc>
                <a:spcPct val="150000"/>
              </a:lnSpc>
            </a:pPr>
            <a:r>
              <a:rPr lang="en-US" sz="2800" dirty="0">
                <a:latin typeface="Book Antiqua" pitchFamily="18" charset="0"/>
              </a:rPr>
              <a:t>[C]  </a:t>
            </a:r>
            <a:r>
              <a:rPr lang="en-US" sz="2800" dirty="0">
                <a:latin typeface="Book Antiqua" pitchFamily="18" charset="0"/>
                <a:cs typeface="Times New Roman" pitchFamily="18" charset="0"/>
              </a:rPr>
              <a:t>9 : 8</a:t>
            </a:r>
            <a:endParaRPr lang="en-US" sz="2800" dirty="0">
              <a:latin typeface="Book Antiqua" pitchFamily="18" charset="0"/>
            </a:endParaRPr>
          </a:p>
          <a:p>
            <a:pPr marL="342900" indent="-342900" algn="just">
              <a:lnSpc>
                <a:spcPct val="150000"/>
              </a:lnSpc>
            </a:pPr>
            <a:r>
              <a:rPr lang="en-US" sz="2800" dirty="0">
                <a:latin typeface="Book Antiqua" pitchFamily="18" charset="0"/>
              </a:rPr>
              <a:t>[D]  </a:t>
            </a:r>
            <a:r>
              <a:rPr lang="en-US" sz="2800" dirty="0">
                <a:latin typeface="Book Antiqua" pitchFamily="18" charset="0"/>
                <a:cs typeface="Times New Roman" pitchFamily="18" charset="0"/>
              </a:rPr>
              <a:t>8 : 9</a:t>
            </a:r>
          </a:p>
          <a:p>
            <a:pPr marL="342900" indent="-342900" algn="just">
              <a:lnSpc>
                <a:spcPct val="150000"/>
              </a:lnSpc>
            </a:pPr>
            <a:endParaRPr lang="en-US" sz="2800" dirty="0">
              <a:latin typeface="Book Antiqua"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304800"/>
            <a:ext cx="8458200" cy="5262979"/>
          </a:xfrm>
          <a:prstGeom prst="rect">
            <a:avLst/>
          </a:prstGeom>
          <a:noFill/>
        </p:spPr>
        <p:txBody>
          <a:bodyPr wrap="square" rtlCol="0">
            <a:spAutoFit/>
          </a:bodyPr>
          <a:lstStyle/>
          <a:p>
            <a:pPr marL="514350" indent="-514350" algn="just">
              <a:buFont typeface="+mj-lt"/>
              <a:buAutoNum type="arabicPeriod" startAt="22"/>
            </a:pPr>
            <a:r>
              <a:rPr lang="en-US" sz="2800" dirty="0">
                <a:latin typeface="Book Antiqua" pitchFamily="18" charset="0"/>
                <a:cs typeface="Times New Roman" pitchFamily="18" charset="0"/>
              </a:rPr>
              <a:t> Two bucket contains same amount of mixture of Milk and water in 9:5 and 4:3 resp. If these buckets are further mixed in 1:2, find the ratio of milk and water in final mixture.</a:t>
            </a:r>
          </a:p>
          <a:p>
            <a:pPr marL="514350" indent="-514350" algn="just"/>
            <a:endParaRPr lang="en-US" sz="2800" dirty="0">
              <a:latin typeface="Book Antiqua" pitchFamily="18" charset="0"/>
              <a:cs typeface="Times New Roman" pitchFamily="18" charset="0"/>
            </a:endParaRPr>
          </a:p>
          <a:p>
            <a:pPr marL="514350" indent="-514350" algn="just"/>
            <a:r>
              <a:rPr lang="en-US" sz="2800" dirty="0">
                <a:latin typeface="Book Antiqua" pitchFamily="18" charset="0"/>
              </a:rPr>
              <a:t>[A] 1</a:t>
            </a:r>
            <a:r>
              <a:rPr lang="en-US" sz="2800" dirty="0">
                <a:latin typeface="Book Antiqua" pitchFamily="18" charset="0"/>
                <a:cs typeface="Times New Roman" pitchFamily="18" charset="0"/>
              </a:rPr>
              <a:t>7 : 25</a:t>
            </a:r>
          </a:p>
          <a:p>
            <a:pPr marL="342900" indent="-342900" algn="just">
              <a:lnSpc>
                <a:spcPct val="150000"/>
              </a:lnSpc>
            </a:pPr>
            <a:r>
              <a:rPr lang="en-US" sz="2800" dirty="0">
                <a:latin typeface="Book Antiqua" pitchFamily="18" charset="0"/>
              </a:rPr>
              <a:t>[B]  </a:t>
            </a:r>
            <a:r>
              <a:rPr lang="en-US" sz="2800" dirty="0">
                <a:latin typeface="Book Antiqua" pitchFamily="18" charset="0"/>
                <a:cs typeface="Times New Roman" pitchFamily="18" charset="0"/>
              </a:rPr>
              <a:t>25 : 17</a:t>
            </a:r>
            <a:endParaRPr lang="en-US" sz="2800" dirty="0">
              <a:latin typeface="Book Antiqua" pitchFamily="18" charset="0"/>
            </a:endParaRPr>
          </a:p>
          <a:p>
            <a:pPr marL="342900" indent="-342900" algn="just">
              <a:lnSpc>
                <a:spcPct val="150000"/>
              </a:lnSpc>
            </a:pPr>
            <a:r>
              <a:rPr lang="en-US" sz="2800" dirty="0">
                <a:latin typeface="Book Antiqua" pitchFamily="18" charset="0"/>
              </a:rPr>
              <a:t>[C]  </a:t>
            </a:r>
            <a:r>
              <a:rPr lang="en-US" sz="2800" dirty="0">
                <a:latin typeface="Book Antiqua" pitchFamily="18" charset="0"/>
                <a:cs typeface="Times New Roman" pitchFamily="18" charset="0"/>
              </a:rPr>
              <a:t>9 : 16</a:t>
            </a:r>
            <a:endParaRPr lang="en-US" sz="2800" dirty="0">
              <a:latin typeface="Book Antiqua" pitchFamily="18" charset="0"/>
            </a:endParaRPr>
          </a:p>
          <a:p>
            <a:pPr marL="342900" indent="-342900" algn="just">
              <a:lnSpc>
                <a:spcPct val="150000"/>
              </a:lnSpc>
            </a:pPr>
            <a:r>
              <a:rPr lang="en-US" sz="2800" dirty="0">
                <a:latin typeface="Book Antiqua" pitchFamily="18" charset="0"/>
              </a:rPr>
              <a:t>[D]  </a:t>
            </a:r>
            <a:r>
              <a:rPr lang="en-US" sz="2800" dirty="0">
                <a:latin typeface="Book Antiqua" pitchFamily="18" charset="0"/>
                <a:cs typeface="Times New Roman" pitchFamily="18" charset="0"/>
              </a:rPr>
              <a:t>8 : 18</a:t>
            </a:r>
          </a:p>
          <a:p>
            <a:pPr marL="342900" indent="-342900" algn="just">
              <a:lnSpc>
                <a:spcPct val="150000"/>
              </a:lnSpc>
            </a:pPr>
            <a:endParaRPr lang="en-US" sz="2800" dirty="0">
              <a:latin typeface="Book Antiqua"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81000" y="381000"/>
            <a:ext cx="8382000" cy="4524315"/>
          </a:xfrm>
          <a:prstGeom prst="rect">
            <a:avLst/>
          </a:prstGeom>
          <a:noFill/>
        </p:spPr>
        <p:txBody>
          <a:bodyPr wrap="square" rtlCol="0">
            <a:spAutoFit/>
          </a:bodyPr>
          <a:lstStyle/>
          <a:p>
            <a:pPr algn="just"/>
            <a:endParaRPr lang="en-US" sz="3200" dirty="0">
              <a:latin typeface="Book Antiqua" pitchFamily="18" charset="0"/>
              <a:cs typeface="Times New Roman" pitchFamily="18" charset="0"/>
            </a:endParaRPr>
          </a:p>
          <a:p>
            <a:pPr algn="just"/>
            <a:r>
              <a:rPr lang="en-US" sz="3200" b="1" dirty="0">
                <a:latin typeface="Times New Roman" pitchFamily="18" charset="0"/>
                <a:cs typeface="Times New Roman" pitchFamily="18" charset="0"/>
              </a:rPr>
              <a:t>Alligation :</a:t>
            </a:r>
            <a:r>
              <a:rPr lang="en-US" sz="3200" dirty="0">
                <a:latin typeface="Times New Roman" pitchFamily="18" charset="0"/>
                <a:cs typeface="Times New Roman" pitchFamily="18" charset="0"/>
              </a:rPr>
              <a:t>  Alligation is a rule which is used to solve the problems related to mixture and its ingredient.</a:t>
            </a:r>
          </a:p>
          <a:p>
            <a:pPr algn="just"/>
            <a:endParaRPr lang="en-US" sz="3200" dirty="0">
              <a:latin typeface="Times New Roman" pitchFamily="18" charset="0"/>
              <a:cs typeface="Times New Roman" pitchFamily="18" charset="0"/>
            </a:endParaRPr>
          </a:p>
          <a:p>
            <a:pPr algn="just"/>
            <a:r>
              <a:rPr lang="en-US" sz="3200" dirty="0">
                <a:latin typeface="Times New Roman" pitchFamily="18" charset="0"/>
                <a:cs typeface="Times New Roman" pitchFamily="18" charset="0"/>
              </a:rPr>
              <a:t>It is the rule that enables us to find the ratio in which two or more ingredients at the given price must be mixed to produce a mixture of desired price.</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304800"/>
            <a:ext cx="8458200" cy="5262979"/>
          </a:xfrm>
          <a:prstGeom prst="rect">
            <a:avLst/>
          </a:prstGeom>
          <a:noFill/>
        </p:spPr>
        <p:txBody>
          <a:bodyPr wrap="square" rtlCol="0">
            <a:spAutoFit/>
          </a:bodyPr>
          <a:lstStyle/>
          <a:p>
            <a:pPr marL="514350" indent="-514350" algn="just">
              <a:buFont typeface="+mj-lt"/>
              <a:buAutoNum type="arabicPeriod" startAt="23"/>
            </a:pPr>
            <a:r>
              <a:rPr lang="en-US" sz="2800" dirty="0">
                <a:latin typeface="Book Antiqua" pitchFamily="18" charset="0"/>
                <a:cs typeface="Times New Roman" pitchFamily="18" charset="0"/>
              </a:rPr>
              <a:t> Three equal glasses are filled with mixture of Milk and water in 3 : 1, 5 : 3 and 9 : 7 resp. If these glasses are further mixed, find the ratio of milk and water in final mixture.</a:t>
            </a:r>
          </a:p>
          <a:p>
            <a:pPr marL="514350" indent="-514350" algn="just"/>
            <a:endParaRPr lang="en-US" sz="2800" dirty="0">
              <a:latin typeface="Book Antiqua" pitchFamily="18" charset="0"/>
              <a:cs typeface="Times New Roman" pitchFamily="18" charset="0"/>
            </a:endParaRPr>
          </a:p>
          <a:p>
            <a:pPr marL="514350" indent="-514350" algn="just"/>
            <a:r>
              <a:rPr lang="en-US" sz="2800" dirty="0">
                <a:latin typeface="Book Antiqua" pitchFamily="18" charset="0"/>
              </a:rPr>
              <a:t>[A] 11:1</a:t>
            </a:r>
            <a:r>
              <a:rPr lang="en-US" sz="2800" dirty="0">
                <a:latin typeface="Book Antiqua" pitchFamily="18" charset="0"/>
                <a:cs typeface="Times New Roman" pitchFamily="18" charset="0"/>
              </a:rPr>
              <a:t>7</a:t>
            </a:r>
          </a:p>
          <a:p>
            <a:pPr marL="342900" indent="-342900" algn="just">
              <a:lnSpc>
                <a:spcPct val="150000"/>
              </a:lnSpc>
            </a:pPr>
            <a:r>
              <a:rPr lang="en-US" sz="2800" dirty="0">
                <a:latin typeface="Book Antiqua" pitchFamily="18" charset="0"/>
              </a:rPr>
              <a:t>[B]  </a:t>
            </a:r>
            <a:r>
              <a:rPr lang="en-US" sz="2800" dirty="0">
                <a:latin typeface="Book Antiqua" pitchFamily="18" charset="0"/>
                <a:cs typeface="Times New Roman" pitchFamily="18" charset="0"/>
              </a:rPr>
              <a:t>17:11</a:t>
            </a:r>
            <a:endParaRPr lang="en-US" sz="2800" dirty="0">
              <a:latin typeface="Book Antiqua" pitchFamily="18" charset="0"/>
            </a:endParaRPr>
          </a:p>
          <a:p>
            <a:pPr marL="342900" indent="-342900" algn="just">
              <a:lnSpc>
                <a:spcPct val="150000"/>
              </a:lnSpc>
            </a:pPr>
            <a:r>
              <a:rPr lang="en-US" sz="2800" dirty="0">
                <a:latin typeface="Book Antiqua" pitchFamily="18" charset="0"/>
              </a:rPr>
              <a:t>[C]  </a:t>
            </a:r>
            <a:r>
              <a:rPr lang="en-US" sz="2800" dirty="0">
                <a:latin typeface="Book Antiqua" pitchFamily="18" charset="0"/>
                <a:cs typeface="Times New Roman" pitchFamily="18" charset="0"/>
              </a:rPr>
              <a:t>31 : 17</a:t>
            </a:r>
            <a:endParaRPr lang="en-US" sz="2800" dirty="0">
              <a:latin typeface="Book Antiqua" pitchFamily="18" charset="0"/>
            </a:endParaRPr>
          </a:p>
          <a:p>
            <a:pPr marL="342900" indent="-342900" algn="just">
              <a:lnSpc>
                <a:spcPct val="150000"/>
              </a:lnSpc>
            </a:pPr>
            <a:r>
              <a:rPr lang="en-US" sz="2800" dirty="0">
                <a:latin typeface="Book Antiqua" pitchFamily="18" charset="0"/>
              </a:rPr>
              <a:t>[D]  </a:t>
            </a:r>
            <a:r>
              <a:rPr lang="en-US" sz="2800" dirty="0">
                <a:latin typeface="Book Antiqua" pitchFamily="18" charset="0"/>
                <a:cs typeface="Times New Roman" pitchFamily="18" charset="0"/>
              </a:rPr>
              <a:t>17 : 31</a:t>
            </a:r>
          </a:p>
          <a:p>
            <a:pPr marL="342900" indent="-342900" algn="just">
              <a:lnSpc>
                <a:spcPct val="150000"/>
              </a:lnSpc>
            </a:pPr>
            <a:endParaRPr lang="en-US" sz="2800" dirty="0">
              <a:latin typeface="Book Antiqua" pitchFamily="18"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304800"/>
            <a:ext cx="8458200" cy="5262979"/>
          </a:xfrm>
          <a:prstGeom prst="rect">
            <a:avLst/>
          </a:prstGeom>
          <a:noFill/>
        </p:spPr>
        <p:txBody>
          <a:bodyPr wrap="square" rtlCol="0">
            <a:spAutoFit/>
          </a:bodyPr>
          <a:lstStyle/>
          <a:p>
            <a:pPr marL="514350" indent="-514350" algn="just">
              <a:buFont typeface="+mj-lt"/>
              <a:buAutoNum type="arabicPeriod" startAt="24"/>
            </a:pPr>
            <a:r>
              <a:rPr lang="en-US" sz="2800" dirty="0">
                <a:latin typeface="Book Antiqua" pitchFamily="18" charset="0"/>
                <a:cs typeface="Times New Roman" pitchFamily="18" charset="0"/>
              </a:rPr>
              <a:t> Mixture consist 80% Acid and rest water. A part of this mixture is replaced with same amount of water and new ratio becomes 4:3. find part of mixture which is replaced.</a:t>
            </a:r>
          </a:p>
          <a:p>
            <a:pPr marL="514350" indent="-514350" algn="just"/>
            <a:endParaRPr lang="en-US" sz="2800" dirty="0">
              <a:latin typeface="Book Antiqua" pitchFamily="18" charset="0"/>
              <a:cs typeface="Times New Roman" pitchFamily="18" charset="0"/>
            </a:endParaRPr>
          </a:p>
          <a:p>
            <a:pPr marL="514350" indent="-514350" algn="just"/>
            <a:r>
              <a:rPr lang="en-US" sz="2800" dirty="0">
                <a:latin typeface="Book Antiqua" pitchFamily="18" charset="0"/>
              </a:rPr>
              <a:t>[A] 1/5</a:t>
            </a:r>
            <a:endParaRPr lang="en-US" sz="2800" dirty="0">
              <a:latin typeface="Book Antiqua" pitchFamily="18" charset="0"/>
              <a:cs typeface="Times New Roman" pitchFamily="18" charset="0"/>
            </a:endParaRPr>
          </a:p>
          <a:p>
            <a:pPr marL="342900" indent="-342900" algn="just">
              <a:lnSpc>
                <a:spcPct val="150000"/>
              </a:lnSpc>
            </a:pPr>
            <a:r>
              <a:rPr lang="en-US" sz="2800" dirty="0">
                <a:latin typeface="Book Antiqua" pitchFamily="18" charset="0"/>
              </a:rPr>
              <a:t>[B]  </a:t>
            </a:r>
            <a:r>
              <a:rPr lang="en-US" sz="2800" dirty="0">
                <a:latin typeface="Book Antiqua" pitchFamily="18" charset="0"/>
                <a:cs typeface="Times New Roman" pitchFamily="18" charset="0"/>
              </a:rPr>
              <a:t>2/5</a:t>
            </a:r>
            <a:endParaRPr lang="en-US" sz="2800" dirty="0">
              <a:latin typeface="Book Antiqua" pitchFamily="18" charset="0"/>
            </a:endParaRPr>
          </a:p>
          <a:p>
            <a:pPr marL="342900" indent="-342900" algn="just">
              <a:lnSpc>
                <a:spcPct val="150000"/>
              </a:lnSpc>
            </a:pPr>
            <a:r>
              <a:rPr lang="en-US" sz="2800" dirty="0">
                <a:latin typeface="Book Antiqua" pitchFamily="18" charset="0"/>
              </a:rPr>
              <a:t>[C]  </a:t>
            </a:r>
            <a:r>
              <a:rPr lang="en-US" sz="2800" dirty="0">
                <a:latin typeface="Book Antiqua" pitchFamily="18" charset="0"/>
                <a:cs typeface="Times New Roman" pitchFamily="18" charset="0"/>
              </a:rPr>
              <a:t>1/7</a:t>
            </a:r>
            <a:endParaRPr lang="en-US" sz="2800" dirty="0">
              <a:latin typeface="Book Antiqua" pitchFamily="18" charset="0"/>
            </a:endParaRPr>
          </a:p>
          <a:p>
            <a:pPr marL="342900" indent="-342900" algn="just">
              <a:lnSpc>
                <a:spcPct val="150000"/>
              </a:lnSpc>
            </a:pPr>
            <a:r>
              <a:rPr lang="en-US" sz="2800" dirty="0">
                <a:latin typeface="Book Antiqua" pitchFamily="18" charset="0"/>
              </a:rPr>
              <a:t>[D]  </a:t>
            </a:r>
            <a:r>
              <a:rPr lang="en-US" sz="2800" dirty="0">
                <a:latin typeface="Book Antiqua" pitchFamily="18" charset="0"/>
                <a:cs typeface="Times New Roman" pitchFamily="18" charset="0"/>
              </a:rPr>
              <a:t>2/7</a:t>
            </a:r>
          </a:p>
          <a:p>
            <a:pPr marL="342900" indent="-342900" algn="just">
              <a:lnSpc>
                <a:spcPct val="150000"/>
              </a:lnSpc>
            </a:pPr>
            <a:endParaRPr lang="en-US" sz="2800" dirty="0">
              <a:latin typeface="Book Antiqua" pitchFamily="18"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304800"/>
            <a:ext cx="8458200" cy="5693866"/>
          </a:xfrm>
          <a:prstGeom prst="rect">
            <a:avLst/>
          </a:prstGeom>
          <a:noFill/>
        </p:spPr>
        <p:txBody>
          <a:bodyPr wrap="square" rtlCol="0">
            <a:spAutoFit/>
          </a:bodyPr>
          <a:lstStyle/>
          <a:p>
            <a:pPr marL="514350" indent="-514350" algn="just">
              <a:buFont typeface="+mj-lt"/>
              <a:buAutoNum type="arabicPeriod" startAt="25"/>
            </a:pPr>
            <a:r>
              <a:rPr lang="en-US" sz="2800" dirty="0">
                <a:latin typeface="Book Antiqua" pitchFamily="18" charset="0"/>
                <a:cs typeface="Times New Roman" pitchFamily="18" charset="0"/>
              </a:rPr>
              <a:t> A tank is filled with mixture consist 3 part  water &amp; 5 part alcohol. A part of this mixture is drawn off and replaced with same amount of water. New mixture contains half water and half alcohol. find part of mixture which is replaced.</a:t>
            </a:r>
          </a:p>
          <a:p>
            <a:pPr marL="514350" indent="-514350" algn="just"/>
            <a:endParaRPr lang="en-US" sz="2800" dirty="0">
              <a:latin typeface="Book Antiqua" pitchFamily="18" charset="0"/>
              <a:cs typeface="Times New Roman" pitchFamily="18" charset="0"/>
            </a:endParaRPr>
          </a:p>
          <a:p>
            <a:pPr marL="514350" indent="-514350" algn="just"/>
            <a:r>
              <a:rPr lang="en-US" sz="2800" dirty="0">
                <a:latin typeface="Book Antiqua" pitchFamily="18" charset="0"/>
              </a:rPr>
              <a:t>[A] 1/5</a:t>
            </a:r>
            <a:endParaRPr lang="en-US" sz="2800" dirty="0">
              <a:latin typeface="Book Antiqua" pitchFamily="18" charset="0"/>
              <a:cs typeface="Times New Roman" pitchFamily="18" charset="0"/>
            </a:endParaRPr>
          </a:p>
          <a:p>
            <a:pPr marL="342900" indent="-342900" algn="just">
              <a:lnSpc>
                <a:spcPct val="150000"/>
              </a:lnSpc>
            </a:pPr>
            <a:r>
              <a:rPr lang="en-US" sz="2800" dirty="0">
                <a:latin typeface="Book Antiqua" pitchFamily="18" charset="0"/>
              </a:rPr>
              <a:t>[B]  </a:t>
            </a:r>
            <a:r>
              <a:rPr lang="en-US" sz="2800" dirty="0">
                <a:latin typeface="Book Antiqua" pitchFamily="18" charset="0"/>
                <a:cs typeface="Times New Roman" pitchFamily="18" charset="0"/>
              </a:rPr>
              <a:t>2/5</a:t>
            </a:r>
            <a:endParaRPr lang="en-US" sz="2800" dirty="0">
              <a:latin typeface="Book Antiqua" pitchFamily="18" charset="0"/>
            </a:endParaRPr>
          </a:p>
          <a:p>
            <a:pPr marL="342900" indent="-342900" algn="just">
              <a:lnSpc>
                <a:spcPct val="150000"/>
              </a:lnSpc>
            </a:pPr>
            <a:r>
              <a:rPr lang="en-US" sz="2800" dirty="0">
                <a:latin typeface="Book Antiqua" pitchFamily="18" charset="0"/>
              </a:rPr>
              <a:t>[C]  </a:t>
            </a:r>
            <a:r>
              <a:rPr lang="en-US" sz="2800" dirty="0">
                <a:latin typeface="Book Antiqua" pitchFamily="18" charset="0"/>
                <a:cs typeface="Times New Roman" pitchFamily="18" charset="0"/>
              </a:rPr>
              <a:t>1/7</a:t>
            </a:r>
            <a:endParaRPr lang="en-US" sz="2800" dirty="0">
              <a:latin typeface="Book Antiqua" pitchFamily="18" charset="0"/>
            </a:endParaRPr>
          </a:p>
          <a:p>
            <a:pPr marL="342900" indent="-342900" algn="just">
              <a:lnSpc>
                <a:spcPct val="150000"/>
              </a:lnSpc>
            </a:pPr>
            <a:r>
              <a:rPr lang="en-US" sz="2800" dirty="0">
                <a:latin typeface="Book Antiqua" pitchFamily="18" charset="0"/>
              </a:rPr>
              <a:t>[D]  </a:t>
            </a:r>
            <a:r>
              <a:rPr lang="en-US" sz="2800" dirty="0">
                <a:latin typeface="Book Antiqua" pitchFamily="18" charset="0"/>
                <a:cs typeface="Times New Roman" pitchFamily="18" charset="0"/>
              </a:rPr>
              <a:t>2/7</a:t>
            </a:r>
          </a:p>
          <a:p>
            <a:pPr marL="342900" indent="-342900" algn="just">
              <a:lnSpc>
                <a:spcPct val="150000"/>
              </a:lnSpc>
            </a:pPr>
            <a:endParaRPr lang="en-US" sz="2800" dirty="0">
              <a:latin typeface="Book Antiqua" pitchFamily="18"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304800"/>
            <a:ext cx="8458200" cy="5262979"/>
          </a:xfrm>
          <a:prstGeom prst="rect">
            <a:avLst/>
          </a:prstGeom>
          <a:noFill/>
        </p:spPr>
        <p:txBody>
          <a:bodyPr wrap="square" rtlCol="0">
            <a:spAutoFit/>
          </a:bodyPr>
          <a:lstStyle/>
          <a:p>
            <a:pPr marL="514350" indent="-514350" algn="just">
              <a:buFont typeface="+mj-lt"/>
              <a:buAutoNum type="arabicPeriod" startAt="26"/>
            </a:pPr>
            <a:r>
              <a:rPr lang="en-US" sz="2800" dirty="0">
                <a:latin typeface="Book Antiqua" pitchFamily="18" charset="0"/>
                <a:cs typeface="Times New Roman" pitchFamily="18" charset="0"/>
              </a:rPr>
              <a:t> A bucket contains two liquids A and B in 5:3. If 16 L of mixture is drawn off and replaced with same amount of liquid B, the ratio becomes 3:5.  How much Liter bucket holds?</a:t>
            </a:r>
          </a:p>
          <a:p>
            <a:pPr marL="514350" indent="-514350" algn="just"/>
            <a:endParaRPr lang="en-US" sz="2800" dirty="0">
              <a:latin typeface="Book Antiqua" pitchFamily="18" charset="0"/>
              <a:cs typeface="Times New Roman" pitchFamily="18" charset="0"/>
            </a:endParaRPr>
          </a:p>
          <a:p>
            <a:pPr marL="514350" indent="-514350" algn="just"/>
            <a:r>
              <a:rPr lang="en-US" sz="2800" dirty="0">
                <a:latin typeface="Book Antiqua" pitchFamily="18" charset="0"/>
              </a:rPr>
              <a:t>[A] 40 L</a:t>
            </a:r>
            <a:endParaRPr lang="en-US" sz="2800" dirty="0">
              <a:latin typeface="Book Antiqua" pitchFamily="18" charset="0"/>
              <a:cs typeface="Times New Roman" pitchFamily="18" charset="0"/>
            </a:endParaRPr>
          </a:p>
          <a:p>
            <a:pPr marL="342900" indent="-342900" algn="just">
              <a:lnSpc>
                <a:spcPct val="150000"/>
              </a:lnSpc>
            </a:pPr>
            <a:r>
              <a:rPr lang="en-US" sz="2800" dirty="0">
                <a:latin typeface="Book Antiqua" pitchFamily="18" charset="0"/>
              </a:rPr>
              <a:t>[B]  </a:t>
            </a:r>
            <a:r>
              <a:rPr lang="en-US" sz="2800" dirty="0">
                <a:latin typeface="Book Antiqua" pitchFamily="18" charset="0"/>
                <a:cs typeface="Times New Roman" pitchFamily="18" charset="0"/>
              </a:rPr>
              <a:t>24 L</a:t>
            </a:r>
            <a:endParaRPr lang="en-US" sz="2800" dirty="0">
              <a:latin typeface="Book Antiqua" pitchFamily="18" charset="0"/>
            </a:endParaRPr>
          </a:p>
          <a:p>
            <a:pPr marL="342900" indent="-342900" algn="just">
              <a:lnSpc>
                <a:spcPct val="150000"/>
              </a:lnSpc>
            </a:pPr>
            <a:r>
              <a:rPr lang="en-US" sz="2800" dirty="0">
                <a:latin typeface="Book Antiqua" pitchFamily="18" charset="0"/>
              </a:rPr>
              <a:t>[C]  </a:t>
            </a:r>
            <a:r>
              <a:rPr lang="en-US" sz="2800" dirty="0">
                <a:latin typeface="Book Antiqua" pitchFamily="18" charset="0"/>
                <a:cs typeface="Times New Roman" pitchFamily="18" charset="0"/>
              </a:rPr>
              <a:t>26 L</a:t>
            </a:r>
            <a:endParaRPr lang="en-US" sz="2800" dirty="0">
              <a:latin typeface="Book Antiqua" pitchFamily="18" charset="0"/>
            </a:endParaRPr>
          </a:p>
          <a:p>
            <a:pPr marL="342900" indent="-342900" algn="just">
              <a:lnSpc>
                <a:spcPct val="150000"/>
              </a:lnSpc>
            </a:pPr>
            <a:r>
              <a:rPr lang="en-US" sz="2800" dirty="0">
                <a:latin typeface="Book Antiqua" pitchFamily="18" charset="0"/>
              </a:rPr>
              <a:t>[D]  </a:t>
            </a:r>
            <a:r>
              <a:rPr lang="en-US" sz="2800" dirty="0">
                <a:latin typeface="Book Antiqua" pitchFamily="18" charset="0"/>
                <a:cs typeface="Times New Roman" pitchFamily="18" charset="0"/>
              </a:rPr>
              <a:t>80 L</a:t>
            </a:r>
          </a:p>
          <a:p>
            <a:pPr marL="342900" indent="-342900" algn="just">
              <a:lnSpc>
                <a:spcPct val="150000"/>
              </a:lnSpc>
            </a:pPr>
            <a:endParaRPr lang="en-US" sz="2800" dirty="0">
              <a:latin typeface="Book Antiqua" pitchFamily="18"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304800"/>
            <a:ext cx="8458200" cy="5262979"/>
          </a:xfrm>
          <a:prstGeom prst="rect">
            <a:avLst/>
          </a:prstGeom>
          <a:noFill/>
        </p:spPr>
        <p:txBody>
          <a:bodyPr wrap="square" rtlCol="0">
            <a:spAutoFit/>
          </a:bodyPr>
          <a:lstStyle/>
          <a:p>
            <a:pPr marL="514350" indent="-514350" algn="just">
              <a:buFont typeface="+mj-lt"/>
              <a:buAutoNum type="arabicPeriod" startAt="27"/>
            </a:pPr>
            <a:r>
              <a:rPr lang="en-US" sz="2800" dirty="0">
                <a:latin typeface="Book Antiqua" pitchFamily="18" charset="0"/>
                <a:cs typeface="Times New Roman" pitchFamily="18" charset="0"/>
              </a:rPr>
              <a:t> Two vessels A and B contain M and W in 4:3 and 2:3 resp. In what ratio the liquids may be mix to obtain a new mixture containing half milk and half water ?</a:t>
            </a:r>
          </a:p>
          <a:p>
            <a:pPr marL="514350" indent="-514350" algn="just"/>
            <a:endParaRPr lang="en-US" sz="2800" dirty="0">
              <a:latin typeface="Book Antiqua" pitchFamily="18" charset="0"/>
              <a:cs typeface="Times New Roman" pitchFamily="18" charset="0"/>
            </a:endParaRPr>
          </a:p>
          <a:p>
            <a:pPr marL="514350" indent="-514350" algn="just"/>
            <a:r>
              <a:rPr lang="en-US" sz="2800" dirty="0">
                <a:latin typeface="Book Antiqua" pitchFamily="18" charset="0"/>
              </a:rPr>
              <a:t>[A]  7 : 5</a:t>
            </a:r>
            <a:endParaRPr lang="en-US" sz="2800" dirty="0">
              <a:latin typeface="Book Antiqua" pitchFamily="18" charset="0"/>
              <a:cs typeface="Times New Roman" pitchFamily="18" charset="0"/>
            </a:endParaRPr>
          </a:p>
          <a:p>
            <a:pPr marL="342900" indent="-342900" algn="just">
              <a:lnSpc>
                <a:spcPct val="150000"/>
              </a:lnSpc>
            </a:pPr>
            <a:r>
              <a:rPr lang="en-US" sz="2800" dirty="0">
                <a:latin typeface="Book Antiqua" pitchFamily="18" charset="0"/>
              </a:rPr>
              <a:t>[B]   </a:t>
            </a:r>
            <a:r>
              <a:rPr lang="en-US" sz="2800" dirty="0">
                <a:latin typeface="Book Antiqua" pitchFamily="18" charset="0"/>
                <a:cs typeface="Times New Roman" pitchFamily="18" charset="0"/>
              </a:rPr>
              <a:t>5 : 7</a:t>
            </a:r>
            <a:endParaRPr lang="en-US" sz="2800" dirty="0">
              <a:latin typeface="Book Antiqua" pitchFamily="18" charset="0"/>
            </a:endParaRPr>
          </a:p>
          <a:p>
            <a:pPr marL="342900" indent="-342900" algn="just">
              <a:lnSpc>
                <a:spcPct val="150000"/>
              </a:lnSpc>
            </a:pPr>
            <a:r>
              <a:rPr lang="en-US" sz="2800" dirty="0">
                <a:latin typeface="Book Antiqua" pitchFamily="18" charset="0"/>
              </a:rPr>
              <a:t>[C]  </a:t>
            </a:r>
            <a:r>
              <a:rPr lang="en-US" sz="2800" dirty="0">
                <a:latin typeface="Book Antiqua" pitchFamily="18" charset="0"/>
                <a:cs typeface="Times New Roman" pitchFamily="18" charset="0"/>
              </a:rPr>
              <a:t>1 : 4</a:t>
            </a:r>
            <a:endParaRPr lang="en-US" sz="2800" dirty="0">
              <a:latin typeface="Book Antiqua" pitchFamily="18" charset="0"/>
            </a:endParaRPr>
          </a:p>
          <a:p>
            <a:pPr marL="342900" indent="-342900" algn="just">
              <a:lnSpc>
                <a:spcPct val="150000"/>
              </a:lnSpc>
            </a:pPr>
            <a:r>
              <a:rPr lang="en-US" sz="2800" dirty="0">
                <a:latin typeface="Book Antiqua" pitchFamily="18" charset="0"/>
              </a:rPr>
              <a:t>[D]  </a:t>
            </a:r>
            <a:r>
              <a:rPr lang="en-US" sz="2800" dirty="0">
                <a:latin typeface="Book Antiqua" pitchFamily="18" charset="0"/>
                <a:cs typeface="Times New Roman" pitchFamily="18" charset="0"/>
              </a:rPr>
              <a:t>1 : 2</a:t>
            </a:r>
          </a:p>
          <a:p>
            <a:pPr marL="342900" indent="-342900" algn="just">
              <a:lnSpc>
                <a:spcPct val="150000"/>
              </a:lnSpc>
            </a:pPr>
            <a:endParaRPr lang="en-US" sz="2800" dirty="0">
              <a:latin typeface="Book Antiqua" pitchFamily="18"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304800"/>
            <a:ext cx="8458200" cy="5262979"/>
          </a:xfrm>
          <a:prstGeom prst="rect">
            <a:avLst/>
          </a:prstGeom>
          <a:noFill/>
        </p:spPr>
        <p:txBody>
          <a:bodyPr wrap="square" rtlCol="0">
            <a:spAutoFit/>
          </a:bodyPr>
          <a:lstStyle/>
          <a:p>
            <a:pPr marL="514350" indent="-514350" algn="just">
              <a:buFont typeface="+mj-lt"/>
              <a:buAutoNum type="arabicPeriod" startAt="28"/>
            </a:pPr>
            <a:r>
              <a:rPr lang="en-US" sz="2800" dirty="0">
                <a:latin typeface="Book Antiqua" pitchFamily="18" charset="0"/>
                <a:cs typeface="Times New Roman" pitchFamily="18" charset="0"/>
              </a:rPr>
              <a:t> Two vessels A and B contain M and W in 8:5 and 5:2 resp. In what ratio the liquids may be mix to obtain a new mixture containing 69and(3/13) % milk ?</a:t>
            </a:r>
          </a:p>
          <a:p>
            <a:pPr marL="514350" indent="-514350" algn="just"/>
            <a:endParaRPr lang="en-US" sz="2800" dirty="0">
              <a:latin typeface="Book Antiqua" pitchFamily="18" charset="0"/>
              <a:cs typeface="Times New Roman" pitchFamily="18" charset="0"/>
            </a:endParaRPr>
          </a:p>
          <a:p>
            <a:pPr marL="514350" indent="-514350" algn="just"/>
            <a:r>
              <a:rPr lang="en-US" sz="2800" dirty="0">
                <a:latin typeface="Book Antiqua" pitchFamily="18" charset="0"/>
              </a:rPr>
              <a:t>[A] 2 : 7</a:t>
            </a:r>
            <a:endParaRPr lang="en-US" sz="2800" dirty="0">
              <a:latin typeface="Book Antiqua" pitchFamily="18" charset="0"/>
              <a:cs typeface="Times New Roman" pitchFamily="18" charset="0"/>
            </a:endParaRPr>
          </a:p>
          <a:p>
            <a:pPr marL="342900" indent="-342900" algn="just">
              <a:lnSpc>
                <a:spcPct val="150000"/>
              </a:lnSpc>
            </a:pPr>
            <a:r>
              <a:rPr lang="en-US" sz="2800" dirty="0">
                <a:latin typeface="Book Antiqua" pitchFamily="18" charset="0"/>
              </a:rPr>
              <a:t>[B]  </a:t>
            </a:r>
            <a:r>
              <a:rPr lang="en-US" sz="2800" dirty="0">
                <a:latin typeface="Book Antiqua" pitchFamily="18" charset="0"/>
                <a:cs typeface="Times New Roman" pitchFamily="18" charset="0"/>
              </a:rPr>
              <a:t>7 : 2</a:t>
            </a:r>
            <a:endParaRPr lang="en-US" sz="2800" dirty="0">
              <a:latin typeface="Book Antiqua" pitchFamily="18" charset="0"/>
            </a:endParaRPr>
          </a:p>
          <a:p>
            <a:pPr marL="342900" indent="-342900" algn="just">
              <a:lnSpc>
                <a:spcPct val="150000"/>
              </a:lnSpc>
            </a:pPr>
            <a:r>
              <a:rPr lang="en-US" sz="2800" dirty="0">
                <a:latin typeface="Book Antiqua" pitchFamily="18" charset="0"/>
              </a:rPr>
              <a:t>[C]  </a:t>
            </a:r>
            <a:r>
              <a:rPr lang="en-US" sz="2800" dirty="0">
                <a:latin typeface="Book Antiqua" pitchFamily="18" charset="0"/>
                <a:cs typeface="Times New Roman" pitchFamily="18" charset="0"/>
              </a:rPr>
              <a:t>5 : 6</a:t>
            </a:r>
            <a:endParaRPr lang="en-US" sz="2800" dirty="0">
              <a:latin typeface="Book Antiqua" pitchFamily="18" charset="0"/>
            </a:endParaRPr>
          </a:p>
          <a:p>
            <a:pPr marL="342900" indent="-342900" algn="just">
              <a:lnSpc>
                <a:spcPct val="150000"/>
              </a:lnSpc>
            </a:pPr>
            <a:r>
              <a:rPr lang="en-US" sz="2800" dirty="0">
                <a:latin typeface="Book Antiqua" pitchFamily="18" charset="0"/>
              </a:rPr>
              <a:t>[D]  </a:t>
            </a:r>
            <a:r>
              <a:rPr lang="en-US" sz="2800" dirty="0">
                <a:latin typeface="Book Antiqua" pitchFamily="18" charset="0"/>
                <a:cs typeface="Times New Roman" pitchFamily="18" charset="0"/>
              </a:rPr>
              <a:t>6 : 5</a:t>
            </a:r>
          </a:p>
          <a:p>
            <a:pPr marL="342900" indent="-342900" algn="just">
              <a:lnSpc>
                <a:spcPct val="150000"/>
              </a:lnSpc>
            </a:pPr>
            <a:endParaRPr lang="en-US" sz="2800" dirty="0">
              <a:latin typeface="Book Antiqua" pitchFamily="18"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0"/>
            <a:ext cx="8458200" cy="2677656"/>
          </a:xfrm>
          <a:prstGeom prst="rect">
            <a:avLst/>
          </a:prstGeom>
          <a:noFill/>
        </p:spPr>
        <p:txBody>
          <a:bodyPr wrap="square" rtlCol="0">
            <a:spAutoFit/>
          </a:bodyPr>
          <a:lstStyle/>
          <a:p>
            <a:pPr algn="just"/>
            <a:r>
              <a:rPr lang="en-US" sz="2800" b="1" dirty="0">
                <a:latin typeface="Book Antiqua" pitchFamily="18" charset="0"/>
                <a:cs typeface="Times New Roman" pitchFamily="18" charset="0"/>
              </a:rPr>
              <a:t>Removal and Replacement</a:t>
            </a:r>
          </a:p>
          <a:p>
            <a:pPr algn="just"/>
            <a:r>
              <a:rPr lang="en-US" sz="2800" dirty="0">
                <a:latin typeface="Book Antiqua" pitchFamily="18" charset="0"/>
                <a:cs typeface="Times New Roman" pitchFamily="18" charset="0"/>
              </a:rPr>
              <a:t>If a vessel contains “x” liters of liquid A and if “y” liters be withdrawn and replaced by liquid B, then if “y” liters of the mixture be withdrawn and replaced by liquid B, and the operation  is repeated ‘n’ times in all, then :</a:t>
            </a:r>
            <a:endParaRPr lang="en-US" sz="2800" dirty="0">
              <a:latin typeface="Book Antiqua" pitchFamily="18" charset="0"/>
            </a:endParaRPr>
          </a:p>
        </p:txBody>
      </p:sp>
      <p:pic>
        <p:nvPicPr>
          <p:cNvPr id="5" name="Picture 1" descr="C:\Users\User\Desktop\jdhfjkwhfj.JPG"/>
          <p:cNvPicPr>
            <a:picLocks noChangeAspect="1" noChangeArrowheads="1"/>
          </p:cNvPicPr>
          <p:nvPr/>
        </p:nvPicPr>
        <p:blipFill>
          <a:blip r:embed="rId2"/>
          <a:srcRect/>
          <a:stretch>
            <a:fillRect/>
          </a:stretch>
        </p:blipFill>
        <p:spPr bwMode="auto">
          <a:xfrm>
            <a:off x="533400" y="2819400"/>
            <a:ext cx="8153400" cy="1371600"/>
          </a:xfrm>
          <a:prstGeom prst="rect">
            <a:avLst/>
          </a:prstGeom>
          <a:noFill/>
          <a:ln w="9525">
            <a:noFill/>
            <a:miter lim="800000"/>
            <a:headEnd/>
            <a:tailEnd/>
          </a:ln>
        </p:spPr>
      </p:pic>
      <p:sp>
        <p:nvSpPr>
          <p:cNvPr id="6" name="TextBox 5"/>
          <p:cNvSpPr txBox="1"/>
          <p:nvPr/>
        </p:nvSpPr>
        <p:spPr>
          <a:xfrm>
            <a:off x="457200" y="4267200"/>
            <a:ext cx="8153400" cy="2369880"/>
          </a:xfrm>
          <a:prstGeom prst="rect">
            <a:avLst/>
          </a:prstGeom>
          <a:noFill/>
        </p:spPr>
        <p:txBody>
          <a:bodyPr wrap="square" rtlCol="0">
            <a:spAutoFit/>
          </a:bodyPr>
          <a:lstStyle/>
          <a:p>
            <a:r>
              <a:rPr lang="en-US" sz="2400" b="1" dirty="0">
                <a:latin typeface="Book Antiqua" pitchFamily="18" charset="0"/>
                <a:cs typeface="Times New Roman" pitchFamily="18" charset="0"/>
              </a:rPr>
              <a:t>		</a:t>
            </a:r>
            <a:r>
              <a:rPr lang="en-US" sz="2800" b="1" dirty="0">
                <a:latin typeface="Book Antiqua" pitchFamily="18" charset="0"/>
                <a:cs typeface="Times New Roman" pitchFamily="18" charset="0"/>
              </a:rPr>
              <a:t>F.C = I.C(1-y/x)</a:t>
            </a:r>
            <a:r>
              <a:rPr lang="en-US" sz="2800" b="1" baseline="30000" dirty="0">
                <a:latin typeface="Book Antiqua" pitchFamily="18" charset="0"/>
                <a:cs typeface="Times New Roman" pitchFamily="18" charset="0"/>
              </a:rPr>
              <a:t>n</a:t>
            </a:r>
          </a:p>
          <a:p>
            <a:r>
              <a:rPr lang="en-US" sz="2400" dirty="0">
                <a:latin typeface="Book Antiqua" pitchFamily="18" charset="0"/>
                <a:cs typeface="Times New Roman" pitchFamily="18" charset="0"/>
              </a:rPr>
              <a:t>FC= Final concentration</a:t>
            </a:r>
          </a:p>
          <a:p>
            <a:r>
              <a:rPr lang="en-US" sz="2400" dirty="0">
                <a:latin typeface="Book Antiqua" pitchFamily="18" charset="0"/>
                <a:cs typeface="Times New Roman" pitchFamily="18" charset="0"/>
              </a:rPr>
              <a:t>IC= Initial concentration</a:t>
            </a:r>
          </a:p>
          <a:p>
            <a:r>
              <a:rPr lang="en-US" sz="2400" dirty="0">
                <a:latin typeface="Book Antiqua" pitchFamily="18" charset="0"/>
                <a:cs typeface="Times New Roman" pitchFamily="18" charset="0"/>
              </a:rPr>
              <a:t>y = no. of liters replaced</a:t>
            </a:r>
          </a:p>
          <a:p>
            <a:r>
              <a:rPr lang="en-US" sz="2400" dirty="0">
                <a:latin typeface="Book Antiqua" pitchFamily="18" charset="0"/>
                <a:cs typeface="Times New Roman" pitchFamily="18" charset="0"/>
              </a:rPr>
              <a:t>x = Total concentration</a:t>
            </a:r>
          </a:p>
          <a:p>
            <a:r>
              <a:rPr lang="en-US" sz="2400" dirty="0">
                <a:latin typeface="Book Antiqua" pitchFamily="18" charset="0"/>
                <a:cs typeface="Times New Roman" pitchFamily="18" charset="0"/>
              </a:rPr>
              <a:t>n = total number of iterations</a:t>
            </a:r>
            <a:endParaRPr lang="en-US" sz="2400" dirty="0">
              <a:latin typeface="Book Antiqua" pitchFamily="18"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304800"/>
            <a:ext cx="8458200" cy="5262979"/>
          </a:xfrm>
          <a:prstGeom prst="rect">
            <a:avLst/>
          </a:prstGeom>
          <a:noFill/>
        </p:spPr>
        <p:txBody>
          <a:bodyPr wrap="square" rtlCol="0">
            <a:spAutoFit/>
          </a:bodyPr>
          <a:lstStyle/>
          <a:p>
            <a:pPr marL="514350" indent="-514350" algn="just">
              <a:buFont typeface="+mj-lt"/>
              <a:buAutoNum type="arabicPeriod" startAt="29"/>
            </a:pPr>
            <a:r>
              <a:rPr lang="en-US" sz="2800" dirty="0">
                <a:latin typeface="Book Antiqua" pitchFamily="18" charset="0"/>
                <a:cs typeface="Times New Roman" pitchFamily="18" charset="0"/>
              </a:rPr>
              <a:t> A container contains 40 L milk. 4 L was taken out and replaced with water. This process is repeated further 2 times. Now how much milk is there in the mixture?</a:t>
            </a:r>
          </a:p>
          <a:p>
            <a:pPr marL="514350" indent="-514350" algn="just"/>
            <a:endParaRPr lang="en-US" sz="2800" dirty="0">
              <a:latin typeface="Book Antiqua" pitchFamily="18" charset="0"/>
              <a:cs typeface="Times New Roman" pitchFamily="18" charset="0"/>
            </a:endParaRPr>
          </a:p>
          <a:p>
            <a:pPr marL="514350" indent="-514350" algn="just"/>
            <a:r>
              <a:rPr lang="en-US" sz="2800" dirty="0">
                <a:latin typeface="Book Antiqua" pitchFamily="18" charset="0"/>
              </a:rPr>
              <a:t>[A] 28 L</a:t>
            </a:r>
            <a:endParaRPr lang="en-US" sz="2800" dirty="0">
              <a:latin typeface="Book Antiqua" pitchFamily="18" charset="0"/>
              <a:cs typeface="Times New Roman" pitchFamily="18" charset="0"/>
            </a:endParaRPr>
          </a:p>
          <a:p>
            <a:pPr marL="342900" indent="-342900" algn="just">
              <a:lnSpc>
                <a:spcPct val="150000"/>
              </a:lnSpc>
            </a:pPr>
            <a:r>
              <a:rPr lang="en-US" sz="2800" dirty="0">
                <a:latin typeface="Book Antiqua" pitchFamily="18" charset="0"/>
              </a:rPr>
              <a:t>[B]  </a:t>
            </a:r>
            <a:r>
              <a:rPr lang="en-US" sz="2800" dirty="0">
                <a:latin typeface="Book Antiqua" pitchFamily="18" charset="0"/>
                <a:cs typeface="Times New Roman" pitchFamily="18" charset="0"/>
              </a:rPr>
              <a:t>29.16 L</a:t>
            </a:r>
            <a:endParaRPr lang="en-US" sz="2800" dirty="0">
              <a:latin typeface="Book Antiqua" pitchFamily="18" charset="0"/>
            </a:endParaRPr>
          </a:p>
          <a:p>
            <a:pPr marL="342900" indent="-342900" algn="just">
              <a:lnSpc>
                <a:spcPct val="150000"/>
              </a:lnSpc>
            </a:pPr>
            <a:r>
              <a:rPr lang="en-US" sz="2800" dirty="0">
                <a:latin typeface="Book Antiqua" pitchFamily="18" charset="0"/>
              </a:rPr>
              <a:t>[C]  </a:t>
            </a:r>
            <a:r>
              <a:rPr lang="en-US" sz="2800" dirty="0">
                <a:latin typeface="Book Antiqua" pitchFamily="18" charset="0"/>
                <a:cs typeface="Times New Roman" pitchFamily="18" charset="0"/>
              </a:rPr>
              <a:t>27.16 L</a:t>
            </a:r>
            <a:endParaRPr lang="en-US" sz="2800" dirty="0">
              <a:latin typeface="Book Antiqua" pitchFamily="18" charset="0"/>
            </a:endParaRPr>
          </a:p>
          <a:p>
            <a:pPr marL="342900" indent="-342900" algn="just">
              <a:lnSpc>
                <a:spcPct val="150000"/>
              </a:lnSpc>
            </a:pPr>
            <a:r>
              <a:rPr lang="en-US" sz="2800" dirty="0">
                <a:latin typeface="Book Antiqua" pitchFamily="18" charset="0"/>
              </a:rPr>
              <a:t>[D]  </a:t>
            </a:r>
            <a:r>
              <a:rPr lang="en-US" sz="2800" dirty="0">
                <a:latin typeface="Book Antiqua" pitchFamily="18" charset="0"/>
                <a:cs typeface="Times New Roman" pitchFamily="18" charset="0"/>
              </a:rPr>
              <a:t>30 L</a:t>
            </a:r>
          </a:p>
          <a:p>
            <a:pPr marL="342900" indent="-342900" algn="just">
              <a:lnSpc>
                <a:spcPct val="150000"/>
              </a:lnSpc>
            </a:pPr>
            <a:endParaRPr lang="en-US" sz="2800" dirty="0">
              <a:latin typeface="Book Antiqua" pitchFamily="18"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304800"/>
            <a:ext cx="8458200" cy="6124754"/>
          </a:xfrm>
          <a:prstGeom prst="rect">
            <a:avLst/>
          </a:prstGeom>
          <a:noFill/>
        </p:spPr>
        <p:txBody>
          <a:bodyPr wrap="square" rtlCol="0">
            <a:spAutoFit/>
          </a:bodyPr>
          <a:lstStyle/>
          <a:p>
            <a:pPr marL="514350" indent="-514350" algn="just">
              <a:buFont typeface="+mj-lt"/>
              <a:buAutoNum type="arabicPeriod" startAt="30"/>
            </a:pPr>
            <a:r>
              <a:rPr lang="en-US" sz="2800" dirty="0">
                <a:latin typeface="Book Antiqua" pitchFamily="18" charset="0"/>
                <a:cs typeface="Times New Roman" pitchFamily="18" charset="0"/>
              </a:rPr>
              <a:t> A vessel contains 125 liters of wine. 25 liters of wine was taken out of the vessel and replaced by water. Then, 25 liters of mixture was withdrawn and again replaced by water. The operation was repeated for third time. How much wine is now left in the vessel?</a:t>
            </a:r>
          </a:p>
          <a:p>
            <a:pPr marL="514350" indent="-514350" algn="just"/>
            <a:endParaRPr lang="en-US" sz="2800" dirty="0">
              <a:latin typeface="Book Antiqua" pitchFamily="18" charset="0"/>
              <a:cs typeface="Times New Roman" pitchFamily="18" charset="0"/>
            </a:endParaRPr>
          </a:p>
          <a:p>
            <a:pPr marL="514350" indent="-514350" algn="just"/>
            <a:r>
              <a:rPr lang="en-US" sz="2800" dirty="0">
                <a:latin typeface="Book Antiqua" pitchFamily="18" charset="0"/>
              </a:rPr>
              <a:t>[A] 49 L</a:t>
            </a:r>
            <a:endParaRPr lang="en-US" sz="2800" dirty="0">
              <a:latin typeface="Book Antiqua" pitchFamily="18" charset="0"/>
              <a:cs typeface="Times New Roman" pitchFamily="18" charset="0"/>
            </a:endParaRPr>
          </a:p>
          <a:p>
            <a:pPr marL="342900" indent="-342900" algn="just">
              <a:lnSpc>
                <a:spcPct val="150000"/>
              </a:lnSpc>
            </a:pPr>
            <a:r>
              <a:rPr lang="en-US" sz="2800" dirty="0">
                <a:latin typeface="Book Antiqua" pitchFamily="18" charset="0"/>
              </a:rPr>
              <a:t>[B]  </a:t>
            </a:r>
            <a:r>
              <a:rPr lang="en-US" sz="2800" dirty="0">
                <a:latin typeface="Book Antiqua" pitchFamily="18" charset="0"/>
                <a:cs typeface="Times New Roman" pitchFamily="18" charset="0"/>
              </a:rPr>
              <a:t>64 L</a:t>
            </a:r>
            <a:endParaRPr lang="en-US" sz="2800" dirty="0">
              <a:latin typeface="Book Antiqua" pitchFamily="18" charset="0"/>
            </a:endParaRPr>
          </a:p>
          <a:p>
            <a:pPr marL="342900" indent="-342900" algn="just">
              <a:lnSpc>
                <a:spcPct val="150000"/>
              </a:lnSpc>
            </a:pPr>
            <a:r>
              <a:rPr lang="en-US" sz="2800" dirty="0">
                <a:latin typeface="Book Antiqua" pitchFamily="18" charset="0"/>
              </a:rPr>
              <a:t>[C]  </a:t>
            </a:r>
            <a:r>
              <a:rPr lang="en-US" sz="2800" dirty="0">
                <a:latin typeface="Book Antiqua" pitchFamily="18" charset="0"/>
                <a:cs typeface="Times New Roman" pitchFamily="18" charset="0"/>
              </a:rPr>
              <a:t>72 L</a:t>
            </a:r>
            <a:endParaRPr lang="en-US" sz="2800" dirty="0">
              <a:latin typeface="Book Antiqua" pitchFamily="18" charset="0"/>
            </a:endParaRPr>
          </a:p>
          <a:p>
            <a:pPr marL="342900" indent="-342900" algn="just">
              <a:lnSpc>
                <a:spcPct val="150000"/>
              </a:lnSpc>
            </a:pPr>
            <a:r>
              <a:rPr lang="en-US" sz="2800" dirty="0">
                <a:latin typeface="Book Antiqua" pitchFamily="18" charset="0"/>
              </a:rPr>
              <a:t>[D]  </a:t>
            </a:r>
            <a:r>
              <a:rPr lang="en-US" sz="2800" dirty="0">
                <a:latin typeface="Book Antiqua" pitchFamily="18" charset="0"/>
                <a:cs typeface="Times New Roman" pitchFamily="18" charset="0"/>
              </a:rPr>
              <a:t>56 L</a:t>
            </a:r>
          </a:p>
          <a:p>
            <a:pPr marL="342900" indent="-342900" algn="just">
              <a:lnSpc>
                <a:spcPct val="150000"/>
              </a:lnSpc>
            </a:pPr>
            <a:endParaRPr lang="en-US" sz="2800" dirty="0">
              <a:latin typeface="Book Antiqua" pitchFamily="18"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304800"/>
            <a:ext cx="8458200" cy="5693866"/>
          </a:xfrm>
          <a:prstGeom prst="rect">
            <a:avLst/>
          </a:prstGeom>
          <a:noFill/>
        </p:spPr>
        <p:txBody>
          <a:bodyPr wrap="square" rtlCol="0">
            <a:spAutoFit/>
          </a:bodyPr>
          <a:lstStyle/>
          <a:p>
            <a:pPr marL="514350" indent="-514350" algn="just">
              <a:buFont typeface="+mj-lt"/>
              <a:buAutoNum type="arabicPeriod" startAt="31"/>
            </a:pPr>
            <a:r>
              <a:rPr lang="en-US" sz="2800" dirty="0">
                <a:latin typeface="Book Antiqua" pitchFamily="18" charset="0"/>
                <a:cs typeface="Times New Roman" pitchFamily="18" charset="0"/>
              </a:rPr>
              <a:t> 8 L was taken out from a cask full of wine and replaced with water. This operation is performed 3 more times. The ratio of quantity of wine left in the cask to that of water is 16:65. how much wine did the cask hold initially?</a:t>
            </a:r>
          </a:p>
          <a:p>
            <a:pPr marL="514350" indent="-514350" algn="just"/>
            <a:endParaRPr lang="en-US" sz="2800" dirty="0">
              <a:latin typeface="Book Antiqua" pitchFamily="18" charset="0"/>
              <a:cs typeface="Times New Roman" pitchFamily="18" charset="0"/>
            </a:endParaRPr>
          </a:p>
          <a:p>
            <a:pPr marL="514350" indent="-514350" algn="just"/>
            <a:r>
              <a:rPr lang="en-US" sz="2800" dirty="0">
                <a:latin typeface="Book Antiqua" pitchFamily="18" charset="0"/>
              </a:rPr>
              <a:t>[A] 12 L</a:t>
            </a:r>
            <a:endParaRPr lang="en-US" sz="2800" dirty="0">
              <a:latin typeface="Book Antiqua" pitchFamily="18" charset="0"/>
              <a:cs typeface="Times New Roman" pitchFamily="18" charset="0"/>
            </a:endParaRPr>
          </a:p>
          <a:p>
            <a:pPr marL="342900" indent="-342900" algn="just">
              <a:lnSpc>
                <a:spcPct val="150000"/>
              </a:lnSpc>
            </a:pPr>
            <a:r>
              <a:rPr lang="en-US" sz="2800" dirty="0">
                <a:latin typeface="Book Antiqua" pitchFamily="18" charset="0"/>
              </a:rPr>
              <a:t>[B]  </a:t>
            </a:r>
            <a:r>
              <a:rPr lang="en-US" sz="2800" dirty="0">
                <a:latin typeface="Book Antiqua" pitchFamily="18" charset="0"/>
                <a:cs typeface="Times New Roman" pitchFamily="18" charset="0"/>
              </a:rPr>
              <a:t>18 L</a:t>
            </a:r>
            <a:endParaRPr lang="en-US" sz="2800" dirty="0">
              <a:latin typeface="Book Antiqua" pitchFamily="18" charset="0"/>
            </a:endParaRPr>
          </a:p>
          <a:p>
            <a:pPr marL="342900" indent="-342900" algn="just">
              <a:lnSpc>
                <a:spcPct val="150000"/>
              </a:lnSpc>
            </a:pPr>
            <a:r>
              <a:rPr lang="en-US" sz="2800" dirty="0">
                <a:latin typeface="Book Antiqua" pitchFamily="18" charset="0"/>
              </a:rPr>
              <a:t>[C]  </a:t>
            </a:r>
            <a:r>
              <a:rPr lang="en-US" sz="2800" dirty="0">
                <a:latin typeface="Book Antiqua" pitchFamily="18" charset="0"/>
                <a:cs typeface="Times New Roman" pitchFamily="18" charset="0"/>
              </a:rPr>
              <a:t>24 L</a:t>
            </a:r>
            <a:endParaRPr lang="en-US" sz="2800" dirty="0">
              <a:latin typeface="Book Antiqua" pitchFamily="18" charset="0"/>
            </a:endParaRPr>
          </a:p>
          <a:p>
            <a:pPr marL="342900" indent="-342900" algn="just">
              <a:lnSpc>
                <a:spcPct val="150000"/>
              </a:lnSpc>
            </a:pPr>
            <a:r>
              <a:rPr lang="en-US" sz="2800" dirty="0">
                <a:latin typeface="Book Antiqua" pitchFamily="18" charset="0"/>
              </a:rPr>
              <a:t>[D]  </a:t>
            </a:r>
            <a:r>
              <a:rPr lang="en-US" sz="2800" dirty="0">
                <a:latin typeface="Book Antiqua" pitchFamily="18" charset="0"/>
                <a:cs typeface="Times New Roman" pitchFamily="18" charset="0"/>
              </a:rPr>
              <a:t>30 L</a:t>
            </a:r>
          </a:p>
          <a:p>
            <a:pPr marL="342900" indent="-342900" algn="just">
              <a:lnSpc>
                <a:spcPct val="150000"/>
              </a:lnSpc>
            </a:pPr>
            <a:endParaRPr lang="en-US" sz="2800" dirty="0">
              <a:latin typeface="Book Antiqua"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81000" y="381000"/>
            <a:ext cx="8382000" cy="2062103"/>
          </a:xfrm>
          <a:prstGeom prst="rect">
            <a:avLst/>
          </a:prstGeom>
          <a:noFill/>
        </p:spPr>
        <p:txBody>
          <a:bodyPr wrap="square" rtlCol="0">
            <a:spAutoFit/>
          </a:bodyPr>
          <a:lstStyle/>
          <a:p>
            <a:pPr algn="just"/>
            <a:endParaRPr lang="en-US" sz="3200" dirty="0">
              <a:latin typeface="Book Antiqua" pitchFamily="18" charset="0"/>
              <a:cs typeface="Times New Roman" pitchFamily="18" charset="0"/>
            </a:endParaRPr>
          </a:p>
          <a:p>
            <a:pPr algn="just"/>
            <a:r>
              <a:rPr lang="en-US" sz="3200" b="1" dirty="0">
                <a:latin typeface="Calibri" pitchFamily="34" charset="0"/>
              </a:rPr>
              <a:t>Alligation Rule : </a:t>
            </a:r>
            <a:r>
              <a:rPr lang="en-US" sz="3200" dirty="0">
                <a:latin typeface="Times New Roman" pitchFamily="18" charset="0"/>
                <a:cs typeface="Times New Roman" pitchFamily="18" charset="0"/>
              </a:rPr>
              <a:t>When two elements are mixed to make a mixture and one of the elements is cheaper and other one is costlier then,</a:t>
            </a:r>
          </a:p>
        </p:txBody>
      </p:sp>
      <p:pic>
        <p:nvPicPr>
          <p:cNvPr id="3" name="Picture 2" descr="C:\Users\User\Desktop\ndjn.JPG"/>
          <p:cNvPicPr>
            <a:picLocks noChangeAspect="1" noChangeArrowheads="1"/>
          </p:cNvPicPr>
          <p:nvPr/>
        </p:nvPicPr>
        <p:blipFill>
          <a:blip r:embed="rId2"/>
          <a:srcRect/>
          <a:stretch>
            <a:fillRect/>
          </a:stretch>
        </p:blipFill>
        <p:spPr bwMode="auto">
          <a:xfrm>
            <a:off x="381000" y="3124200"/>
            <a:ext cx="8382000" cy="1524000"/>
          </a:xfrm>
          <a:prstGeom prst="rect">
            <a:avLst/>
          </a:prstGeom>
          <a:noFill/>
          <a:ln w="9525">
            <a:noFill/>
            <a:miter lim="800000"/>
            <a:headEnd/>
            <a:tailEnd/>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304800"/>
            <a:ext cx="8458200" cy="5262979"/>
          </a:xfrm>
          <a:prstGeom prst="rect">
            <a:avLst/>
          </a:prstGeom>
          <a:noFill/>
        </p:spPr>
        <p:txBody>
          <a:bodyPr wrap="square" rtlCol="0">
            <a:spAutoFit/>
          </a:bodyPr>
          <a:lstStyle/>
          <a:p>
            <a:pPr marL="514350" indent="-514350" algn="just">
              <a:buFont typeface="+mj-lt"/>
              <a:buAutoNum type="arabicPeriod" startAt="32"/>
            </a:pPr>
            <a:r>
              <a:rPr lang="en-US" sz="2800" dirty="0">
                <a:latin typeface="Book Antiqua" pitchFamily="18" charset="0"/>
                <a:cs typeface="Times New Roman" pitchFamily="18" charset="0"/>
              </a:rPr>
              <a:t> A jar full of whisky contains 40% alcohol. A part of this is replaced with another containing 19% alcohol. Now there is 26% alcohol.  Find the quantity of whisky which is replaced.</a:t>
            </a:r>
          </a:p>
          <a:p>
            <a:pPr marL="514350" indent="-514350" algn="just"/>
            <a:endParaRPr lang="en-US" sz="2800" dirty="0">
              <a:latin typeface="Book Antiqua" pitchFamily="18" charset="0"/>
              <a:cs typeface="Times New Roman" pitchFamily="18" charset="0"/>
            </a:endParaRPr>
          </a:p>
          <a:p>
            <a:pPr marL="514350" indent="-514350" algn="just"/>
            <a:r>
              <a:rPr lang="en-US" sz="2800" dirty="0">
                <a:latin typeface="Book Antiqua" pitchFamily="18" charset="0"/>
              </a:rPr>
              <a:t>[A] 1/2</a:t>
            </a:r>
            <a:endParaRPr lang="en-US" sz="2800" dirty="0">
              <a:latin typeface="Book Antiqua" pitchFamily="18" charset="0"/>
              <a:cs typeface="Times New Roman" pitchFamily="18" charset="0"/>
            </a:endParaRPr>
          </a:p>
          <a:p>
            <a:pPr marL="342900" indent="-342900" algn="just">
              <a:lnSpc>
                <a:spcPct val="150000"/>
              </a:lnSpc>
            </a:pPr>
            <a:r>
              <a:rPr lang="en-US" sz="2800" dirty="0">
                <a:latin typeface="Book Antiqua" pitchFamily="18" charset="0"/>
              </a:rPr>
              <a:t>[B]  </a:t>
            </a:r>
            <a:r>
              <a:rPr lang="en-US" sz="2800" dirty="0">
                <a:latin typeface="Book Antiqua" pitchFamily="18" charset="0"/>
                <a:cs typeface="Times New Roman" pitchFamily="18" charset="0"/>
              </a:rPr>
              <a:t>1/3</a:t>
            </a:r>
            <a:endParaRPr lang="en-US" sz="2800" dirty="0">
              <a:latin typeface="Book Antiqua" pitchFamily="18" charset="0"/>
            </a:endParaRPr>
          </a:p>
          <a:p>
            <a:pPr marL="342900" indent="-342900" algn="just">
              <a:lnSpc>
                <a:spcPct val="150000"/>
              </a:lnSpc>
            </a:pPr>
            <a:r>
              <a:rPr lang="en-US" sz="2800" dirty="0">
                <a:latin typeface="Book Antiqua" pitchFamily="18" charset="0"/>
              </a:rPr>
              <a:t>[C]  </a:t>
            </a:r>
            <a:r>
              <a:rPr lang="en-US" sz="2800" dirty="0">
                <a:latin typeface="Book Antiqua" pitchFamily="18" charset="0"/>
                <a:cs typeface="Times New Roman" pitchFamily="18" charset="0"/>
              </a:rPr>
              <a:t>1/5</a:t>
            </a:r>
            <a:endParaRPr lang="en-US" sz="2800" dirty="0">
              <a:latin typeface="Book Antiqua" pitchFamily="18" charset="0"/>
            </a:endParaRPr>
          </a:p>
          <a:p>
            <a:pPr marL="342900" indent="-342900" algn="just">
              <a:lnSpc>
                <a:spcPct val="150000"/>
              </a:lnSpc>
            </a:pPr>
            <a:r>
              <a:rPr lang="en-US" sz="2800" dirty="0">
                <a:latin typeface="Book Antiqua" pitchFamily="18" charset="0"/>
              </a:rPr>
              <a:t>[D]  </a:t>
            </a:r>
            <a:r>
              <a:rPr lang="en-US" sz="2800" dirty="0">
                <a:latin typeface="Book Antiqua" pitchFamily="18" charset="0"/>
                <a:cs typeface="Times New Roman" pitchFamily="18" charset="0"/>
              </a:rPr>
              <a:t>2/3</a:t>
            </a:r>
          </a:p>
          <a:p>
            <a:pPr marL="342900" indent="-342900" algn="just">
              <a:lnSpc>
                <a:spcPct val="150000"/>
              </a:lnSpc>
            </a:pPr>
            <a:endParaRPr lang="en-US" sz="2800" dirty="0">
              <a:latin typeface="Book Antiqua"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14400" y="762000"/>
            <a:ext cx="2590800" cy="1143000"/>
          </a:xfrm>
          <a:prstGeom prst="rect">
            <a:avLst/>
          </a:prstGeom>
          <a:ln w="19050">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400" b="1" dirty="0">
                <a:latin typeface="Book Antiqua" pitchFamily="18" charset="0"/>
              </a:rPr>
              <a:t>Cost Price of Cheaper </a:t>
            </a:r>
          </a:p>
          <a:p>
            <a:pPr algn="ctr"/>
            <a:r>
              <a:rPr lang="en-US" sz="2800" b="1" dirty="0">
                <a:latin typeface="Book Antiqua" pitchFamily="18" charset="0"/>
              </a:rPr>
              <a:t>[ C  ]</a:t>
            </a:r>
          </a:p>
        </p:txBody>
      </p:sp>
      <p:sp>
        <p:nvSpPr>
          <p:cNvPr id="5" name="Rectangle 4"/>
          <p:cNvSpPr/>
          <p:nvPr/>
        </p:nvSpPr>
        <p:spPr>
          <a:xfrm>
            <a:off x="5562600" y="685800"/>
            <a:ext cx="2590800" cy="1219200"/>
          </a:xfrm>
          <a:prstGeom prst="rect">
            <a:avLst/>
          </a:prstGeom>
          <a:ln w="19050">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400" b="1" dirty="0">
                <a:latin typeface="Book Antiqua" pitchFamily="18" charset="0"/>
              </a:rPr>
              <a:t>Cost Price of Dearer </a:t>
            </a:r>
          </a:p>
          <a:p>
            <a:pPr algn="ctr"/>
            <a:r>
              <a:rPr lang="en-US" sz="2800" b="1" dirty="0">
                <a:latin typeface="Book Antiqua" pitchFamily="18" charset="0"/>
              </a:rPr>
              <a:t>[ D ] </a:t>
            </a:r>
          </a:p>
        </p:txBody>
      </p:sp>
      <p:sp>
        <p:nvSpPr>
          <p:cNvPr id="6" name="Rectangle 5"/>
          <p:cNvSpPr/>
          <p:nvPr/>
        </p:nvSpPr>
        <p:spPr>
          <a:xfrm>
            <a:off x="3505200" y="2895600"/>
            <a:ext cx="2133600" cy="1295400"/>
          </a:xfrm>
          <a:prstGeom prst="rect">
            <a:avLst/>
          </a:prstGeom>
          <a:ln>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400" b="1" dirty="0">
                <a:latin typeface="Book Antiqua" pitchFamily="18" charset="0"/>
              </a:rPr>
              <a:t>Cost Price of Mixture</a:t>
            </a:r>
          </a:p>
          <a:p>
            <a:pPr algn="ctr"/>
            <a:r>
              <a:rPr lang="en-US" sz="2800" b="1" dirty="0">
                <a:latin typeface="Book Antiqua" pitchFamily="18" charset="0"/>
              </a:rPr>
              <a:t>[ M ]</a:t>
            </a:r>
          </a:p>
        </p:txBody>
      </p:sp>
      <p:sp>
        <p:nvSpPr>
          <p:cNvPr id="7" name="Rectangle 6"/>
          <p:cNvSpPr/>
          <p:nvPr/>
        </p:nvSpPr>
        <p:spPr>
          <a:xfrm>
            <a:off x="990600" y="4876800"/>
            <a:ext cx="1905000" cy="1219200"/>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3600" b="1" dirty="0">
                <a:latin typeface="Book Antiqua" pitchFamily="18" charset="0"/>
              </a:rPr>
              <a:t>(D-M)</a:t>
            </a:r>
          </a:p>
        </p:txBody>
      </p:sp>
      <p:sp>
        <p:nvSpPr>
          <p:cNvPr id="8" name="Rectangle 7"/>
          <p:cNvSpPr/>
          <p:nvPr/>
        </p:nvSpPr>
        <p:spPr>
          <a:xfrm>
            <a:off x="6248400" y="4953000"/>
            <a:ext cx="1905000" cy="1143000"/>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3600" b="1" dirty="0">
                <a:latin typeface="Book Antiqua" pitchFamily="18" charset="0"/>
              </a:rPr>
              <a:t>(M-C)</a:t>
            </a:r>
          </a:p>
        </p:txBody>
      </p:sp>
      <p:cxnSp>
        <p:nvCxnSpPr>
          <p:cNvPr id="10" name="Straight Connector 9"/>
          <p:cNvCxnSpPr>
            <a:stCxn id="4" idx="2"/>
          </p:cNvCxnSpPr>
          <p:nvPr/>
        </p:nvCxnSpPr>
        <p:spPr>
          <a:xfrm rot="16200000" flipH="1">
            <a:off x="2362200" y="1752600"/>
            <a:ext cx="990600" cy="12954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endCxn id="5" idx="2"/>
          </p:cNvCxnSpPr>
          <p:nvPr/>
        </p:nvCxnSpPr>
        <p:spPr>
          <a:xfrm flipV="1">
            <a:off x="5638800" y="1905000"/>
            <a:ext cx="1219200" cy="9906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flipV="1">
            <a:off x="2590800" y="4191000"/>
            <a:ext cx="914400" cy="6858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334000" y="4191000"/>
            <a:ext cx="990600" cy="7620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Curved Right Arrow 18"/>
          <p:cNvSpPr/>
          <p:nvPr/>
        </p:nvSpPr>
        <p:spPr>
          <a:xfrm>
            <a:off x="0" y="1295400"/>
            <a:ext cx="914400" cy="4114800"/>
          </a:xfrm>
          <a:prstGeom prst="curvedRightArrow">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 name="Curved Left Arrow 19"/>
          <p:cNvSpPr/>
          <p:nvPr/>
        </p:nvSpPr>
        <p:spPr>
          <a:xfrm>
            <a:off x="8153400" y="1219200"/>
            <a:ext cx="990600" cy="3962400"/>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3657600"/>
            <a:ext cx="8382000" cy="2246769"/>
          </a:xfrm>
          <a:prstGeom prst="rect">
            <a:avLst/>
          </a:prstGeom>
          <a:noFill/>
        </p:spPr>
        <p:txBody>
          <a:bodyPr wrap="square" rtlCol="0">
            <a:spAutoFit/>
          </a:bodyPr>
          <a:lstStyle/>
          <a:p>
            <a:pPr algn="just"/>
            <a:r>
              <a:rPr lang="en-US" sz="2800" b="1" dirty="0">
                <a:latin typeface="Book Antiqua" pitchFamily="18" charset="0"/>
              </a:rPr>
              <a:t>Note:</a:t>
            </a:r>
            <a:r>
              <a:rPr lang="en-US" sz="2800" dirty="0">
                <a:latin typeface="Book Antiqua" pitchFamily="18" charset="0"/>
              </a:rPr>
              <a:t> </a:t>
            </a:r>
            <a:r>
              <a:rPr lang="en-US" sz="2800" b="1" dirty="0">
                <a:latin typeface="Book Antiqua" pitchFamily="18" charset="0"/>
              </a:rPr>
              <a:t>(1)</a:t>
            </a:r>
            <a:r>
              <a:rPr lang="en-US" sz="2800" dirty="0">
                <a:latin typeface="Book Antiqua" pitchFamily="18" charset="0"/>
              </a:rPr>
              <a:t> Mean value lies between cheaper Value and dearer value.</a:t>
            </a:r>
          </a:p>
          <a:p>
            <a:pPr algn="just"/>
            <a:endParaRPr lang="en-US" sz="2800" dirty="0">
              <a:latin typeface="Book Antiqua" pitchFamily="18" charset="0"/>
            </a:endParaRPr>
          </a:p>
          <a:p>
            <a:pPr algn="just"/>
            <a:r>
              <a:rPr lang="en-US" sz="2800" b="1" dirty="0">
                <a:latin typeface="Book Antiqua" pitchFamily="18" charset="0"/>
              </a:rPr>
              <a:t>(2)</a:t>
            </a:r>
            <a:r>
              <a:rPr lang="en-US" sz="2800" dirty="0">
                <a:latin typeface="Book Antiqua" pitchFamily="18" charset="0"/>
              </a:rPr>
              <a:t> All the three values in alligation rule should be same type having same unit. For e.g. Cost price.</a:t>
            </a:r>
          </a:p>
        </p:txBody>
      </p:sp>
      <p:pic>
        <p:nvPicPr>
          <p:cNvPr id="1026" name="Picture 2"/>
          <p:cNvPicPr>
            <a:picLocks noChangeAspect="1" noChangeArrowheads="1"/>
          </p:cNvPicPr>
          <p:nvPr/>
        </p:nvPicPr>
        <p:blipFill>
          <a:blip r:embed="rId2"/>
          <a:srcRect/>
          <a:stretch>
            <a:fillRect/>
          </a:stretch>
        </p:blipFill>
        <p:spPr bwMode="auto">
          <a:xfrm>
            <a:off x="304800" y="609600"/>
            <a:ext cx="8458200" cy="1973580"/>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304800"/>
            <a:ext cx="8458200" cy="5693866"/>
          </a:xfrm>
          <a:prstGeom prst="rect">
            <a:avLst/>
          </a:prstGeom>
          <a:noFill/>
        </p:spPr>
        <p:txBody>
          <a:bodyPr wrap="square" rtlCol="0">
            <a:spAutoFit/>
          </a:bodyPr>
          <a:lstStyle/>
          <a:p>
            <a:pPr marL="342900" indent="-342900" algn="just">
              <a:lnSpc>
                <a:spcPct val="150000"/>
              </a:lnSpc>
              <a:buFont typeface="+mj-lt"/>
              <a:buAutoNum type="arabicPeriod"/>
            </a:pPr>
            <a:r>
              <a:rPr lang="en-US" sz="2800" dirty="0">
                <a:latin typeface="Book Antiqua" pitchFamily="18" charset="0"/>
              </a:rPr>
              <a:t> In what ratio must a grocer should mix two varieties of pulses costing Rs.15 /Kg and Rs.20/Kg respectively so as to get a mixture  worth Rs.16.50/Kg?</a:t>
            </a:r>
          </a:p>
          <a:p>
            <a:pPr marL="342900" indent="-342900" algn="just"/>
            <a:endParaRPr lang="en-US" sz="2800" dirty="0">
              <a:latin typeface="Book Antiqua" pitchFamily="18" charset="0"/>
            </a:endParaRPr>
          </a:p>
          <a:p>
            <a:pPr marL="342900" indent="-342900" algn="just">
              <a:lnSpc>
                <a:spcPct val="150000"/>
              </a:lnSpc>
            </a:pPr>
            <a:r>
              <a:rPr lang="en-US" sz="2800" dirty="0">
                <a:latin typeface="Book Antiqua" pitchFamily="18" charset="0"/>
              </a:rPr>
              <a:t>[A]  7 : 3</a:t>
            </a:r>
          </a:p>
          <a:p>
            <a:pPr marL="342900" indent="-342900" algn="just">
              <a:lnSpc>
                <a:spcPct val="150000"/>
              </a:lnSpc>
            </a:pPr>
            <a:r>
              <a:rPr lang="en-US" sz="2800" dirty="0">
                <a:latin typeface="Book Antiqua" pitchFamily="18" charset="0"/>
              </a:rPr>
              <a:t>[B]  4 : 5</a:t>
            </a:r>
          </a:p>
          <a:p>
            <a:pPr marL="342900" indent="-342900" algn="just">
              <a:lnSpc>
                <a:spcPct val="150000"/>
              </a:lnSpc>
            </a:pPr>
            <a:r>
              <a:rPr lang="en-US" sz="2800" dirty="0">
                <a:latin typeface="Book Antiqua" pitchFamily="18" charset="0"/>
              </a:rPr>
              <a:t>[C]  6 : 4</a:t>
            </a:r>
          </a:p>
          <a:p>
            <a:pPr marL="342900" indent="-342900" algn="just">
              <a:lnSpc>
                <a:spcPct val="150000"/>
              </a:lnSpc>
            </a:pPr>
            <a:r>
              <a:rPr lang="en-US" sz="2800" dirty="0">
                <a:latin typeface="Book Antiqua" pitchFamily="18" charset="0"/>
              </a:rPr>
              <a:t>[D] None of the above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304800"/>
            <a:ext cx="8458200" cy="5047536"/>
          </a:xfrm>
          <a:prstGeom prst="rect">
            <a:avLst/>
          </a:prstGeom>
          <a:noFill/>
        </p:spPr>
        <p:txBody>
          <a:bodyPr wrap="square" rtlCol="0">
            <a:spAutoFit/>
          </a:bodyPr>
          <a:lstStyle/>
          <a:p>
            <a:pPr marL="514350" indent="-514350" algn="just">
              <a:lnSpc>
                <a:spcPct val="150000"/>
              </a:lnSpc>
              <a:buFont typeface="+mj-lt"/>
              <a:buAutoNum type="arabicPeriod" startAt="2"/>
            </a:pPr>
            <a:r>
              <a:rPr lang="en-US" sz="2800" dirty="0">
                <a:latin typeface="Book Antiqua" pitchFamily="18" charset="0"/>
              </a:rPr>
              <a:t>Find the ratio in which rice at Rs.7.20 a Kg be mixed with rice at Rs. 5.70 a Kg to produce a mixture  worth Rs. 6.30 a Kg?</a:t>
            </a:r>
          </a:p>
          <a:p>
            <a:pPr marL="342900" indent="-342900" algn="just"/>
            <a:endParaRPr lang="en-US" sz="2800" dirty="0">
              <a:latin typeface="Book Antiqua" pitchFamily="18" charset="0"/>
            </a:endParaRPr>
          </a:p>
          <a:p>
            <a:pPr marL="342900" indent="-342900" algn="just">
              <a:lnSpc>
                <a:spcPct val="150000"/>
              </a:lnSpc>
            </a:pPr>
            <a:r>
              <a:rPr lang="en-US" sz="2800" dirty="0">
                <a:latin typeface="Book Antiqua" pitchFamily="18" charset="0"/>
              </a:rPr>
              <a:t>[A]  1 : 3</a:t>
            </a:r>
          </a:p>
          <a:p>
            <a:pPr marL="342900" indent="-342900" algn="just">
              <a:lnSpc>
                <a:spcPct val="150000"/>
              </a:lnSpc>
            </a:pPr>
            <a:r>
              <a:rPr lang="en-US" sz="2800" dirty="0">
                <a:latin typeface="Book Antiqua" pitchFamily="18" charset="0"/>
              </a:rPr>
              <a:t>[B]  2 : 3</a:t>
            </a:r>
          </a:p>
          <a:p>
            <a:pPr marL="342900" indent="-342900" algn="just">
              <a:lnSpc>
                <a:spcPct val="150000"/>
              </a:lnSpc>
            </a:pPr>
            <a:r>
              <a:rPr lang="en-US" sz="2800" dirty="0">
                <a:latin typeface="Book Antiqua" pitchFamily="18" charset="0"/>
              </a:rPr>
              <a:t>[C]  3 : 4</a:t>
            </a:r>
          </a:p>
          <a:p>
            <a:pPr marL="342900" indent="-342900" algn="just">
              <a:lnSpc>
                <a:spcPct val="150000"/>
              </a:lnSpc>
            </a:pPr>
            <a:r>
              <a:rPr lang="en-US" sz="2800" dirty="0">
                <a:latin typeface="Book Antiqua" pitchFamily="18" charset="0"/>
              </a:rPr>
              <a:t>[D]  4 : 5</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304800"/>
            <a:ext cx="8458200" cy="5262979"/>
          </a:xfrm>
          <a:prstGeom prst="rect">
            <a:avLst/>
          </a:prstGeom>
          <a:noFill/>
        </p:spPr>
        <p:txBody>
          <a:bodyPr wrap="square" rtlCol="0">
            <a:spAutoFit/>
          </a:bodyPr>
          <a:lstStyle/>
          <a:p>
            <a:pPr marL="514350" indent="-514350" algn="just">
              <a:lnSpc>
                <a:spcPct val="150000"/>
              </a:lnSpc>
              <a:buFont typeface="+mj-lt"/>
              <a:buAutoNum type="arabicPeriod" startAt="3"/>
            </a:pPr>
            <a:r>
              <a:rPr lang="en-US" sz="2800" dirty="0">
                <a:latin typeface="Book Antiqua" pitchFamily="18" charset="0"/>
                <a:cs typeface="Times New Roman" pitchFamily="18" charset="0"/>
              </a:rPr>
              <a:t>In what ratio must a grocer mix two varieties of tea worth Rs. 60 a kg and Rs. 65 a kg so that by selling the mixture at Rs. 68.20 a kg he may gain 10%?</a:t>
            </a:r>
            <a:endParaRPr lang="en-US" sz="2800" dirty="0">
              <a:latin typeface="Book Antiqua" pitchFamily="18" charset="0"/>
            </a:endParaRPr>
          </a:p>
          <a:p>
            <a:pPr marL="342900" indent="-342900" algn="just">
              <a:lnSpc>
                <a:spcPct val="150000"/>
              </a:lnSpc>
            </a:pPr>
            <a:r>
              <a:rPr lang="en-US" sz="2800" dirty="0">
                <a:latin typeface="Book Antiqua" pitchFamily="18" charset="0"/>
              </a:rPr>
              <a:t>[A]  3 : 2</a:t>
            </a:r>
          </a:p>
          <a:p>
            <a:pPr marL="342900" indent="-342900" algn="just">
              <a:lnSpc>
                <a:spcPct val="150000"/>
              </a:lnSpc>
            </a:pPr>
            <a:r>
              <a:rPr lang="en-US" sz="2800" dirty="0">
                <a:latin typeface="Book Antiqua" pitchFamily="18" charset="0"/>
              </a:rPr>
              <a:t>[B]  3 : 5</a:t>
            </a:r>
          </a:p>
          <a:p>
            <a:pPr marL="342900" indent="-342900" algn="just">
              <a:lnSpc>
                <a:spcPct val="150000"/>
              </a:lnSpc>
            </a:pPr>
            <a:r>
              <a:rPr lang="en-US" sz="2800" dirty="0">
                <a:latin typeface="Book Antiqua" pitchFamily="18" charset="0"/>
              </a:rPr>
              <a:t>[C]  3 : 6</a:t>
            </a:r>
          </a:p>
          <a:p>
            <a:pPr marL="342900" indent="-342900" algn="just">
              <a:lnSpc>
                <a:spcPct val="150000"/>
              </a:lnSpc>
            </a:pPr>
            <a:r>
              <a:rPr lang="en-US" sz="2800" dirty="0">
                <a:latin typeface="Book Antiqua" pitchFamily="18" charset="0"/>
              </a:rPr>
              <a:t>[D]  None of the above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478</TotalTime>
  <Words>2229</Words>
  <Application>Microsoft Office PowerPoint</Application>
  <PresentationFormat>On-screen Show (4:3)</PresentationFormat>
  <Paragraphs>224</Paragraphs>
  <Slides>40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40</vt:i4>
      </vt:variant>
    </vt:vector>
  </HeadingPairs>
  <TitlesOfParts>
    <vt:vector size="46" baseType="lpstr">
      <vt:lpstr>Andalus</vt:lpstr>
      <vt:lpstr>Arial</vt:lpstr>
      <vt:lpstr>Book Antiqua</vt:lpstr>
      <vt:lpstr>Calibri</vt:lpstr>
      <vt:lpstr>Times New Roman</vt:lpstr>
      <vt:lpstr>Office Theme</vt:lpstr>
      <vt:lpstr>Mixture and Alligation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Mixture Questions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Mixture and Alligation</dc:title>
  <dc:creator>pacific</dc:creator>
  <cp:lastModifiedBy>Ankit Kukkar</cp:lastModifiedBy>
  <cp:revision>106</cp:revision>
  <dcterms:created xsi:type="dcterms:W3CDTF">2020-10-02T10:23:51Z</dcterms:created>
  <dcterms:modified xsi:type="dcterms:W3CDTF">2022-11-11T03:37:14Z</dcterms:modified>
</cp:coreProperties>
</file>