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6" r:id="rId5"/>
    <p:sldId id="282" r:id="rId6"/>
    <p:sldId id="283" r:id="rId7"/>
    <p:sldId id="286" r:id="rId8"/>
    <p:sldId id="260" r:id="rId9"/>
    <p:sldId id="261" r:id="rId10"/>
    <p:sldId id="262" r:id="rId11"/>
    <p:sldId id="263" r:id="rId12"/>
    <p:sldId id="264" r:id="rId13"/>
    <p:sldId id="285" r:id="rId14"/>
    <p:sldId id="280" r:id="rId15"/>
    <p:sldId id="28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ricsson Hilda" pitchFamily="2" charset="0"/>
      <p:regular r:id="rId23"/>
      <p:bold r:id="rId24"/>
    </p:embeddedFont>
    <p:embeddedFont>
      <p:font typeface="Ericsson Hilda Light" pitchFamily="2" charset="0"/>
      <p:regular r:id="rId25"/>
    </p:embeddedFont>
    <p:embeddedFont>
      <p:font typeface="Ericsson Technical Icons" pitchFamily="2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180"/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Chapter/section, </a:t>
            </a:r>
            <a:br>
              <a:rPr lang="en-US"/>
            </a:br>
            <a:r>
              <a:rPr lang="en-US"/>
              <a:t>Ericsson Hilda Light 60pt, 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Eric. Hilda Light 40pt, </a:t>
            </a:r>
            <a:r>
              <a:rPr lang="en-US" err="1"/>
              <a:t>Eri</a:t>
            </a:r>
            <a:r>
              <a:rPr lang="en-US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White,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/>
              <a:t>Ericsson 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</a:rPr>
              <a:t>abcdefghijklmnopqrstuvwxyz</a:t>
            </a:r>
            <a:r>
              <a:rPr lang="en-US" sz="140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</a:rPr>
              <a:t>ẀẁẃẄẅỲỳ</a:t>
            </a:r>
            <a:r>
              <a:rPr lang="en-US" sz="140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</a:rPr>
              <a:t>ẀẁẃẄẅỲỳ</a:t>
            </a:r>
            <a:r>
              <a:rPr lang="en-US" sz="1400" b="1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Text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44" name="Body Level One…"/>
          <p:cNvSpPr txBox="1">
            <a:spLocks noGrp="1"/>
          </p:cNvSpPr>
          <p:nvPr>
            <p:ph type="body" idx="1"/>
          </p:nvPr>
        </p:nvSpPr>
        <p:spPr>
          <a:xfrm>
            <a:off x="479425" y="1844675"/>
            <a:ext cx="11233150" cy="43926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39190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Keynote cover cage,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  <p:sldLayoutId id="2147483706" r:id="rId46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schinazi-masque-00" TargetMode="External"/><Relationship Id="rId7" Type="http://schemas.openxmlformats.org/officeDocument/2006/relationships/hyperlink" Target="https://tools.ietf.org/html/draft-pauly-quic-datagram-02" TargetMode="External"/><Relationship Id="rId2" Type="http://schemas.openxmlformats.org/officeDocument/2006/relationships/hyperlink" Target="https://tools.ietf.org/html/draft-kuehlewind-quic-substrate-00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tools.ietf.org/html/draft-pardue-httpbis-http-network-tunnelling" TargetMode="External"/><Relationship Id="rId5" Type="http://schemas.openxmlformats.org/officeDocument/2006/relationships/hyperlink" Target="https://tools.ietf.org/html/draft-schwartz-httpbis-helium" TargetMode="External"/><Relationship Id="rId4" Type="http://schemas.openxmlformats.org/officeDocument/2006/relationships/hyperlink" Target="https://tools.ietf.org/html/draft-schinazi-httpbis-transport-auth-0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476250"/>
            <a:ext cx="9092087" cy="3457576"/>
          </a:xfrm>
        </p:spPr>
        <p:txBody>
          <a:bodyPr/>
          <a:lstStyle/>
          <a:p>
            <a:r>
              <a:rPr lang="en-GB" dirty="0"/>
              <a:t>Use Cases and Requirements for </a:t>
            </a:r>
            <a:br>
              <a:rPr lang="en-GB" dirty="0"/>
            </a:br>
            <a:r>
              <a:rPr lang="en-GB" dirty="0"/>
              <a:t>QUIC as a Substrate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Mirja</a:t>
            </a:r>
            <a:r>
              <a:rPr lang="en-US"/>
              <a:t> </a:t>
            </a:r>
            <a:r>
              <a:rPr lang="en-US" err="1"/>
              <a:t>Kühlewind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IETF-105 MASQUE side meeting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2019-07-25</a:t>
            </a:r>
          </a:p>
        </p:txBody>
      </p:sp>
    </p:spTree>
    <p:extLst>
      <p:ext uri="{BB962C8B-B14F-4D97-AF65-F5344CB8AC3E}">
        <p14:creationId xmlns:p14="http://schemas.microsoft.com/office/powerpoint/2010/main" val="73065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0A19-E90E-5646-B59A-EDB3147A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and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3074-6E0D-6040-9137-431FDA30A0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Trust and authentication</a:t>
            </a:r>
          </a:p>
          <a:p>
            <a:r>
              <a:rPr lang="en-GB" dirty="0"/>
              <a:t>Control protocol and support functions</a:t>
            </a:r>
          </a:p>
          <a:p>
            <a:r>
              <a:rPr lang="en-GB" dirty="0"/>
              <a:t>Discovery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38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A9DB-3927-6D4E-B4A4-80F7254B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647E-30BE-0A41-B3BC-64D9BA88D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QUIC </a:t>
            </a:r>
            <a:r>
              <a:rPr lang="de-DE" dirty="0" err="1"/>
              <a:t>as</a:t>
            </a:r>
            <a:r>
              <a:rPr lang="de-DE" dirty="0"/>
              <a:t> a Substrate - </a:t>
            </a:r>
            <a:r>
              <a:rPr lang="de-DE" dirty="0">
                <a:hlinkClick r:id="rId2"/>
              </a:rPr>
              <a:t>https://tools.ietf.org/html/draft-kuehlewind-quic-substrate-00</a:t>
            </a:r>
            <a:endParaRPr lang="en-US" altLang="en-US" dirty="0"/>
          </a:p>
          <a:p>
            <a:r>
              <a:rPr lang="en-US" altLang="en-US" dirty="0"/>
              <a:t>MASQUE - </a:t>
            </a:r>
            <a:r>
              <a:rPr lang="en-US" altLang="en-US" dirty="0">
                <a:hlinkClick r:id="rId3"/>
              </a:rPr>
              <a:t>https://tools.ietf.org/html/draft-schinazi-masque</a:t>
            </a:r>
            <a:r>
              <a:rPr lang="en-US" altLang="en-US" dirty="0"/>
              <a:t> </a:t>
            </a:r>
          </a:p>
          <a:p>
            <a:r>
              <a:rPr lang="de-DE" dirty="0"/>
              <a:t>HTTP Transport Authentication - </a:t>
            </a:r>
            <a:r>
              <a:rPr lang="de-DE" dirty="0">
                <a:hlinkClick r:id="rId4"/>
              </a:rPr>
              <a:t>https://tools.ietf.org/html/draft-schinazi-httpbis-transport-auth-00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Also, previous and related drafts:</a:t>
            </a:r>
          </a:p>
          <a:p>
            <a:pPr lvl="1"/>
            <a:r>
              <a:rPr lang="en-US" altLang="en-US" dirty="0"/>
              <a:t>HELLIUM - </a:t>
            </a:r>
            <a:r>
              <a:rPr lang="en-US" altLang="en-US" dirty="0">
                <a:hlinkClick r:id="rId5"/>
              </a:rPr>
              <a:t>https://tools.ietf.org/html/draft-schwartz-httpbis-helium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HINT - </a:t>
            </a:r>
            <a:r>
              <a:rPr lang="en-US" altLang="en-US" dirty="0">
                <a:hlinkClick r:id="rId6"/>
              </a:rPr>
              <a:t>https://tools.ietf.org/html/draft-pardue-httpbis-http-network-tunnelling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QUIC Datagram - </a:t>
            </a:r>
            <a:r>
              <a:rPr lang="en-US" altLang="en-US" dirty="0">
                <a:hlinkClick r:id="rId7"/>
              </a:rPr>
              <a:t>https://tools.ietf.org/html/draft-pauly-quic-datagram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0CDD8-A1AE-4648-A710-D2CA47030888}"/>
              </a:ext>
            </a:extLst>
          </p:cNvPr>
          <p:cNvSpPr txBox="1"/>
          <p:nvPr/>
        </p:nvSpPr>
        <p:spPr bwMode="auto">
          <a:xfrm>
            <a:off x="10960925" y="4690753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88159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F2A1-5907-B944-8324-15FB1ACA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Usage Scenarios</a:t>
            </a:r>
            <a:br>
              <a:rPr lang="en-GB" b="1"/>
            </a:br>
            <a:r>
              <a:rPr lang="en-GB" b="1"/>
              <a:t>draft-kuehlewind-quic-substrate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BE01-3745-A347-A5B1-DB80BA186C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5"/>
            <a:ext cx="11277146" cy="4392612"/>
          </a:xfrm>
        </p:spPr>
        <p:txBody>
          <a:bodyPr/>
          <a:lstStyle/>
          <a:p>
            <a:r>
              <a:rPr lang="en-GB" b="1" dirty="0"/>
              <a:t>Obfuscation via Tunnelling</a:t>
            </a:r>
          </a:p>
          <a:p>
            <a:pPr lvl="1"/>
            <a:r>
              <a:rPr lang="en-GB" sz="1800" dirty="0"/>
              <a:t>Client knows proxy and connects to request forwarding</a:t>
            </a:r>
          </a:p>
          <a:p>
            <a:pPr lvl="2"/>
            <a:r>
              <a:rPr lang="en-GB" sz="1800" dirty="0"/>
              <a:t>Client and proxy have a trust relationship and can optionally authenticate each other (see MASQUE)</a:t>
            </a:r>
          </a:p>
          <a:p>
            <a:pPr lvl="1"/>
            <a:r>
              <a:rPr lang="en-GB" sz="1800" dirty="0"/>
              <a:t>Server is not aware of the proxy and does not see the clients IP address</a:t>
            </a:r>
          </a:p>
          <a:p>
            <a:r>
              <a:rPr lang="en-GB" b="1" dirty="0"/>
              <a:t>Advanced Support of User Agents</a:t>
            </a:r>
          </a:p>
          <a:p>
            <a:pPr lvl="1"/>
            <a:r>
              <a:rPr lang="en-GB" sz="1800" dirty="0"/>
              <a:t>Proxy provides additional functionality (located "close" to the client e.g. access network)</a:t>
            </a:r>
          </a:p>
          <a:p>
            <a:pPr lvl="1"/>
            <a:r>
              <a:rPr lang="en-GB" sz="1800" dirty="0"/>
              <a:t>Clients request function and may provide information to the proxy; optionally server can be aware</a:t>
            </a:r>
          </a:p>
          <a:p>
            <a:pPr lvl="1"/>
            <a:r>
              <a:rPr lang="en-GB" b="1" dirty="0"/>
              <a:t>Security and Access Policy Enforcement</a:t>
            </a:r>
          </a:p>
          <a:p>
            <a:r>
              <a:rPr lang="en-GB" b="1" dirty="0"/>
              <a:t>Frontend Support for Load Balancing and Migration/Mobility</a:t>
            </a:r>
          </a:p>
          <a:p>
            <a:pPr lvl="1"/>
            <a:r>
              <a:rPr lang="en-GB" sz="1800" dirty="0"/>
              <a:t>(Reverse) proxy may or may not be under the the same administrative domain as the service provider</a:t>
            </a:r>
          </a:p>
          <a:p>
            <a:pPr lvl="1"/>
            <a:r>
              <a:rPr lang="en-GB" sz="1800" dirty="0"/>
              <a:t>Proxy supports load balancing and/or mobility without terminating the e2e/app security association </a:t>
            </a:r>
          </a:p>
          <a:p>
            <a:pPr lvl="1"/>
            <a:r>
              <a:rPr lang="en-GB" b="1" dirty="0"/>
              <a:t>IoT Gateways</a:t>
            </a:r>
          </a:p>
          <a:p>
            <a:r>
              <a:rPr lang="en-GB" b="1" dirty="0"/>
              <a:t>Multi-hop Chaining (aka Onion Routing)</a:t>
            </a:r>
          </a:p>
          <a:p>
            <a:pPr lvl="1"/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1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48C4-6746-044B-814E-B6709840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BCC9-F4B8-3D40-9B05-DC8A7691CF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/>
              <a:t>QUIC as </a:t>
            </a:r>
            <a:r>
              <a:rPr lang="en-GB" dirty="0"/>
              <a:t>substrate/tunnelling protocol to proxies/VPN server/load balancers…</a:t>
            </a:r>
          </a:p>
          <a:p>
            <a:pPr lvl="1"/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QUIC's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multiplex, </a:t>
            </a:r>
            <a:r>
              <a:rPr lang="de-DE" dirty="0" err="1"/>
              <a:t>encrypt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Make network support functions collaborative and explicit</a:t>
            </a:r>
          </a:p>
          <a:p>
            <a:pPr lvl="1"/>
            <a:r>
              <a:rPr lang="en-GB" dirty="0"/>
              <a:t>Client and/or server selects proxy and function</a:t>
            </a:r>
          </a:p>
          <a:p>
            <a:pPr lvl="1"/>
            <a:r>
              <a:rPr lang="en-GB" dirty="0"/>
              <a:t>Tunnelling and encryption protects information exchanged with a proxy from other network interference </a:t>
            </a:r>
          </a:p>
        </p:txBody>
      </p:sp>
    </p:spTree>
    <p:extLst>
      <p:ext uri="{BB962C8B-B14F-4D97-AF65-F5344CB8AC3E}">
        <p14:creationId xmlns:p14="http://schemas.microsoft.com/office/powerpoint/2010/main" val="1996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58CA-9F77-6D44-81E8-C9BCFC31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B7EB-EF7F-D947-813E-5CBEE7B81C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4144487"/>
            <a:ext cx="11233150" cy="2092799"/>
          </a:xfrm>
        </p:spPr>
        <p:txBody>
          <a:bodyPr/>
          <a:lstStyle/>
          <a:p>
            <a:r>
              <a:rPr lang="en-GB" dirty="0"/>
              <a:t>Client explicitly opens QUIC tunnel connection to proxy</a:t>
            </a:r>
          </a:p>
          <a:p>
            <a:pPr lvl="1"/>
            <a:r>
              <a:rPr lang="en-GB" dirty="0"/>
              <a:t>use of HTTP CONNECT and MASQUE for forwarding, authentication, and configuration</a:t>
            </a:r>
          </a:p>
          <a:p>
            <a:r>
              <a:rPr lang="en-GB" dirty="0"/>
              <a:t>QUIC proxy provides secure forwarding and performance enhancement services</a:t>
            </a:r>
          </a:p>
          <a:p>
            <a:pPr lvl="1"/>
            <a:r>
              <a:rPr lang="en-GB" dirty="0"/>
              <a:t>e.g. congestion control support (mobile/satellite), access policy enforcement, load balancing/mobility, multi-hop chaining/onion routing</a:t>
            </a:r>
          </a:p>
          <a:p>
            <a:r>
              <a:rPr lang="en-GB" dirty="0"/>
              <a:t>QUIC proxy may optionally also open a tunnel to server (if supported by server)</a:t>
            </a:r>
            <a:endParaRPr lang="de-DE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B5112-A22C-6B42-869A-64792E53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53" y="1099488"/>
            <a:ext cx="8734894" cy="29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A45B-80E1-4345-8623-16660DA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Establishment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38BB9-0780-4F45-B5B7-BBEAA86EDA41}"/>
              </a:ext>
            </a:extLst>
          </p:cNvPr>
          <p:cNvGrpSpPr/>
          <p:nvPr/>
        </p:nvGrpSpPr>
        <p:grpSpPr>
          <a:xfrm>
            <a:off x="712519" y="1870756"/>
            <a:ext cx="11000055" cy="3533217"/>
            <a:chOff x="1608964" y="1870757"/>
            <a:chExt cx="7869667" cy="24051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D521B9-7A62-9343-80E9-B297F298100B}"/>
                </a:ext>
              </a:extLst>
            </p:cNvPr>
            <p:cNvSpPr/>
            <p:nvPr/>
          </p:nvSpPr>
          <p:spPr>
            <a:xfrm>
              <a:off x="2033015" y="2642303"/>
              <a:ext cx="4068097" cy="1426866"/>
            </a:xfrm>
            <a:prstGeom prst="rect">
              <a:avLst/>
            </a:pr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771BB0F-4705-5149-912C-94F9AAC43CC9}"/>
                </a:ext>
              </a:extLst>
            </p:cNvPr>
            <p:cNvSpPr/>
            <p:nvPr/>
          </p:nvSpPr>
          <p:spPr>
            <a:xfrm>
              <a:off x="2086173" y="3101695"/>
              <a:ext cx="6909362" cy="90273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1CF40466-7938-094D-BE8F-9E771C049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566" y="2009193"/>
              <a:ext cx="710635" cy="356241"/>
            </a:xfrm>
            <a:prstGeom prst="rect">
              <a:avLst/>
            </a:prstGeom>
            <a:solidFill>
              <a:srgbClr val="1E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C7434C0D-FD42-BF4E-BE89-E0DC04CAB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566" y="2009193"/>
              <a:ext cx="710635" cy="356241"/>
            </a:xfrm>
            <a:prstGeom prst="rect">
              <a:avLst/>
            </a:prstGeom>
            <a:noFill/>
            <a:ln w="1111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8" name="Rectangle 28">
              <a:extLst>
                <a:ext uri="{FF2B5EF4-FFF2-40B4-BE49-F238E27FC236}">
                  <a16:creationId xmlns:a16="http://schemas.microsoft.com/office/drawing/2014/main" id="{A6B98740-0F90-6945-92D7-9AAA2C430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405" y="2642303"/>
              <a:ext cx="1302464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1600" i="0" u="none" strike="noStrike" cap="none" normalizeH="0" baseline="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QUIC</a:t>
              </a:r>
              <a:r>
                <a:rPr kumimoji="0" lang="sv-SE" altLang="sv-SE" sz="1600" b="0" i="0" u="none" strike="noStrike" cap="none" normalizeH="0" baseline="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sv-SE" altLang="sv-SE" sz="1600" b="0" i="0" u="none" strike="noStrike" cap="none" normalizeH="0" baseline="0" dirty="0" err="1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CHELLO</a:t>
              </a:r>
              <a:r>
                <a:rPr lang="sv-SE" altLang="sv-SE" sz="1600" baseline="300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outer</a:t>
              </a:r>
              <a:r>
                <a:rPr lang="sv-SE" altLang="sv-SE" sz="1600" baseline="30000" dirty="0">
                  <a:solidFill>
                    <a:srgbClr val="620D0C"/>
                  </a:solidFill>
                  <a:latin typeface="Calibri" panose="020F0502020204030204" pitchFamily="34" charset="0"/>
                </a:rPr>
                <a:t> A</a:t>
              </a:r>
              <a:endParaRPr kumimoji="0" lang="sv-SE" altLang="sv-SE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3E6A5DFE-F711-6240-85C9-0189ED01A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242" y="2878565"/>
              <a:ext cx="1262999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kumimoji="0" lang="sv-SE" altLang="sv-SE" sz="1600" i="0" u="none" strike="noStrike" cap="none" normalizeH="0" baseline="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QUIC</a:t>
              </a:r>
              <a:r>
                <a:rPr kumimoji="0" lang="sv-SE" altLang="sv-SE" sz="1600" b="0" i="0" u="none" strike="noStrike" cap="none" normalizeH="0" baseline="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sv-SE" altLang="sv-SE" sz="1600" b="0" i="0" u="none" strike="noStrike" cap="none" normalizeH="0" baseline="0" dirty="0" err="1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SHELLO</a:t>
              </a:r>
              <a:r>
                <a:rPr lang="sv-SE" altLang="sv-SE" sz="1600" baseline="300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outer</a:t>
              </a:r>
              <a:r>
                <a:rPr lang="sv-SE" altLang="sv-SE" sz="1600" baseline="30000" dirty="0">
                  <a:solidFill>
                    <a:srgbClr val="620D0C"/>
                  </a:solidFill>
                  <a:latin typeface="Calibri" panose="020F0502020204030204" pitchFamily="34" charset="0"/>
                </a:rPr>
                <a:t> A</a:t>
              </a:r>
              <a:endParaRPr kumimoji="0" lang="sv-SE" altLang="sv-SE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38489CF9-0F34-2A40-AADD-3250039A2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119" y="3114034"/>
              <a:ext cx="2938474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kumimoji="0" lang="sv-SE" altLang="sv-SE" sz="1600" b="0" i="0" u="none" strike="noStrike" cap="none" normalizeH="0" baseline="0" dirty="0" err="1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CONNECT</a:t>
              </a:r>
              <a:r>
                <a:rPr lang="sv-SE" altLang="sv-SE" sz="1600" baseline="300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outer</a:t>
              </a:r>
              <a:r>
                <a:rPr lang="sv-SE" altLang="sv-SE" sz="1600" baseline="30000" dirty="0">
                  <a:solidFill>
                    <a:srgbClr val="620D0C"/>
                  </a:solidFill>
                  <a:latin typeface="Calibri" panose="020F0502020204030204" pitchFamily="34" charset="0"/>
                </a:rPr>
                <a:t> A</a:t>
              </a:r>
              <a:r>
                <a:rPr kumimoji="0" lang="sv-SE" altLang="sv-SE" sz="1600" b="0" i="0" u="none" strike="noStrike" cap="none" normalizeH="0" baseline="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 (Server) + </a:t>
              </a:r>
              <a:r>
                <a:rPr lang="sv-SE" altLang="sv-SE" sz="1600" dirty="0">
                  <a:solidFill>
                    <a:srgbClr val="620D0C"/>
                  </a:solidFill>
                  <a:latin typeface="Calibri" panose="020F0502020204030204" pitchFamily="34" charset="0"/>
                </a:rPr>
                <a:t>QUIC </a:t>
              </a:r>
              <a:r>
                <a:rPr lang="sv-SE" altLang="sv-SE" sz="16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CHELLO</a:t>
              </a:r>
              <a:r>
                <a:rPr lang="sv-SE" altLang="sv-SE" sz="1600" baseline="300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inner</a:t>
              </a:r>
              <a:r>
                <a:rPr lang="sv-SE" altLang="sv-SE" sz="1600" baseline="30000" dirty="0">
                  <a:solidFill>
                    <a:srgbClr val="620D0C"/>
                  </a:solidFill>
                  <a:latin typeface="Calibri" panose="020F0502020204030204" pitchFamily="34" charset="0"/>
                </a:rPr>
                <a:t> </a:t>
              </a:r>
              <a:endParaRPr kumimoji="0" lang="sv-SE" alt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D8C07708-50EE-D04F-B747-9DD4428A7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640" y="3589716"/>
              <a:ext cx="2074682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v-SE" altLang="sv-SE" sz="1600" dirty="0">
                  <a:solidFill>
                    <a:srgbClr val="620D0C"/>
                  </a:solidFill>
                  <a:latin typeface="Calibri" panose="020F0502020204030204" pitchFamily="34" charset="0"/>
                </a:rPr>
                <a:t>QUIC packet</a:t>
              </a:r>
              <a:r>
                <a:rPr kumimoji="0" lang="sv-SE" altLang="sv-SE" sz="1600" b="0" i="0" u="none" strike="noStrike" cap="none" normalizeH="0" baseline="3000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inner</a:t>
              </a:r>
              <a:endParaRPr kumimoji="0" lang="sv-SE" alt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tangle 68">
              <a:extLst>
                <a:ext uri="{FF2B5EF4-FFF2-40B4-BE49-F238E27FC236}">
                  <a16:creationId xmlns:a16="http://schemas.microsoft.com/office/drawing/2014/main" id="{9C05DFF6-E2B5-E64A-95D6-2BFA6B1E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8848" y="3588102"/>
              <a:ext cx="733048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1600" b="0" i="0" u="none" strike="noStrike" cap="none" normalizeH="0" baseline="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QUIC packet</a:t>
              </a:r>
              <a:endParaRPr kumimoji="0" lang="sv-SE" alt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76">
              <a:extLst>
                <a:ext uri="{FF2B5EF4-FFF2-40B4-BE49-F238E27FC236}">
                  <a16:creationId xmlns:a16="http://schemas.microsoft.com/office/drawing/2014/main" id="{2A1629F6-FC15-7E49-9349-A0B807144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884" y="3796703"/>
              <a:ext cx="733048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1600" b="0" i="0" u="none" strike="noStrike" cap="none" normalizeH="0" baseline="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QUIC packet</a:t>
              </a:r>
              <a:endParaRPr kumimoji="0" lang="sv-SE" alt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tangle 32">
              <a:extLst>
                <a:ext uri="{FF2B5EF4-FFF2-40B4-BE49-F238E27FC236}">
                  <a16:creationId xmlns:a16="http://schemas.microsoft.com/office/drawing/2014/main" id="{A700BC21-9A5E-3C44-AA34-0CDC5E8F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249" y="3324239"/>
              <a:ext cx="1742611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kumimoji="0" lang="sv-SE" altLang="sv-SE" sz="1600" b="0" i="0" u="none" strike="noStrike" cap="none" normalizeH="0" baseline="0" dirty="0" err="1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OK</a:t>
              </a:r>
              <a:r>
                <a:rPr lang="sv-SE" altLang="sv-SE" sz="1600" baseline="300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outer</a:t>
              </a:r>
              <a:r>
                <a:rPr lang="sv-SE" altLang="sv-SE" sz="1600" baseline="30000" dirty="0">
                  <a:solidFill>
                    <a:srgbClr val="620D0C"/>
                  </a:solidFill>
                  <a:latin typeface="Calibri" panose="020F0502020204030204" pitchFamily="34" charset="0"/>
                </a:rPr>
                <a:t> A </a:t>
              </a:r>
              <a:r>
                <a:rPr lang="sv-SE" altLang="sv-SE" sz="1600" dirty="0">
                  <a:solidFill>
                    <a:srgbClr val="620D0C"/>
                  </a:solidFill>
                  <a:latin typeface="Calibri" panose="020F0502020204030204" pitchFamily="34" charset="0"/>
                </a:rPr>
                <a:t>+ QUIC </a:t>
              </a:r>
              <a:r>
                <a:rPr lang="sv-SE" altLang="sv-SE" sz="16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SHELLO</a:t>
              </a:r>
              <a:r>
                <a:rPr lang="sv-SE" altLang="sv-SE" sz="1600" baseline="300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inner</a:t>
              </a:r>
              <a:endParaRPr kumimoji="0" lang="sv-SE" altLang="sv-SE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Line 25">
              <a:extLst>
                <a:ext uri="{FF2B5EF4-FFF2-40B4-BE49-F238E27FC236}">
                  <a16:creationId xmlns:a16="http://schemas.microsoft.com/office/drawing/2014/main" id="{EF0964F7-5B83-7D4E-9ADF-AF65D72EE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124" y="2741976"/>
              <a:ext cx="995535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246F67E1-DBE1-E346-AC01-C283EA6D4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8317" y="2684757"/>
              <a:ext cx="139203" cy="118131"/>
            </a:xfrm>
            <a:custGeom>
              <a:avLst/>
              <a:gdLst>
                <a:gd name="T0" fmla="*/ 0 w 65"/>
                <a:gd name="T1" fmla="*/ 0 h 64"/>
                <a:gd name="T2" fmla="*/ 65 w 65"/>
                <a:gd name="T3" fmla="*/ 31 h 64"/>
                <a:gd name="T4" fmla="*/ 0 w 65"/>
                <a:gd name="T5" fmla="*/ 64 h 64"/>
                <a:gd name="T6" fmla="*/ 0 w 65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4">
                  <a:moveTo>
                    <a:pt x="0" y="0"/>
                  </a:moveTo>
                  <a:lnTo>
                    <a:pt x="65" y="31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82" name="Line 25">
              <a:extLst>
                <a:ext uri="{FF2B5EF4-FFF2-40B4-BE49-F238E27FC236}">
                  <a16:creationId xmlns:a16="http://schemas.microsoft.com/office/drawing/2014/main" id="{F1A12010-E117-F744-8275-B708791C7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573" y="2749577"/>
              <a:ext cx="1085692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70" name="Line 25">
              <a:extLst>
                <a:ext uri="{FF2B5EF4-FFF2-40B4-BE49-F238E27FC236}">
                  <a16:creationId xmlns:a16="http://schemas.microsoft.com/office/drawing/2014/main" id="{C7D635BB-2482-8C44-9EDC-DB62B1634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706" y="2983564"/>
              <a:ext cx="1068558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C86F15B7-6BB0-0F49-902E-306D6EDFE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183" y="2926188"/>
              <a:ext cx="137060" cy="118131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32 h 64"/>
                <a:gd name="T4" fmla="*/ 64 w 64"/>
                <a:gd name="T5" fmla="*/ 0 h 64"/>
                <a:gd name="T6" fmla="*/ 6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32"/>
                  </a:lnTo>
                  <a:lnTo>
                    <a:pt x="64" y="0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AF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72" name="Line 25">
              <a:extLst>
                <a:ext uri="{FF2B5EF4-FFF2-40B4-BE49-F238E27FC236}">
                  <a16:creationId xmlns:a16="http://schemas.microsoft.com/office/drawing/2014/main" id="{9DAF10A7-B910-3B4A-8788-6885947CE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124" y="2983564"/>
              <a:ext cx="1012648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77" name="Line 25">
              <a:extLst>
                <a:ext uri="{FF2B5EF4-FFF2-40B4-BE49-F238E27FC236}">
                  <a16:creationId xmlns:a16="http://schemas.microsoft.com/office/drawing/2014/main" id="{EE880F89-7DF2-0B46-BDEC-199FB3AE6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4845" y="3193770"/>
              <a:ext cx="460812" cy="14412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 dirty="0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391BC5B-DC04-B141-806F-E1E3EBCF3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8317" y="3150964"/>
              <a:ext cx="139203" cy="118131"/>
            </a:xfrm>
            <a:custGeom>
              <a:avLst/>
              <a:gdLst>
                <a:gd name="T0" fmla="*/ 0 w 65"/>
                <a:gd name="T1" fmla="*/ 0 h 64"/>
                <a:gd name="T2" fmla="*/ 65 w 65"/>
                <a:gd name="T3" fmla="*/ 31 h 64"/>
                <a:gd name="T4" fmla="*/ 0 w 65"/>
                <a:gd name="T5" fmla="*/ 64 h 64"/>
                <a:gd name="T6" fmla="*/ 0 w 65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4">
                  <a:moveTo>
                    <a:pt x="0" y="0"/>
                  </a:moveTo>
                  <a:lnTo>
                    <a:pt x="65" y="31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FD28A3B9-D103-EB42-97F8-9CFC76DE3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6573" y="3214628"/>
              <a:ext cx="549413" cy="1156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74" name="Line 25">
              <a:extLst>
                <a:ext uri="{FF2B5EF4-FFF2-40B4-BE49-F238E27FC236}">
                  <a16:creationId xmlns:a16="http://schemas.microsoft.com/office/drawing/2014/main" id="{3F216E2C-7CF0-F64E-9B42-B83C728EA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0273" y="3428758"/>
              <a:ext cx="1265021" cy="1156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A14C104C-28FF-8D47-8F97-5C8DD578A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173" y="3372538"/>
              <a:ext cx="137060" cy="118131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32 h 64"/>
                <a:gd name="T4" fmla="*/ 64 w 64"/>
                <a:gd name="T5" fmla="*/ 0 h 64"/>
                <a:gd name="T6" fmla="*/ 6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32"/>
                  </a:lnTo>
                  <a:lnTo>
                    <a:pt x="64" y="0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AF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76" name="Line 25">
              <a:extLst>
                <a:ext uri="{FF2B5EF4-FFF2-40B4-BE49-F238E27FC236}">
                  <a16:creationId xmlns:a16="http://schemas.microsoft.com/office/drawing/2014/main" id="{33EC1B7E-0227-424D-8CDA-B5A075437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650" y="3428758"/>
              <a:ext cx="796872" cy="1156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 dirty="0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7FB1E121-B114-CC4D-97F9-3B4F321C5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812" y="2403603"/>
              <a:ext cx="2951033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GB" altLang="sv-SE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Outer QUIC tunnel</a:t>
              </a:r>
              <a:endParaRPr kumimoji="0" lang="en-GB" altLang="sv-SE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DA53131D-2A7B-7A43-B353-EB9EAAA3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629" y="3090581"/>
              <a:ext cx="1169839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1600" b="0" i="0" u="none" strike="noStrike" cap="none" normalizeH="0" baseline="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QUIC CHELLO</a:t>
              </a:r>
              <a:endParaRPr kumimoji="0" lang="sv-SE" altLang="sv-SE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" name="Rectangle 32">
              <a:extLst>
                <a:ext uri="{FF2B5EF4-FFF2-40B4-BE49-F238E27FC236}">
                  <a16:creationId xmlns:a16="http://schemas.microsoft.com/office/drawing/2014/main" id="{8EE2B1CC-360A-E847-857E-F476E0830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593" y="3350591"/>
              <a:ext cx="1169839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1600" b="0" i="0" u="none" strike="noStrike" cap="none" normalizeH="0" baseline="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QUIC SHELLO</a:t>
              </a:r>
              <a:endParaRPr kumimoji="0" lang="sv-SE" altLang="sv-SE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C796F5-DE83-5A42-86C5-F7FD3347083B}"/>
                </a:ext>
              </a:extLst>
            </p:cNvPr>
            <p:cNvGrpSpPr/>
            <p:nvPr/>
          </p:nvGrpSpPr>
          <p:grpSpPr>
            <a:xfrm>
              <a:off x="5952308" y="3144908"/>
              <a:ext cx="3022431" cy="298807"/>
              <a:chOff x="5976177" y="2949092"/>
              <a:chExt cx="3086177" cy="25699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CEEE771-FEE3-9546-B534-53EE7ED460A3}"/>
                  </a:ext>
                </a:extLst>
              </p:cNvPr>
              <p:cNvGrpSpPr/>
              <p:nvPr/>
            </p:nvGrpSpPr>
            <p:grpSpPr>
              <a:xfrm>
                <a:off x="6148425" y="2949092"/>
                <a:ext cx="2913929" cy="101600"/>
                <a:chOff x="3179764" y="2144713"/>
                <a:chExt cx="2913929" cy="101600"/>
              </a:xfrm>
            </p:grpSpPr>
            <p:sp>
              <p:nvSpPr>
                <p:cNvPr id="66" name="Line 25">
                  <a:extLst>
                    <a:ext uri="{FF2B5EF4-FFF2-40B4-BE49-F238E27FC236}">
                      <a16:creationId xmlns:a16="http://schemas.microsoft.com/office/drawing/2014/main" id="{5B6B6D32-1B18-884D-B0C4-280996FE05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06656" y="2193925"/>
                  <a:ext cx="856004" cy="0"/>
                </a:xfrm>
                <a:prstGeom prst="line">
                  <a:avLst/>
                </a:prstGeom>
                <a:noFill/>
                <a:ln w="11113" cap="rnd">
                  <a:solidFill>
                    <a:srgbClr val="AF161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v-SE" sz="1600"/>
                </a:p>
              </p:txBody>
            </p:sp>
            <p:sp>
              <p:nvSpPr>
                <p:cNvPr id="67" name="Freeform 26">
                  <a:extLst>
                    <a:ext uri="{FF2B5EF4-FFF2-40B4-BE49-F238E27FC236}">
                      <a16:creationId xmlns:a16="http://schemas.microsoft.com/office/drawing/2014/main" id="{A3FA8832-F4BB-1D4A-8C61-4F1F1586D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0505" y="2144713"/>
                  <a:ext cx="103188" cy="101600"/>
                </a:xfrm>
                <a:custGeom>
                  <a:avLst/>
                  <a:gdLst>
                    <a:gd name="T0" fmla="*/ 0 w 65"/>
                    <a:gd name="T1" fmla="*/ 0 h 64"/>
                    <a:gd name="T2" fmla="*/ 65 w 65"/>
                    <a:gd name="T3" fmla="*/ 31 h 64"/>
                    <a:gd name="T4" fmla="*/ 0 w 65"/>
                    <a:gd name="T5" fmla="*/ 64 h 64"/>
                    <a:gd name="T6" fmla="*/ 0 w 65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4">
                      <a:moveTo>
                        <a:pt x="0" y="0"/>
                      </a:moveTo>
                      <a:lnTo>
                        <a:pt x="65" y="31"/>
                      </a:lnTo>
                      <a:lnTo>
                        <a:pt x="0" y="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F1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v-SE" sz="1600"/>
                </a:p>
              </p:txBody>
            </p:sp>
            <p:sp>
              <p:nvSpPr>
                <p:cNvPr id="68" name="Line 25">
                  <a:extLst>
                    <a:ext uri="{FF2B5EF4-FFF2-40B4-BE49-F238E27FC236}">
                      <a16:creationId xmlns:a16="http://schemas.microsoft.com/office/drawing/2014/main" id="{E312D30F-D7D1-C641-A5BD-EBD83F0B9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9764" y="2200462"/>
                  <a:ext cx="857302" cy="0"/>
                </a:xfrm>
                <a:prstGeom prst="line">
                  <a:avLst/>
                </a:prstGeom>
                <a:noFill/>
                <a:ln w="11113" cap="rnd">
                  <a:solidFill>
                    <a:srgbClr val="AF161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v-SE" sz="160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E4F0344-5059-C240-9B53-B8166E71A157}"/>
                  </a:ext>
                </a:extLst>
              </p:cNvPr>
              <p:cNvGrpSpPr/>
              <p:nvPr/>
            </p:nvGrpSpPr>
            <p:grpSpPr>
              <a:xfrm>
                <a:off x="5976177" y="3206084"/>
                <a:ext cx="3067831" cy="0"/>
                <a:chOff x="5976177" y="3206084"/>
                <a:chExt cx="3067831" cy="0"/>
              </a:xfrm>
            </p:grpSpPr>
            <p:sp>
              <p:nvSpPr>
                <p:cNvPr id="64" name="Line 25">
                  <a:extLst>
                    <a:ext uri="{FF2B5EF4-FFF2-40B4-BE49-F238E27FC236}">
                      <a16:creationId xmlns:a16="http://schemas.microsoft.com/office/drawing/2014/main" id="{B54D80D3-FF1F-7A45-9C94-EFE7AD8227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76177" y="3206084"/>
                  <a:ext cx="1029551" cy="0"/>
                </a:xfrm>
                <a:prstGeom prst="line">
                  <a:avLst/>
                </a:prstGeom>
                <a:noFill/>
                <a:ln w="11113" cap="rnd">
                  <a:solidFill>
                    <a:srgbClr val="AF161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v-SE" sz="1600"/>
                </a:p>
              </p:txBody>
            </p:sp>
            <p:sp>
              <p:nvSpPr>
                <p:cNvPr id="65" name="Line 25">
                  <a:extLst>
                    <a:ext uri="{FF2B5EF4-FFF2-40B4-BE49-F238E27FC236}">
                      <a16:creationId xmlns:a16="http://schemas.microsoft.com/office/drawing/2014/main" id="{D39A3776-A2E1-C948-8A7D-7980F92A90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5319" y="3206084"/>
                  <a:ext cx="868689" cy="0"/>
                </a:xfrm>
                <a:prstGeom prst="line">
                  <a:avLst/>
                </a:prstGeom>
                <a:noFill/>
                <a:ln w="11113" cap="rnd">
                  <a:solidFill>
                    <a:srgbClr val="AF161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v-SE" sz="1600"/>
                </a:p>
              </p:txBody>
            </p:sp>
          </p:grpSp>
        </p:grpSp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0DCA2432-1705-8041-9F9B-7AC143A59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3685099"/>
              <a:ext cx="1481940" cy="9948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61" name="Line 25">
              <a:extLst>
                <a:ext uri="{FF2B5EF4-FFF2-40B4-BE49-F238E27FC236}">
                  <a16:creationId xmlns:a16="http://schemas.microsoft.com/office/drawing/2014/main" id="{AA42AA4B-4ABB-394E-A5B7-43E0837D1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5565" y="3688623"/>
              <a:ext cx="1319729" cy="5041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1109AA65-90C6-CD4F-99D1-C5ECF192A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9691" y="3905252"/>
              <a:ext cx="1119442" cy="15851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59" name="Line 25">
              <a:extLst>
                <a:ext uri="{FF2B5EF4-FFF2-40B4-BE49-F238E27FC236}">
                  <a16:creationId xmlns:a16="http://schemas.microsoft.com/office/drawing/2014/main" id="{052A9FD6-11F6-814B-916E-FA1F3AF1B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295" y="3921103"/>
              <a:ext cx="1096258" cy="506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65B727F4-6737-984F-B5DC-1C2255E91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015" y="3866718"/>
              <a:ext cx="137431" cy="118131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32 h 64"/>
                <a:gd name="T4" fmla="*/ 64 w 64"/>
                <a:gd name="T5" fmla="*/ 0 h 64"/>
                <a:gd name="T6" fmla="*/ 6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32"/>
                  </a:lnTo>
                  <a:lnTo>
                    <a:pt x="64" y="0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AF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66BBD-953E-A741-806B-CEA3391AC3BF}"/>
                </a:ext>
              </a:extLst>
            </p:cNvPr>
            <p:cNvGrpSpPr/>
            <p:nvPr/>
          </p:nvGrpSpPr>
          <p:grpSpPr>
            <a:xfrm>
              <a:off x="6076577" y="3618595"/>
              <a:ext cx="2853580" cy="118131"/>
              <a:chOff x="3179763" y="2144713"/>
              <a:chExt cx="2913930" cy="101600"/>
            </a:xfrm>
          </p:grpSpPr>
          <p:sp>
            <p:nvSpPr>
              <p:cNvPr id="39" name="Line 25">
                <a:extLst>
                  <a:ext uri="{FF2B5EF4-FFF2-40B4-BE49-F238E27FC236}">
                    <a16:creationId xmlns:a16="http://schemas.microsoft.com/office/drawing/2014/main" id="{0D754803-42D0-4241-A7CB-7FC15F8CD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6607" y="2193925"/>
                <a:ext cx="856056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 sz="1600"/>
              </a:p>
            </p:txBody>
          </p:sp>
          <p:sp>
            <p:nvSpPr>
              <p:cNvPr id="40" name="Freeform 26">
                <a:extLst>
                  <a:ext uri="{FF2B5EF4-FFF2-40B4-BE49-F238E27FC236}">
                    <a16:creationId xmlns:a16="http://schemas.microsoft.com/office/drawing/2014/main" id="{2FF5609A-D3B3-E848-987A-4950D7A0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0505" y="2144713"/>
                <a:ext cx="103188" cy="101600"/>
              </a:xfrm>
              <a:custGeom>
                <a:avLst/>
                <a:gdLst>
                  <a:gd name="T0" fmla="*/ 0 w 65"/>
                  <a:gd name="T1" fmla="*/ 0 h 64"/>
                  <a:gd name="T2" fmla="*/ 65 w 65"/>
                  <a:gd name="T3" fmla="*/ 31 h 64"/>
                  <a:gd name="T4" fmla="*/ 0 w 65"/>
                  <a:gd name="T5" fmla="*/ 64 h 64"/>
                  <a:gd name="T6" fmla="*/ 0 w 6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4">
                    <a:moveTo>
                      <a:pt x="0" y="0"/>
                    </a:moveTo>
                    <a:lnTo>
                      <a:pt x="65" y="31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 sz="1600"/>
              </a:p>
            </p:txBody>
          </p:sp>
          <p:sp>
            <p:nvSpPr>
              <p:cNvPr id="41" name="Line 25">
                <a:extLst>
                  <a:ext uri="{FF2B5EF4-FFF2-40B4-BE49-F238E27FC236}">
                    <a16:creationId xmlns:a16="http://schemas.microsoft.com/office/drawing/2014/main" id="{C10025C7-5820-2740-A996-71BD03588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763" y="2200462"/>
                <a:ext cx="1090575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 sz="16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5D9C5B-4FE0-E44C-A0E9-83811B7BAF6B}"/>
                </a:ext>
              </a:extLst>
            </p:cNvPr>
            <p:cNvGrpSpPr/>
            <p:nvPr/>
          </p:nvGrpSpPr>
          <p:grpSpPr>
            <a:xfrm>
              <a:off x="6083983" y="3905253"/>
              <a:ext cx="2823192" cy="7601"/>
              <a:chOff x="3179763" y="2193925"/>
              <a:chExt cx="2882899" cy="6537"/>
            </a:xfrm>
          </p:grpSpPr>
          <p:sp>
            <p:nvSpPr>
              <p:cNvPr id="37" name="Line 25">
                <a:extLst>
                  <a:ext uri="{FF2B5EF4-FFF2-40B4-BE49-F238E27FC236}">
                    <a16:creationId xmlns:a16="http://schemas.microsoft.com/office/drawing/2014/main" id="{A2A88C10-5E4A-C047-A323-F803C65FA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4006" y="2193925"/>
                <a:ext cx="838656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 sz="1600"/>
              </a:p>
            </p:txBody>
          </p:sp>
          <p:sp>
            <p:nvSpPr>
              <p:cNvPr id="38" name="Line 25">
                <a:extLst>
                  <a:ext uri="{FF2B5EF4-FFF2-40B4-BE49-F238E27FC236}">
                    <a16:creationId xmlns:a16="http://schemas.microsoft.com/office/drawing/2014/main" id="{DEFB554E-392F-EE46-9FB7-4B266AB5A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763" y="2200462"/>
                <a:ext cx="1090575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 sz="1600"/>
              </a:p>
            </p:txBody>
          </p:sp>
        </p:grp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94CEE5F-D387-FE49-BCB2-7D89984B1CC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0453" y="2486882"/>
              <a:ext cx="45719" cy="1789033"/>
            </a:xfrm>
            <a:custGeom>
              <a:avLst/>
              <a:gdLst>
                <a:gd name="T0" fmla="*/ 11 w 22"/>
                <a:gd name="T1" fmla="*/ 171 h 6059"/>
                <a:gd name="T2" fmla="*/ 11 w 22"/>
                <a:gd name="T3" fmla="*/ 0 h 6059"/>
                <a:gd name="T4" fmla="*/ 22 w 22"/>
                <a:gd name="T5" fmla="*/ 416 h 6059"/>
                <a:gd name="T6" fmla="*/ 0 w 22"/>
                <a:gd name="T7" fmla="*/ 267 h 6059"/>
                <a:gd name="T8" fmla="*/ 22 w 22"/>
                <a:gd name="T9" fmla="*/ 523 h 6059"/>
                <a:gd name="T10" fmla="*/ 0 w 22"/>
                <a:gd name="T11" fmla="*/ 672 h 6059"/>
                <a:gd name="T12" fmla="*/ 22 w 22"/>
                <a:gd name="T13" fmla="*/ 523 h 6059"/>
                <a:gd name="T14" fmla="*/ 11 w 22"/>
                <a:gd name="T15" fmla="*/ 939 h 6059"/>
                <a:gd name="T16" fmla="*/ 11 w 22"/>
                <a:gd name="T17" fmla="*/ 768 h 6059"/>
                <a:gd name="T18" fmla="*/ 22 w 22"/>
                <a:gd name="T19" fmla="*/ 1184 h 6059"/>
                <a:gd name="T20" fmla="*/ 0 w 22"/>
                <a:gd name="T21" fmla="*/ 1035 h 6059"/>
                <a:gd name="T22" fmla="*/ 22 w 22"/>
                <a:gd name="T23" fmla="*/ 1291 h 6059"/>
                <a:gd name="T24" fmla="*/ 0 w 22"/>
                <a:gd name="T25" fmla="*/ 1440 h 6059"/>
                <a:gd name="T26" fmla="*/ 22 w 22"/>
                <a:gd name="T27" fmla="*/ 1291 h 6059"/>
                <a:gd name="T28" fmla="*/ 11 w 22"/>
                <a:gd name="T29" fmla="*/ 1707 h 6059"/>
                <a:gd name="T30" fmla="*/ 11 w 22"/>
                <a:gd name="T31" fmla="*/ 1536 h 6059"/>
                <a:gd name="T32" fmla="*/ 22 w 22"/>
                <a:gd name="T33" fmla="*/ 1952 h 6059"/>
                <a:gd name="T34" fmla="*/ 0 w 22"/>
                <a:gd name="T35" fmla="*/ 1803 h 6059"/>
                <a:gd name="T36" fmla="*/ 22 w 22"/>
                <a:gd name="T37" fmla="*/ 2059 h 6059"/>
                <a:gd name="T38" fmla="*/ 0 w 22"/>
                <a:gd name="T39" fmla="*/ 2208 h 6059"/>
                <a:gd name="T40" fmla="*/ 22 w 22"/>
                <a:gd name="T41" fmla="*/ 2059 h 6059"/>
                <a:gd name="T42" fmla="*/ 11 w 22"/>
                <a:gd name="T43" fmla="*/ 2475 h 6059"/>
                <a:gd name="T44" fmla="*/ 11 w 22"/>
                <a:gd name="T45" fmla="*/ 2304 h 6059"/>
                <a:gd name="T46" fmla="*/ 22 w 22"/>
                <a:gd name="T47" fmla="*/ 2720 h 6059"/>
                <a:gd name="T48" fmla="*/ 0 w 22"/>
                <a:gd name="T49" fmla="*/ 2571 h 6059"/>
                <a:gd name="T50" fmla="*/ 22 w 22"/>
                <a:gd name="T51" fmla="*/ 2827 h 6059"/>
                <a:gd name="T52" fmla="*/ 0 w 22"/>
                <a:gd name="T53" fmla="*/ 2976 h 6059"/>
                <a:gd name="T54" fmla="*/ 22 w 22"/>
                <a:gd name="T55" fmla="*/ 2827 h 6059"/>
                <a:gd name="T56" fmla="*/ 11 w 22"/>
                <a:gd name="T57" fmla="*/ 3243 h 6059"/>
                <a:gd name="T58" fmla="*/ 11 w 22"/>
                <a:gd name="T59" fmla="*/ 3072 h 6059"/>
                <a:gd name="T60" fmla="*/ 22 w 22"/>
                <a:gd name="T61" fmla="*/ 3488 h 6059"/>
                <a:gd name="T62" fmla="*/ 0 w 22"/>
                <a:gd name="T63" fmla="*/ 3339 h 6059"/>
                <a:gd name="T64" fmla="*/ 22 w 22"/>
                <a:gd name="T65" fmla="*/ 3595 h 6059"/>
                <a:gd name="T66" fmla="*/ 0 w 22"/>
                <a:gd name="T67" fmla="*/ 3744 h 6059"/>
                <a:gd name="T68" fmla="*/ 22 w 22"/>
                <a:gd name="T69" fmla="*/ 3595 h 6059"/>
                <a:gd name="T70" fmla="*/ 11 w 22"/>
                <a:gd name="T71" fmla="*/ 4011 h 6059"/>
                <a:gd name="T72" fmla="*/ 11 w 22"/>
                <a:gd name="T73" fmla="*/ 3840 h 6059"/>
                <a:gd name="T74" fmla="*/ 22 w 22"/>
                <a:gd name="T75" fmla="*/ 4256 h 6059"/>
                <a:gd name="T76" fmla="*/ 0 w 22"/>
                <a:gd name="T77" fmla="*/ 4107 h 6059"/>
                <a:gd name="T78" fmla="*/ 22 w 22"/>
                <a:gd name="T79" fmla="*/ 4363 h 6059"/>
                <a:gd name="T80" fmla="*/ 0 w 22"/>
                <a:gd name="T81" fmla="*/ 4512 h 6059"/>
                <a:gd name="T82" fmla="*/ 22 w 22"/>
                <a:gd name="T83" fmla="*/ 4363 h 6059"/>
                <a:gd name="T84" fmla="*/ 11 w 22"/>
                <a:gd name="T85" fmla="*/ 4779 h 6059"/>
                <a:gd name="T86" fmla="*/ 11 w 22"/>
                <a:gd name="T87" fmla="*/ 4608 h 6059"/>
                <a:gd name="T88" fmla="*/ 22 w 22"/>
                <a:gd name="T89" fmla="*/ 5024 h 6059"/>
                <a:gd name="T90" fmla="*/ 0 w 22"/>
                <a:gd name="T91" fmla="*/ 4875 h 6059"/>
                <a:gd name="T92" fmla="*/ 22 w 22"/>
                <a:gd name="T93" fmla="*/ 5131 h 6059"/>
                <a:gd name="T94" fmla="*/ 0 w 22"/>
                <a:gd name="T95" fmla="*/ 5280 h 6059"/>
                <a:gd name="T96" fmla="*/ 22 w 22"/>
                <a:gd name="T97" fmla="*/ 5131 h 6059"/>
                <a:gd name="T98" fmla="*/ 11 w 22"/>
                <a:gd name="T99" fmla="*/ 5547 h 6059"/>
                <a:gd name="T100" fmla="*/ 11 w 22"/>
                <a:gd name="T101" fmla="*/ 5376 h 6059"/>
                <a:gd name="T102" fmla="*/ 22 w 22"/>
                <a:gd name="T103" fmla="*/ 5792 h 6059"/>
                <a:gd name="T104" fmla="*/ 0 w 22"/>
                <a:gd name="T105" fmla="*/ 5643 h 6059"/>
                <a:gd name="T106" fmla="*/ 22 w 22"/>
                <a:gd name="T107" fmla="*/ 5899 h 6059"/>
                <a:gd name="T108" fmla="*/ 0 w 22"/>
                <a:gd name="T109" fmla="*/ 6048 h 6059"/>
                <a:gd name="T110" fmla="*/ 22 w 22"/>
                <a:gd name="T111" fmla="*/ 5899 h 6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" h="6059">
                  <a:moveTo>
                    <a:pt x="22" y="11"/>
                  </a:moveTo>
                  <a:lnTo>
                    <a:pt x="22" y="160"/>
                  </a:lnTo>
                  <a:cubicBezTo>
                    <a:pt x="22" y="166"/>
                    <a:pt x="17" y="171"/>
                    <a:pt x="11" y="171"/>
                  </a:cubicBezTo>
                  <a:cubicBezTo>
                    <a:pt x="5" y="171"/>
                    <a:pt x="0" y="166"/>
                    <a:pt x="0" y="160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267"/>
                  </a:moveTo>
                  <a:lnTo>
                    <a:pt x="22" y="416"/>
                  </a:lnTo>
                  <a:cubicBezTo>
                    <a:pt x="22" y="422"/>
                    <a:pt x="17" y="427"/>
                    <a:pt x="11" y="427"/>
                  </a:cubicBezTo>
                  <a:cubicBezTo>
                    <a:pt x="5" y="427"/>
                    <a:pt x="0" y="422"/>
                    <a:pt x="0" y="416"/>
                  </a:cubicBezTo>
                  <a:lnTo>
                    <a:pt x="0" y="267"/>
                  </a:lnTo>
                  <a:cubicBezTo>
                    <a:pt x="0" y="261"/>
                    <a:pt x="5" y="256"/>
                    <a:pt x="11" y="256"/>
                  </a:cubicBezTo>
                  <a:cubicBezTo>
                    <a:pt x="17" y="256"/>
                    <a:pt x="22" y="261"/>
                    <a:pt x="22" y="267"/>
                  </a:cubicBezTo>
                  <a:close/>
                  <a:moveTo>
                    <a:pt x="22" y="523"/>
                  </a:moveTo>
                  <a:lnTo>
                    <a:pt x="22" y="672"/>
                  </a:lnTo>
                  <a:cubicBezTo>
                    <a:pt x="22" y="678"/>
                    <a:pt x="17" y="683"/>
                    <a:pt x="11" y="683"/>
                  </a:cubicBezTo>
                  <a:cubicBezTo>
                    <a:pt x="5" y="683"/>
                    <a:pt x="0" y="678"/>
                    <a:pt x="0" y="672"/>
                  </a:cubicBezTo>
                  <a:lnTo>
                    <a:pt x="0" y="523"/>
                  </a:lnTo>
                  <a:cubicBezTo>
                    <a:pt x="0" y="517"/>
                    <a:pt x="5" y="512"/>
                    <a:pt x="11" y="512"/>
                  </a:cubicBezTo>
                  <a:cubicBezTo>
                    <a:pt x="17" y="512"/>
                    <a:pt x="22" y="517"/>
                    <a:pt x="22" y="523"/>
                  </a:cubicBezTo>
                  <a:close/>
                  <a:moveTo>
                    <a:pt x="22" y="779"/>
                  </a:moveTo>
                  <a:lnTo>
                    <a:pt x="22" y="928"/>
                  </a:lnTo>
                  <a:cubicBezTo>
                    <a:pt x="22" y="934"/>
                    <a:pt x="17" y="939"/>
                    <a:pt x="11" y="939"/>
                  </a:cubicBezTo>
                  <a:cubicBezTo>
                    <a:pt x="5" y="939"/>
                    <a:pt x="0" y="934"/>
                    <a:pt x="0" y="928"/>
                  </a:cubicBezTo>
                  <a:lnTo>
                    <a:pt x="0" y="779"/>
                  </a:lnTo>
                  <a:cubicBezTo>
                    <a:pt x="0" y="773"/>
                    <a:pt x="5" y="768"/>
                    <a:pt x="11" y="768"/>
                  </a:cubicBezTo>
                  <a:cubicBezTo>
                    <a:pt x="17" y="768"/>
                    <a:pt x="22" y="773"/>
                    <a:pt x="22" y="779"/>
                  </a:cubicBezTo>
                  <a:close/>
                  <a:moveTo>
                    <a:pt x="22" y="1035"/>
                  </a:moveTo>
                  <a:lnTo>
                    <a:pt x="22" y="1184"/>
                  </a:lnTo>
                  <a:cubicBezTo>
                    <a:pt x="22" y="1190"/>
                    <a:pt x="17" y="1195"/>
                    <a:pt x="11" y="1195"/>
                  </a:cubicBezTo>
                  <a:cubicBezTo>
                    <a:pt x="5" y="1195"/>
                    <a:pt x="0" y="1190"/>
                    <a:pt x="0" y="1184"/>
                  </a:cubicBezTo>
                  <a:lnTo>
                    <a:pt x="0" y="1035"/>
                  </a:lnTo>
                  <a:cubicBezTo>
                    <a:pt x="0" y="1029"/>
                    <a:pt x="5" y="1024"/>
                    <a:pt x="11" y="1024"/>
                  </a:cubicBezTo>
                  <a:cubicBezTo>
                    <a:pt x="17" y="1024"/>
                    <a:pt x="22" y="1029"/>
                    <a:pt x="22" y="1035"/>
                  </a:cubicBezTo>
                  <a:close/>
                  <a:moveTo>
                    <a:pt x="22" y="1291"/>
                  </a:moveTo>
                  <a:lnTo>
                    <a:pt x="22" y="1440"/>
                  </a:lnTo>
                  <a:cubicBezTo>
                    <a:pt x="22" y="1446"/>
                    <a:pt x="17" y="1451"/>
                    <a:pt x="11" y="1451"/>
                  </a:cubicBezTo>
                  <a:cubicBezTo>
                    <a:pt x="5" y="1451"/>
                    <a:pt x="0" y="1446"/>
                    <a:pt x="0" y="1440"/>
                  </a:cubicBezTo>
                  <a:lnTo>
                    <a:pt x="0" y="1291"/>
                  </a:lnTo>
                  <a:cubicBezTo>
                    <a:pt x="0" y="1285"/>
                    <a:pt x="5" y="1280"/>
                    <a:pt x="11" y="1280"/>
                  </a:cubicBezTo>
                  <a:cubicBezTo>
                    <a:pt x="17" y="1280"/>
                    <a:pt x="22" y="1285"/>
                    <a:pt x="22" y="1291"/>
                  </a:cubicBezTo>
                  <a:close/>
                  <a:moveTo>
                    <a:pt x="22" y="1547"/>
                  </a:moveTo>
                  <a:lnTo>
                    <a:pt x="22" y="1696"/>
                  </a:lnTo>
                  <a:cubicBezTo>
                    <a:pt x="22" y="1702"/>
                    <a:pt x="17" y="1707"/>
                    <a:pt x="11" y="1707"/>
                  </a:cubicBezTo>
                  <a:cubicBezTo>
                    <a:pt x="5" y="1707"/>
                    <a:pt x="0" y="1702"/>
                    <a:pt x="0" y="1696"/>
                  </a:cubicBezTo>
                  <a:lnTo>
                    <a:pt x="0" y="1547"/>
                  </a:lnTo>
                  <a:cubicBezTo>
                    <a:pt x="0" y="1541"/>
                    <a:pt x="5" y="1536"/>
                    <a:pt x="11" y="1536"/>
                  </a:cubicBezTo>
                  <a:cubicBezTo>
                    <a:pt x="17" y="1536"/>
                    <a:pt x="22" y="1541"/>
                    <a:pt x="22" y="1547"/>
                  </a:cubicBezTo>
                  <a:close/>
                  <a:moveTo>
                    <a:pt x="22" y="1803"/>
                  </a:moveTo>
                  <a:lnTo>
                    <a:pt x="22" y="1952"/>
                  </a:lnTo>
                  <a:cubicBezTo>
                    <a:pt x="22" y="1958"/>
                    <a:pt x="17" y="1963"/>
                    <a:pt x="11" y="1963"/>
                  </a:cubicBezTo>
                  <a:cubicBezTo>
                    <a:pt x="5" y="1963"/>
                    <a:pt x="0" y="1958"/>
                    <a:pt x="0" y="1952"/>
                  </a:cubicBezTo>
                  <a:lnTo>
                    <a:pt x="0" y="1803"/>
                  </a:lnTo>
                  <a:cubicBezTo>
                    <a:pt x="0" y="1797"/>
                    <a:pt x="5" y="1792"/>
                    <a:pt x="11" y="1792"/>
                  </a:cubicBezTo>
                  <a:cubicBezTo>
                    <a:pt x="17" y="1792"/>
                    <a:pt x="22" y="1797"/>
                    <a:pt x="22" y="1803"/>
                  </a:cubicBezTo>
                  <a:close/>
                  <a:moveTo>
                    <a:pt x="22" y="2059"/>
                  </a:moveTo>
                  <a:lnTo>
                    <a:pt x="22" y="2208"/>
                  </a:lnTo>
                  <a:cubicBezTo>
                    <a:pt x="22" y="2214"/>
                    <a:pt x="17" y="2219"/>
                    <a:pt x="11" y="2219"/>
                  </a:cubicBezTo>
                  <a:cubicBezTo>
                    <a:pt x="5" y="2219"/>
                    <a:pt x="0" y="2214"/>
                    <a:pt x="0" y="2208"/>
                  </a:cubicBezTo>
                  <a:lnTo>
                    <a:pt x="0" y="2059"/>
                  </a:lnTo>
                  <a:cubicBezTo>
                    <a:pt x="0" y="2053"/>
                    <a:pt x="5" y="2048"/>
                    <a:pt x="11" y="2048"/>
                  </a:cubicBezTo>
                  <a:cubicBezTo>
                    <a:pt x="17" y="2048"/>
                    <a:pt x="22" y="2053"/>
                    <a:pt x="22" y="2059"/>
                  </a:cubicBezTo>
                  <a:close/>
                  <a:moveTo>
                    <a:pt x="22" y="2315"/>
                  </a:moveTo>
                  <a:lnTo>
                    <a:pt x="22" y="2464"/>
                  </a:lnTo>
                  <a:cubicBezTo>
                    <a:pt x="22" y="2470"/>
                    <a:pt x="17" y="2475"/>
                    <a:pt x="11" y="2475"/>
                  </a:cubicBezTo>
                  <a:cubicBezTo>
                    <a:pt x="5" y="2475"/>
                    <a:pt x="0" y="2470"/>
                    <a:pt x="0" y="2464"/>
                  </a:cubicBezTo>
                  <a:lnTo>
                    <a:pt x="0" y="2315"/>
                  </a:lnTo>
                  <a:cubicBezTo>
                    <a:pt x="0" y="2309"/>
                    <a:pt x="5" y="2304"/>
                    <a:pt x="11" y="2304"/>
                  </a:cubicBezTo>
                  <a:cubicBezTo>
                    <a:pt x="17" y="2304"/>
                    <a:pt x="22" y="2309"/>
                    <a:pt x="22" y="2315"/>
                  </a:cubicBezTo>
                  <a:close/>
                  <a:moveTo>
                    <a:pt x="22" y="2571"/>
                  </a:moveTo>
                  <a:lnTo>
                    <a:pt x="22" y="2720"/>
                  </a:lnTo>
                  <a:cubicBezTo>
                    <a:pt x="22" y="2726"/>
                    <a:pt x="17" y="2731"/>
                    <a:pt x="11" y="2731"/>
                  </a:cubicBezTo>
                  <a:cubicBezTo>
                    <a:pt x="5" y="2731"/>
                    <a:pt x="0" y="2726"/>
                    <a:pt x="0" y="2720"/>
                  </a:cubicBezTo>
                  <a:lnTo>
                    <a:pt x="0" y="2571"/>
                  </a:lnTo>
                  <a:cubicBezTo>
                    <a:pt x="0" y="2565"/>
                    <a:pt x="5" y="2560"/>
                    <a:pt x="11" y="2560"/>
                  </a:cubicBezTo>
                  <a:cubicBezTo>
                    <a:pt x="17" y="2560"/>
                    <a:pt x="22" y="2565"/>
                    <a:pt x="22" y="2571"/>
                  </a:cubicBezTo>
                  <a:close/>
                  <a:moveTo>
                    <a:pt x="22" y="2827"/>
                  </a:moveTo>
                  <a:lnTo>
                    <a:pt x="22" y="2976"/>
                  </a:lnTo>
                  <a:cubicBezTo>
                    <a:pt x="22" y="2982"/>
                    <a:pt x="17" y="2987"/>
                    <a:pt x="11" y="2987"/>
                  </a:cubicBezTo>
                  <a:cubicBezTo>
                    <a:pt x="5" y="2987"/>
                    <a:pt x="0" y="2982"/>
                    <a:pt x="0" y="2976"/>
                  </a:cubicBezTo>
                  <a:lnTo>
                    <a:pt x="0" y="2827"/>
                  </a:lnTo>
                  <a:cubicBezTo>
                    <a:pt x="0" y="2821"/>
                    <a:pt x="5" y="2816"/>
                    <a:pt x="11" y="2816"/>
                  </a:cubicBezTo>
                  <a:cubicBezTo>
                    <a:pt x="17" y="2816"/>
                    <a:pt x="22" y="2821"/>
                    <a:pt x="22" y="2827"/>
                  </a:cubicBezTo>
                  <a:close/>
                  <a:moveTo>
                    <a:pt x="22" y="3083"/>
                  </a:moveTo>
                  <a:lnTo>
                    <a:pt x="22" y="3232"/>
                  </a:lnTo>
                  <a:cubicBezTo>
                    <a:pt x="22" y="3238"/>
                    <a:pt x="17" y="3243"/>
                    <a:pt x="11" y="3243"/>
                  </a:cubicBezTo>
                  <a:cubicBezTo>
                    <a:pt x="5" y="3243"/>
                    <a:pt x="0" y="3238"/>
                    <a:pt x="0" y="3232"/>
                  </a:cubicBezTo>
                  <a:lnTo>
                    <a:pt x="0" y="3083"/>
                  </a:lnTo>
                  <a:cubicBezTo>
                    <a:pt x="0" y="3077"/>
                    <a:pt x="5" y="3072"/>
                    <a:pt x="11" y="3072"/>
                  </a:cubicBezTo>
                  <a:cubicBezTo>
                    <a:pt x="17" y="3072"/>
                    <a:pt x="22" y="3077"/>
                    <a:pt x="22" y="3083"/>
                  </a:cubicBezTo>
                  <a:close/>
                  <a:moveTo>
                    <a:pt x="22" y="3339"/>
                  </a:moveTo>
                  <a:lnTo>
                    <a:pt x="22" y="3488"/>
                  </a:lnTo>
                  <a:cubicBezTo>
                    <a:pt x="22" y="3494"/>
                    <a:pt x="17" y="3499"/>
                    <a:pt x="11" y="3499"/>
                  </a:cubicBezTo>
                  <a:cubicBezTo>
                    <a:pt x="5" y="3499"/>
                    <a:pt x="0" y="3494"/>
                    <a:pt x="0" y="3488"/>
                  </a:cubicBezTo>
                  <a:lnTo>
                    <a:pt x="0" y="3339"/>
                  </a:lnTo>
                  <a:cubicBezTo>
                    <a:pt x="0" y="3333"/>
                    <a:pt x="5" y="3328"/>
                    <a:pt x="11" y="3328"/>
                  </a:cubicBezTo>
                  <a:cubicBezTo>
                    <a:pt x="17" y="3328"/>
                    <a:pt x="22" y="3333"/>
                    <a:pt x="22" y="3339"/>
                  </a:cubicBezTo>
                  <a:close/>
                  <a:moveTo>
                    <a:pt x="22" y="3595"/>
                  </a:moveTo>
                  <a:lnTo>
                    <a:pt x="22" y="3744"/>
                  </a:lnTo>
                  <a:cubicBezTo>
                    <a:pt x="22" y="3750"/>
                    <a:pt x="17" y="3755"/>
                    <a:pt x="11" y="3755"/>
                  </a:cubicBezTo>
                  <a:cubicBezTo>
                    <a:pt x="5" y="3755"/>
                    <a:pt x="0" y="3750"/>
                    <a:pt x="0" y="3744"/>
                  </a:cubicBezTo>
                  <a:lnTo>
                    <a:pt x="0" y="3595"/>
                  </a:lnTo>
                  <a:cubicBezTo>
                    <a:pt x="0" y="3589"/>
                    <a:pt x="5" y="3584"/>
                    <a:pt x="11" y="3584"/>
                  </a:cubicBezTo>
                  <a:cubicBezTo>
                    <a:pt x="17" y="3584"/>
                    <a:pt x="22" y="3589"/>
                    <a:pt x="22" y="3595"/>
                  </a:cubicBezTo>
                  <a:close/>
                  <a:moveTo>
                    <a:pt x="22" y="3851"/>
                  </a:moveTo>
                  <a:lnTo>
                    <a:pt x="22" y="4000"/>
                  </a:lnTo>
                  <a:cubicBezTo>
                    <a:pt x="22" y="4006"/>
                    <a:pt x="17" y="4011"/>
                    <a:pt x="11" y="4011"/>
                  </a:cubicBezTo>
                  <a:cubicBezTo>
                    <a:pt x="5" y="4011"/>
                    <a:pt x="0" y="4006"/>
                    <a:pt x="0" y="4000"/>
                  </a:cubicBezTo>
                  <a:lnTo>
                    <a:pt x="0" y="3851"/>
                  </a:lnTo>
                  <a:cubicBezTo>
                    <a:pt x="0" y="3845"/>
                    <a:pt x="5" y="3840"/>
                    <a:pt x="11" y="3840"/>
                  </a:cubicBezTo>
                  <a:cubicBezTo>
                    <a:pt x="17" y="3840"/>
                    <a:pt x="22" y="3845"/>
                    <a:pt x="22" y="3851"/>
                  </a:cubicBezTo>
                  <a:close/>
                  <a:moveTo>
                    <a:pt x="22" y="4107"/>
                  </a:moveTo>
                  <a:lnTo>
                    <a:pt x="22" y="4256"/>
                  </a:lnTo>
                  <a:cubicBezTo>
                    <a:pt x="22" y="4262"/>
                    <a:pt x="17" y="4267"/>
                    <a:pt x="11" y="4267"/>
                  </a:cubicBezTo>
                  <a:cubicBezTo>
                    <a:pt x="5" y="4267"/>
                    <a:pt x="0" y="4262"/>
                    <a:pt x="0" y="4256"/>
                  </a:cubicBezTo>
                  <a:lnTo>
                    <a:pt x="0" y="4107"/>
                  </a:lnTo>
                  <a:cubicBezTo>
                    <a:pt x="0" y="4101"/>
                    <a:pt x="5" y="4096"/>
                    <a:pt x="11" y="4096"/>
                  </a:cubicBezTo>
                  <a:cubicBezTo>
                    <a:pt x="17" y="4096"/>
                    <a:pt x="22" y="4101"/>
                    <a:pt x="22" y="4107"/>
                  </a:cubicBezTo>
                  <a:close/>
                  <a:moveTo>
                    <a:pt x="22" y="4363"/>
                  </a:moveTo>
                  <a:lnTo>
                    <a:pt x="22" y="4512"/>
                  </a:lnTo>
                  <a:cubicBezTo>
                    <a:pt x="22" y="4518"/>
                    <a:pt x="17" y="4523"/>
                    <a:pt x="11" y="4523"/>
                  </a:cubicBezTo>
                  <a:cubicBezTo>
                    <a:pt x="5" y="4523"/>
                    <a:pt x="0" y="4518"/>
                    <a:pt x="0" y="4512"/>
                  </a:cubicBezTo>
                  <a:lnTo>
                    <a:pt x="0" y="4363"/>
                  </a:lnTo>
                  <a:cubicBezTo>
                    <a:pt x="0" y="4357"/>
                    <a:pt x="5" y="4352"/>
                    <a:pt x="11" y="4352"/>
                  </a:cubicBezTo>
                  <a:cubicBezTo>
                    <a:pt x="17" y="4352"/>
                    <a:pt x="22" y="4357"/>
                    <a:pt x="22" y="4363"/>
                  </a:cubicBezTo>
                  <a:close/>
                  <a:moveTo>
                    <a:pt x="22" y="4619"/>
                  </a:moveTo>
                  <a:lnTo>
                    <a:pt x="22" y="4768"/>
                  </a:lnTo>
                  <a:cubicBezTo>
                    <a:pt x="22" y="4774"/>
                    <a:pt x="17" y="4779"/>
                    <a:pt x="11" y="4779"/>
                  </a:cubicBezTo>
                  <a:cubicBezTo>
                    <a:pt x="5" y="4779"/>
                    <a:pt x="0" y="4774"/>
                    <a:pt x="0" y="4768"/>
                  </a:cubicBezTo>
                  <a:lnTo>
                    <a:pt x="0" y="4619"/>
                  </a:lnTo>
                  <a:cubicBezTo>
                    <a:pt x="0" y="4613"/>
                    <a:pt x="5" y="4608"/>
                    <a:pt x="11" y="4608"/>
                  </a:cubicBezTo>
                  <a:cubicBezTo>
                    <a:pt x="17" y="4608"/>
                    <a:pt x="22" y="4613"/>
                    <a:pt x="22" y="4619"/>
                  </a:cubicBezTo>
                  <a:close/>
                  <a:moveTo>
                    <a:pt x="22" y="4875"/>
                  </a:moveTo>
                  <a:lnTo>
                    <a:pt x="22" y="5024"/>
                  </a:lnTo>
                  <a:cubicBezTo>
                    <a:pt x="22" y="5030"/>
                    <a:pt x="17" y="5035"/>
                    <a:pt x="11" y="5035"/>
                  </a:cubicBezTo>
                  <a:cubicBezTo>
                    <a:pt x="5" y="5035"/>
                    <a:pt x="0" y="5030"/>
                    <a:pt x="0" y="5024"/>
                  </a:cubicBezTo>
                  <a:lnTo>
                    <a:pt x="0" y="4875"/>
                  </a:lnTo>
                  <a:cubicBezTo>
                    <a:pt x="0" y="4869"/>
                    <a:pt x="5" y="4864"/>
                    <a:pt x="11" y="4864"/>
                  </a:cubicBezTo>
                  <a:cubicBezTo>
                    <a:pt x="17" y="4864"/>
                    <a:pt x="22" y="4869"/>
                    <a:pt x="22" y="4875"/>
                  </a:cubicBezTo>
                  <a:close/>
                  <a:moveTo>
                    <a:pt x="22" y="5131"/>
                  </a:moveTo>
                  <a:lnTo>
                    <a:pt x="22" y="5280"/>
                  </a:lnTo>
                  <a:cubicBezTo>
                    <a:pt x="22" y="5286"/>
                    <a:pt x="17" y="5291"/>
                    <a:pt x="11" y="5291"/>
                  </a:cubicBezTo>
                  <a:cubicBezTo>
                    <a:pt x="5" y="5291"/>
                    <a:pt x="0" y="5286"/>
                    <a:pt x="0" y="5280"/>
                  </a:cubicBezTo>
                  <a:lnTo>
                    <a:pt x="0" y="5131"/>
                  </a:lnTo>
                  <a:cubicBezTo>
                    <a:pt x="0" y="5125"/>
                    <a:pt x="5" y="5120"/>
                    <a:pt x="11" y="5120"/>
                  </a:cubicBezTo>
                  <a:cubicBezTo>
                    <a:pt x="17" y="5120"/>
                    <a:pt x="22" y="5125"/>
                    <a:pt x="22" y="5131"/>
                  </a:cubicBezTo>
                  <a:close/>
                  <a:moveTo>
                    <a:pt x="22" y="5387"/>
                  </a:moveTo>
                  <a:lnTo>
                    <a:pt x="22" y="5536"/>
                  </a:lnTo>
                  <a:cubicBezTo>
                    <a:pt x="22" y="5542"/>
                    <a:pt x="17" y="5547"/>
                    <a:pt x="11" y="5547"/>
                  </a:cubicBezTo>
                  <a:cubicBezTo>
                    <a:pt x="5" y="5547"/>
                    <a:pt x="0" y="5542"/>
                    <a:pt x="0" y="5536"/>
                  </a:cubicBezTo>
                  <a:lnTo>
                    <a:pt x="0" y="5387"/>
                  </a:lnTo>
                  <a:cubicBezTo>
                    <a:pt x="0" y="5381"/>
                    <a:pt x="5" y="5376"/>
                    <a:pt x="11" y="5376"/>
                  </a:cubicBezTo>
                  <a:cubicBezTo>
                    <a:pt x="17" y="5376"/>
                    <a:pt x="22" y="5381"/>
                    <a:pt x="22" y="5387"/>
                  </a:cubicBezTo>
                  <a:close/>
                  <a:moveTo>
                    <a:pt x="22" y="5643"/>
                  </a:moveTo>
                  <a:lnTo>
                    <a:pt x="22" y="5792"/>
                  </a:lnTo>
                  <a:cubicBezTo>
                    <a:pt x="22" y="5798"/>
                    <a:pt x="17" y="5803"/>
                    <a:pt x="11" y="5803"/>
                  </a:cubicBezTo>
                  <a:cubicBezTo>
                    <a:pt x="5" y="5803"/>
                    <a:pt x="0" y="5798"/>
                    <a:pt x="0" y="5792"/>
                  </a:cubicBezTo>
                  <a:lnTo>
                    <a:pt x="0" y="5643"/>
                  </a:lnTo>
                  <a:cubicBezTo>
                    <a:pt x="0" y="5637"/>
                    <a:pt x="5" y="5632"/>
                    <a:pt x="11" y="5632"/>
                  </a:cubicBezTo>
                  <a:cubicBezTo>
                    <a:pt x="17" y="5632"/>
                    <a:pt x="22" y="5637"/>
                    <a:pt x="22" y="5643"/>
                  </a:cubicBezTo>
                  <a:close/>
                  <a:moveTo>
                    <a:pt x="22" y="5899"/>
                  </a:moveTo>
                  <a:lnTo>
                    <a:pt x="22" y="6048"/>
                  </a:lnTo>
                  <a:cubicBezTo>
                    <a:pt x="22" y="6054"/>
                    <a:pt x="17" y="6059"/>
                    <a:pt x="11" y="6059"/>
                  </a:cubicBezTo>
                  <a:cubicBezTo>
                    <a:pt x="5" y="6059"/>
                    <a:pt x="0" y="6054"/>
                    <a:pt x="0" y="6048"/>
                  </a:cubicBezTo>
                  <a:lnTo>
                    <a:pt x="0" y="5899"/>
                  </a:lnTo>
                  <a:cubicBezTo>
                    <a:pt x="0" y="5893"/>
                    <a:pt x="5" y="5888"/>
                    <a:pt x="11" y="5888"/>
                  </a:cubicBezTo>
                  <a:cubicBezTo>
                    <a:pt x="17" y="5888"/>
                    <a:pt x="22" y="5893"/>
                    <a:pt x="22" y="589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183F8C47-7EF8-A14A-9B42-D33808957CB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985006" y="2496298"/>
              <a:ext cx="45719" cy="1779617"/>
            </a:xfrm>
            <a:custGeom>
              <a:avLst/>
              <a:gdLst>
                <a:gd name="T0" fmla="*/ 11 w 22"/>
                <a:gd name="T1" fmla="*/ 171 h 6059"/>
                <a:gd name="T2" fmla="*/ 11 w 22"/>
                <a:gd name="T3" fmla="*/ 0 h 6059"/>
                <a:gd name="T4" fmla="*/ 22 w 22"/>
                <a:gd name="T5" fmla="*/ 416 h 6059"/>
                <a:gd name="T6" fmla="*/ 0 w 22"/>
                <a:gd name="T7" fmla="*/ 267 h 6059"/>
                <a:gd name="T8" fmla="*/ 22 w 22"/>
                <a:gd name="T9" fmla="*/ 523 h 6059"/>
                <a:gd name="T10" fmla="*/ 0 w 22"/>
                <a:gd name="T11" fmla="*/ 672 h 6059"/>
                <a:gd name="T12" fmla="*/ 22 w 22"/>
                <a:gd name="T13" fmla="*/ 523 h 6059"/>
                <a:gd name="T14" fmla="*/ 11 w 22"/>
                <a:gd name="T15" fmla="*/ 939 h 6059"/>
                <a:gd name="T16" fmla="*/ 11 w 22"/>
                <a:gd name="T17" fmla="*/ 768 h 6059"/>
                <a:gd name="T18" fmla="*/ 22 w 22"/>
                <a:gd name="T19" fmla="*/ 1184 h 6059"/>
                <a:gd name="T20" fmla="*/ 0 w 22"/>
                <a:gd name="T21" fmla="*/ 1035 h 6059"/>
                <a:gd name="T22" fmla="*/ 22 w 22"/>
                <a:gd name="T23" fmla="*/ 1291 h 6059"/>
                <a:gd name="T24" fmla="*/ 0 w 22"/>
                <a:gd name="T25" fmla="*/ 1440 h 6059"/>
                <a:gd name="T26" fmla="*/ 22 w 22"/>
                <a:gd name="T27" fmla="*/ 1291 h 6059"/>
                <a:gd name="T28" fmla="*/ 11 w 22"/>
                <a:gd name="T29" fmla="*/ 1707 h 6059"/>
                <a:gd name="T30" fmla="*/ 11 w 22"/>
                <a:gd name="T31" fmla="*/ 1536 h 6059"/>
                <a:gd name="T32" fmla="*/ 22 w 22"/>
                <a:gd name="T33" fmla="*/ 1952 h 6059"/>
                <a:gd name="T34" fmla="*/ 0 w 22"/>
                <a:gd name="T35" fmla="*/ 1803 h 6059"/>
                <a:gd name="T36" fmla="*/ 22 w 22"/>
                <a:gd name="T37" fmla="*/ 2059 h 6059"/>
                <a:gd name="T38" fmla="*/ 0 w 22"/>
                <a:gd name="T39" fmla="*/ 2208 h 6059"/>
                <a:gd name="T40" fmla="*/ 22 w 22"/>
                <a:gd name="T41" fmla="*/ 2059 h 6059"/>
                <a:gd name="T42" fmla="*/ 11 w 22"/>
                <a:gd name="T43" fmla="*/ 2475 h 6059"/>
                <a:gd name="T44" fmla="*/ 11 w 22"/>
                <a:gd name="T45" fmla="*/ 2304 h 6059"/>
                <a:gd name="T46" fmla="*/ 22 w 22"/>
                <a:gd name="T47" fmla="*/ 2720 h 6059"/>
                <a:gd name="T48" fmla="*/ 0 w 22"/>
                <a:gd name="T49" fmla="*/ 2571 h 6059"/>
                <a:gd name="T50" fmla="*/ 22 w 22"/>
                <a:gd name="T51" fmla="*/ 2827 h 6059"/>
                <a:gd name="T52" fmla="*/ 0 w 22"/>
                <a:gd name="T53" fmla="*/ 2976 h 6059"/>
                <a:gd name="T54" fmla="*/ 22 w 22"/>
                <a:gd name="T55" fmla="*/ 2827 h 6059"/>
                <a:gd name="T56" fmla="*/ 11 w 22"/>
                <a:gd name="T57" fmla="*/ 3243 h 6059"/>
                <a:gd name="T58" fmla="*/ 11 w 22"/>
                <a:gd name="T59" fmla="*/ 3072 h 6059"/>
                <a:gd name="T60" fmla="*/ 22 w 22"/>
                <a:gd name="T61" fmla="*/ 3488 h 6059"/>
                <a:gd name="T62" fmla="*/ 0 w 22"/>
                <a:gd name="T63" fmla="*/ 3339 h 6059"/>
                <a:gd name="T64" fmla="*/ 22 w 22"/>
                <a:gd name="T65" fmla="*/ 3595 h 6059"/>
                <a:gd name="T66" fmla="*/ 0 w 22"/>
                <a:gd name="T67" fmla="*/ 3744 h 6059"/>
                <a:gd name="T68" fmla="*/ 22 w 22"/>
                <a:gd name="T69" fmla="*/ 3595 h 6059"/>
                <a:gd name="T70" fmla="*/ 11 w 22"/>
                <a:gd name="T71" fmla="*/ 4011 h 6059"/>
                <a:gd name="T72" fmla="*/ 11 w 22"/>
                <a:gd name="T73" fmla="*/ 3840 h 6059"/>
                <a:gd name="T74" fmla="*/ 22 w 22"/>
                <a:gd name="T75" fmla="*/ 4256 h 6059"/>
                <a:gd name="T76" fmla="*/ 0 w 22"/>
                <a:gd name="T77" fmla="*/ 4107 h 6059"/>
                <a:gd name="T78" fmla="*/ 22 w 22"/>
                <a:gd name="T79" fmla="*/ 4363 h 6059"/>
                <a:gd name="T80" fmla="*/ 0 w 22"/>
                <a:gd name="T81" fmla="*/ 4512 h 6059"/>
                <a:gd name="T82" fmla="*/ 22 w 22"/>
                <a:gd name="T83" fmla="*/ 4363 h 6059"/>
                <a:gd name="T84" fmla="*/ 11 w 22"/>
                <a:gd name="T85" fmla="*/ 4779 h 6059"/>
                <a:gd name="T86" fmla="*/ 11 w 22"/>
                <a:gd name="T87" fmla="*/ 4608 h 6059"/>
                <a:gd name="T88" fmla="*/ 22 w 22"/>
                <a:gd name="T89" fmla="*/ 5024 h 6059"/>
                <a:gd name="T90" fmla="*/ 0 w 22"/>
                <a:gd name="T91" fmla="*/ 4875 h 6059"/>
                <a:gd name="T92" fmla="*/ 22 w 22"/>
                <a:gd name="T93" fmla="*/ 5131 h 6059"/>
                <a:gd name="T94" fmla="*/ 0 w 22"/>
                <a:gd name="T95" fmla="*/ 5280 h 6059"/>
                <a:gd name="T96" fmla="*/ 22 w 22"/>
                <a:gd name="T97" fmla="*/ 5131 h 6059"/>
                <a:gd name="T98" fmla="*/ 11 w 22"/>
                <a:gd name="T99" fmla="*/ 5547 h 6059"/>
                <a:gd name="T100" fmla="*/ 11 w 22"/>
                <a:gd name="T101" fmla="*/ 5376 h 6059"/>
                <a:gd name="T102" fmla="*/ 22 w 22"/>
                <a:gd name="T103" fmla="*/ 5792 h 6059"/>
                <a:gd name="T104" fmla="*/ 0 w 22"/>
                <a:gd name="T105" fmla="*/ 5643 h 6059"/>
                <a:gd name="T106" fmla="*/ 22 w 22"/>
                <a:gd name="T107" fmla="*/ 5899 h 6059"/>
                <a:gd name="T108" fmla="*/ 0 w 22"/>
                <a:gd name="T109" fmla="*/ 6048 h 6059"/>
                <a:gd name="T110" fmla="*/ 22 w 22"/>
                <a:gd name="T111" fmla="*/ 5899 h 6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" h="6059">
                  <a:moveTo>
                    <a:pt x="22" y="11"/>
                  </a:moveTo>
                  <a:lnTo>
                    <a:pt x="22" y="160"/>
                  </a:lnTo>
                  <a:cubicBezTo>
                    <a:pt x="22" y="166"/>
                    <a:pt x="17" y="171"/>
                    <a:pt x="11" y="171"/>
                  </a:cubicBezTo>
                  <a:cubicBezTo>
                    <a:pt x="5" y="171"/>
                    <a:pt x="0" y="166"/>
                    <a:pt x="0" y="160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267"/>
                  </a:moveTo>
                  <a:lnTo>
                    <a:pt x="22" y="416"/>
                  </a:lnTo>
                  <a:cubicBezTo>
                    <a:pt x="22" y="422"/>
                    <a:pt x="17" y="427"/>
                    <a:pt x="11" y="427"/>
                  </a:cubicBezTo>
                  <a:cubicBezTo>
                    <a:pt x="5" y="427"/>
                    <a:pt x="0" y="422"/>
                    <a:pt x="0" y="416"/>
                  </a:cubicBezTo>
                  <a:lnTo>
                    <a:pt x="0" y="267"/>
                  </a:lnTo>
                  <a:cubicBezTo>
                    <a:pt x="0" y="261"/>
                    <a:pt x="5" y="256"/>
                    <a:pt x="11" y="256"/>
                  </a:cubicBezTo>
                  <a:cubicBezTo>
                    <a:pt x="17" y="256"/>
                    <a:pt x="22" y="261"/>
                    <a:pt x="22" y="267"/>
                  </a:cubicBezTo>
                  <a:close/>
                  <a:moveTo>
                    <a:pt x="22" y="523"/>
                  </a:moveTo>
                  <a:lnTo>
                    <a:pt x="22" y="672"/>
                  </a:lnTo>
                  <a:cubicBezTo>
                    <a:pt x="22" y="678"/>
                    <a:pt x="17" y="683"/>
                    <a:pt x="11" y="683"/>
                  </a:cubicBezTo>
                  <a:cubicBezTo>
                    <a:pt x="5" y="683"/>
                    <a:pt x="0" y="678"/>
                    <a:pt x="0" y="672"/>
                  </a:cubicBezTo>
                  <a:lnTo>
                    <a:pt x="0" y="523"/>
                  </a:lnTo>
                  <a:cubicBezTo>
                    <a:pt x="0" y="517"/>
                    <a:pt x="5" y="512"/>
                    <a:pt x="11" y="512"/>
                  </a:cubicBezTo>
                  <a:cubicBezTo>
                    <a:pt x="17" y="512"/>
                    <a:pt x="22" y="517"/>
                    <a:pt x="22" y="523"/>
                  </a:cubicBezTo>
                  <a:close/>
                  <a:moveTo>
                    <a:pt x="22" y="779"/>
                  </a:moveTo>
                  <a:lnTo>
                    <a:pt x="22" y="928"/>
                  </a:lnTo>
                  <a:cubicBezTo>
                    <a:pt x="22" y="934"/>
                    <a:pt x="17" y="939"/>
                    <a:pt x="11" y="939"/>
                  </a:cubicBezTo>
                  <a:cubicBezTo>
                    <a:pt x="5" y="939"/>
                    <a:pt x="0" y="934"/>
                    <a:pt x="0" y="928"/>
                  </a:cubicBezTo>
                  <a:lnTo>
                    <a:pt x="0" y="779"/>
                  </a:lnTo>
                  <a:cubicBezTo>
                    <a:pt x="0" y="773"/>
                    <a:pt x="5" y="768"/>
                    <a:pt x="11" y="768"/>
                  </a:cubicBezTo>
                  <a:cubicBezTo>
                    <a:pt x="17" y="768"/>
                    <a:pt x="22" y="773"/>
                    <a:pt x="22" y="779"/>
                  </a:cubicBezTo>
                  <a:close/>
                  <a:moveTo>
                    <a:pt x="22" y="1035"/>
                  </a:moveTo>
                  <a:lnTo>
                    <a:pt x="22" y="1184"/>
                  </a:lnTo>
                  <a:cubicBezTo>
                    <a:pt x="22" y="1190"/>
                    <a:pt x="17" y="1195"/>
                    <a:pt x="11" y="1195"/>
                  </a:cubicBezTo>
                  <a:cubicBezTo>
                    <a:pt x="5" y="1195"/>
                    <a:pt x="0" y="1190"/>
                    <a:pt x="0" y="1184"/>
                  </a:cubicBezTo>
                  <a:lnTo>
                    <a:pt x="0" y="1035"/>
                  </a:lnTo>
                  <a:cubicBezTo>
                    <a:pt x="0" y="1029"/>
                    <a:pt x="5" y="1024"/>
                    <a:pt x="11" y="1024"/>
                  </a:cubicBezTo>
                  <a:cubicBezTo>
                    <a:pt x="17" y="1024"/>
                    <a:pt x="22" y="1029"/>
                    <a:pt x="22" y="1035"/>
                  </a:cubicBezTo>
                  <a:close/>
                  <a:moveTo>
                    <a:pt x="22" y="1291"/>
                  </a:moveTo>
                  <a:lnTo>
                    <a:pt x="22" y="1440"/>
                  </a:lnTo>
                  <a:cubicBezTo>
                    <a:pt x="22" y="1446"/>
                    <a:pt x="17" y="1451"/>
                    <a:pt x="11" y="1451"/>
                  </a:cubicBezTo>
                  <a:cubicBezTo>
                    <a:pt x="5" y="1451"/>
                    <a:pt x="0" y="1446"/>
                    <a:pt x="0" y="1440"/>
                  </a:cubicBezTo>
                  <a:lnTo>
                    <a:pt x="0" y="1291"/>
                  </a:lnTo>
                  <a:cubicBezTo>
                    <a:pt x="0" y="1285"/>
                    <a:pt x="5" y="1280"/>
                    <a:pt x="11" y="1280"/>
                  </a:cubicBezTo>
                  <a:cubicBezTo>
                    <a:pt x="17" y="1280"/>
                    <a:pt x="22" y="1285"/>
                    <a:pt x="22" y="1291"/>
                  </a:cubicBezTo>
                  <a:close/>
                  <a:moveTo>
                    <a:pt x="22" y="1547"/>
                  </a:moveTo>
                  <a:lnTo>
                    <a:pt x="22" y="1696"/>
                  </a:lnTo>
                  <a:cubicBezTo>
                    <a:pt x="22" y="1702"/>
                    <a:pt x="17" y="1707"/>
                    <a:pt x="11" y="1707"/>
                  </a:cubicBezTo>
                  <a:cubicBezTo>
                    <a:pt x="5" y="1707"/>
                    <a:pt x="0" y="1702"/>
                    <a:pt x="0" y="1696"/>
                  </a:cubicBezTo>
                  <a:lnTo>
                    <a:pt x="0" y="1547"/>
                  </a:lnTo>
                  <a:cubicBezTo>
                    <a:pt x="0" y="1541"/>
                    <a:pt x="5" y="1536"/>
                    <a:pt x="11" y="1536"/>
                  </a:cubicBezTo>
                  <a:cubicBezTo>
                    <a:pt x="17" y="1536"/>
                    <a:pt x="22" y="1541"/>
                    <a:pt x="22" y="1547"/>
                  </a:cubicBezTo>
                  <a:close/>
                  <a:moveTo>
                    <a:pt x="22" y="1803"/>
                  </a:moveTo>
                  <a:lnTo>
                    <a:pt x="22" y="1952"/>
                  </a:lnTo>
                  <a:cubicBezTo>
                    <a:pt x="22" y="1958"/>
                    <a:pt x="17" y="1963"/>
                    <a:pt x="11" y="1963"/>
                  </a:cubicBezTo>
                  <a:cubicBezTo>
                    <a:pt x="5" y="1963"/>
                    <a:pt x="0" y="1958"/>
                    <a:pt x="0" y="1952"/>
                  </a:cubicBezTo>
                  <a:lnTo>
                    <a:pt x="0" y="1803"/>
                  </a:lnTo>
                  <a:cubicBezTo>
                    <a:pt x="0" y="1797"/>
                    <a:pt x="5" y="1792"/>
                    <a:pt x="11" y="1792"/>
                  </a:cubicBezTo>
                  <a:cubicBezTo>
                    <a:pt x="17" y="1792"/>
                    <a:pt x="22" y="1797"/>
                    <a:pt x="22" y="1803"/>
                  </a:cubicBezTo>
                  <a:close/>
                  <a:moveTo>
                    <a:pt x="22" y="2059"/>
                  </a:moveTo>
                  <a:lnTo>
                    <a:pt x="22" y="2208"/>
                  </a:lnTo>
                  <a:cubicBezTo>
                    <a:pt x="22" y="2214"/>
                    <a:pt x="17" y="2219"/>
                    <a:pt x="11" y="2219"/>
                  </a:cubicBezTo>
                  <a:cubicBezTo>
                    <a:pt x="5" y="2219"/>
                    <a:pt x="0" y="2214"/>
                    <a:pt x="0" y="2208"/>
                  </a:cubicBezTo>
                  <a:lnTo>
                    <a:pt x="0" y="2059"/>
                  </a:lnTo>
                  <a:cubicBezTo>
                    <a:pt x="0" y="2053"/>
                    <a:pt x="5" y="2048"/>
                    <a:pt x="11" y="2048"/>
                  </a:cubicBezTo>
                  <a:cubicBezTo>
                    <a:pt x="17" y="2048"/>
                    <a:pt x="22" y="2053"/>
                    <a:pt x="22" y="2059"/>
                  </a:cubicBezTo>
                  <a:close/>
                  <a:moveTo>
                    <a:pt x="22" y="2315"/>
                  </a:moveTo>
                  <a:lnTo>
                    <a:pt x="22" y="2464"/>
                  </a:lnTo>
                  <a:cubicBezTo>
                    <a:pt x="22" y="2470"/>
                    <a:pt x="17" y="2475"/>
                    <a:pt x="11" y="2475"/>
                  </a:cubicBezTo>
                  <a:cubicBezTo>
                    <a:pt x="5" y="2475"/>
                    <a:pt x="0" y="2470"/>
                    <a:pt x="0" y="2464"/>
                  </a:cubicBezTo>
                  <a:lnTo>
                    <a:pt x="0" y="2315"/>
                  </a:lnTo>
                  <a:cubicBezTo>
                    <a:pt x="0" y="2309"/>
                    <a:pt x="5" y="2304"/>
                    <a:pt x="11" y="2304"/>
                  </a:cubicBezTo>
                  <a:cubicBezTo>
                    <a:pt x="17" y="2304"/>
                    <a:pt x="22" y="2309"/>
                    <a:pt x="22" y="2315"/>
                  </a:cubicBezTo>
                  <a:close/>
                  <a:moveTo>
                    <a:pt x="22" y="2571"/>
                  </a:moveTo>
                  <a:lnTo>
                    <a:pt x="22" y="2720"/>
                  </a:lnTo>
                  <a:cubicBezTo>
                    <a:pt x="22" y="2726"/>
                    <a:pt x="17" y="2731"/>
                    <a:pt x="11" y="2731"/>
                  </a:cubicBezTo>
                  <a:cubicBezTo>
                    <a:pt x="5" y="2731"/>
                    <a:pt x="0" y="2726"/>
                    <a:pt x="0" y="2720"/>
                  </a:cubicBezTo>
                  <a:lnTo>
                    <a:pt x="0" y="2571"/>
                  </a:lnTo>
                  <a:cubicBezTo>
                    <a:pt x="0" y="2565"/>
                    <a:pt x="5" y="2560"/>
                    <a:pt x="11" y="2560"/>
                  </a:cubicBezTo>
                  <a:cubicBezTo>
                    <a:pt x="17" y="2560"/>
                    <a:pt x="22" y="2565"/>
                    <a:pt x="22" y="2571"/>
                  </a:cubicBezTo>
                  <a:close/>
                  <a:moveTo>
                    <a:pt x="22" y="2827"/>
                  </a:moveTo>
                  <a:lnTo>
                    <a:pt x="22" y="2976"/>
                  </a:lnTo>
                  <a:cubicBezTo>
                    <a:pt x="22" y="2982"/>
                    <a:pt x="17" y="2987"/>
                    <a:pt x="11" y="2987"/>
                  </a:cubicBezTo>
                  <a:cubicBezTo>
                    <a:pt x="5" y="2987"/>
                    <a:pt x="0" y="2982"/>
                    <a:pt x="0" y="2976"/>
                  </a:cubicBezTo>
                  <a:lnTo>
                    <a:pt x="0" y="2827"/>
                  </a:lnTo>
                  <a:cubicBezTo>
                    <a:pt x="0" y="2821"/>
                    <a:pt x="5" y="2816"/>
                    <a:pt x="11" y="2816"/>
                  </a:cubicBezTo>
                  <a:cubicBezTo>
                    <a:pt x="17" y="2816"/>
                    <a:pt x="22" y="2821"/>
                    <a:pt x="22" y="2827"/>
                  </a:cubicBezTo>
                  <a:close/>
                  <a:moveTo>
                    <a:pt x="22" y="3083"/>
                  </a:moveTo>
                  <a:lnTo>
                    <a:pt x="22" y="3232"/>
                  </a:lnTo>
                  <a:cubicBezTo>
                    <a:pt x="22" y="3238"/>
                    <a:pt x="17" y="3243"/>
                    <a:pt x="11" y="3243"/>
                  </a:cubicBezTo>
                  <a:cubicBezTo>
                    <a:pt x="5" y="3243"/>
                    <a:pt x="0" y="3238"/>
                    <a:pt x="0" y="3232"/>
                  </a:cubicBezTo>
                  <a:lnTo>
                    <a:pt x="0" y="3083"/>
                  </a:lnTo>
                  <a:cubicBezTo>
                    <a:pt x="0" y="3077"/>
                    <a:pt x="5" y="3072"/>
                    <a:pt x="11" y="3072"/>
                  </a:cubicBezTo>
                  <a:cubicBezTo>
                    <a:pt x="17" y="3072"/>
                    <a:pt x="22" y="3077"/>
                    <a:pt x="22" y="3083"/>
                  </a:cubicBezTo>
                  <a:close/>
                  <a:moveTo>
                    <a:pt x="22" y="3339"/>
                  </a:moveTo>
                  <a:lnTo>
                    <a:pt x="22" y="3488"/>
                  </a:lnTo>
                  <a:cubicBezTo>
                    <a:pt x="22" y="3494"/>
                    <a:pt x="17" y="3499"/>
                    <a:pt x="11" y="3499"/>
                  </a:cubicBezTo>
                  <a:cubicBezTo>
                    <a:pt x="5" y="3499"/>
                    <a:pt x="0" y="3494"/>
                    <a:pt x="0" y="3488"/>
                  </a:cubicBezTo>
                  <a:lnTo>
                    <a:pt x="0" y="3339"/>
                  </a:lnTo>
                  <a:cubicBezTo>
                    <a:pt x="0" y="3333"/>
                    <a:pt x="5" y="3328"/>
                    <a:pt x="11" y="3328"/>
                  </a:cubicBezTo>
                  <a:cubicBezTo>
                    <a:pt x="17" y="3328"/>
                    <a:pt x="22" y="3333"/>
                    <a:pt x="22" y="3339"/>
                  </a:cubicBezTo>
                  <a:close/>
                  <a:moveTo>
                    <a:pt x="22" y="3595"/>
                  </a:moveTo>
                  <a:lnTo>
                    <a:pt x="22" y="3744"/>
                  </a:lnTo>
                  <a:cubicBezTo>
                    <a:pt x="22" y="3750"/>
                    <a:pt x="17" y="3755"/>
                    <a:pt x="11" y="3755"/>
                  </a:cubicBezTo>
                  <a:cubicBezTo>
                    <a:pt x="5" y="3755"/>
                    <a:pt x="0" y="3750"/>
                    <a:pt x="0" y="3744"/>
                  </a:cubicBezTo>
                  <a:lnTo>
                    <a:pt x="0" y="3595"/>
                  </a:lnTo>
                  <a:cubicBezTo>
                    <a:pt x="0" y="3589"/>
                    <a:pt x="5" y="3584"/>
                    <a:pt x="11" y="3584"/>
                  </a:cubicBezTo>
                  <a:cubicBezTo>
                    <a:pt x="17" y="3584"/>
                    <a:pt x="22" y="3589"/>
                    <a:pt x="22" y="3595"/>
                  </a:cubicBezTo>
                  <a:close/>
                  <a:moveTo>
                    <a:pt x="22" y="3851"/>
                  </a:moveTo>
                  <a:lnTo>
                    <a:pt x="22" y="4000"/>
                  </a:lnTo>
                  <a:cubicBezTo>
                    <a:pt x="22" y="4006"/>
                    <a:pt x="17" y="4011"/>
                    <a:pt x="11" y="4011"/>
                  </a:cubicBezTo>
                  <a:cubicBezTo>
                    <a:pt x="5" y="4011"/>
                    <a:pt x="0" y="4006"/>
                    <a:pt x="0" y="4000"/>
                  </a:cubicBezTo>
                  <a:lnTo>
                    <a:pt x="0" y="3851"/>
                  </a:lnTo>
                  <a:cubicBezTo>
                    <a:pt x="0" y="3845"/>
                    <a:pt x="5" y="3840"/>
                    <a:pt x="11" y="3840"/>
                  </a:cubicBezTo>
                  <a:cubicBezTo>
                    <a:pt x="17" y="3840"/>
                    <a:pt x="22" y="3845"/>
                    <a:pt x="22" y="3851"/>
                  </a:cubicBezTo>
                  <a:close/>
                  <a:moveTo>
                    <a:pt x="22" y="4107"/>
                  </a:moveTo>
                  <a:lnTo>
                    <a:pt x="22" y="4256"/>
                  </a:lnTo>
                  <a:cubicBezTo>
                    <a:pt x="22" y="4262"/>
                    <a:pt x="17" y="4267"/>
                    <a:pt x="11" y="4267"/>
                  </a:cubicBezTo>
                  <a:cubicBezTo>
                    <a:pt x="5" y="4267"/>
                    <a:pt x="0" y="4262"/>
                    <a:pt x="0" y="4256"/>
                  </a:cubicBezTo>
                  <a:lnTo>
                    <a:pt x="0" y="4107"/>
                  </a:lnTo>
                  <a:cubicBezTo>
                    <a:pt x="0" y="4101"/>
                    <a:pt x="5" y="4096"/>
                    <a:pt x="11" y="4096"/>
                  </a:cubicBezTo>
                  <a:cubicBezTo>
                    <a:pt x="17" y="4096"/>
                    <a:pt x="22" y="4101"/>
                    <a:pt x="22" y="4107"/>
                  </a:cubicBezTo>
                  <a:close/>
                  <a:moveTo>
                    <a:pt x="22" y="4363"/>
                  </a:moveTo>
                  <a:lnTo>
                    <a:pt x="22" y="4512"/>
                  </a:lnTo>
                  <a:cubicBezTo>
                    <a:pt x="22" y="4518"/>
                    <a:pt x="17" y="4523"/>
                    <a:pt x="11" y="4523"/>
                  </a:cubicBezTo>
                  <a:cubicBezTo>
                    <a:pt x="5" y="4523"/>
                    <a:pt x="0" y="4518"/>
                    <a:pt x="0" y="4512"/>
                  </a:cubicBezTo>
                  <a:lnTo>
                    <a:pt x="0" y="4363"/>
                  </a:lnTo>
                  <a:cubicBezTo>
                    <a:pt x="0" y="4357"/>
                    <a:pt x="5" y="4352"/>
                    <a:pt x="11" y="4352"/>
                  </a:cubicBezTo>
                  <a:cubicBezTo>
                    <a:pt x="17" y="4352"/>
                    <a:pt x="22" y="4357"/>
                    <a:pt x="22" y="4363"/>
                  </a:cubicBezTo>
                  <a:close/>
                  <a:moveTo>
                    <a:pt x="22" y="4619"/>
                  </a:moveTo>
                  <a:lnTo>
                    <a:pt x="22" y="4768"/>
                  </a:lnTo>
                  <a:cubicBezTo>
                    <a:pt x="22" y="4774"/>
                    <a:pt x="17" y="4779"/>
                    <a:pt x="11" y="4779"/>
                  </a:cubicBezTo>
                  <a:cubicBezTo>
                    <a:pt x="5" y="4779"/>
                    <a:pt x="0" y="4774"/>
                    <a:pt x="0" y="4768"/>
                  </a:cubicBezTo>
                  <a:lnTo>
                    <a:pt x="0" y="4619"/>
                  </a:lnTo>
                  <a:cubicBezTo>
                    <a:pt x="0" y="4613"/>
                    <a:pt x="5" y="4608"/>
                    <a:pt x="11" y="4608"/>
                  </a:cubicBezTo>
                  <a:cubicBezTo>
                    <a:pt x="17" y="4608"/>
                    <a:pt x="22" y="4613"/>
                    <a:pt x="22" y="4619"/>
                  </a:cubicBezTo>
                  <a:close/>
                  <a:moveTo>
                    <a:pt x="22" y="4875"/>
                  </a:moveTo>
                  <a:lnTo>
                    <a:pt x="22" y="5024"/>
                  </a:lnTo>
                  <a:cubicBezTo>
                    <a:pt x="22" y="5030"/>
                    <a:pt x="17" y="5035"/>
                    <a:pt x="11" y="5035"/>
                  </a:cubicBezTo>
                  <a:cubicBezTo>
                    <a:pt x="5" y="5035"/>
                    <a:pt x="0" y="5030"/>
                    <a:pt x="0" y="5024"/>
                  </a:cubicBezTo>
                  <a:lnTo>
                    <a:pt x="0" y="4875"/>
                  </a:lnTo>
                  <a:cubicBezTo>
                    <a:pt x="0" y="4869"/>
                    <a:pt x="5" y="4864"/>
                    <a:pt x="11" y="4864"/>
                  </a:cubicBezTo>
                  <a:cubicBezTo>
                    <a:pt x="17" y="4864"/>
                    <a:pt x="22" y="4869"/>
                    <a:pt x="22" y="4875"/>
                  </a:cubicBezTo>
                  <a:close/>
                  <a:moveTo>
                    <a:pt x="22" y="5131"/>
                  </a:moveTo>
                  <a:lnTo>
                    <a:pt x="22" y="5280"/>
                  </a:lnTo>
                  <a:cubicBezTo>
                    <a:pt x="22" y="5286"/>
                    <a:pt x="17" y="5291"/>
                    <a:pt x="11" y="5291"/>
                  </a:cubicBezTo>
                  <a:cubicBezTo>
                    <a:pt x="5" y="5291"/>
                    <a:pt x="0" y="5286"/>
                    <a:pt x="0" y="5280"/>
                  </a:cubicBezTo>
                  <a:lnTo>
                    <a:pt x="0" y="5131"/>
                  </a:lnTo>
                  <a:cubicBezTo>
                    <a:pt x="0" y="5125"/>
                    <a:pt x="5" y="5120"/>
                    <a:pt x="11" y="5120"/>
                  </a:cubicBezTo>
                  <a:cubicBezTo>
                    <a:pt x="17" y="5120"/>
                    <a:pt x="22" y="5125"/>
                    <a:pt x="22" y="5131"/>
                  </a:cubicBezTo>
                  <a:close/>
                  <a:moveTo>
                    <a:pt x="22" y="5387"/>
                  </a:moveTo>
                  <a:lnTo>
                    <a:pt x="22" y="5536"/>
                  </a:lnTo>
                  <a:cubicBezTo>
                    <a:pt x="22" y="5542"/>
                    <a:pt x="17" y="5547"/>
                    <a:pt x="11" y="5547"/>
                  </a:cubicBezTo>
                  <a:cubicBezTo>
                    <a:pt x="5" y="5547"/>
                    <a:pt x="0" y="5542"/>
                    <a:pt x="0" y="5536"/>
                  </a:cubicBezTo>
                  <a:lnTo>
                    <a:pt x="0" y="5387"/>
                  </a:lnTo>
                  <a:cubicBezTo>
                    <a:pt x="0" y="5381"/>
                    <a:pt x="5" y="5376"/>
                    <a:pt x="11" y="5376"/>
                  </a:cubicBezTo>
                  <a:cubicBezTo>
                    <a:pt x="17" y="5376"/>
                    <a:pt x="22" y="5381"/>
                    <a:pt x="22" y="5387"/>
                  </a:cubicBezTo>
                  <a:close/>
                  <a:moveTo>
                    <a:pt x="22" y="5643"/>
                  </a:moveTo>
                  <a:lnTo>
                    <a:pt x="22" y="5792"/>
                  </a:lnTo>
                  <a:cubicBezTo>
                    <a:pt x="22" y="5798"/>
                    <a:pt x="17" y="5803"/>
                    <a:pt x="11" y="5803"/>
                  </a:cubicBezTo>
                  <a:cubicBezTo>
                    <a:pt x="5" y="5803"/>
                    <a:pt x="0" y="5798"/>
                    <a:pt x="0" y="5792"/>
                  </a:cubicBezTo>
                  <a:lnTo>
                    <a:pt x="0" y="5643"/>
                  </a:lnTo>
                  <a:cubicBezTo>
                    <a:pt x="0" y="5637"/>
                    <a:pt x="5" y="5632"/>
                    <a:pt x="11" y="5632"/>
                  </a:cubicBezTo>
                  <a:cubicBezTo>
                    <a:pt x="17" y="5632"/>
                    <a:pt x="22" y="5637"/>
                    <a:pt x="22" y="5643"/>
                  </a:cubicBezTo>
                  <a:close/>
                  <a:moveTo>
                    <a:pt x="22" y="5899"/>
                  </a:moveTo>
                  <a:lnTo>
                    <a:pt x="22" y="6048"/>
                  </a:lnTo>
                  <a:cubicBezTo>
                    <a:pt x="22" y="6054"/>
                    <a:pt x="17" y="6059"/>
                    <a:pt x="11" y="6059"/>
                  </a:cubicBezTo>
                  <a:cubicBezTo>
                    <a:pt x="5" y="6059"/>
                    <a:pt x="0" y="6054"/>
                    <a:pt x="0" y="6048"/>
                  </a:cubicBezTo>
                  <a:lnTo>
                    <a:pt x="0" y="5899"/>
                  </a:lnTo>
                  <a:cubicBezTo>
                    <a:pt x="0" y="5893"/>
                    <a:pt x="5" y="5888"/>
                    <a:pt x="11" y="5888"/>
                  </a:cubicBezTo>
                  <a:cubicBezTo>
                    <a:pt x="17" y="5888"/>
                    <a:pt x="22" y="5893"/>
                    <a:pt x="22" y="589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C8F3012-50C7-2F45-96BB-35903DE4FBF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60428" y="2495034"/>
              <a:ext cx="45719" cy="1780887"/>
            </a:xfrm>
            <a:custGeom>
              <a:avLst/>
              <a:gdLst>
                <a:gd name="T0" fmla="*/ 11 w 22"/>
                <a:gd name="T1" fmla="*/ 171 h 6059"/>
                <a:gd name="T2" fmla="*/ 11 w 22"/>
                <a:gd name="T3" fmla="*/ 0 h 6059"/>
                <a:gd name="T4" fmla="*/ 22 w 22"/>
                <a:gd name="T5" fmla="*/ 416 h 6059"/>
                <a:gd name="T6" fmla="*/ 0 w 22"/>
                <a:gd name="T7" fmla="*/ 267 h 6059"/>
                <a:gd name="T8" fmla="*/ 22 w 22"/>
                <a:gd name="T9" fmla="*/ 523 h 6059"/>
                <a:gd name="T10" fmla="*/ 0 w 22"/>
                <a:gd name="T11" fmla="*/ 672 h 6059"/>
                <a:gd name="T12" fmla="*/ 22 w 22"/>
                <a:gd name="T13" fmla="*/ 523 h 6059"/>
                <a:gd name="T14" fmla="*/ 11 w 22"/>
                <a:gd name="T15" fmla="*/ 939 h 6059"/>
                <a:gd name="T16" fmla="*/ 11 w 22"/>
                <a:gd name="T17" fmla="*/ 768 h 6059"/>
                <a:gd name="T18" fmla="*/ 22 w 22"/>
                <a:gd name="T19" fmla="*/ 1184 h 6059"/>
                <a:gd name="T20" fmla="*/ 0 w 22"/>
                <a:gd name="T21" fmla="*/ 1035 h 6059"/>
                <a:gd name="T22" fmla="*/ 22 w 22"/>
                <a:gd name="T23" fmla="*/ 1291 h 6059"/>
                <a:gd name="T24" fmla="*/ 0 w 22"/>
                <a:gd name="T25" fmla="*/ 1440 h 6059"/>
                <a:gd name="T26" fmla="*/ 22 w 22"/>
                <a:gd name="T27" fmla="*/ 1291 h 6059"/>
                <a:gd name="T28" fmla="*/ 11 w 22"/>
                <a:gd name="T29" fmla="*/ 1707 h 6059"/>
                <a:gd name="T30" fmla="*/ 11 w 22"/>
                <a:gd name="T31" fmla="*/ 1536 h 6059"/>
                <a:gd name="T32" fmla="*/ 22 w 22"/>
                <a:gd name="T33" fmla="*/ 1952 h 6059"/>
                <a:gd name="T34" fmla="*/ 0 w 22"/>
                <a:gd name="T35" fmla="*/ 1803 h 6059"/>
                <a:gd name="T36" fmla="*/ 22 w 22"/>
                <a:gd name="T37" fmla="*/ 2059 h 6059"/>
                <a:gd name="T38" fmla="*/ 0 w 22"/>
                <a:gd name="T39" fmla="*/ 2208 h 6059"/>
                <a:gd name="T40" fmla="*/ 22 w 22"/>
                <a:gd name="T41" fmla="*/ 2059 h 6059"/>
                <a:gd name="T42" fmla="*/ 11 w 22"/>
                <a:gd name="T43" fmla="*/ 2475 h 6059"/>
                <a:gd name="T44" fmla="*/ 11 w 22"/>
                <a:gd name="T45" fmla="*/ 2304 h 6059"/>
                <a:gd name="T46" fmla="*/ 22 w 22"/>
                <a:gd name="T47" fmla="*/ 2720 h 6059"/>
                <a:gd name="T48" fmla="*/ 0 w 22"/>
                <a:gd name="T49" fmla="*/ 2571 h 6059"/>
                <a:gd name="T50" fmla="*/ 22 w 22"/>
                <a:gd name="T51" fmla="*/ 2827 h 6059"/>
                <a:gd name="T52" fmla="*/ 0 w 22"/>
                <a:gd name="T53" fmla="*/ 2976 h 6059"/>
                <a:gd name="T54" fmla="*/ 22 w 22"/>
                <a:gd name="T55" fmla="*/ 2827 h 6059"/>
                <a:gd name="T56" fmla="*/ 11 w 22"/>
                <a:gd name="T57" fmla="*/ 3243 h 6059"/>
                <a:gd name="T58" fmla="*/ 11 w 22"/>
                <a:gd name="T59" fmla="*/ 3072 h 6059"/>
                <a:gd name="T60" fmla="*/ 22 w 22"/>
                <a:gd name="T61" fmla="*/ 3488 h 6059"/>
                <a:gd name="T62" fmla="*/ 0 w 22"/>
                <a:gd name="T63" fmla="*/ 3339 h 6059"/>
                <a:gd name="T64" fmla="*/ 22 w 22"/>
                <a:gd name="T65" fmla="*/ 3595 h 6059"/>
                <a:gd name="T66" fmla="*/ 0 w 22"/>
                <a:gd name="T67" fmla="*/ 3744 h 6059"/>
                <a:gd name="T68" fmla="*/ 22 w 22"/>
                <a:gd name="T69" fmla="*/ 3595 h 6059"/>
                <a:gd name="T70" fmla="*/ 11 w 22"/>
                <a:gd name="T71" fmla="*/ 4011 h 6059"/>
                <a:gd name="T72" fmla="*/ 11 w 22"/>
                <a:gd name="T73" fmla="*/ 3840 h 6059"/>
                <a:gd name="T74" fmla="*/ 22 w 22"/>
                <a:gd name="T75" fmla="*/ 4256 h 6059"/>
                <a:gd name="T76" fmla="*/ 0 w 22"/>
                <a:gd name="T77" fmla="*/ 4107 h 6059"/>
                <a:gd name="T78" fmla="*/ 22 w 22"/>
                <a:gd name="T79" fmla="*/ 4363 h 6059"/>
                <a:gd name="T80" fmla="*/ 0 w 22"/>
                <a:gd name="T81" fmla="*/ 4512 h 6059"/>
                <a:gd name="T82" fmla="*/ 22 w 22"/>
                <a:gd name="T83" fmla="*/ 4363 h 6059"/>
                <a:gd name="T84" fmla="*/ 11 w 22"/>
                <a:gd name="T85" fmla="*/ 4779 h 6059"/>
                <a:gd name="T86" fmla="*/ 11 w 22"/>
                <a:gd name="T87" fmla="*/ 4608 h 6059"/>
                <a:gd name="T88" fmla="*/ 22 w 22"/>
                <a:gd name="T89" fmla="*/ 5024 h 6059"/>
                <a:gd name="T90" fmla="*/ 0 w 22"/>
                <a:gd name="T91" fmla="*/ 4875 h 6059"/>
                <a:gd name="T92" fmla="*/ 22 w 22"/>
                <a:gd name="T93" fmla="*/ 5131 h 6059"/>
                <a:gd name="T94" fmla="*/ 0 w 22"/>
                <a:gd name="T95" fmla="*/ 5280 h 6059"/>
                <a:gd name="T96" fmla="*/ 22 w 22"/>
                <a:gd name="T97" fmla="*/ 5131 h 6059"/>
                <a:gd name="T98" fmla="*/ 11 w 22"/>
                <a:gd name="T99" fmla="*/ 5547 h 6059"/>
                <a:gd name="T100" fmla="*/ 11 w 22"/>
                <a:gd name="T101" fmla="*/ 5376 h 6059"/>
                <a:gd name="T102" fmla="*/ 22 w 22"/>
                <a:gd name="T103" fmla="*/ 5792 h 6059"/>
                <a:gd name="T104" fmla="*/ 0 w 22"/>
                <a:gd name="T105" fmla="*/ 5643 h 6059"/>
                <a:gd name="T106" fmla="*/ 22 w 22"/>
                <a:gd name="T107" fmla="*/ 5899 h 6059"/>
                <a:gd name="T108" fmla="*/ 0 w 22"/>
                <a:gd name="T109" fmla="*/ 6048 h 6059"/>
                <a:gd name="T110" fmla="*/ 22 w 22"/>
                <a:gd name="T111" fmla="*/ 5899 h 6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" h="6059">
                  <a:moveTo>
                    <a:pt x="22" y="11"/>
                  </a:moveTo>
                  <a:lnTo>
                    <a:pt x="22" y="160"/>
                  </a:lnTo>
                  <a:cubicBezTo>
                    <a:pt x="22" y="166"/>
                    <a:pt x="17" y="171"/>
                    <a:pt x="11" y="171"/>
                  </a:cubicBezTo>
                  <a:cubicBezTo>
                    <a:pt x="5" y="171"/>
                    <a:pt x="0" y="166"/>
                    <a:pt x="0" y="160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lose/>
                  <a:moveTo>
                    <a:pt x="22" y="267"/>
                  </a:moveTo>
                  <a:lnTo>
                    <a:pt x="22" y="416"/>
                  </a:lnTo>
                  <a:cubicBezTo>
                    <a:pt x="22" y="422"/>
                    <a:pt x="17" y="427"/>
                    <a:pt x="11" y="427"/>
                  </a:cubicBezTo>
                  <a:cubicBezTo>
                    <a:pt x="5" y="427"/>
                    <a:pt x="0" y="422"/>
                    <a:pt x="0" y="416"/>
                  </a:cubicBezTo>
                  <a:lnTo>
                    <a:pt x="0" y="267"/>
                  </a:lnTo>
                  <a:cubicBezTo>
                    <a:pt x="0" y="261"/>
                    <a:pt x="5" y="256"/>
                    <a:pt x="11" y="256"/>
                  </a:cubicBezTo>
                  <a:cubicBezTo>
                    <a:pt x="17" y="256"/>
                    <a:pt x="22" y="261"/>
                    <a:pt x="22" y="267"/>
                  </a:cubicBezTo>
                  <a:close/>
                  <a:moveTo>
                    <a:pt x="22" y="523"/>
                  </a:moveTo>
                  <a:lnTo>
                    <a:pt x="22" y="672"/>
                  </a:lnTo>
                  <a:cubicBezTo>
                    <a:pt x="22" y="678"/>
                    <a:pt x="17" y="683"/>
                    <a:pt x="11" y="683"/>
                  </a:cubicBezTo>
                  <a:cubicBezTo>
                    <a:pt x="5" y="683"/>
                    <a:pt x="0" y="678"/>
                    <a:pt x="0" y="672"/>
                  </a:cubicBezTo>
                  <a:lnTo>
                    <a:pt x="0" y="523"/>
                  </a:lnTo>
                  <a:cubicBezTo>
                    <a:pt x="0" y="517"/>
                    <a:pt x="5" y="512"/>
                    <a:pt x="11" y="512"/>
                  </a:cubicBezTo>
                  <a:cubicBezTo>
                    <a:pt x="17" y="512"/>
                    <a:pt x="22" y="517"/>
                    <a:pt x="22" y="523"/>
                  </a:cubicBezTo>
                  <a:close/>
                  <a:moveTo>
                    <a:pt x="22" y="779"/>
                  </a:moveTo>
                  <a:lnTo>
                    <a:pt x="22" y="928"/>
                  </a:lnTo>
                  <a:cubicBezTo>
                    <a:pt x="22" y="934"/>
                    <a:pt x="17" y="939"/>
                    <a:pt x="11" y="939"/>
                  </a:cubicBezTo>
                  <a:cubicBezTo>
                    <a:pt x="5" y="939"/>
                    <a:pt x="0" y="934"/>
                    <a:pt x="0" y="928"/>
                  </a:cubicBezTo>
                  <a:lnTo>
                    <a:pt x="0" y="779"/>
                  </a:lnTo>
                  <a:cubicBezTo>
                    <a:pt x="0" y="773"/>
                    <a:pt x="5" y="768"/>
                    <a:pt x="11" y="768"/>
                  </a:cubicBezTo>
                  <a:cubicBezTo>
                    <a:pt x="17" y="768"/>
                    <a:pt x="22" y="773"/>
                    <a:pt x="22" y="779"/>
                  </a:cubicBezTo>
                  <a:close/>
                  <a:moveTo>
                    <a:pt x="22" y="1035"/>
                  </a:moveTo>
                  <a:lnTo>
                    <a:pt x="22" y="1184"/>
                  </a:lnTo>
                  <a:cubicBezTo>
                    <a:pt x="22" y="1190"/>
                    <a:pt x="17" y="1195"/>
                    <a:pt x="11" y="1195"/>
                  </a:cubicBezTo>
                  <a:cubicBezTo>
                    <a:pt x="5" y="1195"/>
                    <a:pt x="0" y="1190"/>
                    <a:pt x="0" y="1184"/>
                  </a:cubicBezTo>
                  <a:lnTo>
                    <a:pt x="0" y="1035"/>
                  </a:lnTo>
                  <a:cubicBezTo>
                    <a:pt x="0" y="1029"/>
                    <a:pt x="5" y="1024"/>
                    <a:pt x="11" y="1024"/>
                  </a:cubicBezTo>
                  <a:cubicBezTo>
                    <a:pt x="17" y="1024"/>
                    <a:pt x="22" y="1029"/>
                    <a:pt x="22" y="1035"/>
                  </a:cubicBezTo>
                  <a:close/>
                  <a:moveTo>
                    <a:pt x="22" y="1291"/>
                  </a:moveTo>
                  <a:lnTo>
                    <a:pt x="22" y="1440"/>
                  </a:lnTo>
                  <a:cubicBezTo>
                    <a:pt x="22" y="1446"/>
                    <a:pt x="17" y="1451"/>
                    <a:pt x="11" y="1451"/>
                  </a:cubicBezTo>
                  <a:cubicBezTo>
                    <a:pt x="5" y="1451"/>
                    <a:pt x="0" y="1446"/>
                    <a:pt x="0" y="1440"/>
                  </a:cubicBezTo>
                  <a:lnTo>
                    <a:pt x="0" y="1291"/>
                  </a:lnTo>
                  <a:cubicBezTo>
                    <a:pt x="0" y="1285"/>
                    <a:pt x="5" y="1280"/>
                    <a:pt x="11" y="1280"/>
                  </a:cubicBezTo>
                  <a:cubicBezTo>
                    <a:pt x="17" y="1280"/>
                    <a:pt x="22" y="1285"/>
                    <a:pt x="22" y="1291"/>
                  </a:cubicBezTo>
                  <a:close/>
                  <a:moveTo>
                    <a:pt x="22" y="1547"/>
                  </a:moveTo>
                  <a:lnTo>
                    <a:pt x="22" y="1696"/>
                  </a:lnTo>
                  <a:cubicBezTo>
                    <a:pt x="22" y="1702"/>
                    <a:pt x="17" y="1707"/>
                    <a:pt x="11" y="1707"/>
                  </a:cubicBezTo>
                  <a:cubicBezTo>
                    <a:pt x="5" y="1707"/>
                    <a:pt x="0" y="1702"/>
                    <a:pt x="0" y="1696"/>
                  </a:cubicBezTo>
                  <a:lnTo>
                    <a:pt x="0" y="1547"/>
                  </a:lnTo>
                  <a:cubicBezTo>
                    <a:pt x="0" y="1541"/>
                    <a:pt x="5" y="1536"/>
                    <a:pt x="11" y="1536"/>
                  </a:cubicBezTo>
                  <a:cubicBezTo>
                    <a:pt x="17" y="1536"/>
                    <a:pt x="22" y="1541"/>
                    <a:pt x="22" y="1547"/>
                  </a:cubicBezTo>
                  <a:close/>
                  <a:moveTo>
                    <a:pt x="22" y="1803"/>
                  </a:moveTo>
                  <a:lnTo>
                    <a:pt x="22" y="1952"/>
                  </a:lnTo>
                  <a:cubicBezTo>
                    <a:pt x="22" y="1958"/>
                    <a:pt x="17" y="1963"/>
                    <a:pt x="11" y="1963"/>
                  </a:cubicBezTo>
                  <a:cubicBezTo>
                    <a:pt x="5" y="1963"/>
                    <a:pt x="0" y="1958"/>
                    <a:pt x="0" y="1952"/>
                  </a:cubicBezTo>
                  <a:lnTo>
                    <a:pt x="0" y="1803"/>
                  </a:lnTo>
                  <a:cubicBezTo>
                    <a:pt x="0" y="1797"/>
                    <a:pt x="5" y="1792"/>
                    <a:pt x="11" y="1792"/>
                  </a:cubicBezTo>
                  <a:cubicBezTo>
                    <a:pt x="17" y="1792"/>
                    <a:pt x="22" y="1797"/>
                    <a:pt x="22" y="1803"/>
                  </a:cubicBezTo>
                  <a:close/>
                  <a:moveTo>
                    <a:pt x="22" y="2059"/>
                  </a:moveTo>
                  <a:lnTo>
                    <a:pt x="22" y="2208"/>
                  </a:lnTo>
                  <a:cubicBezTo>
                    <a:pt x="22" y="2214"/>
                    <a:pt x="17" y="2219"/>
                    <a:pt x="11" y="2219"/>
                  </a:cubicBezTo>
                  <a:cubicBezTo>
                    <a:pt x="5" y="2219"/>
                    <a:pt x="0" y="2214"/>
                    <a:pt x="0" y="2208"/>
                  </a:cubicBezTo>
                  <a:lnTo>
                    <a:pt x="0" y="2059"/>
                  </a:lnTo>
                  <a:cubicBezTo>
                    <a:pt x="0" y="2053"/>
                    <a:pt x="5" y="2048"/>
                    <a:pt x="11" y="2048"/>
                  </a:cubicBezTo>
                  <a:cubicBezTo>
                    <a:pt x="17" y="2048"/>
                    <a:pt x="22" y="2053"/>
                    <a:pt x="22" y="2059"/>
                  </a:cubicBezTo>
                  <a:close/>
                  <a:moveTo>
                    <a:pt x="22" y="2315"/>
                  </a:moveTo>
                  <a:lnTo>
                    <a:pt x="22" y="2464"/>
                  </a:lnTo>
                  <a:cubicBezTo>
                    <a:pt x="22" y="2470"/>
                    <a:pt x="17" y="2475"/>
                    <a:pt x="11" y="2475"/>
                  </a:cubicBezTo>
                  <a:cubicBezTo>
                    <a:pt x="5" y="2475"/>
                    <a:pt x="0" y="2470"/>
                    <a:pt x="0" y="2464"/>
                  </a:cubicBezTo>
                  <a:lnTo>
                    <a:pt x="0" y="2315"/>
                  </a:lnTo>
                  <a:cubicBezTo>
                    <a:pt x="0" y="2309"/>
                    <a:pt x="5" y="2304"/>
                    <a:pt x="11" y="2304"/>
                  </a:cubicBezTo>
                  <a:cubicBezTo>
                    <a:pt x="17" y="2304"/>
                    <a:pt x="22" y="2309"/>
                    <a:pt x="22" y="2315"/>
                  </a:cubicBezTo>
                  <a:close/>
                  <a:moveTo>
                    <a:pt x="22" y="2571"/>
                  </a:moveTo>
                  <a:lnTo>
                    <a:pt x="22" y="2720"/>
                  </a:lnTo>
                  <a:cubicBezTo>
                    <a:pt x="22" y="2726"/>
                    <a:pt x="17" y="2731"/>
                    <a:pt x="11" y="2731"/>
                  </a:cubicBezTo>
                  <a:cubicBezTo>
                    <a:pt x="5" y="2731"/>
                    <a:pt x="0" y="2726"/>
                    <a:pt x="0" y="2720"/>
                  </a:cubicBezTo>
                  <a:lnTo>
                    <a:pt x="0" y="2571"/>
                  </a:lnTo>
                  <a:cubicBezTo>
                    <a:pt x="0" y="2565"/>
                    <a:pt x="5" y="2560"/>
                    <a:pt x="11" y="2560"/>
                  </a:cubicBezTo>
                  <a:cubicBezTo>
                    <a:pt x="17" y="2560"/>
                    <a:pt x="22" y="2565"/>
                    <a:pt x="22" y="2571"/>
                  </a:cubicBezTo>
                  <a:close/>
                  <a:moveTo>
                    <a:pt x="22" y="2827"/>
                  </a:moveTo>
                  <a:lnTo>
                    <a:pt x="22" y="2976"/>
                  </a:lnTo>
                  <a:cubicBezTo>
                    <a:pt x="22" y="2982"/>
                    <a:pt x="17" y="2987"/>
                    <a:pt x="11" y="2987"/>
                  </a:cubicBezTo>
                  <a:cubicBezTo>
                    <a:pt x="5" y="2987"/>
                    <a:pt x="0" y="2982"/>
                    <a:pt x="0" y="2976"/>
                  </a:cubicBezTo>
                  <a:lnTo>
                    <a:pt x="0" y="2827"/>
                  </a:lnTo>
                  <a:cubicBezTo>
                    <a:pt x="0" y="2821"/>
                    <a:pt x="5" y="2816"/>
                    <a:pt x="11" y="2816"/>
                  </a:cubicBezTo>
                  <a:cubicBezTo>
                    <a:pt x="17" y="2816"/>
                    <a:pt x="22" y="2821"/>
                    <a:pt x="22" y="2827"/>
                  </a:cubicBezTo>
                  <a:close/>
                  <a:moveTo>
                    <a:pt x="22" y="3083"/>
                  </a:moveTo>
                  <a:lnTo>
                    <a:pt x="22" y="3232"/>
                  </a:lnTo>
                  <a:cubicBezTo>
                    <a:pt x="22" y="3238"/>
                    <a:pt x="17" y="3243"/>
                    <a:pt x="11" y="3243"/>
                  </a:cubicBezTo>
                  <a:cubicBezTo>
                    <a:pt x="5" y="3243"/>
                    <a:pt x="0" y="3238"/>
                    <a:pt x="0" y="3232"/>
                  </a:cubicBezTo>
                  <a:lnTo>
                    <a:pt x="0" y="3083"/>
                  </a:lnTo>
                  <a:cubicBezTo>
                    <a:pt x="0" y="3077"/>
                    <a:pt x="5" y="3072"/>
                    <a:pt x="11" y="3072"/>
                  </a:cubicBezTo>
                  <a:cubicBezTo>
                    <a:pt x="17" y="3072"/>
                    <a:pt x="22" y="3077"/>
                    <a:pt x="22" y="3083"/>
                  </a:cubicBezTo>
                  <a:close/>
                  <a:moveTo>
                    <a:pt x="22" y="3339"/>
                  </a:moveTo>
                  <a:lnTo>
                    <a:pt x="22" y="3488"/>
                  </a:lnTo>
                  <a:cubicBezTo>
                    <a:pt x="22" y="3494"/>
                    <a:pt x="17" y="3499"/>
                    <a:pt x="11" y="3499"/>
                  </a:cubicBezTo>
                  <a:cubicBezTo>
                    <a:pt x="5" y="3499"/>
                    <a:pt x="0" y="3494"/>
                    <a:pt x="0" y="3488"/>
                  </a:cubicBezTo>
                  <a:lnTo>
                    <a:pt x="0" y="3339"/>
                  </a:lnTo>
                  <a:cubicBezTo>
                    <a:pt x="0" y="3333"/>
                    <a:pt x="5" y="3328"/>
                    <a:pt x="11" y="3328"/>
                  </a:cubicBezTo>
                  <a:cubicBezTo>
                    <a:pt x="17" y="3328"/>
                    <a:pt x="22" y="3333"/>
                    <a:pt x="22" y="3339"/>
                  </a:cubicBezTo>
                  <a:close/>
                  <a:moveTo>
                    <a:pt x="22" y="3595"/>
                  </a:moveTo>
                  <a:lnTo>
                    <a:pt x="22" y="3744"/>
                  </a:lnTo>
                  <a:cubicBezTo>
                    <a:pt x="22" y="3750"/>
                    <a:pt x="17" y="3755"/>
                    <a:pt x="11" y="3755"/>
                  </a:cubicBezTo>
                  <a:cubicBezTo>
                    <a:pt x="5" y="3755"/>
                    <a:pt x="0" y="3750"/>
                    <a:pt x="0" y="3744"/>
                  </a:cubicBezTo>
                  <a:lnTo>
                    <a:pt x="0" y="3595"/>
                  </a:lnTo>
                  <a:cubicBezTo>
                    <a:pt x="0" y="3589"/>
                    <a:pt x="5" y="3584"/>
                    <a:pt x="11" y="3584"/>
                  </a:cubicBezTo>
                  <a:cubicBezTo>
                    <a:pt x="17" y="3584"/>
                    <a:pt x="22" y="3589"/>
                    <a:pt x="22" y="3595"/>
                  </a:cubicBezTo>
                  <a:close/>
                  <a:moveTo>
                    <a:pt x="22" y="3851"/>
                  </a:moveTo>
                  <a:lnTo>
                    <a:pt x="22" y="4000"/>
                  </a:lnTo>
                  <a:cubicBezTo>
                    <a:pt x="22" y="4006"/>
                    <a:pt x="17" y="4011"/>
                    <a:pt x="11" y="4011"/>
                  </a:cubicBezTo>
                  <a:cubicBezTo>
                    <a:pt x="5" y="4011"/>
                    <a:pt x="0" y="4006"/>
                    <a:pt x="0" y="4000"/>
                  </a:cubicBezTo>
                  <a:lnTo>
                    <a:pt x="0" y="3851"/>
                  </a:lnTo>
                  <a:cubicBezTo>
                    <a:pt x="0" y="3845"/>
                    <a:pt x="5" y="3840"/>
                    <a:pt x="11" y="3840"/>
                  </a:cubicBezTo>
                  <a:cubicBezTo>
                    <a:pt x="17" y="3840"/>
                    <a:pt x="22" y="3845"/>
                    <a:pt x="22" y="3851"/>
                  </a:cubicBezTo>
                  <a:close/>
                  <a:moveTo>
                    <a:pt x="22" y="4107"/>
                  </a:moveTo>
                  <a:lnTo>
                    <a:pt x="22" y="4256"/>
                  </a:lnTo>
                  <a:cubicBezTo>
                    <a:pt x="22" y="4262"/>
                    <a:pt x="17" y="4267"/>
                    <a:pt x="11" y="4267"/>
                  </a:cubicBezTo>
                  <a:cubicBezTo>
                    <a:pt x="5" y="4267"/>
                    <a:pt x="0" y="4262"/>
                    <a:pt x="0" y="4256"/>
                  </a:cubicBezTo>
                  <a:lnTo>
                    <a:pt x="0" y="4107"/>
                  </a:lnTo>
                  <a:cubicBezTo>
                    <a:pt x="0" y="4101"/>
                    <a:pt x="5" y="4096"/>
                    <a:pt x="11" y="4096"/>
                  </a:cubicBezTo>
                  <a:cubicBezTo>
                    <a:pt x="17" y="4096"/>
                    <a:pt x="22" y="4101"/>
                    <a:pt x="22" y="4107"/>
                  </a:cubicBezTo>
                  <a:close/>
                  <a:moveTo>
                    <a:pt x="22" y="4363"/>
                  </a:moveTo>
                  <a:lnTo>
                    <a:pt x="22" y="4512"/>
                  </a:lnTo>
                  <a:cubicBezTo>
                    <a:pt x="22" y="4518"/>
                    <a:pt x="17" y="4523"/>
                    <a:pt x="11" y="4523"/>
                  </a:cubicBezTo>
                  <a:cubicBezTo>
                    <a:pt x="5" y="4523"/>
                    <a:pt x="0" y="4518"/>
                    <a:pt x="0" y="4512"/>
                  </a:cubicBezTo>
                  <a:lnTo>
                    <a:pt x="0" y="4363"/>
                  </a:lnTo>
                  <a:cubicBezTo>
                    <a:pt x="0" y="4357"/>
                    <a:pt x="5" y="4352"/>
                    <a:pt x="11" y="4352"/>
                  </a:cubicBezTo>
                  <a:cubicBezTo>
                    <a:pt x="17" y="4352"/>
                    <a:pt x="22" y="4357"/>
                    <a:pt x="22" y="4363"/>
                  </a:cubicBezTo>
                  <a:close/>
                  <a:moveTo>
                    <a:pt x="22" y="4619"/>
                  </a:moveTo>
                  <a:lnTo>
                    <a:pt x="22" y="4768"/>
                  </a:lnTo>
                  <a:cubicBezTo>
                    <a:pt x="22" y="4774"/>
                    <a:pt x="17" y="4779"/>
                    <a:pt x="11" y="4779"/>
                  </a:cubicBezTo>
                  <a:cubicBezTo>
                    <a:pt x="5" y="4779"/>
                    <a:pt x="0" y="4774"/>
                    <a:pt x="0" y="4768"/>
                  </a:cubicBezTo>
                  <a:lnTo>
                    <a:pt x="0" y="4619"/>
                  </a:lnTo>
                  <a:cubicBezTo>
                    <a:pt x="0" y="4613"/>
                    <a:pt x="5" y="4608"/>
                    <a:pt x="11" y="4608"/>
                  </a:cubicBezTo>
                  <a:cubicBezTo>
                    <a:pt x="17" y="4608"/>
                    <a:pt x="22" y="4613"/>
                    <a:pt x="22" y="4619"/>
                  </a:cubicBezTo>
                  <a:close/>
                  <a:moveTo>
                    <a:pt x="22" y="4875"/>
                  </a:moveTo>
                  <a:lnTo>
                    <a:pt x="22" y="5024"/>
                  </a:lnTo>
                  <a:cubicBezTo>
                    <a:pt x="22" y="5030"/>
                    <a:pt x="17" y="5035"/>
                    <a:pt x="11" y="5035"/>
                  </a:cubicBezTo>
                  <a:cubicBezTo>
                    <a:pt x="5" y="5035"/>
                    <a:pt x="0" y="5030"/>
                    <a:pt x="0" y="5024"/>
                  </a:cubicBezTo>
                  <a:lnTo>
                    <a:pt x="0" y="4875"/>
                  </a:lnTo>
                  <a:cubicBezTo>
                    <a:pt x="0" y="4869"/>
                    <a:pt x="5" y="4864"/>
                    <a:pt x="11" y="4864"/>
                  </a:cubicBezTo>
                  <a:cubicBezTo>
                    <a:pt x="17" y="4864"/>
                    <a:pt x="22" y="4869"/>
                    <a:pt x="22" y="4875"/>
                  </a:cubicBezTo>
                  <a:close/>
                  <a:moveTo>
                    <a:pt x="22" y="5131"/>
                  </a:moveTo>
                  <a:lnTo>
                    <a:pt x="22" y="5280"/>
                  </a:lnTo>
                  <a:cubicBezTo>
                    <a:pt x="22" y="5286"/>
                    <a:pt x="17" y="5291"/>
                    <a:pt x="11" y="5291"/>
                  </a:cubicBezTo>
                  <a:cubicBezTo>
                    <a:pt x="5" y="5291"/>
                    <a:pt x="0" y="5286"/>
                    <a:pt x="0" y="5280"/>
                  </a:cubicBezTo>
                  <a:lnTo>
                    <a:pt x="0" y="5131"/>
                  </a:lnTo>
                  <a:cubicBezTo>
                    <a:pt x="0" y="5125"/>
                    <a:pt x="5" y="5120"/>
                    <a:pt x="11" y="5120"/>
                  </a:cubicBezTo>
                  <a:cubicBezTo>
                    <a:pt x="17" y="5120"/>
                    <a:pt x="22" y="5125"/>
                    <a:pt x="22" y="5131"/>
                  </a:cubicBezTo>
                  <a:close/>
                  <a:moveTo>
                    <a:pt x="22" y="5387"/>
                  </a:moveTo>
                  <a:lnTo>
                    <a:pt x="22" y="5536"/>
                  </a:lnTo>
                  <a:cubicBezTo>
                    <a:pt x="22" y="5542"/>
                    <a:pt x="17" y="5547"/>
                    <a:pt x="11" y="5547"/>
                  </a:cubicBezTo>
                  <a:cubicBezTo>
                    <a:pt x="5" y="5547"/>
                    <a:pt x="0" y="5542"/>
                    <a:pt x="0" y="5536"/>
                  </a:cubicBezTo>
                  <a:lnTo>
                    <a:pt x="0" y="5387"/>
                  </a:lnTo>
                  <a:cubicBezTo>
                    <a:pt x="0" y="5381"/>
                    <a:pt x="5" y="5376"/>
                    <a:pt x="11" y="5376"/>
                  </a:cubicBezTo>
                  <a:cubicBezTo>
                    <a:pt x="17" y="5376"/>
                    <a:pt x="22" y="5381"/>
                    <a:pt x="22" y="5387"/>
                  </a:cubicBezTo>
                  <a:close/>
                  <a:moveTo>
                    <a:pt x="22" y="5643"/>
                  </a:moveTo>
                  <a:lnTo>
                    <a:pt x="22" y="5792"/>
                  </a:lnTo>
                  <a:cubicBezTo>
                    <a:pt x="22" y="5798"/>
                    <a:pt x="17" y="5803"/>
                    <a:pt x="11" y="5803"/>
                  </a:cubicBezTo>
                  <a:cubicBezTo>
                    <a:pt x="5" y="5803"/>
                    <a:pt x="0" y="5798"/>
                    <a:pt x="0" y="5792"/>
                  </a:cubicBezTo>
                  <a:lnTo>
                    <a:pt x="0" y="5643"/>
                  </a:lnTo>
                  <a:cubicBezTo>
                    <a:pt x="0" y="5637"/>
                    <a:pt x="5" y="5632"/>
                    <a:pt x="11" y="5632"/>
                  </a:cubicBezTo>
                  <a:cubicBezTo>
                    <a:pt x="17" y="5632"/>
                    <a:pt x="22" y="5637"/>
                    <a:pt x="22" y="5643"/>
                  </a:cubicBezTo>
                  <a:close/>
                  <a:moveTo>
                    <a:pt x="22" y="5899"/>
                  </a:moveTo>
                  <a:lnTo>
                    <a:pt x="22" y="6048"/>
                  </a:lnTo>
                  <a:cubicBezTo>
                    <a:pt x="22" y="6054"/>
                    <a:pt x="17" y="6059"/>
                    <a:pt x="11" y="6059"/>
                  </a:cubicBezTo>
                  <a:cubicBezTo>
                    <a:pt x="5" y="6059"/>
                    <a:pt x="0" y="6054"/>
                    <a:pt x="0" y="6048"/>
                  </a:cubicBezTo>
                  <a:lnTo>
                    <a:pt x="0" y="5899"/>
                  </a:lnTo>
                  <a:cubicBezTo>
                    <a:pt x="0" y="5893"/>
                    <a:pt x="5" y="5888"/>
                    <a:pt x="11" y="5888"/>
                  </a:cubicBezTo>
                  <a:cubicBezTo>
                    <a:pt x="17" y="5888"/>
                    <a:pt x="22" y="5893"/>
                    <a:pt x="22" y="589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AEC24260-BFB5-5C49-B018-9C123E0A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964" y="1870757"/>
              <a:ext cx="953769" cy="6349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A49553F7-4F3A-0A41-AD2C-55F4A94F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964" y="2002799"/>
              <a:ext cx="953769" cy="335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160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Client</a:t>
              </a:r>
              <a:endParaRPr kumimoji="0" lang="sv-SE" altLang="sv-SE" sz="16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v-SE" altLang="sv-SE" sz="16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(QUIC)</a:t>
              </a:r>
              <a:endParaRPr kumimoji="0" lang="sv-SE" altLang="sv-S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AD828A0F-A8DE-254B-BD60-C11433FF1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227" y="1870757"/>
              <a:ext cx="1304983" cy="6349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B9D4617D-FC75-334F-87F4-8DEEEEC66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915" y="2079039"/>
              <a:ext cx="1276254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Proxy</a:t>
              </a:r>
              <a:endParaRPr kumimoji="0" lang="sv-SE" altLang="sv-SE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CC020D28-C95C-B240-8E57-4ACE6180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7229" y="1870757"/>
              <a:ext cx="911402" cy="6349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sz="1600"/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7E84372C-1497-9B40-98D1-83E1437BF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7229" y="1992150"/>
              <a:ext cx="911402" cy="335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16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Server</a:t>
              </a:r>
              <a:br>
                <a:rPr kumimoji="0" lang="sv-SE" altLang="sv-SE" sz="16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</a:br>
              <a:r>
                <a:rPr kumimoji="0" lang="sv-SE" altLang="sv-SE" sz="16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(QUIC)</a:t>
              </a: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75358938-0705-E143-BB31-A6A5CA51F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790" y="3813191"/>
              <a:ext cx="2074682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v-SE" altLang="sv-SE" sz="1600" dirty="0">
                  <a:solidFill>
                    <a:srgbClr val="620D0C"/>
                  </a:solidFill>
                  <a:latin typeface="Calibri" panose="020F0502020204030204" pitchFamily="34" charset="0"/>
                </a:rPr>
                <a:t>QUIC packet</a:t>
              </a:r>
              <a:r>
                <a:rPr kumimoji="0" lang="sv-SE" altLang="sv-SE" sz="1600" b="0" i="0" u="none" strike="noStrike" cap="none" normalizeH="0" baseline="30000" dirty="0">
                  <a:ln>
                    <a:noFill/>
                  </a:ln>
                  <a:solidFill>
                    <a:srgbClr val="620D0C"/>
                  </a:solidFill>
                  <a:effectLst/>
                  <a:latin typeface="Calibri" panose="020F0502020204030204" pitchFamily="34" charset="0"/>
                </a:rPr>
                <a:t>inner</a:t>
              </a:r>
              <a:r>
                <a:rPr lang="sv-SE" altLang="sv-SE" sz="1600" dirty="0">
                  <a:solidFill>
                    <a:srgbClr val="620D0C"/>
                  </a:solidFill>
                  <a:latin typeface="Calibri" panose="020F0502020204030204" pitchFamily="34" charset="0"/>
                </a:rPr>
                <a:t>+ </a:t>
              </a:r>
              <a:r>
                <a:rPr lang="sv-SE" altLang="sv-SE" sz="16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ACK</a:t>
              </a:r>
              <a:r>
                <a:rPr lang="sv-SE" altLang="sv-SE" sz="1600" baseline="30000" dirty="0" err="1">
                  <a:solidFill>
                    <a:srgbClr val="620D0C"/>
                  </a:solidFill>
                  <a:latin typeface="Calibri" panose="020F0502020204030204" pitchFamily="34" charset="0"/>
                </a:rPr>
                <a:t>outer</a:t>
              </a:r>
              <a:r>
                <a:rPr lang="sv-SE" altLang="sv-SE" sz="1600" baseline="30000" dirty="0">
                  <a:solidFill>
                    <a:srgbClr val="620D0C"/>
                  </a:solidFill>
                  <a:latin typeface="Calibri" panose="020F0502020204030204" pitchFamily="34" charset="0"/>
                </a:rPr>
                <a:t>  A</a:t>
              </a:r>
              <a:endParaRPr lang="sv-SE" altLang="sv-SE" sz="1600" dirty="0"/>
            </a:p>
          </p:txBody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AA03C245-2497-7641-8B72-0CDF44781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993" y="2854083"/>
              <a:ext cx="2951033" cy="1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v-SE" altLang="sv-SE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Inner QUIC </a:t>
              </a:r>
              <a:r>
                <a:rPr lang="en-GB" altLang="sv-SE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connection</a:t>
              </a:r>
              <a:endParaRPr kumimoji="0" lang="en-GB" altLang="sv-SE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01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/>
          <a:p>
            <a:pPr defTabSz="841247">
              <a:spcBef>
                <a:spcPts val="200"/>
              </a:spcBef>
              <a:defRPr sz="3680" b="1" spc="-184"/>
            </a:pPr>
            <a:r>
              <a:t>Usage Scenarios</a:t>
            </a:r>
            <a:br/>
            <a:r>
              <a:t>draft-kuehlewind-quic-substrate</a:t>
            </a:r>
          </a:p>
        </p:txBody>
      </p:sp>
      <p:sp>
        <p:nvSpPr>
          <p:cNvPr id="5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9424" y="1844675"/>
            <a:ext cx="11277148" cy="4392613"/>
          </a:xfrm>
          <a:prstGeom prst="rect">
            <a:avLst/>
          </a:prstGeom>
        </p:spPr>
        <p:txBody>
          <a:bodyPr/>
          <a:lstStyle/>
          <a:p>
            <a:pPr>
              <a:defRPr b="1" spc="-100"/>
            </a:pPr>
            <a:r>
              <a:rPr dirty="0"/>
              <a:t>Obfuscation via Tunneling</a:t>
            </a:r>
          </a:p>
          <a:p>
            <a:pPr>
              <a:defRPr b="1" spc="-100"/>
            </a:pPr>
            <a:r>
              <a:rPr dirty="0"/>
              <a:t>Advanced Support of User Agents</a:t>
            </a:r>
            <a:endParaRPr lang="de-DE" dirty="0"/>
          </a:p>
          <a:p>
            <a:pPr lvl="1">
              <a:defRPr b="1" spc="-100"/>
            </a:pPr>
            <a:r>
              <a:rPr lang="de-DE" dirty="0"/>
              <a:t>Security </a:t>
            </a:r>
            <a:r>
              <a:rPr lang="de-DE" dirty="0" err="1"/>
              <a:t>and</a:t>
            </a:r>
            <a:r>
              <a:rPr lang="de-DE" dirty="0"/>
              <a:t> Access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Enforcement</a:t>
            </a:r>
            <a:endParaRPr dirty="0"/>
          </a:p>
          <a:p>
            <a:pPr>
              <a:defRPr b="1" spc="-100"/>
            </a:pPr>
            <a:r>
              <a:rPr dirty="0"/>
              <a:t>Frontend Support for Load Balancing and Migration/Mobility</a:t>
            </a:r>
            <a:endParaRPr lang="de-DE" dirty="0"/>
          </a:p>
          <a:p>
            <a:pPr lvl="1">
              <a:defRPr b="1" spc="-100"/>
            </a:pPr>
            <a:r>
              <a:rPr lang="de-DE" dirty="0" err="1"/>
              <a:t>IoT</a:t>
            </a:r>
            <a:r>
              <a:rPr lang="de-DE" dirty="0"/>
              <a:t> Gateway</a:t>
            </a:r>
            <a:endParaRPr dirty="0"/>
          </a:p>
          <a:p>
            <a:pPr>
              <a:defRPr b="1" spc="-100"/>
            </a:pPr>
            <a:r>
              <a:rPr dirty="0"/>
              <a:t>Multi-hop Chaining (aka Onion Routing)</a:t>
            </a:r>
          </a:p>
        </p:txBody>
      </p:sp>
    </p:spTree>
    <p:extLst>
      <p:ext uri="{BB962C8B-B14F-4D97-AF65-F5344CB8AC3E}">
        <p14:creationId xmlns:p14="http://schemas.microsoft.com/office/powerpoint/2010/main" val="9583033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>
              <a:defRPr b="1" spc="-200"/>
            </a:lvl1pPr>
          </a:lstStyle>
          <a:p>
            <a:r>
              <a:t>Obfuscation via Tunneling</a:t>
            </a:r>
          </a:p>
        </p:txBody>
      </p:sp>
      <p:sp>
        <p:nvSpPr>
          <p:cNvPr id="5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79424" y="1844675"/>
            <a:ext cx="11277148" cy="12999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spc="-100"/>
            </a:pPr>
            <a:r>
              <a:rPr dirty="0"/>
              <a:t>Client knows proxy and connects to request forwarding</a:t>
            </a:r>
          </a:p>
          <a:p>
            <a:pPr lvl="1">
              <a:defRPr sz="1800" spc="-100"/>
            </a:pPr>
            <a:r>
              <a:rPr dirty="0"/>
              <a:t>Client and proxy have a trust relationship and can optionally authenticate each other (see MASQUE)</a:t>
            </a:r>
          </a:p>
          <a:p>
            <a:pPr>
              <a:defRPr sz="1800" spc="-100"/>
            </a:pPr>
            <a:r>
              <a:rPr dirty="0"/>
              <a:t>Server is not aware of the proxy and does not see the clients IP address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2739164" y="4046972"/>
            <a:ext cx="4394191" cy="870222"/>
            <a:chOff x="0" y="0"/>
            <a:chExt cx="4394189" cy="870221"/>
          </a:xfrm>
        </p:grpSpPr>
        <p:sp>
          <p:nvSpPr>
            <p:cNvPr id="523" name="Rectangle"/>
            <p:cNvSpPr/>
            <p:nvPr/>
          </p:nvSpPr>
          <p:spPr>
            <a:xfrm>
              <a:off x="158888" y="0"/>
              <a:ext cx="4055716" cy="870222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24" name="Oval"/>
            <p:cNvSpPr/>
            <p:nvPr/>
          </p:nvSpPr>
          <p:spPr>
            <a:xfrm>
              <a:off x="4019688" y="0"/>
              <a:ext cx="374502" cy="870222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Oval"/>
            <p:cNvSpPr/>
            <p:nvPr/>
          </p:nvSpPr>
          <p:spPr>
            <a:xfrm>
              <a:off x="0" y="0"/>
              <a:ext cx="374502" cy="8702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27" name="Notebook"/>
          <p:cNvSpPr/>
          <p:nvPr/>
        </p:nvSpPr>
        <p:spPr>
          <a:xfrm>
            <a:off x="1111690" y="4059672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28" name="Tunnel Proxy"/>
          <p:cNvSpPr/>
          <p:nvPr/>
        </p:nvSpPr>
        <p:spPr>
          <a:xfrm>
            <a:off x="7357419" y="3691783"/>
            <a:ext cx="1271957" cy="127452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Tunnel Proxy</a:t>
            </a:r>
          </a:p>
        </p:txBody>
      </p:sp>
      <p:sp>
        <p:nvSpPr>
          <p:cNvPr id="529" name="Server"/>
          <p:cNvSpPr/>
          <p:nvPr/>
        </p:nvSpPr>
        <p:spPr>
          <a:xfrm>
            <a:off x="9499091" y="3462412"/>
            <a:ext cx="1271956" cy="203934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Server</a:t>
            </a:r>
          </a:p>
        </p:txBody>
      </p:sp>
      <p:sp>
        <p:nvSpPr>
          <p:cNvPr id="530" name="QUIC Tunnel"/>
          <p:cNvSpPr txBox="1"/>
          <p:nvPr/>
        </p:nvSpPr>
        <p:spPr>
          <a:xfrm>
            <a:off x="4400610" y="4155061"/>
            <a:ext cx="1406294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QUIC Tunnel</a:t>
            </a:r>
          </a:p>
        </p:txBody>
      </p:sp>
      <p:sp>
        <p:nvSpPr>
          <p:cNvPr id="531" name="Line"/>
          <p:cNvSpPr/>
          <p:nvPr/>
        </p:nvSpPr>
        <p:spPr>
          <a:xfrm>
            <a:off x="2528545" y="4668325"/>
            <a:ext cx="6952648" cy="1"/>
          </a:xfrm>
          <a:prstGeom prst="line">
            <a:avLst/>
          </a:prstGeom>
          <a:ln w="254000">
            <a:solidFill>
              <a:srgbClr val="EBA28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Inner QUIC Connection"/>
          <p:cNvSpPr txBox="1"/>
          <p:nvPr/>
        </p:nvSpPr>
        <p:spPr>
          <a:xfrm>
            <a:off x="5355309" y="4543425"/>
            <a:ext cx="1803443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r>
              <a:t>Inner QUIC Connection </a:t>
            </a:r>
          </a:p>
        </p:txBody>
      </p:sp>
    </p:spTree>
    <p:extLst>
      <p:ext uri="{BB962C8B-B14F-4D97-AF65-F5344CB8AC3E}">
        <p14:creationId xmlns:p14="http://schemas.microsoft.com/office/powerpoint/2010/main" val="37986585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>
              <a:defRPr b="1" spc="-200"/>
            </a:lvl1pPr>
          </a:lstStyle>
          <a:p>
            <a:r>
              <a:t>Advanced Support of User Agents</a:t>
            </a:r>
          </a:p>
        </p:txBody>
      </p:sp>
      <p:sp>
        <p:nvSpPr>
          <p:cNvPr id="53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79424" y="1844675"/>
            <a:ext cx="11277148" cy="10810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spc="-100"/>
            </a:pPr>
            <a:r>
              <a:rPr dirty="0"/>
              <a:t>Proxy provides additional functionality (located "close" to the client e.g. access network)</a:t>
            </a:r>
          </a:p>
          <a:p>
            <a:pPr>
              <a:defRPr sz="1800" spc="-100"/>
            </a:pPr>
            <a:r>
              <a:rPr dirty="0"/>
              <a:t>Clients request function and may provide information to the proxy; optionally server can be aware</a:t>
            </a:r>
          </a:p>
        </p:txBody>
      </p:sp>
      <p:grpSp>
        <p:nvGrpSpPr>
          <p:cNvPr id="539" name="Group"/>
          <p:cNvGrpSpPr/>
          <p:nvPr/>
        </p:nvGrpSpPr>
        <p:grpSpPr>
          <a:xfrm>
            <a:off x="2739164" y="4046972"/>
            <a:ext cx="4394191" cy="870222"/>
            <a:chOff x="0" y="0"/>
            <a:chExt cx="4394189" cy="870221"/>
          </a:xfrm>
        </p:grpSpPr>
        <p:sp>
          <p:nvSpPr>
            <p:cNvPr id="536" name="Rectangle"/>
            <p:cNvSpPr/>
            <p:nvPr/>
          </p:nvSpPr>
          <p:spPr>
            <a:xfrm>
              <a:off x="158888" y="0"/>
              <a:ext cx="4055716" cy="870222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37" name="Oval"/>
            <p:cNvSpPr/>
            <p:nvPr/>
          </p:nvSpPr>
          <p:spPr>
            <a:xfrm>
              <a:off x="4019688" y="0"/>
              <a:ext cx="374502" cy="870222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38" name="Oval"/>
            <p:cNvSpPr/>
            <p:nvPr/>
          </p:nvSpPr>
          <p:spPr>
            <a:xfrm>
              <a:off x="0" y="0"/>
              <a:ext cx="374502" cy="8702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0" name="Notebook"/>
          <p:cNvSpPr/>
          <p:nvPr/>
        </p:nvSpPr>
        <p:spPr>
          <a:xfrm>
            <a:off x="1111690" y="4059672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41" name="Proxy"/>
          <p:cNvSpPr/>
          <p:nvPr/>
        </p:nvSpPr>
        <p:spPr>
          <a:xfrm>
            <a:off x="7357419" y="3997859"/>
            <a:ext cx="1271957" cy="968448"/>
          </a:xfrm>
          <a:prstGeom prst="roundRect">
            <a:avLst>
              <a:gd name="adj" fmla="val 197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Proxy</a:t>
            </a:r>
          </a:p>
        </p:txBody>
      </p:sp>
      <p:sp>
        <p:nvSpPr>
          <p:cNvPr id="542" name="Server"/>
          <p:cNvSpPr/>
          <p:nvPr/>
        </p:nvSpPr>
        <p:spPr>
          <a:xfrm>
            <a:off x="9499091" y="3462412"/>
            <a:ext cx="1271956" cy="203934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Server</a:t>
            </a:r>
          </a:p>
        </p:txBody>
      </p:sp>
      <p:sp>
        <p:nvSpPr>
          <p:cNvPr id="543" name="Traffic Adapting QUIC Substrate"/>
          <p:cNvSpPr txBox="1"/>
          <p:nvPr/>
        </p:nvSpPr>
        <p:spPr>
          <a:xfrm>
            <a:off x="3469397" y="4166701"/>
            <a:ext cx="3337786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Traffic Adapting QUIC Substrate</a:t>
            </a:r>
          </a:p>
        </p:txBody>
      </p:sp>
      <p:sp>
        <p:nvSpPr>
          <p:cNvPr id="544" name="Line"/>
          <p:cNvSpPr/>
          <p:nvPr/>
        </p:nvSpPr>
        <p:spPr>
          <a:xfrm>
            <a:off x="2528545" y="4668325"/>
            <a:ext cx="6952648" cy="1"/>
          </a:xfrm>
          <a:prstGeom prst="line">
            <a:avLst/>
          </a:prstGeom>
          <a:ln w="254000">
            <a:solidFill>
              <a:srgbClr val="EBA28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Inner QUIC Connection"/>
          <p:cNvSpPr txBox="1"/>
          <p:nvPr/>
        </p:nvSpPr>
        <p:spPr>
          <a:xfrm>
            <a:off x="5355309" y="4543425"/>
            <a:ext cx="1803443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r>
              <a:t>Inner QUIC Connection </a:t>
            </a:r>
          </a:p>
        </p:txBody>
      </p:sp>
      <p:sp>
        <p:nvSpPr>
          <p:cNvPr id="546" name="Policy…"/>
          <p:cNvSpPr txBox="1"/>
          <p:nvPr/>
        </p:nvSpPr>
        <p:spPr>
          <a:xfrm>
            <a:off x="7303031" y="5446076"/>
            <a:ext cx="1380733" cy="6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algn="ctr">
              <a:defRPr i="1">
                <a:solidFill>
                  <a:srgbClr val="000000"/>
                </a:solidFill>
              </a:defRPr>
            </a:pPr>
            <a:r>
              <a:t>Policy</a:t>
            </a:r>
          </a:p>
          <a:p>
            <a:pPr algn="ctr">
              <a:defRPr i="1">
                <a:solidFill>
                  <a:srgbClr val="000000"/>
                </a:solidFill>
              </a:defRPr>
            </a:pPr>
            <a:r>
              <a:t>Enforcement</a:t>
            </a:r>
          </a:p>
        </p:txBody>
      </p:sp>
      <p:sp>
        <p:nvSpPr>
          <p:cNvPr id="547" name="Line"/>
          <p:cNvSpPr/>
          <p:nvPr/>
        </p:nvSpPr>
        <p:spPr>
          <a:xfrm flipV="1">
            <a:off x="7993397" y="4986149"/>
            <a:ext cx="1" cy="45516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36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Line"/>
          <p:cNvSpPr/>
          <p:nvPr/>
        </p:nvSpPr>
        <p:spPr>
          <a:xfrm>
            <a:off x="8312838" y="4831208"/>
            <a:ext cx="863414" cy="47684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0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200"/>
              </a:spcBef>
              <a:defRPr sz="3680" b="1" spc="-184"/>
            </a:lvl1pPr>
          </a:lstStyle>
          <a:p>
            <a:r>
              <a:rPr dirty="0"/>
              <a:t>Frontend Support for Load Balancing and Migration/Mobility</a:t>
            </a:r>
          </a:p>
        </p:txBody>
      </p:sp>
      <p:sp>
        <p:nvSpPr>
          <p:cNvPr id="5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9424" y="1844675"/>
            <a:ext cx="11277148" cy="4392613"/>
          </a:xfrm>
          <a:prstGeom prst="rect">
            <a:avLst/>
          </a:prstGeom>
        </p:spPr>
        <p:txBody>
          <a:bodyPr/>
          <a:lstStyle/>
          <a:p>
            <a:pPr>
              <a:defRPr sz="1800" spc="-100"/>
            </a:pPr>
            <a:r>
              <a:rPr dirty="0"/>
              <a:t>(Reverse) proxy may or may not be under the the same administrative domain as the service provider</a:t>
            </a:r>
          </a:p>
          <a:p>
            <a:pPr>
              <a:defRPr sz="1800" spc="-100"/>
            </a:pPr>
            <a:r>
              <a:rPr dirty="0"/>
              <a:t>Proxy supports load balancing and/or mobility without terminating the e2e/app security association </a:t>
            </a:r>
          </a:p>
          <a:p>
            <a:pPr>
              <a:defRPr b="1" spc="-100"/>
            </a:pPr>
            <a:r>
              <a:rPr dirty="0"/>
              <a:t>IoT Gateways</a:t>
            </a:r>
          </a:p>
        </p:txBody>
      </p:sp>
      <p:grpSp>
        <p:nvGrpSpPr>
          <p:cNvPr id="555" name="Group"/>
          <p:cNvGrpSpPr/>
          <p:nvPr/>
        </p:nvGrpSpPr>
        <p:grpSpPr>
          <a:xfrm>
            <a:off x="2424880" y="4291415"/>
            <a:ext cx="4394191" cy="870222"/>
            <a:chOff x="0" y="0"/>
            <a:chExt cx="4394189" cy="870221"/>
          </a:xfrm>
        </p:grpSpPr>
        <p:sp>
          <p:nvSpPr>
            <p:cNvPr id="552" name="Rectangle"/>
            <p:cNvSpPr/>
            <p:nvPr/>
          </p:nvSpPr>
          <p:spPr>
            <a:xfrm>
              <a:off x="158888" y="0"/>
              <a:ext cx="4055716" cy="870222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53" name="Oval"/>
            <p:cNvSpPr/>
            <p:nvPr/>
          </p:nvSpPr>
          <p:spPr>
            <a:xfrm>
              <a:off x="4019688" y="0"/>
              <a:ext cx="374502" cy="870222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54" name="Oval"/>
            <p:cNvSpPr/>
            <p:nvPr/>
          </p:nvSpPr>
          <p:spPr>
            <a:xfrm>
              <a:off x="0" y="0"/>
              <a:ext cx="374502" cy="8702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56" name="Notebook"/>
          <p:cNvSpPr/>
          <p:nvPr/>
        </p:nvSpPr>
        <p:spPr>
          <a:xfrm>
            <a:off x="797406" y="4304115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57" name="Load Balancer"/>
          <p:cNvSpPr/>
          <p:nvPr/>
        </p:nvSpPr>
        <p:spPr>
          <a:xfrm>
            <a:off x="7043135" y="3830714"/>
            <a:ext cx="1271957" cy="1380037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Load Balancer</a:t>
            </a:r>
          </a:p>
        </p:txBody>
      </p:sp>
      <p:sp>
        <p:nvSpPr>
          <p:cNvPr id="558" name="Origin…"/>
          <p:cNvSpPr/>
          <p:nvPr/>
        </p:nvSpPr>
        <p:spPr>
          <a:xfrm>
            <a:off x="9184807" y="5045428"/>
            <a:ext cx="1271956" cy="1224577"/>
          </a:xfrm>
          <a:prstGeom prst="roundRect">
            <a:avLst>
              <a:gd name="adj" fmla="val 1558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/>
          <a:p>
            <a:pPr algn="ctr"/>
            <a:r>
              <a:t>Origin</a:t>
            </a:r>
          </a:p>
          <a:p>
            <a:pPr algn="ctr"/>
            <a:r>
              <a:t>Server</a:t>
            </a:r>
          </a:p>
        </p:txBody>
      </p:sp>
      <p:sp>
        <p:nvSpPr>
          <p:cNvPr id="559" name="Origin…"/>
          <p:cNvSpPr/>
          <p:nvPr/>
        </p:nvSpPr>
        <p:spPr>
          <a:xfrm>
            <a:off x="9184807" y="3286723"/>
            <a:ext cx="1271956" cy="1224576"/>
          </a:xfrm>
          <a:prstGeom prst="roundRect">
            <a:avLst>
              <a:gd name="adj" fmla="val 1558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/>
          <a:p>
            <a:pPr algn="ctr"/>
            <a:r>
              <a:t>Origin</a:t>
            </a:r>
          </a:p>
          <a:p>
            <a:pPr algn="ctr"/>
            <a:r>
              <a:t>Server</a:t>
            </a:r>
          </a:p>
        </p:txBody>
      </p:sp>
      <p:sp>
        <p:nvSpPr>
          <p:cNvPr id="561" name="Line"/>
          <p:cNvSpPr/>
          <p:nvPr/>
        </p:nvSpPr>
        <p:spPr>
          <a:xfrm flipV="1">
            <a:off x="8312838" y="3945283"/>
            <a:ext cx="863414" cy="43300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249E645-8770-144F-A0A7-C4611E068BDE}"/>
              </a:ext>
            </a:extLst>
          </p:cNvPr>
          <p:cNvSpPr/>
          <p:nvPr/>
        </p:nvSpPr>
        <p:spPr bwMode="auto">
          <a:xfrm>
            <a:off x="2214275" y="4700437"/>
            <a:ext cx="6943725" cy="800100"/>
          </a:xfrm>
          <a:custGeom>
            <a:avLst/>
            <a:gdLst>
              <a:gd name="connsiteX0" fmla="*/ 0 w 6943725"/>
              <a:gd name="connsiteY0" fmla="*/ 0 h 800100"/>
              <a:gd name="connsiteX1" fmla="*/ 6943725 w 6943725"/>
              <a:gd name="connsiteY1" fmla="*/ 800100 h 800100"/>
              <a:gd name="connsiteX2" fmla="*/ 6943725 w 6943725"/>
              <a:gd name="connsiteY2" fmla="*/ 800100 h 800100"/>
              <a:gd name="connsiteX0" fmla="*/ 0 w 6943725"/>
              <a:gd name="connsiteY0" fmla="*/ 0 h 800100"/>
              <a:gd name="connsiteX1" fmla="*/ 5202920 w 6943725"/>
              <a:gd name="connsiteY1" fmla="*/ 172175 h 800100"/>
              <a:gd name="connsiteX2" fmla="*/ 6943725 w 6943725"/>
              <a:gd name="connsiteY2" fmla="*/ 800100 h 800100"/>
              <a:gd name="connsiteX3" fmla="*/ 6943725 w 6943725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3725" h="800100">
                <a:moveTo>
                  <a:pt x="0" y="0"/>
                </a:moveTo>
                <a:cubicBezTo>
                  <a:pt x="1177094" y="133592"/>
                  <a:pt x="4025826" y="38583"/>
                  <a:pt x="5202920" y="172175"/>
                </a:cubicBezTo>
                <a:lnTo>
                  <a:pt x="6943725" y="800100"/>
                </a:lnTo>
                <a:lnTo>
                  <a:pt x="6943725" y="800100"/>
                </a:lnTo>
              </a:path>
            </a:pathLst>
          </a:custGeom>
          <a:noFill/>
          <a:ln w="127000" cap="flat" cmpd="sng" algn="ctr">
            <a:solidFill>
              <a:srgbClr val="ECA1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259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200"/>
              </a:spcBef>
              <a:defRPr sz="3800" b="1" spc="-190"/>
            </a:lvl1pPr>
          </a:lstStyle>
          <a:p>
            <a:r>
              <a:t>Multi-hop Chaining (aka Onion Routing)</a:t>
            </a:r>
          </a:p>
        </p:txBody>
      </p:sp>
      <p:grpSp>
        <p:nvGrpSpPr>
          <p:cNvPr id="567" name="Group"/>
          <p:cNvGrpSpPr/>
          <p:nvPr/>
        </p:nvGrpSpPr>
        <p:grpSpPr>
          <a:xfrm rot="20218945">
            <a:off x="2076371" y="3897994"/>
            <a:ext cx="1994703" cy="666702"/>
            <a:chOff x="0" y="0"/>
            <a:chExt cx="1994701" cy="666700"/>
          </a:xfrm>
        </p:grpSpPr>
        <p:sp>
          <p:nvSpPr>
            <p:cNvPr id="564" name="Rectangle"/>
            <p:cNvSpPr/>
            <p:nvPr/>
          </p:nvSpPr>
          <p:spPr>
            <a:xfrm>
              <a:off x="72126" y="0"/>
              <a:ext cx="1841055" cy="666701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65" name="Oval"/>
            <p:cNvSpPr/>
            <p:nvPr/>
          </p:nvSpPr>
          <p:spPr>
            <a:xfrm>
              <a:off x="1824700" y="0"/>
              <a:ext cx="170002" cy="666701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66" name="Oval"/>
            <p:cNvSpPr/>
            <p:nvPr/>
          </p:nvSpPr>
          <p:spPr>
            <a:xfrm>
              <a:off x="0" y="0"/>
              <a:ext cx="170002" cy="666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68" name="Notebook"/>
          <p:cNvSpPr/>
          <p:nvPr/>
        </p:nvSpPr>
        <p:spPr>
          <a:xfrm>
            <a:off x="900084" y="4543350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69" name="Node"/>
          <p:cNvSpPr/>
          <p:nvPr/>
        </p:nvSpPr>
        <p:spPr>
          <a:xfrm>
            <a:off x="4099557" y="3160730"/>
            <a:ext cx="1271957" cy="968449"/>
          </a:xfrm>
          <a:prstGeom prst="roundRect">
            <a:avLst>
              <a:gd name="adj" fmla="val 197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Node</a:t>
            </a:r>
          </a:p>
        </p:txBody>
      </p:sp>
      <p:grpSp>
        <p:nvGrpSpPr>
          <p:cNvPr id="573" name="Group"/>
          <p:cNvGrpSpPr/>
          <p:nvPr/>
        </p:nvGrpSpPr>
        <p:grpSpPr>
          <a:xfrm>
            <a:off x="5376130" y="3311604"/>
            <a:ext cx="1946712" cy="666701"/>
            <a:chOff x="0" y="0"/>
            <a:chExt cx="1946710" cy="666700"/>
          </a:xfrm>
        </p:grpSpPr>
        <p:sp>
          <p:nvSpPr>
            <p:cNvPr id="570" name="Rectangle"/>
            <p:cNvSpPr/>
            <p:nvPr/>
          </p:nvSpPr>
          <p:spPr>
            <a:xfrm>
              <a:off x="70390" y="0"/>
              <a:ext cx="1796761" cy="666701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Oval"/>
            <p:cNvSpPr/>
            <p:nvPr/>
          </p:nvSpPr>
          <p:spPr>
            <a:xfrm>
              <a:off x="1780799" y="0"/>
              <a:ext cx="165912" cy="666701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Oval"/>
            <p:cNvSpPr/>
            <p:nvPr/>
          </p:nvSpPr>
          <p:spPr>
            <a:xfrm>
              <a:off x="0" y="0"/>
              <a:ext cx="165912" cy="666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4" name="Node"/>
          <p:cNvSpPr/>
          <p:nvPr/>
        </p:nvSpPr>
        <p:spPr>
          <a:xfrm>
            <a:off x="7427600" y="3160730"/>
            <a:ext cx="1271957" cy="968449"/>
          </a:xfrm>
          <a:prstGeom prst="roundRect">
            <a:avLst>
              <a:gd name="adj" fmla="val 197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Node</a:t>
            </a:r>
          </a:p>
        </p:txBody>
      </p:sp>
      <p:grpSp>
        <p:nvGrpSpPr>
          <p:cNvPr id="578" name="Group"/>
          <p:cNvGrpSpPr/>
          <p:nvPr/>
        </p:nvGrpSpPr>
        <p:grpSpPr>
          <a:xfrm rot="1297419">
            <a:off x="8709076" y="3728182"/>
            <a:ext cx="1291797" cy="666701"/>
            <a:chOff x="0" y="0"/>
            <a:chExt cx="1291795" cy="666700"/>
          </a:xfrm>
        </p:grpSpPr>
        <p:sp>
          <p:nvSpPr>
            <p:cNvPr id="575" name="Rectangle"/>
            <p:cNvSpPr/>
            <p:nvPr/>
          </p:nvSpPr>
          <p:spPr>
            <a:xfrm>
              <a:off x="46709" y="0"/>
              <a:ext cx="1192293" cy="666701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6" name="Oval"/>
            <p:cNvSpPr/>
            <p:nvPr/>
          </p:nvSpPr>
          <p:spPr>
            <a:xfrm>
              <a:off x="1181700" y="0"/>
              <a:ext cx="110096" cy="666701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7" name="Oval"/>
            <p:cNvSpPr/>
            <p:nvPr/>
          </p:nvSpPr>
          <p:spPr>
            <a:xfrm>
              <a:off x="0" y="0"/>
              <a:ext cx="110096" cy="666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9" name="Server"/>
          <p:cNvSpPr/>
          <p:nvPr/>
        </p:nvSpPr>
        <p:spPr>
          <a:xfrm>
            <a:off x="10067375" y="3946090"/>
            <a:ext cx="1271956" cy="203934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Server</a:t>
            </a:r>
          </a:p>
        </p:txBody>
      </p:sp>
      <p:sp>
        <p:nvSpPr>
          <p:cNvPr id="5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9424" y="1844675"/>
            <a:ext cx="11277148" cy="4392613"/>
          </a:xfrm>
          <a:prstGeom prst="rect">
            <a:avLst/>
          </a:prstGeom>
        </p:spPr>
        <p:txBody>
          <a:bodyPr/>
          <a:lstStyle/>
          <a:p>
            <a:pPr lvl="1">
              <a:defRPr sz="1800" spc="-100"/>
            </a:pPr>
            <a:r>
              <a:t>Multiple layers of QUIC tunnels can each point to another proxy, enabling TOR-like security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151C7F5-3AD2-1348-B707-5662AC013129}"/>
              </a:ext>
            </a:extLst>
          </p:cNvPr>
          <p:cNvSpPr/>
          <p:nvPr/>
        </p:nvSpPr>
        <p:spPr bwMode="auto">
          <a:xfrm>
            <a:off x="2343150" y="3557581"/>
            <a:ext cx="7743825" cy="1185869"/>
          </a:xfrm>
          <a:custGeom>
            <a:avLst/>
            <a:gdLst>
              <a:gd name="connsiteX0" fmla="*/ 0 w 7743825"/>
              <a:gd name="connsiteY0" fmla="*/ 1185869 h 1185869"/>
              <a:gd name="connsiteX1" fmla="*/ 3786188 w 7743825"/>
              <a:gd name="connsiteY1" fmla="*/ 7 h 1185869"/>
              <a:gd name="connsiteX2" fmla="*/ 7743825 w 7743825"/>
              <a:gd name="connsiteY2" fmla="*/ 1171582 h 118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3825" h="1185869">
                <a:moveTo>
                  <a:pt x="0" y="1185869"/>
                </a:moveTo>
                <a:cubicBezTo>
                  <a:pt x="1247775" y="594128"/>
                  <a:pt x="2495551" y="2388"/>
                  <a:pt x="3786188" y="7"/>
                </a:cubicBezTo>
                <a:cubicBezTo>
                  <a:pt x="5076825" y="-2374"/>
                  <a:pt x="6410325" y="584604"/>
                  <a:pt x="7743825" y="1171582"/>
                </a:cubicBezTo>
              </a:path>
            </a:pathLst>
          </a:custGeom>
          <a:noFill/>
          <a:ln w="127000" cap="flat" cmpd="sng" algn="ctr">
            <a:solidFill>
              <a:srgbClr val="ECA1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852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3988EFFFAD8B4CB063808EBFFE5ED8" ma:contentTypeVersion="4" ma:contentTypeDescription="Create a new document." ma:contentTypeScope="" ma:versionID="326545bdbe4a849a65846e87af1adca5">
  <xsd:schema xmlns:xsd="http://www.w3.org/2001/XMLSchema" xmlns:xs="http://www.w3.org/2001/XMLSchema" xmlns:p="http://schemas.microsoft.com/office/2006/metadata/properties" xmlns:ns2="ea2c9013-ea93-489e-bc80-8fba65eb0fde" xmlns:ns3="b854da82-ec39-4286-bd20-ffc5d329d619" targetNamespace="http://schemas.microsoft.com/office/2006/metadata/properties" ma:root="true" ma:fieldsID="860a7e03e5f7f65cf71f4c5f4c9fc92a" ns2:_="" ns3:_="">
    <xsd:import namespace="ea2c9013-ea93-489e-bc80-8fba65eb0fde"/>
    <xsd:import namespace="b854da82-ec39-4286-bd20-ffc5d329d6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c9013-ea93-489e-bc80-8fba65eb0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4da82-ec39-4286-bd20-ffc5d329d6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509A32-61DD-4D47-AEBD-33EB311098E6}">
  <ds:schemaRefs>
    <ds:schemaRef ds:uri="http://schemas.openxmlformats.org/package/2006/metadata/core-properties"/>
    <ds:schemaRef ds:uri="b854da82-ec39-4286-bd20-ffc5d329d619"/>
    <ds:schemaRef ds:uri="http://schemas.microsoft.com/office/2006/metadata/properties"/>
    <ds:schemaRef ds:uri="http://purl.org/dc/terms/"/>
    <ds:schemaRef ds:uri="ea2c9013-ea93-489e-bc80-8fba65eb0fd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1A51F6-7656-4F0A-86F3-FECF8090E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2c9013-ea93-489e-bc80-8fba65eb0fde"/>
    <ds:schemaRef ds:uri="b854da82-ec39-4286-bd20-ffc5d329d6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A8D3C8-4AF7-47C4-A140-76D3AFEC38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167</TotalTime>
  <Words>657</Words>
  <Application>Microsoft Macintosh PowerPoint</Application>
  <PresentationFormat>Widescreen</PresentationFormat>
  <Paragraphs>104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Ericsson Hilda</vt:lpstr>
      <vt:lpstr>Ericsson Technical Icons</vt:lpstr>
      <vt:lpstr>Ericsson Hilda Light</vt:lpstr>
      <vt:lpstr>Calibri</vt:lpstr>
      <vt:lpstr>Arial</vt:lpstr>
      <vt:lpstr>PresentationTemplate2017</vt:lpstr>
      <vt:lpstr>Use Cases and Requirements for  QUIC as a Substrate</vt:lpstr>
      <vt:lpstr>Goal</vt:lpstr>
      <vt:lpstr>Approach</vt:lpstr>
      <vt:lpstr>Connection Establishment</vt:lpstr>
      <vt:lpstr>Usage Scenarios draft-kuehlewind-quic-substrate</vt:lpstr>
      <vt:lpstr>Obfuscation via Tunneling</vt:lpstr>
      <vt:lpstr>Advanced Support of User Agents</vt:lpstr>
      <vt:lpstr>Frontend Support for Load Balancing and Migration/Mobility</vt:lpstr>
      <vt:lpstr>Multi-hop Chaining (aka Onion Routing)</vt:lpstr>
      <vt:lpstr>Requirements and Open Issues</vt:lpstr>
      <vt:lpstr>Drafts</vt:lpstr>
      <vt:lpstr>Usage Scenarios draft-kuehlewind-quic-substrate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Bleckert</dc:creator>
  <cp:lastModifiedBy>Mirja Kuehlewind</cp:lastModifiedBy>
  <cp:revision>16</cp:revision>
  <cp:lastPrinted>2019-07-24T21:01:33Z</cp:lastPrinted>
  <dcterms:created xsi:type="dcterms:W3CDTF">2019-01-18T12:46:17Z</dcterms:created>
  <dcterms:modified xsi:type="dcterms:W3CDTF">2019-07-25T12:43:59Z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FooterType">
    <vt:lpwstr>PresTemp</vt:lpwstr>
  </property>
  <property fmtid="{D5CDD505-2E9C-101B-9397-08002B2CF9AE}" pid="12" name="UsedFont">
    <vt:lpwstr>Ericsson Capital TT</vt:lpwstr>
  </property>
  <property fmtid="{D5CDD505-2E9C-101B-9397-08002B2CF9AE}" pid="13" name="x">
    <vt:lpwstr>0</vt:lpwstr>
  </property>
  <property fmtid="{D5CDD505-2E9C-101B-9397-08002B2CF9AE}" pid="14" name="White">
    <vt:bool>true</vt:bool>
  </property>
  <property fmtid="{D5CDD505-2E9C-101B-9397-08002B2CF9AE}" pid="15" name="chkMetaData">
    <vt:bool>false</vt:bool>
  </property>
  <property fmtid="{D5CDD505-2E9C-101B-9397-08002B2CF9AE}" pid="16" name="chkTaglines">
    <vt:bool>true</vt:bool>
  </property>
  <property fmtid="{D5CDD505-2E9C-101B-9397-08002B2CF9AE}" pid="17" name="SecurityClass">
    <vt:lpwstr>Ericsson Internal</vt:lpwstr>
  </property>
  <property fmtid="{D5CDD505-2E9C-101B-9397-08002B2CF9AE}" pid="18" name="txtConfLabel">
    <vt:lpwstr>Ericsson Internal</vt:lpwstr>
  </property>
  <property fmtid="{D5CDD505-2E9C-101B-9397-08002B2CF9AE}" pid="19" name="optUseConfClass">
    <vt:bool>true</vt:bool>
  </property>
  <property fmtid="{D5CDD505-2E9C-101B-9397-08002B2CF9AE}" pid="20" name="optUseConfLabel">
    <vt:bool>false</vt:bool>
  </property>
  <property fmtid="{D5CDD505-2E9C-101B-9397-08002B2CF9AE}" pid="21" name="optFooterCVLDocNo">
    <vt:bool>true</vt:bool>
  </property>
  <property fmtid="{D5CDD505-2E9C-101B-9397-08002B2CF9AE}" pid="22" name="optFooterCVLCopyright">
    <vt:bool>false</vt:bool>
  </property>
  <property fmtid="{D5CDD505-2E9C-101B-9397-08002B2CF9AE}" pid="23" name="optEnterText1">
    <vt:bool>false</vt:bool>
  </property>
  <property fmtid="{D5CDD505-2E9C-101B-9397-08002B2CF9AE}" pid="24" name="optFooterCVLConfLabel">
    <vt:bool>true</vt:bool>
  </property>
  <property fmtid="{D5CDD505-2E9C-101B-9397-08002B2CF9AE}" pid="25" name="optEnterText2">
    <vt:bool>false</vt:bool>
  </property>
  <property fmtid="{D5CDD505-2E9C-101B-9397-08002B2CF9AE}" pid="26" name="optFooterCVLTitle">
    <vt:bool>true</vt:bool>
  </property>
  <property fmtid="{D5CDD505-2E9C-101B-9397-08002B2CF9AE}" pid="27" name="optFooterCVLPrep">
    <vt:bool>false</vt:bool>
  </property>
  <property fmtid="{D5CDD505-2E9C-101B-9397-08002B2CF9AE}" pid="28" name="optEnterText3">
    <vt:bool>false</vt:bool>
  </property>
  <property fmtid="{D5CDD505-2E9C-101B-9397-08002B2CF9AE}" pid="29" name="optFooterCVLDate">
    <vt:bool>true</vt:bool>
  </property>
  <property fmtid="{D5CDD505-2E9C-101B-9397-08002B2CF9AE}" pid="30" name="optEnterText4">
    <vt:bool>false</vt:bool>
  </property>
  <property fmtid="{D5CDD505-2E9C-101B-9397-08002B2CF9AE}" pid="31" name="LeftFooterField">
    <vt:lpwstr> </vt:lpwstr>
  </property>
  <property fmtid="{D5CDD505-2E9C-101B-9397-08002B2CF9AE}" pid="32" name="MiddleFooterField">
    <vt:lpwstr> </vt:lpwstr>
  </property>
  <property fmtid="{D5CDD505-2E9C-101B-9397-08002B2CF9AE}" pid="33" name="RightFooterField">
    <vt:lpwstr> </vt:lpwstr>
  </property>
  <property fmtid="{D5CDD505-2E9C-101B-9397-08002B2CF9AE}" pid="34" name="RightFooterField2">
    <vt:lpwstr> </vt:lpwstr>
  </property>
  <property fmtid="{D5CDD505-2E9C-101B-9397-08002B2CF9AE}" pid="35" name="TotalNumb">
    <vt:bool>false</vt:bool>
  </property>
  <property fmtid="{D5CDD505-2E9C-101B-9397-08002B2CF9AE}" pid="36" name="Pages">
    <vt:bool>true</vt:bool>
  </property>
  <property fmtid="{D5CDD505-2E9C-101B-9397-08002B2CF9AE}" pid="37" name="chkShowAll">
    <vt:bool>false</vt:bool>
  </property>
  <property fmtid="{D5CDD505-2E9C-101B-9397-08002B2CF9AE}" pid="38" name="chkOnlyTitle">
    <vt:bool>false</vt:bool>
  </property>
  <property fmtid="{D5CDD505-2E9C-101B-9397-08002B2CF9AE}" pid="39" name="chkPrep">
    <vt:bool>true</vt:bool>
  </property>
  <property fmtid="{D5CDD505-2E9C-101B-9397-08002B2CF9AE}" pid="40" name="chkAppr">
    <vt:bool>true</vt:bool>
  </property>
  <property fmtid="{D5CDD505-2E9C-101B-9397-08002B2CF9AE}" pid="41" name="chkConf">
    <vt:bool>true</vt:bool>
  </property>
  <property fmtid="{D5CDD505-2E9C-101B-9397-08002B2CF9AE}" pid="42" name="chkDate">
    <vt:bool>true</vt:bool>
  </property>
  <property fmtid="{D5CDD505-2E9C-101B-9397-08002B2CF9AE}" pid="43" name="chkDocNo">
    <vt:bool>true</vt:bool>
  </property>
  <property fmtid="{D5CDD505-2E9C-101B-9397-08002B2CF9AE}" pid="44" name="chkRev">
    <vt:bool>true</vt:bool>
  </property>
  <property fmtid="{D5CDD505-2E9C-101B-9397-08002B2CF9AE}" pid="45" name="chkTitle">
    <vt:bool>false</vt:bool>
  </property>
  <property fmtid="{D5CDD505-2E9C-101B-9397-08002B2CF9AE}" pid="46" name="chkExtConf">
    <vt:bool>false</vt:bool>
  </property>
  <property fmtid="{D5CDD505-2E9C-101B-9397-08002B2CF9AE}" pid="47" name="BCategory">
    <vt:lpwstr>Research &amp; Development</vt:lpwstr>
  </property>
  <property fmtid="{D5CDD505-2E9C-101B-9397-08002B2CF9AE}" pid="48" name="BSubject">
    <vt:lpwstr>Strategy, Target &amp; Performance Management</vt:lpwstr>
  </property>
  <property fmtid="{D5CDD505-2E9C-101B-9397-08002B2CF9AE}" pid="49" name="DocType">
    <vt:lpwstr>Template</vt:lpwstr>
  </property>
  <property fmtid="{D5CDD505-2E9C-101B-9397-08002B2CF9AE}" pid="50" name="ExtConf">
    <vt:lpwstr/>
  </property>
  <property fmtid="{D5CDD505-2E9C-101B-9397-08002B2CF9AE}" pid="51" name="Keyword">
    <vt:lpwstr>mini-SoD,  Statement of Direction (SoD) for Standardizatio</vt:lpwstr>
  </property>
  <property fmtid="{D5CDD505-2E9C-101B-9397-08002B2CF9AE}" pid="52" name="ContentTypeId">
    <vt:lpwstr>0x010100C03988EFFFAD8B4CB063808EBFFE5ED8</vt:lpwstr>
  </property>
  <property fmtid="{D5CDD505-2E9C-101B-9397-08002B2CF9AE}" pid="53" name="AuthorIds_UIVersion_1024">
    <vt:lpwstr>11</vt:lpwstr>
  </property>
</Properties>
</file>