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6" r:id="rId5"/>
    <p:sldId id="282" r:id="rId6"/>
    <p:sldId id="283" r:id="rId7"/>
    <p:sldId id="286" r:id="rId8"/>
    <p:sldId id="284" r:id="rId9"/>
    <p:sldId id="285" r:id="rId10"/>
    <p:sldId id="280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ricsson Hilda" pitchFamily="2" charset="0"/>
      <p:regular r:id="rId18"/>
      <p:bold r:id="rId19"/>
    </p:embeddedFont>
    <p:embeddedFont>
      <p:font typeface="Ericsson Hilda Light" pitchFamily="2" charset="0"/>
      <p:regular r:id="rId20"/>
    </p:embeddedFont>
    <p:embeddedFont>
      <p:font typeface="Ericsson Technical Icons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US"/>
            </a:br>
            <a:r>
              <a:rPr lang="en-US"/>
              <a:t>Ericsson Hilda Light 60pt, 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Eric. Hilda Light 40pt, </a:t>
            </a:r>
            <a:r>
              <a:rPr lang="en-US" err="1"/>
              <a:t>Eri</a:t>
            </a:r>
            <a:r>
              <a:rPr lang="en-US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White,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/>
              <a:t>Ericsson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Keynote cover cage,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schinazi-masque-00" TargetMode="External"/><Relationship Id="rId7" Type="http://schemas.openxmlformats.org/officeDocument/2006/relationships/hyperlink" Target="https://tools.ietf.org/html/draft-pauly-quic-datagram-02" TargetMode="External"/><Relationship Id="rId2" Type="http://schemas.openxmlformats.org/officeDocument/2006/relationships/hyperlink" Target="https://tools.ietf.org/html/draft-kuehlewind-quic-substrate-00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tools.ietf.org/html/draft-pardue-httpbis-http-network-tunnelling" TargetMode="External"/><Relationship Id="rId5" Type="http://schemas.openxmlformats.org/officeDocument/2006/relationships/hyperlink" Target="https://tools.ietf.org/html/draft-schwartz-httpbis-helium" TargetMode="External"/><Relationship Id="rId4" Type="http://schemas.openxmlformats.org/officeDocument/2006/relationships/hyperlink" Target="https://tools.ietf.org/html/draft-schinazi-httpbis-transport-auth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76250"/>
            <a:ext cx="9092087" cy="3457576"/>
          </a:xfrm>
        </p:spPr>
        <p:txBody>
          <a:bodyPr/>
          <a:lstStyle/>
          <a:p>
            <a:r>
              <a:rPr lang="en-GB" dirty="0"/>
              <a:t>Use Cases and Requirements for </a:t>
            </a:r>
            <a:br>
              <a:rPr lang="en-GB" dirty="0"/>
            </a:br>
            <a:r>
              <a:rPr lang="en-GB" dirty="0"/>
              <a:t>QUIC as a Substrate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Mirja</a:t>
            </a:r>
            <a:r>
              <a:rPr lang="en-US"/>
              <a:t> </a:t>
            </a:r>
            <a:r>
              <a:rPr lang="en-US" err="1"/>
              <a:t>Kühlewind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IETF-105 MASQUE side meeting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2019-07-25</a:t>
            </a:r>
          </a:p>
        </p:txBody>
      </p:sp>
    </p:spTree>
    <p:extLst>
      <p:ext uri="{BB962C8B-B14F-4D97-AF65-F5344CB8AC3E}">
        <p14:creationId xmlns:p14="http://schemas.microsoft.com/office/powerpoint/2010/main" val="7306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8C4-6746-044B-814E-B670984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BCC9-F4B8-3D40-9B05-DC8A7691CF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Use QUIC a substrate/tunnelling protocol to proxies/VPN server/load balancers…</a:t>
            </a:r>
          </a:p>
          <a:p>
            <a:pPr lvl="1"/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QUIC's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multiplex, </a:t>
            </a: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 network support functions collaborative and explicit</a:t>
            </a:r>
          </a:p>
          <a:p>
            <a:pPr lvl="1"/>
            <a:r>
              <a:rPr lang="en-GB" dirty="0"/>
              <a:t>Client and/or server selects proxy and function</a:t>
            </a:r>
          </a:p>
          <a:p>
            <a:pPr lvl="1"/>
            <a:r>
              <a:rPr lang="en-GB" dirty="0"/>
              <a:t>Tunnelling and encryption protects information exchanged with a proxy from other network interference </a:t>
            </a:r>
          </a:p>
        </p:txBody>
      </p:sp>
    </p:spTree>
    <p:extLst>
      <p:ext uri="{BB962C8B-B14F-4D97-AF65-F5344CB8AC3E}">
        <p14:creationId xmlns:p14="http://schemas.microsoft.com/office/powerpoint/2010/main" val="1996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8CA-9F77-6D44-81E8-C9BCFC3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B7EB-EF7F-D947-813E-5CBEE7B81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4144487"/>
            <a:ext cx="11233150" cy="2092799"/>
          </a:xfrm>
        </p:spPr>
        <p:txBody>
          <a:bodyPr/>
          <a:lstStyle/>
          <a:p>
            <a:r>
              <a:rPr lang="en-GB" dirty="0"/>
              <a:t>Client explicitly opens QUIC tunnel connection to proxy</a:t>
            </a:r>
          </a:p>
          <a:p>
            <a:pPr lvl="1"/>
            <a:r>
              <a:rPr lang="en-GB" dirty="0"/>
              <a:t>use of HTTP CONNECT and MASQUE for forwarding, authentication, and configuration</a:t>
            </a:r>
          </a:p>
          <a:p>
            <a:r>
              <a:rPr lang="en-GB" dirty="0"/>
              <a:t>QUIC proxy provides secure forwarding and performance enhancement services</a:t>
            </a:r>
          </a:p>
          <a:p>
            <a:pPr lvl="1"/>
            <a:r>
              <a:rPr lang="en-GB" dirty="0"/>
              <a:t>e.g. congestion control support (mobile/satellite), access policy enforcement, load balancing/mobility, multi-hop chaining/onion routing</a:t>
            </a:r>
          </a:p>
          <a:p>
            <a:r>
              <a:rPr lang="en-GB" dirty="0"/>
              <a:t>QUIC proxy may optionally also open a tunnel to server (if supported by server)</a:t>
            </a:r>
            <a:endParaRPr lang="de-DE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B5112-A22C-6B42-869A-64792E53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3" y="1099488"/>
            <a:ext cx="8734894" cy="2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D521B9-7A62-9343-80E9-B297F298100B}"/>
              </a:ext>
            </a:extLst>
          </p:cNvPr>
          <p:cNvSpPr/>
          <p:nvPr/>
        </p:nvSpPr>
        <p:spPr>
          <a:xfrm>
            <a:off x="2033015" y="2642303"/>
            <a:ext cx="4068097" cy="1426866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771BB0F-4705-5149-912C-94F9AAC43CC9}"/>
              </a:ext>
            </a:extLst>
          </p:cNvPr>
          <p:cNvSpPr/>
          <p:nvPr/>
        </p:nvSpPr>
        <p:spPr>
          <a:xfrm>
            <a:off x="2086173" y="3101695"/>
            <a:ext cx="6909362" cy="902737"/>
          </a:xfrm>
          <a:prstGeom prst="rect">
            <a:avLst/>
          </a:prstGeom>
          <a:solidFill>
            <a:schemeClr val="accent3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A45B-80E1-4345-8623-16660DA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D98-FCBA-6943-BE7D-B110DCA666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5403973"/>
            <a:ext cx="11233150" cy="8333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CF40466-7938-094D-BE8F-9E771C04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solidFill>
            <a:srgbClr val="1E51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434C0D-FD42-BF4E-BE89-E0DC04CA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noFill/>
          <a:ln w="1111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A6B98740-0F90-6945-92D7-9AAA2C4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05" y="2642303"/>
            <a:ext cx="13024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3E6A5DFE-F711-6240-85C9-0189ED01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42" y="2878565"/>
            <a:ext cx="12629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38489CF9-0F34-2A40-AADD-3250039A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119" y="3114034"/>
            <a:ext cx="29384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CONNECT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(Server) +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8C07708-50EE-D04F-B747-9DD4428A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40" y="3589716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9C05DFF6-E2B5-E64A-95D6-2BFA6B1E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47" y="3588102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2A1629F6-FC15-7E49-9349-A0B80714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84" y="3796703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A700BC21-9A5E-3C44-AA34-0CDC5E8F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49" y="3324239"/>
            <a:ext cx="17426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OK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EF0964F7-5B83-7D4E-9ADF-AF65D72EE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741976"/>
            <a:ext cx="995535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1" name="Freeform 26">
            <a:extLst>
              <a:ext uri="{FF2B5EF4-FFF2-40B4-BE49-F238E27FC236}">
                <a16:creationId xmlns:a16="http://schemas.microsoft.com/office/drawing/2014/main" id="{246F67E1-DBE1-E346-AC01-C283EA6D4B06}"/>
              </a:ext>
            </a:extLst>
          </p:cNvPr>
          <p:cNvSpPr>
            <a:spLocks/>
          </p:cNvSpPr>
          <p:nvPr/>
        </p:nvSpPr>
        <p:spPr bwMode="auto">
          <a:xfrm>
            <a:off x="5918317" y="2684757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F1A12010-E117-F744-8275-B708791C7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6573" y="2749577"/>
            <a:ext cx="1085692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C7D635BB-2482-8C44-9EDC-DB62B163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706" y="2983564"/>
            <a:ext cx="106855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1" name="Freeform 58">
            <a:extLst>
              <a:ext uri="{FF2B5EF4-FFF2-40B4-BE49-F238E27FC236}">
                <a16:creationId xmlns:a16="http://schemas.microsoft.com/office/drawing/2014/main" id="{C86F15B7-6BB0-0F49-902E-306D6EDFE5E4}"/>
              </a:ext>
            </a:extLst>
          </p:cNvPr>
          <p:cNvSpPr>
            <a:spLocks/>
          </p:cNvSpPr>
          <p:nvPr/>
        </p:nvSpPr>
        <p:spPr bwMode="auto">
          <a:xfrm>
            <a:off x="2099183" y="292618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2" name="Line 25">
            <a:extLst>
              <a:ext uri="{FF2B5EF4-FFF2-40B4-BE49-F238E27FC236}">
                <a16:creationId xmlns:a16="http://schemas.microsoft.com/office/drawing/2014/main" id="{9DAF10A7-B910-3B4A-8788-6885947C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983564"/>
            <a:ext cx="101264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7" name="Line 25">
            <a:extLst>
              <a:ext uri="{FF2B5EF4-FFF2-40B4-BE49-F238E27FC236}">
                <a16:creationId xmlns:a16="http://schemas.microsoft.com/office/drawing/2014/main" id="{EE880F89-7DF2-0B46-BDEC-199FB3AE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845" y="3193770"/>
            <a:ext cx="460812" cy="14412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78" name="Freeform 26">
            <a:extLst>
              <a:ext uri="{FF2B5EF4-FFF2-40B4-BE49-F238E27FC236}">
                <a16:creationId xmlns:a16="http://schemas.microsoft.com/office/drawing/2014/main" id="{4391BC5B-DC04-B141-806F-E1E3EBCF32E3}"/>
              </a:ext>
            </a:extLst>
          </p:cNvPr>
          <p:cNvSpPr>
            <a:spLocks/>
          </p:cNvSpPr>
          <p:nvPr/>
        </p:nvSpPr>
        <p:spPr bwMode="auto">
          <a:xfrm>
            <a:off x="5918317" y="3150964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FD28A3B9-D103-EB42-97F8-9CFC76DE3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6573" y="3214628"/>
            <a:ext cx="549413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3F216E2C-7CF0-F64E-9B42-B83C728EA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0273" y="3428758"/>
            <a:ext cx="1265021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5" name="Freeform 58">
            <a:extLst>
              <a:ext uri="{FF2B5EF4-FFF2-40B4-BE49-F238E27FC236}">
                <a16:creationId xmlns:a16="http://schemas.microsoft.com/office/drawing/2014/main" id="{A14C104C-28FF-8D47-8F97-5C8DD578A929}"/>
              </a:ext>
            </a:extLst>
          </p:cNvPr>
          <p:cNvSpPr>
            <a:spLocks/>
          </p:cNvSpPr>
          <p:nvPr/>
        </p:nvSpPr>
        <p:spPr bwMode="auto">
          <a:xfrm>
            <a:off x="2086173" y="337253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6" name="Line 25">
            <a:extLst>
              <a:ext uri="{FF2B5EF4-FFF2-40B4-BE49-F238E27FC236}">
                <a16:creationId xmlns:a16="http://schemas.microsoft.com/office/drawing/2014/main" id="{33EC1B7E-0227-424D-8CDA-B5A075437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650" y="3428758"/>
            <a:ext cx="796872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7FB1E121-B114-CC4D-97F9-3B4F321C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812" y="240360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Outer QUIC tunnel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A53131D-2A7B-7A43-B353-EB9EAAA3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629" y="309058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CHELLO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8EE2B1CC-360A-E847-857E-F476E083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593" y="335059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SHELLO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796F5-DE83-5A42-86C5-F7FD3347083B}"/>
              </a:ext>
            </a:extLst>
          </p:cNvPr>
          <p:cNvGrpSpPr/>
          <p:nvPr/>
        </p:nvGrpSpPr>
        <p:grpSpPr>
          <a:xfrm>
            <a:off x="5952308" y="3144908"/>
            <a:ext cx="3022431" cy="298807"/>
            <a:chOff x="5976177" y="2949092"/>
            <a:chExt cx="3086177" cy="2569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EEE771-FEE3-9546-B534-53EE7ED460A3}"/>
                </a:ext>
              </a:extLst>
            </p:cNvPr>
            <p:cNvGrpSpPr/>
            <p:nvPr/>
          </p:nvGrpSpPr>
          <p:grpSpPr>
            <a:xfrm>
              <a:off x="6148425" y="2949092"/>
              <a:ext cx="2913929" cy="101600"/>
              <a:chOff x="3179764" y="2144713"/>
              <a:chExt cx="2913929" cy="101600"/>
            </a:xfrm>
          </p:grpSpPr>
          <p:sp>
            <p:nvSpPr>
              <p:cNvPr id="66" name="Line 25">
                <a:extLst>
                  <a:ext uri="{FF2B5EF4-FFF2-40B4-BE49-F238E27FC236}">
                    <a16:creationId xmlns:a16="http://schemas.microsoft.com/office/drawing/2014/main" id="{5B6B6D32-1B18-884D-B0C4-280996FE0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656" y="2193925"/>
                <a:ext cx="856004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A3FA8832-F4BB-1D4A-8C61-4F1F1586D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505" y="2144713"/>
                <a:ext cx="103188" cy="101600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31 h 64"/>
                  <a:gd name="T4" fmla="*/ 0 w 65"/>
                  <a:gd name="T5" fmla="*/ 64 h 64"/>
                  <a:gd name="T6" fmla="*/ 0 w 6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4">
                    <a:moveTo>
                      <a:pt x="0" y="0"/>
                    </a:moveTo>
                    <a:lnTo>
                      <a:pt x="65" y="31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8" name="Line 25">
                <a:extLst>
                  <a:ext uri="{FF2B5EF4-FFF2-40B4-BE49-F238E27FC236}">
                    <a16:creationId xmlns:a16="http://schemas.microsoft.com/office/drawing/2014/main" id="{E312D30F-D7D1-C641-A5BD-EBD83F0B9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764" y="2200462"/>
                <a:ext cx="857302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E4F0344-5059-C240-9B53-B8166E71A157}"/>
                </a:ext>
              </a:extLst>
            </p:cNvPr>
            <p:cNvGrpSpPr/>
            <p:nvPr/>
          </p:nvGrpSpPr>
          <p:grpSpPr>
            <a:xfrm>
              <a:off x="5976177" y="3206084"/>
              <a:ext cx="3067831" cy="0"/>
              <a:chOff x="5976177" y="3206084"/>
              <a:chExt cx="3067831" cy="0"/>
            </a:xfrm>
          </p:grpSpPr>
          <p:sp>
            <p:nvSpPr>
              <p:cNvPr id="64" name="Line 25">
                <a:extLst>
                  <a:ext uri="{FF2B5EF4-FFF2-40B4-BE49-F238E27FC236}">
                    <a16:creationId xmlns:a16="http://schemas.microsoft.com/office/drawing/2014/main" id="{B54D80D3-FF1F-7A45-9C94-EFE7AD822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6177" y="3206084"/>
                <a:ext cx="1029551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D39A3776-A2E1-C948-8A7D-7980F92A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5319" y="3206084"/>
                <a:ext cx="868689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60" name="Line 25">
            <a:extLst>
              <a:ext uri="{FF2B5EF4-FFF2-40B4-BE49-F238E27FC236}">
                <a16:creationId xmlns:a16="http://schemas.microsoft.com/office/drawing/2014/main" id="{0DCA2432-1705-8041-9F9B-7AC143A5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685099"/>
            <a:ext cx="1481940" cy="9948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1" name="Line 25">
            <a:extLst>
              <a:ext uri="{FF2B5EF4-FFF2-40B4-BE49-F238E27FC236}">
                <a16:creationId xmlns:a16="http://schemas.microsoft.com/office/drawing/2014/main" id="{AA42AA4B-4ABB-394E-A5B7-43E0837D1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565" y="3688623"/>
            <a:ext cx="1319729" cy="504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1109AA65-90C6-CD4F-99D1-C5ECF192A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9691" y="3905252"/>
            <a:ext cx="1119442" cy="1585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052A9FD6-11F6-814B-916E-FA1F3AF1B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295" y="3921103"/>
            <a:ext cx="1096258" cy="506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65B727F4-6737-984F-B5DC-1C2255E919EC}"/>
              </a:ext>
            </a:extLst>
          </p:cNvPr>
          <p:cNvSpPr>
            <a:spLocks/>
          </p:cNvSpPr>
          <p:nvPr/>
        </p:nvSpPr>
        <p:spPr bwMode="auto">
          <a:xfrm>
            <a:off x="2033015" y="3866718"/>
            <a:ext cx="137431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66BBD-953E-A741-806B-CEA3391AC3BF}"/>
              </a:ext>
            </a:extLst>
          </p:cNvPr>
          <p:cNvGrpSpPr/>
          <p:nvPr/>
        </p:nvGrpSpPr>
        <p:grpSpPr>
          <a:xfrm>
            <a:off x="6076577" y="3618595"/>
            <a:ext cx="2853580" cy="118131"/>
            <a:chOff x="3179763" y="2144713"/>
            <a:chExt cx="2913930" cy="101600"/>
          </a:xfrm>
        </p:grpSpPr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0D754803-42D0-4241-A7CB-7FC15F8CD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607" y="2193925"/>
              <a:ext cx="8560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2FF5609A-D3B3-E848-987A-4950D7A0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505" y="2144713"/>
              <a:ext cx="103188" cy="101600"/>
            </a:xfrm>
            <a:custGeom>
              <a:avLst/>
              <a:gdLst>
                <a:gd name="T0" fmla="*/ 0 w 65"/>
                <a:gd name="T1" fmla="*/ 0 h 64"/>
                <a:gd name="T2" fmla="*/ 65 w 65"/>
                <a:gd name="T3" fmla="*/ 31 h 64"/>
                <a:gd name="T4" fmla="*/ 0 w 65"/>
                <a:gd name="T5" fmla="*/ 64 h 64"/>
                <a:gd name="T6" fmla="*/ 0 w 65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4">
                  <a:moveTo>
                    <a:pt x="0" y="0"/>
                  </a:moveTo>
                  <a:lnTo>
                    <a:pt x="65" y="31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C10025C7-5820-2740-A996-71BD03588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5D9C5B-4FE0-E44C-A0E9-83811B7BAF6B}"/>
              </a:ext>
            </a:extLst>
          </p:cNvPr>
          <p:cNvGrpSpPr/>
          <p:nvPr/>
        </p:nvGrpSpPr>
        <p:grpSpPr>
          <a:xfrm>
            <a:off x="6083983" y="3905253"/>
            <a:ext cx="2823192" cy="7601"/>
            <a:chOff x="3179763" y="2193925"/>
            <a:chExt cx="2882899" cy="6537"/>
          </a:xfrm>
        </p:grpSpPr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A2A88C10-5E4A-C047-A323-F803C65FA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4006" y="2193925"/>
              <a:ext cx="8386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DEFB554E-392F-EE46-9FB7-4B266AB5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6" name="Freeform 14">
            <a:extLst>
              <a:ext uri="{FF2B5EF4-FFF2-40B4-BE49-F238E27FC236}">
                <a16:creationId xmlns:a16="http://schemas.microsoft.com/office/drawing/2014/main" id="{394CEE5F-D387-FE49-BCB2-7D89984B1C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040453" y="2486882"/>
            <a:ext cx="45719" cy="1789033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183F8C47-7EF8-A14A-9B42-D33808957CB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985006" y="2496298"/>
            <a:ext cx="45719" cy="177961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FC8F3012-50C7-2F45-96BB-35903DE4FBF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60428" y="2495034"/>
            <a:ext cx="45719" cy="178088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EC24260-BFB5-5C49-B018-9C123E0A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1870757"/>
            <a:ext cx="953769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49553F7-4F3A-0A41-AD2C-55F4A94F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2002799"/>
            <a:ext cx="953769" cy="4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dirty="0">
                <a:solidFill>
                  <a:srgbClr val="FFFFFF"/>
                </a:solidFill>
                <a:latin typeface="Calibri" panose="020F0502020204030204" pitchFamily="34" charset="0"/>
              </a:rPr>
              <a:t>(QUIC)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D828A0F-A8DE-254B-BD60-C11433FF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227" y="1870757"/>
            <a:ext cx="1304983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9D4617D-FC75-334F-87F4-8DEEEEC6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15" y="2079039"/>
            <a:ext cx="1276254" cy="23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Proxy</a:t>
            </a:r>
            <a:endParaRPr kumimoji="0" lang="sv-SE" altLang="sv-SE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CC020D28-C95C-B240-8E57-4ACE6180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870757"/>
            <a:ext cx="911402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7E84372C-1497-9B40-98D1-83E1437B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992150"/>
            <a:ext cx="911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Server</a:t>
            </a:r>
            <a:b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</a:b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(QUIC)</a:t>
            </a:r>
          </a:p>
        </p:txBody>
      </p:sp>
      <p:sp>
        <p:nvSpPr>
          <p:cNvPr id="83" name="Rectangle 64">
            <a:extLst>
              <a:ext uri="{FF2B5EF4-FFF2-40B4-BE49-F238E27FC236}">
                <a16:creationId xmlns:a16="http://schemas.microsoft.com/office/drawing/2014/main" id="{75358938-0705-E143-BB31-A6A5CA51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790" y="3813191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ACK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 A</a:t>
            </a:r>
            <a:endParaRPr lang="sv-SE" altLang="sv-SE" sz="1200" dirty="0"/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AA03C245-2497-7641-8B72-0CDF4478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993" y="285408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Inner QUIC </a:t>
            </a:r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connection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01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2A1-5907-B944-8324-15FB1ACA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Usage Scenarios</a:t>
            </a:r>
            <a:br>
              <a:rPr lang="en-GB" b="1"/>
            </a:br>
            <a:r>
              <a:rPr lang="en-GB" b="1"/>
              <a:t>draft-kuehlewind-quic-substrate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BE01-3745-A347-A5B1-DB80BA186C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11277146" cy="4392612"/>
          </a:xfrm>
        </p:spPr>
        <p:txBody>
          <a:bodyPr/>
          <a:lstStyle/>
          <a:p>
            <a:r>
              <a:rPr lang="en-GB" b="1" dirty="0"/>
              <a:t>Obfuscation via Tunnelling</a:t>
            </a:r>
          </a:p>
          <a:p>
            <a:pPr lvl="1"/>
            <a:r>
              <a:rPr lang="en-GB" sz="1800" dirty="0"/>
              <a:t>Client knows proxy and connects to request forwarding</a:t>
            </a:r>
          </a:p>
          <a:p>
            <a:pPr lvl="2"/>
            <a:r>
              <a:rPr lang="en-GB" sz="1800" dirty="0"/>
              <a:t>Client and proxy have a trust relationship and can optionally authenticate each other (see MASQUE)</a:t>
            </a:r>
          </a:p>
          <a:p>
            <a:pPr lvl="1"/>
            <a:r>
              <a:rPr lang="en-GB" sz="1800" dirty="0"/>
              <a:t>Server is not aware of the proxy and does not see the clients IP address</a:t>
            </a:r>
          </a:p>
          <a:p>
            <a:r>
              <a:rPr lang="en-GB" b="1" dirty="0"/>
              <a:t>Advanced Support of User Agents</a:t>
            </a:r>
          </a:p>
          <a:p>
            <a:pPr lvl="1"/>
            <a:r>
              <a:rPr lang="en-GB" sz="1800" dirty="0"/>
              <a:t>Proxy provides additional functionality (located "close" to the client e.g. access network)</a:t>
            </a:r>
          </a:p>
          <a:p>
            <a:pPr lvl="1"/>
            <a:r>
              <a:rPr lang="en-GB" sz="1800" dirty="0"/>
              <a:t>Clients request function and may provide information to the proxy; optionally server can be aware</a:t>
            </a:r>
          </a:p>
          <a:p>
            <a:pPr lvl="1"/>
            <a:r>
              <a:rPr lang="en-GB" b="1" dirty="0"/>
              <a:t>Security and Access Policy Enforcement</a:t>
            </a:r>
          </a:p>
          <a:p>
            <a:r>
              <a:rPr lang="en-GB" b="1" dirty="0"/>
              <a:t>Frontend Support for Load Balancing and Migration/Mobility</a:t>
            </a:r>
          </a:p>
          <a:p>
            <a:pPr lvl="1"/>
            <a:r>
              <a:rPr lang="en-GB" sz="1800" dirty="0"/>
              <a:t>(Reverse) proxy may or may not be under the the same administrative domain as the service provider</a:t>
            </a:r>
          </a:p>
          <a:p>
            <a:pPr lvl="1"/>
            <a:r>
              <a:rPr lang="en-GB" sz="1800" dirty="0"/>
              <a:t>Proxy supports load balancing and/or mobility without terminating the e2e/app security association </a:t>
            </a:r>
          </a:p>
          <a:p>
            <a:pPr lvl="1"/>
            <a:r>
              <a:rPr lang="en-GB" b="1" dirty="0"/>
              <a:t>IoT Gateways</a:t>
            </a:r>
          </a:p>
          <a:p>
            <a:r>
              <a:rPr lang="en-GB" b="1" dirty="0"/>
              <a:t>Multi-hop Chaining (aka Onion Routing)</a:t>
            </a:r>
          </a:p>
          <a:p>
            <a:pPr lvl="1"/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18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A19-E90E-5646-B59A-EDB3147A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and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3074-6E0D-6040-9137-431FDA30A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Trust and authentication</a:t>
            </a:r>
          </a:p>
          <a:p>
            <a:r>
              <a:rPr lang="en-GB" dirty="0"/>
              <a:t>Control protocol and support functions</a:t>
            </a:r>
          </a:p>
          <a:p>
            <a:r>
              <a:rPr lang="en-GB" dirty="0"/>
              <a:t>Discovery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38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9DB-3927-6D4E-B4A4-80F7254B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647E-30BE-0A41-B3BC-64D9BA88D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QUIC </a:t>
            </a:r>
            <a:r>
              <a:rPr lang="de-DE" dirty="0" err="1"/>
              <a:t>as</a:t>
            </a:r>
            <a:r>
              <a:rPr lang="de-DE" dirty="0"/>
              <a:t> a Substrate - </a:t>
            </a:r>
            <a:r>
              <a:rPr lang="de-DE" dirty="0">
                <a:hlinkClick r:id="rId2"/>
              </a:rPr>
              <a:t>https://tools.ietf.org/html/draft-kuehlewind-quic-substrate-00</a:t>
            </a:r>
            <a:endParaRPr lang="en-US" altLang="en-US" dirty="0"/>
          </a:p>
          <a:p>
            <a:r>
              <a:rPr lang="en-US" altLang="en-US" dirty="0"/>
              <a:t>MASQUE - </a:t>
            </a:r>
            <a:r>
              <a:rPr lang="en-US" altLang="en-US" dirty="0">
                <a:hlinkClick r:id="rId3"/>
              </a:rPr>
              <a:t>https://tools.ietf.org/html/draft-schinazi-masque</a:t>
            </a:r>
            <a:r>
              <a:rPr lang="en-US" altLang="en-US" dirty="0"/>
              <a:t> </a:t>
            </a:r>
          </a:p>
          <a:p>
            <a:r>
              <a:rPr lang="de-DE" dirty="0"/>
              <a:t>HTTP Transport Authentication - </a:t>
            </a:r>
            <a:r>
              <a:rPr lang="de-DE" dirty="0">
                <a:hlinkClick r:id="rId4"/>
              </a:rPr>
              <a:t>https://tools.ietf.org/html/draft-schinazi-httpbis-transport-auth-00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Also, previous and related drafts:</a:t>
            </a:r>
          </a:p>
          <a:p>
            <a:pPr lvl="1"/>
            <a:r>
              <a:rPr lang="en-US" altLang="en-US" dirty="0"/>
              <a:t>HELLIUM - </a:t>
            </a:r>
            <a:r>
              <a:rPr lang="en-US" altLang="en-US" dirty="0">
                <a:hlinkClick r:id="rId5"/>
              </a:rPr>
              <a:t>https://tools.ietf.org/html/draft-schwartz-httpbis-helium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HINT - </a:t>
            </a:r>
            <a:r>
              <a:rPr lang="en-US" altLang="en-US" dirty="0">
                <a:hlinkClick r:id="rId6"/>
              </a:rPr>
              <a:t>https://tools.ietf.org/html/draft-pardue-httpbis-http-network-tunnelling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QUIC Datagram - </a:t>
            </a:r>
            <a:r>
              <a:rPr lang="en-US" altLang="en-US" dirty="0">
                <a:hlinkClick r:id="rId7"/>
              </a:rPr>
              <a:t>https://tools.ietf.org/html/draft-pauly-quic-datagram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0CDD8-A1AE-4648-A710-D2CA47030888}"/>
              </a:ext>
            </a:extLst>
          </p:cNvPr>
          <p:cNvSpPr txBox="1"/>
          <p:nvPr/>
        </p:nvSpPr>
        <p:spPr bwMode="auto">
          <a:xfrm>
            <a:off x="10960925" y="4690753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8815926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988EFFFAD8B4CB063808EBFFE5ED8" ma:contentTypeVersion="4" ma:contentTypeDescription="Create a new document." ma:contentTypeScope="" ma:versionID="326545bdbe4a849a65846e87af1adca5">
  <xsd:schema xmlns:xsd="http://www.w3.org/2001/XMLSchema" xmlns:xs="http://www.w3.org/2001/XMLSchema" xmlns:p="http://schemas.microsoft.com/office/2006/metadata/properties" xmlns:ns2="ea2c9013-ea93-489e-bc80-8fba65eb0fde" xmlns:ns3="b854da82-ec39-4286-bd20-ffc5d329d619" targetNamespace="http://schemas.microsoft.com/office/2006/metadata/properties" ma:root="true" ma:fieldsID="860a7e03e5f7f65cf71f4c5f4c9fc92a" ns2:_="" ns3:_="">
    <xsd:import namespace="ea2c9013-ea93-489e-bc80-8fba65eb0fde"/>
    <xsd:import namespace="b854da82-ec39-4286-bd20-ffc5d329d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c9013-ea93-489e-bc80-8fba65eb0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4da82-ec39-4286-bd20-ffc5d329d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1A51F6-7656-4F0A-86F3-FECF8090E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c9013-ea93-489e-bc80-8fba65eb0fde"/>
    <ds:schemaRef ds:uri="b854da82-ec39-4286-bd20-ffc5d329d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09A32-61DD-4D47-AEBD-33EB311098E6}">
  <ds:schemaRefs>
    <ds:schemaRef ds:uri="http://schemas.openxmlformats.org/package/2006/metadata/core-properties"/>
    <ds:schemaRef ds:uri="b854da82-ec39-4286-bd20-ffc5d329d619"/>
    <ds:schemaRef ds:uri="http://schemas.microsoft.com/office/2006/metadata/properties"/>
    <ds:schemaRef ds:uri="http://purl.org/dc/terms/"/>
    <ds:schemaRef ds:uri="ea2c9013-ea93-489e-bc80-8fba65eb0fd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A8D3C8-4AF7-47C4-A140-76D3AFEC38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80</TotalTime>
  <Words>445</Words>
  <Application>Microsoft Macintosh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Ericsson Technical Icons</vt:lpstr>
      <vt:lpstr>Ericsson Hilda</vt:lpstr>
      <vt:lpstr>Ericsson Hilda Light</vt:lpstr>
      <vt:lpstr>Calibri</vt:lpstr>
      <vt:lpstr>Arial</vt:lpstr>
      <vt:lpstr>PresentationTemplate2017</vt:lpstr>
      <vt:lpstr>Use Cases and Requirements for  QUIC as a Substrate</vt:lpstr>
      <vt:lpstr>Goal</vt:lpstr>
      <vt:lpstr>Approach</vt:lpstr>
      <vt:lpstr>Connection Establishment</vt:lpstr>
      <vt:lpstr>Usage Scenarios draft-kuehlewind-quic-substrate</vt:lpstr>
      <vt:lpstr>Requirements and Open Issues</vt:lpstr>
      <vt:lpstr>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Bleckert</dc:creator>
  <cp:lastModifiedBy>Mirja Kuehlewind</cp:lastModifiedBy>
  <cp:revision>11</cp:revision>
  <dcterms:created xsi:type="dcterms:W3CDTF">2019-01-18T12:46:17Z</dcterms:created>
  <dcterms:modified xsi:type="dcterms:W3CDTF">2019-07-18T12:19:03Z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FooterType">
    <vt:lpwstr>PresTemp</vt:lpwstr>
  </property>
  <property fmtid="{D5CDD505-2E9C-101B-9397-08002B2CF9AE}" pid="12" name="UsedFont">
    <vt:lpwstr>Ericsson Capital TT</vt:lpwstr>
  </property>
  <property fmtid="{D5CDD505-2E9C-101B-9397-08002B2CF9AE}" pid="13" name="x">
    <vt:lpwstr>0</vt:lpwstr>
  </property>
  <property fmtid="{D5CDD505-2E9C-101B-9397-08002B2CF9AE}" pid="14" name="White">
    <vt:bool>true</vt:bool>
  </property>
  <property fmtid="{D5CDD505-2E9C-101B-9397-08002B2CF9AE}" pid="15" name="chkMetaData">
    <vt:bool>false</vt:bool>
  </property>
  <property fmtid="{D5CDD505-2E9C-101B-9397-08002B2CF9AE}" pid="16" name="chkTaglines">
    <vt:bool>true</vt:bool>
  </property>
  <property fmtid="{D5CDD505-2E9C-101B-9397-08002B2CF9AE}" pid="17" name="SecurityClass">
    <vt:lpwstr>Ericsson Internal</vt:lpwstr>
  </property>
  <property fmtid="{D5CDD505-2E9C-101B-9397-08002B2CF9AE}" pid="18" name="txtConfLabel">
    <vt:lpwstr>Ericsson Internal</vt:lpwstr>
  </property>
  <property fmtid="{D5CDD505-2E9C-101B-9397-08002B2CF9AE}" pid="19" name="optUseConfClass">
    <vt:bool>true</vt:bool>
  </property>
  <property fmtid="{D5CDD505-2E9C-101B-9397-08002B2CF9AE}" pid="20" name="optUseConfLabel">
    <vt:bool>false</vt:bool>
  </property>
  <property fmtid="{D5CDD505-2E9C-101B-9397-08002B2CF9AE}" pid="21" name="optFooterCVLDocNo">
    <vt:bool>true</vt:bool>
  </property>
  <property fmtid="{D5CDD505-2E9C-101B-9397-08002B2CF9AE}" pid="22" name="optFooterCVLCopyright">
    <vt:bool>false</vt:bool>
  </property>
  <property fmtid="{D5CDD505-2E9C-101B-9397-08002B2CF9AE}" pid="23" name="optEnterText1">
    <vt:bool>false</vt:bool>
  </property>
  <property fmtid="{D5CDD505-2E9C-101B-9397-08002B2CF9AE}" pid="24" name="optFooterCVLConfLabel">
    <vt:bool>true</vt:bool>
  </property>
  <property fmtid="{D5CDD505-2E9C-101B-9397-08002B2CF9AE}" pid="25" name="optEnterText2">
    <vt:bool>false</vt:bool>
  </property>
  <property fmtid="{D5CDD505-2E9C-101B-9397-08002B2CF9AE}" pid="26" name="optFooterCVLTitle">
    <vt:bool>true</vt:bool>
  </property>
  <property fmtid="{D5CDD505-2E9C-101B-9397-08002B2CF9AE}" pid="27" name="optFooterCVLPrep">
    <vt:bool>false</vt:bool>
  </property>
  <property fmtid="{D5CDD505-2E9C-101B-9397-08002B2CF9AE}" pid="28" name="optEnterText3">
    <vt:bool>false</vt:bool>
  </property>
  <property fmtid="{D5CDD505-2E9C-101B-9397-08002B2CF9AE}" pid="29" name="optFooterCVLDate">
    <vt:bool>true</vt:bool>
  </property>
  <property fmtid="{D5CDD505-2E9C-101B-9397-08002B2CF9AE}" pid="30" name="optEnterText4">
    <vt:bool>false</vt:bool>
  </property>
  <property fmtid="{D5CDD505-2E9C-101B-9397-08002B2CF9AE}" pid="31" name="LeftFooterField">
    <vt:lpwstr> </vt:lpwstr>
  </property>
  <property fmtid="{D5CDD505-2E9C-101B-9397-08002B2CF9AE}" pid="32" name="MiddleFooterField">
    <vt:lpwstr> </vt:lpwstr>
  </property>
  <property fmtid="{D5CDD505-2E9C-101B-9397-08002B2CF9AE}" pid="33" name="RightFooterField">
    <vt:lpwstr> </vt:lpwstr>
  </property>
  <property fmtid="{D5CDD505-2E9C-101B-9397-08002B2CF9AE}" pid="34" name="RightFooterField2">
    <vt:lpwstr> </vt:lpwstr>
  </property>
  <property fmtid="{D5CDD505-2E9C-101B-9397-08002B2CF9AE}" pid="35" name="TotalNumb">
    <vt:bool>false</vt:bool>
  </property>
  <property fmtid="{D5CDD505-2E9C-101B-9397-08002B2CF9AE}" pid="36" name="Pages">
    <vt:bool>true</vt:bool>
  </property>
  <property fmtid="{D5CDD505-2E9C-101B-9397-08002B2CF9AE}" pid="37" name="chkShowAll">
    <vt:bool>false</vt:bool>
  </property>
  <property fmtid="{D5CDD505-2E9C-101B-9397-08002B2CF9AE}" pid="38" name="chkOnlyTitle">
    <vt:bool>false</vt:bool>
  </property>
  <property fmtid="{D5CDD505-2E9C-101B-9397-08002B2CF9AE}" pid="39" name="chkPrep">
    <vt:bool>true</vt:bool>
  </property>
  <property fmtid="{D5CDD505-2E9C-101B-9397-08002B2CF9AE}" pid="40" name="chkAppr">
    <vt:bool>true</vt:bool>
  </property>
  <property fmtid="{D5CDD505-2E9C-101B-9397-08002B2CF9AE}" pid="41" name="chkConf">
    <vt:bool>true</vt:bool>
  </property>
  <property fmtid="{D5CDD505-2E9C-101B-9397-08002B2CF9AE}" pid="42" name="chkDate">
    <vt:bool>true</vt:bool>
  </property>
  <property fmtid="{D5CDD505-2E9C-101B-9397-08002B2CF9AE}" pid="43" name="chkDocNo">
    <vt:bool>true</vt:bool>
  </property>
  <property fmtid="{D5CDD505-2E9C-101B-9397-08002B2CF9AE}" pid="44" name="chkRev">
    <vt:bool>true</vt:bool>
  </property>
  <property fmtid="{D5CDD505-2E9C-101B-9397-08002B2CF9AE}" pid="45" name="chkTitle">
    <vt:bool>false</vt:bool>
  </property>
  <property fmtid="{D5CDD505-2E9C-101B-9397-08002B2CF9AE}" pid="46" name="chkExtConf">
    <vt:bool>false</vt:bool>
  </property>
  <property fmtid="{D5CDD505-2E9C-101B-9397-08002B2CF9AE}" pid="47" name="BCategory">
    <vt:lpwstr>Research &amp; Development</vt:lpwstr>
  </property>
  <property fmtid="{D5CDD505-2E9C-101B-9397-08002B2CF9AE}" pid="48" name="BSubject">
    <vt:lpwstr>Strategy, Target &amp; Performance Management</vt:lpwstr>
  </property>
  <property fmtid="{D5CDD505-2E9C-101B-9397-08002B2CF9AE}" pid="49" name="DocType">
    <vt:lpwstr>Template</vt:lpwstr>
  </property>
  <property fmtid="{D5CDD505-2E9C-101B-9397-08002B2CF9AE}" pid="50" name="ExtConf">
    <vt:lpwstr/>
  </property>
  <property fmtid="{D5CDD505-2E9C-101B-9397-08002B2CF9AE}" pid="51" name="Keyword">
    <vt:lpwstr>mini-SoD,  Statement of Direction (SoD) for Standardizatio</vt:lpwstr>
  </property>
  <property fmtid="{D5CDD505-2E9C-101B-9397-08002B2CF9AE}" pid="52" name="ContentTypeId">
    <vt:lpwstr>0x010100C03988EFFFAD8B4CB063808EBFFE5ED8</vt:lpwstr>
  </property>
  <property fmtid="{D5CDD505-2E9C-101B-9397-08002B2CF9AE}" pid="53" name="AuthorIds_UIVersion_1024">
    <vt:lpwstr>11</vt:lpwstr>
  </property>
</Properties>
</file>