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89BFCD6-182B-4A73-B44C-3888394C2FE5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8A0E410-B8FA-48AF-8BD3-518245016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59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FCD6-182B-4A73-B44C-3888394C2FE5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410-B8FA-48AF-8BD3-518245016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10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FCD6-182B-4A73-B44C-3888394C2FE5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410-B8FA-48AF-8BD3-518245016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14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FCD6-182B-4A73-B44C-3888394C2FE5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410-B8FA-48AF-8BD3-5182450166D6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8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FCD6-182B-4A73-B44C-3888394C2FE5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410-B8FA-48AF-8BD3-518245016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43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FCD6-182B-4A73-B44C-3888394C2FE5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410-B8FA-48AF-8BD3-518245016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52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FCD6-182B-4A73-B44C-3888394C2FE5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410-B8FA-48AF-8BD3-518245016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4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FCD6-182B-4A73-B44C-3888394C2FE5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410-B8FA-48AF-8BD3-518245016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06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FCD6-182B-4A73-B44C-3888394C2FE5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410-B8FA-48AF-8BD3-518245016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06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FCD6-182B-4A73-B44C-3888394C2FE5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410-B8FA-48AF-8BD3-518245016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86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FCD6-182B-4A73-B44C-3888394C2FE5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410-B8FA-48AF-8BD3-518245016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0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FCD6-182B-4A73-B44C-3888394C2FE5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410-B8FA-48AF-8BD3-518245016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72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FCD6-182B-4A73-B44C-3888394C2FE5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410-B8FA-48AF-8BD3-518245016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4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FCD6-182B-4A73-B44C-3888394C2FE5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410-B8FA-48AF-8BD3-518245016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69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FCD6-182B-4A73-B44C-3888394C2FE5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410-B8FA-48AF-8BD3-518245016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95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FCD6-182B-4A73-B44C-3888394C2FE5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410-B8FA-48AF-8BD3-518245016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6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FCD6-182B-4A73-B44C-3888394C2FE5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0E410-B8FA-48AF-8BD3-518245016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05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BFCD6-182B-4A73-B44C-3888394C2FE5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0E410-B8FA-48AF-8BD3-5182450166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950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5B7FE-9F8F-4351-8A58-7A57F95DC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829" y="1280305"/>
            <a:ext cx="10216341" cy="98075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Квантовые вычисления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4044C8-3A3B-4D1E-B96C-3BECFF27B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1" y="2261062"/>
            <a:ext cx="8791575" cy="1655762"/>
          </a:xfrm>
        </p:spPr>
        <p:txBody>
          <a:bodyPr/>
          <a:lstStyle/>
          <a:p>
            <a:r>
              <a:rPr lang="ru-RU" dirty="0"/>
              <a:t>принципы работы и потенциальное влияние на программирование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7F91262-B965-4F2C-B27D-BAB195F5B23C}"/>
              </a:ext>
            </a:extLst>
          </p:cNvPr>
          <p:cNvSpPr txBox="1">
            <a:spLocks/>
          </p:cNvSpPr>
          <p:nvPr/>
        </p:nvSpPr>
        <p:spPr>
          <a:xfrm>
            <a:off x="9725891" y="5388176"/>
            <a:ext cx="2231706" cy="105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Тевренчиди П. Г.</a:t>
            </a:r>
          </a:p>
          <a:p>
            <a:pPr algn="ctr"/>
            <a:r>
              <a:rPr lang="ru-RU" dirty="0"/>
              <a:t>К0709-24</a:t>
            </a:r>
            <a:r>
              <a:rPr lang="en-US" dirty="0"/>
              <a:t>/</a:t>
            </a:r>
            <a:r>
              <a:rPr lang="ru-RU" dirty="0"/>
              <a:t>1</a:t>
            </a:r>
          </a:p>
        </p:txBody>
      </p:sp>
      <p:pic>
        <p:nvPicPr>
          <p:cNvPr id="11266" name="Picture 2" descr="Picture background">
            <a:extLst>
              <a:ext uri="{FF2B5EF4-FFF2-40B4-BE49-F238E27FC236}">
                <a16:creationId xmlns:a16="http://schemas.microsoft.com/office/drawing/2014/main" id="{A81B39DB-9E6F-4051-AA1B-5B075F735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966" y="2967776"/>
            <a:ext cx="5081155" cy="33891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05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33C8C-0BED-47ED-B8CE-87617736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Проблемы и перспективы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E73EBA-D194-4BEA-B4C6-B2F7B8664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2164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Основные вызовы:</a:t>
            </a:r>
          </a:p>
          <a:p>
            <a:r>
              <a:rPr lang="ru-RU" dirty="0" err="1"/>
              <a:t>Декогеренция</a:t>
            </a:r>
            <a:r>
              <a:rPr lang="ru-RU" dirty="0"/>
              <a:t> — потеря квантового состояния.</a:t>
            </a:r>
          </a:p>
          <a:p>
            <a:r>
              <a:rPr lang="ru-RU" dirty="0"/>
              <a:t>Масштабируемость — увеличение количества </a:t>
            </a:r>
            <a:r>
              <a:rPr lang="ru-RU" dirty="0" err="1"/>
              <a:t>кубитов</a:t>
            </a:r>
            <a:r>
              <a:rPr lang="ru-RU" dirty="0"/>
              <a:t>.</a:t>
            </a:r>
          </a:p>
          <a:p>
            <a:r>
              <a:rPr lang="ru-RU" dirty="0"/>
              <a:t>Коррекция ошибок — защита от сбоев.</a:t>
            </a:r>
          </a:p>
          <a:p>
            <a:endParaRPr lang="ru-RU" dirty="0"/>
          </a:p>
        </p:txBody>
      </p:sp>
      <p:pic>
        <p:nvPicPr>
          <p:cNvPr id="8194" name="Picture 2" descr="Picture background">
            <a:extLst>
              <a:ext uri="{FF2B5EF4-FFF2-40B4-BE49-F238E27FC236}">
                <a16:creationId xmlns:a16="http://schemas.microsoft.com/office/drawing/2014/main" id="{A189E185-055B-480D-A7A2-AF820B3F3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510" y="4020344"/>
            <a:ext cx="3302924" cy="24771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2217C-A4A6-44F4-830F-F71A9C37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Этические вопросы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19F970-A44D-4A53-B73F-2707F385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Квантовые технологии поднимают важные этические вопросы: безопасность данных, регулирование использования и влияние на рынок труда.</a:t>
            </a:r>
          </a:p>
        </p:txBody>
      </p:sp>
      <p:pic>
        <p:nvPicPr>
          <p:cNvPr id="9218" name="Picture 2" descr="Picture background">
            <a:extLst>
              <a:ext uri="{FF2B5EF4-FFF2-40B4-BE49-F238E27FC236}">
                <a16:creationId xmlns:a16="http://schemas.microsoft.com/office/drawing/2014/main" id="{8FE69A82-FD2C-4FDA-BC95-CB51D12D8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422" y="3887128"/>
            <a:ext cx="3821084" cy="25457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Picture background">
            <a:extLst>
              <a:ext uri="{FF2B5EF4-FFF2-40B4-BE49-F238E27FC236}">
                <a16:creationId xmlns:a16="http://schemas.microsoft.com/office/drawing/2014/main" id="{181F8A6E-C3C7-4A53-9BF6-914906184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421" y="3887128"/>
            <a:ext cx="3821083" cy="25486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64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14B71-034D-4C80-A4A8-09341C9D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80349"/>
            <a:ext cx="9905998" cy="1478570"/>
          </a:xfrm>
        </p:spPr>
        <p:txBody>
          <a:bodyPr/>
          <a:lstStyle/>
          <a:p>
            <a:r>
              <a:rPr lang="ru-RU" b="1" dirty="0"/>
              <a:t>Заключение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E97ADA-444A-4896-A1F2-92F9CC67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Квантовые вычисления — это будущее науки и технологий. Несмотря на текущие проблемы, они открывают новые горизонты для решения сложных задач.</a:t>
            </a:r>
          </a:p>
        </p:txBody>
      </p:sp>
      <p:pic>
        <p:nvPicPr>
          <p:cNvPr id="10242" name="Picture 2" descr="Picture background">
            <a:extLst>
              <a:ext uri="{FF2B5EF4-FFF2-40B4-BE49-F238E27FC236}">
                <a16:creationId xmlns:a16="http://schemas.microsoft.com/office/drawing/2014/main" id="{585C3AAF-7418-46F9-880C-83DFB6AD5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243" y="3429000"/>
            <a:ext cx="5328458" cy="29920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82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8C4F6-E734-46EA-8559-DA07B5BB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6756378B-67F9-4051-9E2C-2832DF178C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027" y="1767348"/>
            <a:ext cx="4665945" cy="466594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28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7829D-C3A9-41DE-9A1B-EF5ECE358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6124B7-E29D-489C-A4E8-987EC938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33" y="1916977"/>
            <a:ext cx="5874530" cy="3436418"/>
          </a:xfrm>
        </p:spPr>
        <p:txBody>
          <a:bodyPr/>
          <a:lstStyle/>
          <a:p>
            <a:r>
              <a:rPr lang="ru-RU" dirty="0"/>
              <a:t>Квантовые вычисления сегодня — это революционная технология XXI века. Они меняют правила игры в области обработки данных, предлагая решения задач, которые кажутся невозможными для классических компьютеров.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AE792711-C510-444D-A440-94A66D793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943" y="1835527"/>
            <a:ext cx="4446993" cy="29253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6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279F4-9789-4218-BEA0-8AAA7CD2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Основы квантовых вычислений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257423-1D44-40F1-BAF1-57527182E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Основной единицей информации в квантовых компьютерах является </a:t>
            </a:r>
            <a:r>
              <a:rPr lang="ru-RU" i="1" dirty="0" err="1"/>
              <a:t>кубит</a:t>
            </a:r>
            <a:r>
              <a:rPr lang="ru-RU" i="1" dirty="0"/>
              <a:t> </a:t>
            </a:r>
            <a:r>
              <a:rPr lang="ru-RU" dirty="0"/>
              <a:t>. В отличие от бита, который может быть только 0 или 1, </a:t>
            </a:r>
            <a:r>
              <a:rPr lang="ru-RU" dirty="0" err="1"/>
              <a:t>кубит</a:t>
            </a:r>
            <a:r>
              <a:rPr lang="ru-RU" dirty="0"/>
              <a:t> может находиться в состоянии суперпозиции, представляя одновременно 0 и 1.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325226C3-5802-4F53-83A5-FC7B120CD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618" y="3828010"/>
            <a:ext cx="3810000" cy="260032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52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B7DCA-E50D-491E-B711-CC3DFACA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Фундаментальные принципы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9190B9-F2EA-4B39-87CF-302292519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228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Три ключевых принципа квантовых вычислений:</a:t>
            </a:r>
          </a:p>
          <a:p>
            <a:r>
              <a:rPr lang="ru-RU" dirty="0"/>
              <a:t>Суперпозиция — одновременное присутствие в нескольких состояниях.</a:t>
            </a:r>
          </a:p>
          <a:p>
            <a:r>
              <a:rPr lang="ru-RU" dirty="0"/>
              <a:t>Запутанность — связь между </a:t>
            </a:r>
            <a:r>
              <a:rPr lang="ru-RU" dirty="0" err="1"/>
              <a:t>кубитами</a:t>
            </a:r>
            <a:r>
              <a:rPr lang="ru-RU" dirty="0"/>
              <a:t>, сохраняющаяся на расстоянии.</a:t>
            </a:r>
          </a:p>
          <a:p>
            <a:r>
              <a:rPr lang="ru-RU" dirty="0" err="1"/>
              <a:t>Декогеренция</a:t>
            </a:r>
            <a:r>
              <a:rPr lang="ru-RU" dirty="0"/>
              <a:t> — потеря квантового состояния из-за воздействия внешней среды."</a:t>
            </a:r>
          </a:p>
          <a:p>
            <a:endParaRPr lang="ru-RU" dirty="0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CB3E7304-8D0B-4880-859A-3A8BE1897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09" y="4100624"/>
            <a:ext cx="3260348" cy="22586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09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88D1F-C8EC-485A-8ECC-EF7CFA12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Реализация </a:t>
            </a:r>
            <a:r>
              <a:rPr lang="ru-RU" b="1" dirty="0" err="1"/>
              <a:t>кубитов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FB7DDC-09A9-4BB2-92EB-6DB29CEE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659" y="2279968"/>
            <a:ext cx="4571796" cy="3694113"/>
          </a:xfrm>
        </p:spPr>
        <p:txBody>
          <a:bodyPr/>
          <a:lstStyle/>
          <a:p>
            <a:r>
              <a:rPr lang="ru-RU" dirty="0"/>
              <a:t>Существует несколько способов создания </a:t>
            </a:r>
            <a:r>
              <a:rPr lang="ru-RU" dirty="0" err="1"/>
              <a:t>кубитов</a:t>
            </a:r>
            <a:r>
              <a:rPr lang="ru-RU" dirty="0"/>
              <a:t>: сверхпроводящие, ионные ловушки, топологические и фотонные. Каждый метод имеет свои преимущества и недостатки.</a:t>
            </a:r>
          </a:p>
        </p:txBody>
      </p:sp>
      <p:pic>
        <p:nvPicPr>
          <p:cNvPr id="4098" name="Picture 2" descr="https://avatars.mds.yandex.net/i?id=faec0f58113f0182caec3f0a8ce45fa17e71bd12-4921558-images-thumbs&amp;n=13">
            <a:extLst>
              <a:ext uri="{FF2B5EF4-FFF2-40B4-BE49-F238E27FC236}">
                <a16:creationId xmlns:a16="http://schemas.microsoft.com/office/drawing/2014/main" id="{8B0E621E-69B6-44D9-B56F-D719494CC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716" y="3764107"/>
            <a:ext cx="4572000" cy="25717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icture background">
            <a:extLst>
              <a:ext uri="{FF2B5EF4-FFF2-40B4-BE49-F238E27FC236}">
                <a16:creationId xmlns:a16="http://schemas.microsoft.com/office/drawing/2014/main" id="{2E314DE9-84CA-4CE6-BD6B-45FA3ABCE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267" y="1346662"/>
            <a:ext cx="4289947" cy="22522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67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79FAA-F54D-4DFF-A1EF-13F7949E2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Квантовые алгоритмы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E44F12-FBFA-4B63-9D8F-4C74B67E4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Примеры квантовых алгоритмов:</a:t>
            </a:r>
          </a:p>
          <a:p>
            <a:r>
              <a:rPr lang="ru-RU" dirty="0"/>
              <a:t>Алгоритм </a:t>
            </a:r>
            <a:r>
              <a:rPr lang="ru-RU" dirty="0" err="1"/>
              <a:t>Шора</a:t>
            </a:r>
            <a:r>
              <a:rPr lang="ru-RU" dirty="0"/>
              <a:t> — разложение чисел на множители.</a:t>
            </a:r>
          </a:p>
          <a:p>
            <a:r>
              <a:rPr lang="ru-RU" dirty="0"/>
              <a:t>Алгоритм Гровера — поиск в базе данных.</a:t>
            </a:r>
          </a:p>
          <a:p>
            <a:r>
              <a:rPr lang="ru-RU" dirty="0"/>
              <a:t>Квантовое моделирование — исследование сложных систем.</a:t>
            </a:r>
          </a:p>
          <a:p>
            <a:endParaRPr lang="ru-RU" dirty="0"/>
          </a:p>
        </p:txBody>
      </p:sp>
      <p:pic>
        <p:nvPicPr>
          <p:cNvPr id="5124" name="Picture 4" descr="Picture background">
            <a:extLst>
              <a:ext uri="{FF2B5EF4-FFF2-40B4-BE49-F238E27FC236}">
                <a16:creationId xmlns:a16="http://schemas.microsoft.com/office/drawing/2014/main" id="{43C07C76-A454-47B7-B41D-C76230D03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744" y="4365847"/>
            <a:ext cx="6872936" cy="227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522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53175-5FBD-4ADC-A512-E24557004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Алгоритм </a:t>
            </a:r>
            <a:r>
              <a:rPr lang="ru-RU" b="1" dirty="0" err="1"/>
              <a:t>Шора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0C0520-9F4F-429A-8696-C7FE36925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Шора</a:t>
            </a:r>
            <a:r>
              <a:rPr lang="ru-RU" dirty="0"/>
              <a:t> — квантовый алгоритм для факторизации больших чисел. Он использует квантовое преобразование Фурье (QFT) для нахождения периода функции f(x) = </a:t>
            </a:r>
            <a:r>
              <a:rPr lang="ru-RU" dirty="0" err="1"/>
              <a:t>a^x</a:t>
            </a:r>
            <a:r>
              <a:rPr lang="ru-RU" dirty="0"/>
              <a:t> </a:t>
            </a:r>
            <a:r>
              <a:rPr lang="ru-RU" dirty="0" err="1"/>
              <a:t>mod</a:t>
            </a:r>
            <a:r>
              <a:rPr lang="ru-RU" dirty="0"/>
              <a:t> N.</a:t>
            </a:r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6BA18593-2092-434A-8DCE-929569C45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651" y="4113502"/>
            <a:ext cx="3779520" cy="21259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80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DAC0F-51C8-49AE-A85F-AEDC06BE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Влияние на программирование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7C0B87-6CD2-4D98-A241-110361E98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Квантовые вычисления требуют новых подходов к программированию: специализированные языки (</a:t>
            </a:r>
            <a:r>
              <a:rPr lang="ru-RU" dirty="0" err="1"/>
              <a:t>Qiskit</a:t>
            </a:r>
            <a:r>
              <a:rPr lang="ru-RU" dirty="0"/>
              <a:t>, </a:t>
            </a:r>
            <a:r>
              <a:rPr lang="ru-RU" dirty="0" err="1"/>
              <a:t>Cirq</a:t>
            </a:r>
            <a:r>
              <a:rPr lang="ru-RU" dirty="0"/>
              <a:t>, Q#) и инструменты для разработки алгоритмов.</a:t>
            </a:r>
          </a:p>
        </p:txBody>
      </p:sp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226B3B81-4DCC-409D-8EAE-BAEFC01FA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223" y="4596938"/>
            <a:ext cx="1405014" cy="11942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icture background">
            <a:extLst>
              <a:ext uri="{FF2B5EF4-FFF2-40B4-BE49-F238E27FC236}">
                <a16:creationId xmlns:a16="http://schemas.microsoft.com/office/drawing/2014/main" id="{F32A49CD-1E95-4C3A-80DD-7CBC9FDCC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771" y="4170989"/>
            <a:ext cx="4567640" cy="187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icture background">
            <a:extLst>
              <a:ext uri="{FF2B5EF4-FFF2-40B4-BE49-F238E27FC236}">
                <a16:creationId xmlns:a16="http://schemas.microsoft.com/office/drawing/2014/main" id="{43B093CF-418F-41A4-ACDF-06F7A961B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411" y="4353791"/>
            <a:ext cx="2874818" cy="1437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30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52AD5-1A21-46CF-A6B3-2771178F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Сравнение языков программирования</a:t>
            </a:r>
            <a:br>
              <a:rPr lang="ru-RU" b="1" dirty="0"/>
            </a:b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8C48395-6582-4DE4-900F-269C79546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188487"/>
              </p:ext>
            </p:extLst>
          </p:nvPr>
        </p:nvGraphicFramePr>
        <p:xfrm>
          <a:off x="1141413" y="1975168"/>
          <a:ext cx="9906000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524242906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26374228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874568879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253656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QISKIT (IBM)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CIRQ (Google)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Q# (Microsoft)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79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Язык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Q#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928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Основные возможности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Симуляция, выполнение на IBM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Quantum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Симуляция, выполнение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OpenAI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квантовых процессорах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Строгая типизация, интеграция с .NET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945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Удобство использования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Простое для начинающих, большое сообщество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Удобный, интеграция с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TensorFlow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Более сложный, строгая типизация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699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Область применения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Широкий спектр квантовых алгоритмов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Широкий спектр квантовых алгоритмов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b="0" dirty="0">
                          <a:effectLst/>
                        </a:rPr>
                        <a:t>Разработка сложных квантовых алгоритмов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938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65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32</TotalTime>
  <Words>396</Words>
  <Application>Microsoft Office PowerPoint</Application>
  <PresentationFormat>Широкоэкранный</PresentationFormat>
  <Paragraphs>55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Tw Cen MT</vt:lpstr>
      <vt:lpstr>Контур</vt:lpstr>
      <vt:lpstr>Квантовые вычисления</vt:lpstr>
      <vt:lpstr>Введение </vt:lpstr>
      <vt:lpstr>Основы квантовых вычислений </vt:lpstr>
      <vt:lpstr>Фундаментальные принципы </vt:lpstr>
      <vt:lpstr>Реализация кубитов </vt:lpstr>
      <vt:lpstr>Квантовые алгоритмы </vt:lpstr>
      <vt:lpstr>Алгоритм Шора </vt:lpstr>
      <vt:lpstr>Влияние на программирование </vt:lpstr>
      <vt:lpstr>Сравнение языков программирования </vt:lpstr>
      <vt:lpstr>Проблемы и перспективы </vt:lpstr>
      <vt:lpstr>Этические вопросы </vt:lpstr>
      <vt:lpstr>Заключение 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LPmach</dc:creator>
  <cp:lastModifiedBy>LPmach</cp:lastModifiedBy>
  <cp:revision>5</cp:revision>
  <dcterms:created xsi:type="dcterms:W3CDTF">2025-02-17T14:22:21Z</dcterms:created>
  <dcterms:modified xsi:type="dcterms:W3CDTF">2025-02-18T09:57:14Z</dcterms:modified>
</cp:coreProperties>
</file>