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8" name="Shape 78"/>
          <p:cNvSpPr/>
          <p:nvPr>
            <p:ph type="sldImg"/>
          </p:nvPr>
        </p:nvSpPr>
        <p:spPr>
          <a:xfrm>
            <a:off x="1143000" y="685800"/>
            <a:ext cx="4572000" cy="3429000"/>
          </a:xfrm>
          <a:prstGeom prst="rect">
            <a:avLst/>
          </a:prstGeom>
        </p:spPr>
        <p:txBody>
          <a:bodyPr/>
          <a:lstStyle/>
          <a:p>
            <a:pPr/>
          </a:p>
        </p:txBody>
      </p:sp>
      <p:sp>
        <p:nvSpPr>
          <p:cNvPr id="79" name="Shape 7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lide 1 master">
    <p:bg>
      <p:bgPr>
        <a:solidFill>
          <a:srgbClr val="000000"/>
        </a:solidFill>
      </p:bgPr>
    </p:bg>
    <p:spTree>
      <p:nvGrpSpPr>
        <p:cNvPr id="1" name=""/>
        <p:cNvGrpSpPr/>
        <p:nvPr/>
      </p:nvGrpSpPr>
      <p:grpSpPr>
        <a:xfrm>
          <a:off x="0" y="0"/>
          <a:ext cx="0" cy="0"/>
          <a:chOff x="0" y="0"/>
          <a:chExt cx="0" cy="0"/>
        </a:xfrm>
      </p:grpSpPr>
      <p:sp>
        <p:nvSpPr>
          <p:cNvPr id="19" name="Shape 0"/>
          <p:cNvSpPr/>
          <p:nvPr/>
        </p:nvSpPr>
        <p:spPr>
          <a:xfrm>
            <a:off x="0" y="0"/>
            <a:ext cx="14630400" cy="8229600"/>
          </a:xfrm>
          <a:prstGeom prst="rect">
            <a:avLst/>
          </a:prstGeom>
          <a:solidFill>
            <a:srgbClr val="D9D9D9"/>
          </a:solidFill>
          <a:ln w="12700">
            <a:miter lim="400000"/>
          </a:ln>
        </p:spPr>
        <p:txBody>
          <a:bodyPr lIns="45719" rIns="45719"/>
          <a:lstStyle/>
          <a:p>
            <a:pPr/>
          </a:p>
        </p:txBody>
      </p:sp>
      <p:sp>
        <p:nvSpPr>
          <p:cNvPr id="20" name="Shape 1"/>
          <p:cNvSpPr/>
          <p:nvPr/>
        </p:nvSpPr>
        <p:spPr>
          <a:xfrm>
            <a:off x="0" y="0"/>
            <a:ext cx="14630400" cy="8229600"/>
          </a:xfrm>
          <a:prstGeom prst="rect">
            <a:avLst/>
          </a:prstGeom>
          <a:solidFill>
            <a:srgbClr val="F7F7F7"/>
          </a:solidFill>
          <a:ln w="12700">
            <a:miter lim="400000"/>
          </a:ln>
        </p:spPr>
        <p:txBody>
          <a:bodyPr lIns="45719" rIns="45719"/>
          <a:lstStyle/>
          <a:p>
            <a:pPr/>
          </a:p>
        </p:txBody>
      </p:sp>
      <p:pic>
        <p:nvPicPr>
          <p:cNvPr id="21"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lide 2 master">
    <p:bg>
      <p:bgPr>
        <a:solidFill>
          <a:srgbClr val="000000"/>
        </a:solidFill>
      </p:bgPr>
    </p:bg>
    <p:spTree>
      <p:nvGrpSpPr>
        <p:cNvPr id="1" name=""/>
        <p:cNvGrpSpPr/>
        <p:nvPr/>
      </p:nvGrpSpPr>
      <p:grpSpPr>
        <a:xfrm>
          <a:off x="0" y="0"/>
          <a:ext cx="0" cy="0"/>
          <a:chOff x="0" y="0"/>
          <a:chExt cx="0" cy="0"/>
        </a:xfrm>
      </p:grpSpPr>
      <p:sp>
        <p:nvSpPr>
          <p:cNvPr id="29" name="Shape 0"/>
          <p:cNvSpPr/>
          <p:nvPr/>
        </p:nvSpPr>
        <p:spPr>
          <a:xfrm>
            <a:off x="0" y="0"/>
            <a:ext cx="14630400" cy="8229600"/>
          </a:xfrm>
          <a:prstGeom prst="rect">
            <a:avLst/>
          </a:prstGeom>
          <a:solidFill>
            <a:srgbClr val="D9D9D9"/>
          </a:solidFill>
          <a:ln w="12700">
            <a:miter lim="400000"/>
          </a:ln>
        </p:spPr>
        <p:txBody>
          <a:bodyPr lIns="45719" rIns="45719"/>
          <a:lstStyle/>
          <a:p>
            <a:pPr/>
          </a:p>
        </p:txBody>
      </p:sp>
      <p:sp>
        <p:nvSpPr>
          <p:cNvPr id="30" name="Shape 1"/>
          <p:cNvSpPr/>
          <p:nvPr/>
        </p:nvSpPr>
        <p:spPr>
          <a:xfrm>
            <a:off x="0" y="0"/>
            <a:ext cx="14630400" cy="8229600"/>
          </a:xfrm>
          <a:prstGeom prst="rect">
            <a:avLst/>
          </a:prstGeom>
          <a:solidFill>
            <a:srgbClr val="F7F7F7"/>
          </a:solidFill>
          <a:ln w="12700">
            <a:miter lim="400000"/>
          </a:ln>
        </p:spPr>
        <p:txBody>
          <a:bodyPr lIns="45719" rIns="45719"/>
          <a:lstStyle/>
          <a:p>
            <a:pPr/>
          </a:p>
        </p:txBody>
      </p:sp>
      <p:pic>
        <p:nvPicPr>
          <p:cNvPr id="31"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lide 3 master">
    <p:bg>
      <p:bgPr>
        <a:solidFill>
          <a:srgbClr val="000000"/>
        </a:solidFill>
      </p:bgPr>
    </p:bg>
    <p:spTree>
      <p:nvGrpSpPr>
        <p:cNvPr id="1" name=""/>
        <p:cNvGrpSpPr/>
        <p:nvPr/>
      </p:nvGrpSpPr>
      <p:grpSpPr>
        <a:xfrm>
          <a:off x="0" y="0"/>
          <a:ext cx="0" cy="0"/>
          <a:chOff x="0" y="0"/>
          <a:chExt cx="0" cy="0"/>
        </a:xfrm>
      </p:grpSpPr>
      <p:sp>
        <p:nvSpPr>
          <p:cNvPr id="39" name="Shape 0"/>
          <p:cNvSpPr/>
          <p:nvPr/>
        </p:nvSpPr>
        <p:spPr>
          <a:xfrm>
            <a:off x="0" y="0"/>
            <a:ext cx="14630400" cy="8229600"/>
          </a:xfrm>
          <a:prstGeom prst="rect">
            <a:avLst/>
          </a:prstGeom>
          <a:solidFill>
            <a:srgbClr val="D9D9D9"/>
          </a:solidFill>
          <a:ln w="12700">
            <a:miter lim="400000"/>
          </a:ln>
        </p:spPr>
        <p:txBody>
          <a:bodyPr lIns="45719" rIns="45719"/>
          <a:lstStyle/>
          <a:p>
            <a:pPr/>
          </a:p>
        </p:txBody>
      </p:sp>
      <p:sp>
        <p:nvSpPr>
          <p:cNvPr id="40" name="Shape 1"/>
          <p:cNvSpPr/>
          <p:nvPr/>
        </p:nvSpPr>
        <p:spPr>
          <a:xfrm>
            <a:off x="0" y="0"/>
            <a:ext cx="14630400" cy="8229600"/>
          </a:xfrm>
          <a:prstGeom prst="rect">
            <a:avLst/>
          </a:prstGeom>
          <a:solidFill>
            <a:srgbClr val="F7F7F7"/>
          </a:solidFill>
          <a:ln w="12700">
            <a:miter lim="400000"/>
          </a:ln>
        </p:spPr>
        <p:txBody>
          <a:bodyPr lIns="45719" rIns="45719"/>
          <a:lstStyle/>
          <a:p>
            <a:pPr/>
          </a:p>
        </p:txBody>
      </p:sp>
      <p:pic>
        <p:nvPicPr>
          <p:cNvPr id="41"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lide 4 master">
    <p:bg>
      <p:bgPr>
        <a:solidFill>
          <a:srgbClr val="000000"/>
        </a:solidFill>
      </p:bgPr>
    </p:bg>
    <p:spTree>
      <p:nvGrpSpPr>
        <p:cNvPr id="1" name=""/>
        <p:cNvGrpSpPr/>
        <p:nvPr/>
      </p:nvGrpSpPr>
      <p:grpSpPr>
        <a:xfrm>
          <a:off x="0" y="0"/>
          <a:ext cx="0" cy="0"/>
          <a:chOff x="0" y="0"/>
          <a:chExt cx="0" cy="0"/>
        </a:xfrm>
      </p:grpSpPr>
      <p:sp>
        <p:nvSpPr>
          <p:cNvPr id="49" name="Shape 0"/>
          <p:cNvSpPr/>
          <p:nvPr/>
        </p:nvSpPr>
        <p:spPr>
          <a:xfrm>
            <a:off x="0" y="0"/>
            <a:ext cx="14630400" cy="8229600"/>
          </a:xfrm>
          <a:prstGeom prst="rect">
            <a:avLst/>
          </a:prstGeom>
          <a:solidFill>
            <a:srgbClr val="D9D9D9"/>
          </a:solidFill>
          <a:ln w="12700">
            <a:miter lim="400000"/>
          </a:ln>
        </p:spPr>
        <p:txBody>
          <a:bodyPr lIns="45719" rIns="45719"/>
          <a:lstStyle/>
          <a:p>
            <a:pPr/>
          </a:p>
        </p:txBody>
      </p:sp>
      <p:sp>
        <p:nvSpPr>
          <p:cNvPr id="50" name="Shape 1"/>
          <p:cNvSpPr/>
          <p:nvPr/>
        </p:nvSpPr>
        <p:spPr>
          <a:xfrm>
            <a:off x="0" y="0"/>
            <a:ext cx="14630400" cy="8229600"/>
          </a:xfrm>
          <a:prstGeom prst="rect">
            <a:avLst/>
          </a:prstGeom>
          <a:solidFill>
            <a:srgbClr val="F7F7F7"/>
          </a:solidFill>
          <a:ln w="12700">
            <a:miter lim="400000"/>
          </a:ln>
        </p:spPr>
        <p:txBody>
          <a:bodyPr lIns="45719" rIns="45719"/>
          <a:lstStyle/>
          <a:p>
            <a:pPr/>
          </a:p>
        </p:txBody>
      </p:sp>
      <p:pic>
        <p:nvPicPr>
          <p:cNvPr id="51"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lide 5 master">
    <p:bg>
      <p:bgPr>
        <a:solidFill>
          <a:srgbClr val="000000"/>
        </a:solidFill>
      </p:bgPr>
    </p:bg>
    <p:spTree>
      <p:nvGrpSpPr>
        <p:cNvPr id="1" name=""/>
        <p:cNvGrpSpPr/>
        <p:nvPr/>
      </p:nvGrpSpPr>
      <p:grpSpPr>
        <a:xfrm>
          <a:off x="0" y="0"/>
          <a:ext cx="0" cy="0"/>
          <a:chOff x="0" y="0"/>
          <a:chExt cx="0" cy="0"/>
        </a:xfrm>
      </p:grpSpPr>
      <p:sp>
        <p:nvSpPr>
          <p:cNvPr id="59" name="Shape 0"/>
          <p:cNvSpPr/>
          <p:nvPr/>
        </p:nvSpPr>
        <p:spPr>
          <a:xfrm>
            <a:off x="0" y="0"/>
            <a:ext cx="14630400" cy="8229600"/>
          </a:xfrm>
          <a:prstGeom prst="rect">
            <a:avLst/>
          </a:prstGeom>
          <a:solidFill>
            <a:srgbClr val="D9D9D9"/>
          </a:solidFill>
          <a:ln w="12700">
            <a:miter lim="400000"/>
          </a:ln>
        </p:spPr>
        <p:txBody>
          <a:bodyPr lIns="45719" rIns="45719"/>
          <a:lstStyle/>
          <a:p>
            <a:pPr/>
          </a:p>
        </p:txBody>
      </p:sp>
      <p:sp>
        <p:nvSpPr>
          <p:cNvPr id="60" name="Shape 1"/>
          <p:cNvSpPr/>
          <p:nvPr/>
        </p:nvSpPr>
        <p:spPr>
          <a:xfrm>
            <a:off x="0" y="0"/>
            <a:ext cx="14630400" cy="8229600"/>
          </a:xfrm>
          <a:prstGeom prst="rect">
            <a:avLst/>
          </a:prstGeom>
          <a:solidFill>
            <a:srgbClr val="F7F7F7"/>
          </a:solidFill>
          <a:ln w="12700">
            <a:miter lim="400000"/>
          </a:ln>
        </p:spPr>
        <p:txBody>
          <a:bodyPr lIns="45719" rIns="45719"/>
          <a:lstStyle/>
          <a:p>
            <a:pPr/>
          </a:p>
        </p:txBody>
      </p:sp>
      <p:pic>
        <p:nvPicPr>
          <p:cNvPr id="61"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lide 6 master">
    <p:bg>
      <p:bgPr>
        <a:solidFill>
          <a:srgbClr val="000000"/>
        </a:solidFill>
      </p:bgPr>
    </p:bg>
    <p:spTree>
      <p:nvGrpSpPr>
        <p:cNvPr id="1" name=""/>
        <p:cNvGrpSpPr/>
        <p:nvPr/>
      </p:nvGrpSpPr>
      <p:grpSpPr>
        <a:xfrm>
          <a:off x="0" y="0"/>
          <a:ext cx="0" cy="0"/>
          <a:chOff x="0" y="0"/>
          <a:chExt cx="0" cy="0"/>
        </a:xfrm>
      </p:grpSpPr>
      <p:sp>
        <p:nvSpPr>
          <p:cNvPr id="69" name="Shape 0"/>
          <p:cNvSpPr/>
          <p:nvPr/>
        </p:nvSpPr>
        <p:spPr>
          <a:xfrm>
            <a:off x="0" y="0"/>
            <a:ext cx="14630400" cy="8229600"/>
          </a:xfrm>
          <a:prstGeom prst="rect">
            <a:avLst/>
          </a:prstGeom>
          <a:solidFill>
            <a:srgbClr val="D9D9D9"/>
          </a:solidFill>
          <a:ln w="12700">
            <a:miter lim="400000"/>
          </a:ln>
        </p:spPr>
        <p:txBody>
          <a:bodyPr lIns="45719" rIns="45719"/>
          <a:lstStyle/>
          <a:p>
            <a:pPr/>
          </a:p>
        </p:txBody>
      </p:sp>
      <p:sp>
        <p:nvSpPr>
          <p:cNvPr id="70" name="Shape 1"/>
          <p:cNvSpPr/>
          <p:nvPr/>
        </p:nvSpPr>
        <p:spPr>
          <a:xfrm>
            <a:off x="-127963" y="-1"/>
            <a:ext cx="14630401" cy="8229601"/>
          </a:xfrm>
          <a:prstGeom prst="rect">
            <a:avLst/>
          </a:prstGeom>
          <a:solidFill>
            <a:srgbClr val="F7F7F7"/>
          </a:solidFill>
          <a:ln w="12700">
            <a:miter lim="400000"/>
          </a:ln>
          <a:extLst>
            <a:ext uri="{C572A759-6A51-4108-AA02-DFA0A04FC94B}">
              <ma14:wrappingTextBoxFlag xmlns:ma14="http://schemas.microsoft.com/office/mac/drawingml/2011/main" val="1"/>
            </a:ext>
          </a:extLst>
        </p:spPr>
        <p:txBody>
          <a:bodyPr lIns="45719" rIns="45719"/>
          <a:lstStyle/>
          <a:p>
            <a:pPr algn="ctr">
              <a:defRPr sz="2500"/>
            </a:pPr>
          </a:p>
        </p:txBody>
      </p:sp>
      <p:pic>
        <p:nvPicPr>
          <p:cNvPr id="71" name="Image 0" descr="Image 0">
            <a:hlinkClick r:id="rId2" invalidUrl="" action="" tgtFrame="" tooltip="" history="1" highlightClick="0" endSnd="0"/>
          </p:cNvPr>
          <p:cNvPicPr>
            <a:picLocks noChangeAspect="1"/>
          </p:cNvPicPr>
          <p:nvPr/>
        </p:nvPicPr>
        <p:blipFill>
          <a:blip r:embed="rId3">
            <a:extLst/>
          </a:blip>
          <a:stretch>
            <a:fillRect/>
          </a:stretch>
        </p:blipFill>
        <p:spPr>
          <a:xfrm>
            <a:off x="12839214" y="7749540"/>
            <a:ext cx="1722606" cy="411481"/>
          </a:xfrm>
          <a:prstGeom prst="rect">
            <a:avLst/>
          </a:prstGeom>
          <a:ln w="12700">
            <a:miter lim="400000"/>
          </a:ln>
        </p:spPr>
      </p:pic>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End…"/>
          <p:cNvSpPr txBox="1"/>
          <p:nvPr/>
        </p:nvSpPr>
        <p:spPr>
          <a:xfrm>
            <a:off x="3937751" y="1386316"/>
            <a:ext cx="6754898" cy="545696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0000"/>
            </a:pPr>
            <a:r>
              <a:t>End</a:t>
            </a:r>
          </a:p>
          <a:p>
            <a:pPr algn="ctr">
              <a:defRPr sz="10000"/>
            </a:pPr>
            <a:r>
              <a:t>Questions ??</a:t>
            </a:r>
          </a:p>
          <a:p>
            <a:pPr algn="ctr">
              <a:defRPr sz="10000"/>
            </a:pPr>
          </a:p>
          <a:p>
            <a:pPr algn="ctr">
              <a:defRPr sz="2500"/>
            </a:pPr>
            <a:r>
              <a:t>Will try and answer best of my understanding</a:t>
            </a:r>
          </a:p>
          <a:p>
            <a:pPr algn="ctr">
              <a:defRPr sz="2500"/>
            </a:pPr>
            <a:r>
              <a:t>….</a:t>
            </a:r>
          </a:p>
        </p:txBody>
      </p:sp>
      <p:sp>
        <p:nvSpPr>
          <p:cNvPr id="3" name="Title Text"/>
          <p:cNvSpPr txBox="1"/>
          <p:nvPr>
            <p:ph type="title"/>
          </p:nvPr>
        </p:nvSpPr>
        <p:spPr>
          <a:xfrm>
            <a:off x="731520" y="110489"/>
            <a:ext cx="13167361"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731520" y="1920239"/>
            <a:ext cx="13167361"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7071359" y="7408545"/>
            <a:ext cx="3413761" cy="438150"/>
          </a:xfrm>
          <a:prstGeom prst="rect">
            <a:avLst/>
          </a:prstGeom>
          <a:ln w="12700">
            <a:miter lim="400000"/>
          </a:ln>
        </p:spPr>
        <p:txBody>
          <a:bodyPr wrap="none" lIns="45719" rIns="45719" anchor="ctr">
            <a:spAutoFit/>
          </a:bodyPr>
          <a:lstStyle>
            <a:lvl1pPr algn="r">
              <a:defRPr sz="1200">
                <a:latin typeface="+mj-lt"/>
                <a:ea typeface="+mj-ea"/>
                <a:cs typeface="+mj-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1" name="Image 0" descr="Image 0"/>
          <p:cNvPicPr>
            <a:picLocks noChangeAspect="1"/>
          </p:cNvPicPr>
          <p:nvPr/>
        </p:nvPicPr>
        <p:blipFill>
          <a:blip r:embed="rId2">
            <a:extLst/>
          </a:blip>
          <a:srcRect l="0" t="154" r="0" b="0"/>
          <a:stretch>
            <a:fillRect/>
          </a:stretch>
        </p:blipFill>
        <p:spPr>
          <a:xfrm>
            <a:off x="0" y="12700"/>
            <a:ext cx="5486400" cy="8216900"/>
          </a:xfrm>
          <a:prstGeom prst="rect">
            <a:avLst/>
          </a:prstGeom>
          <a:ln w="12700">
            <a:miter lim="400000"/>
          </a:ln>
        </p:spPr>
      </p:pic>
      <p:sp>
        <p:nvSpPr>
          <p:cNvPr id="82" name="Text 0"/>
          <p:cNvSpPr txBox="1"/>
          <p:nvPr/>
        </p:nvSpPr>
        <p:spPr>
          <a:xfrm>
            <a:off x="6350437" y="2522458"/>
            <a:ext cx="7415928" cy="12082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800">
                <a:solidFill>
                  <a:srgbClr val="383838"/>
                </a:solidFill>
                <a:latin typeface="Patrick Hand"/>
                <a:ea typeface="Patrick Hand"/>
                <a:cs typeface="Patrick Hand"/>
                <a:sym typeface="Patrick Hand"/>
              </a:defRPr>
            </a:lvl1pPr>
          </a:lstStyle>
          <a:p>
            <a:pPr/>
            <a:r>
              <a:t>Fine-tuning Your Model: A Guide to Optimisation</a:t>
            </a:r>
          </a:p>
        </p:txBody>
      </p:sp>
      <p:sp>
        <p:nvSpPr>
          <p:cNvPr id="83" name="Text 1"/>
          <p:cNvSpPr txBox="1"/>
          <p:nvPr/>
        </p:nvSpPr>
        <p:spPr>
          <a:xfrm>
            <a:off x="6350437" y="4126943"/>
            <a:ext cx="7415928" cy="15515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1900">
                <a:solidFill>
                  <a:srgbClr val="383838"/>
                </a:solidFill>
                <a:latin typeface="Patrick Hand"/>
                <a:ea typeface="Patrick Hand"/>
                <a:cs typeface="Patrick Hand"/>
                <a:sym typeface="Patrick Hand"/>
              </a:defRPr>
            </a:lvl1pPr>
          </a:lstStyle>
          <a:p>
            <a:pPr/>
            <a:r>
              <a:t>We'll explore the essential components that drive machine learning performance, from the fundamental building blocks of models and parameters to the sophisticated techniques of optimisers and hyperparameter search.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Text 0"/>
          <p:cNvSpPr txBox="1"/>
          <p:nvPr/>
        </p:nvSpPr>
        <p:spPr>
          <a:xfrm>
            <a:off x="864036" y="1634014"/>
            <a:ext cx="2332740" cy="2993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900">
                <a:solidFill>
                  <a:srgbClr val="383838"/>
                </a:solidFill>
                <a:latin typeface="Patrick Hand"/>
                <a:ea typeface="Patrick Hand"/>
                <a:cs typeface="Patrick Hand"/>
                <a:sym typeface="Patrick Hand"/>
              </a:defRPr>
            </a:lvl1pPr>
          </a:lstStyle>
          <a:p>
            <a:pPr/>
            <a:r>
              <a:t>Models &amp; Parameters</a:t>
            </a:r>
          </a:p>
        </p:txBody>
      </p:sp>
      <p:sp>
        <p:nvSpPr>
          <p:cNvPr id="86" name="Shape 1"/>
          <p:cNvSpPr/>
          <p:nvPr/>
        </p:nvSpPr>
        <p:spPr>
          <a:xfrm>
            <a:off x="864036" y="2436376"/>
            <a:ext cx="6327697" cy="4159092"/>
          </a:xfrm>
          <a:prstGeom prst="roundRect">
            <a:avLst>
              <a:gd name="adj" fmla="val 3518"/>
            </a:avLst>
          </a:prstGeom>
          <a:solidFill>
            <a:srgbClr val="F7F7F7"/>
          </a:solidFill>
          <a:ln w="30480">
            <a:solidFill>
              <a:srgbClr val="CCCCCC"/>
            </a:solidFill>
          </a:ln>
        </p:spPr>
        <p:txBody>
          <a:bodyPr lIns="45719" rIns="45719"/>
          <a:lstStyle/>
          <a:p>
            <a:pPr/>
          </a:p>
        </p:txBody>
      </p:sp>
      <p:sp>
        <p:nvSpPr>
          <p:cNvPr id="87" name="Shape 2"/>
          <p:cNvSpPr/>
          <p:nvPr/>
        </p:nvSpPr>
        <p:spPr>
          <a:xfrm>
            <a:off x="833556" y="2436376"/>
            <a:ext cx="121921" cy="4159092"/>
          </a:xfrm>
          <a:prstGeom prst="roundRect">
            <a:avLst>
              <a:gd name="adj" fmla="val 50000"/>
            </a:avLst>
          </a:prstGeom>
          <a:solidFill>
            <a:srgbClr val="CCCCCC"/>
          </a:solidFill>
          <a:ln w="12700">
            <a:miter lim="400000"/>
          </a:ln>
        </p:spPr>
        <p:txBody>
          <a:bodyPr lIns="45719" rIns="45719"/>
          <a:lstStyle/>
          <a:p>
            <a:pPr/>
          </a:p>
        </p:txBody>
      </p:sp>
      <p:sp>
        <p:nvSpPr>
          <p:cNvPr id="88" name="Text 3"/>
          <p:cNvSpPr txBox="1"/>
          <p:nvPr/>
        </p:nvSpPr>
        <p:spPr>
          <a:xfrm>
            <a:off x="1232773" y="2713672"/>
            <a:ext cx="4277817" cy="3618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sz="2300">
                <a:solidFill>
                  <a:srgbClr val="383838"/>
                </a:solidFill>
                <a:latin typeface="Patrick Hand"/>
                <a:ea typeface="Patrick Hand"/>
                <a:cs typeface="Patrick Hand"/>
                <a:sym typeface="Patrick Hand"/>
              </a:defRPr>
            </a:lvl1pPr>
          </a:lstStyle>
          <a:p>
            <a:pPr/>
            <a:r>
              <a:t>Models: The Learning Algorithms</a:t>
            </a:r>
          </a:p>
        </p:txBody>
      </p:sp>
      <p:sp>
        <p:nvSpPr>
          <p:cNvPr id="89" name="Text 4"/>
          <p:cNvSpPr txBox="1"/>
          <p:nvPr/>
        </p:nvSpPr>
        <p:spPr>
          <a:xfrm>
            <a:off x="1232772" y="3232070"/>
            <a:ext cx="5681664" cy="15515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1900">
                <a:solidFill>
                  <a:srgbClr val="383838"/>
                </a:solidFill>
                <a:latin typeface="Patrick Hand"/>
                <a:ea typeface="Patrick Hand"/>
                <a:cs typeface="Patrick Hand"/>
                <a:sym typeface="Patrick Hand"/>
              </a:defRPr>
            </a:lvl1pPr>
          </a:lstStyle>
          <a:p>
            <a:pPr/>
            <a:r>
              <a:t>Models are the core algorithms that learn patterns and relationships from data. They range from simpler statistical methods to complex deep learning architectures.</a:t>
            </a:r>
          </a:p>
        </p:txBody>
      </p:sp>
      <p:sp>
        <p:nvSpPr>
          <p:cNvPr id="90" name="Text 5"/>
          <p:cNvSpPr txBox="1"/>
          <p:nvPr/>
        </p:nvSpPr>
        <p:spPr>
          <a:xfrm>
            <a:off x="1232772" y="4565332"/>
            <a:ext cx="5681664" cy="11578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899" indent="-342899">
              <a:lnSpc>
                <a:spcPts val="3100"/>
              </a:lnSpc>
              <a:buSzPct val="100000"/>
              <a:buChar char="•"/>
              <a:defRPr b="1" sz="1900">
                <a:solidFill>
                  <a:srgbClr val="383838"/>
                </a:solidFill>
                <a:latin typeface="Patrick Hand"/>
                <a:ea typeface="Patrick Hand"/>
                <a:cs typeface="Patrick Hand"/>
                <a:sym typeface="Patrick Hand"/>
              </a:defRPr>
            </a:pPr>
            <a:r>
              <a:t>Examples:</a:t>
            </a:r>
            <a:r>
              <a:rPr b="0"/>
              <a:t> Linear Regression, Logistic Regression, Decision Trees, Random Forests, Neural Networks.</a:t>
            </a:r>
          </a:p>
        </p:txBody>
      </p:sp>
      <p:sp>
        <p:nvSpPr>
          <p:cNvPr id="91" name="Shape 6"/>
          <p:cNvSpPr/>
          <p:nvPr/>
        </p:nvSpPr>
        <p:spPr>
          <a:xfrm>
            <a:off x="7438549" y="2436376"/>
            <a:ext cx="6327815" cy="4159092"/>
          </a:xfrm>
          <a:prstGeom prst="roundRect">
            <a:avLst>
              <a:gd name="adj" fmla="val 3518"/>
            </a:avLst>
          </a:prstGeom>
          <a:solidFill>
            <a:srgbClr val="F7F7F7"/>
          </a:solidFill>
          <a:ln w="30480">
            <a:solidFill>
              <a:srgbClr val="CCCCCC"/>
            </a:solidFill>
          </a:ln>
        </p:spPr>
        <p:txBody>
          <a:bodyPr lIns="45719" rIns="45719"/>
          <a:lstStyle/>
          <a:p>
            <a:pPr/>
          </a:p>
        </p:txBody>
      </p:sp>
      <p:sp>
        <p:nvSpPr>
          <p:cNvPr id="92" name="Shape 7"/>
          <p:cNvSpPr/>
          <p:nvPr/>
        </p:nvSpPr>
        <p:spPr>
          <a:xfrm>
            <a:off x="7408068" y="2436376"/>
            <a:ext cx="121921" cy="4159092"/>
          </a:xfrm>
          <a:prstGeom prst="roundRect">
            <a:avLst>
              <a:gd name="adj" fmla="val 50000"/>
            </a:avLst>
          </a:prstGeom>
          <a:solidFill>
            <a:srgbClr val="CCCCCC"/>
          </a:solidFill>
          <a:ln w="12700">
            <a:miter lim="400000"/>
          </a:ln>
        </p:spPr>
        <p:txBody>
          <a:bodyPr lIns="45719" rIns="45719"/>
          <a:lstStyle/>
          <a:p>
            <a:pPr/>
          </a:p>
        </p:txBody>
      </p:sp>
      <p:sp>
        <p:nvSpPr>
          <p:cNvPr id="93" name="Text 8"/>
          <p:cNvSpPr txBox="1"/>
          <p:nvPr/>
        </p:nvSpPr>
        <p:spPr>
          <a:xfrm>
            <a:off x="7807284" y="2713672"/>
            <a:ext cx="4613419" cy="3618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sz="2300">
                <a:solidFill>
                  <a:srgbClr val="383838"/>
                </a:solidFill>
                <a:latin typeface="Patrick Hand"/>
                <a:ea typeface="Patrick Hand"/>
                <a:cs typeface="Patrick Hand"/>
                <a:sym typeface="Patrick Hand"/>
              </a:defRPr>
            </a:lvl1pPr>
          </a:lstStyle>
          <a:p>
            <a:pPr/>
            <a:r>
              <a:t>Parameters: The Learned Variables</a:t>
            </a:r>
          </a:p>
        </p:txBody>
      </p:sp>
      <p:sp>
        <p:nvSpPr>
          <p:cNvPr id="94" name="Text 9"/>
          <p:cNvSpPr txBox="1"/>
          <p:nvPr/>
        </p:nvSpPr>
        <p:spPr>
          <a:xfrm>
            <a:off x="7807284" y="3232070"/>
            <a:ext cx="5681783" cy="15515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1900">
                <a:solidFill>
                  <a:srgbClr val="383838"/>
                </a:solidFill>
                <a:latin typeface="Patrick Hand"/>
                <a:ea typeface="Patrick Hand"/>
                <a:cs typeface="Patrick Hand"/>
                <a:sym typeface="Patrick Hand"/>
              </a:defRPr>
            </a:lvl1pPr>
          </a:lstStyle>
          <a:p>
            <a:pPr/>
            <a:r>
              <a:t>Parameters are internal variables within the model that are automatically learned from the training data during the optimisation process. These values define the model's specific mapping from inputs to outputs.</a:t>
            </a:r>
          </a:p>
        </p:txBody>
      </p:sp>
      <p:sp>
        <p:nvSpPr>
          <p:cNvPr id="95" name="Text 10"/>
          <p:cNvSpPr txBox="1"/>
          <p:nvPr/>
        </p:nvSpPr>
        <p:spPr>
          <a:xfrm>
            <a:off x="7807284" y="4960382"/>
            <a:ext cx="6171426" cy="3704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342899" indent="-342899">
              <a:lnSpc>
                <a:spcPts val="3100"/>
              </a:lnSpc>
              <a:buSzPct val="100000"/>
              <a:buChar char="•"/>
              <a:defRPr b="1" sz="1900">
                <a:solidFill>
                  <a:srgbClr val="383838"/>
                </a:solidFill>
                <a:latin typeface="Patrick Hand"/>
                <a:ea typeface="Patrick Hand"/>
                <a:cs typeface="Patrick Hand"/>
                <a:sym typeface="Patrick Hand"/>
              </a:defRPr>
            </a:pPr>
            <a:r>
              <a:t>Regression Models:</a:t>
            </a:r>
            <a:r>
              <a:rPr b="0"/>
              <a:t> Coefficients and intercept terms.</a:t>
            </a:r>
          </a:p>
        </p:txBody>
      </p:sp>
      <p:sp>
        <p:nvSpPr>
          <p:cNvPr id="96" name="Text 11"/>
          <p:cNvSpPr txBox="1"/>
          <p:nvPr/>
        </p:nvSpPr>
        <p:spPr>
          <a:xfrm>
            <a:off x="7807284" y="5441751"/>
            <a:ext cx="5144134" cy="3704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342899" indent="-342899">
              <a:lnSpc>
                <a:spcPts val="3100"/>
              </a:lnSpc>
              <a:buSzPct val="100000"/>
              <a:buChar char="•"/>
              <a:defRPr b="1" sz="1900">
                <a:solidFill>
                  <a:srgbClr val="383838"/>
                </a:solidFill>
                <a:latin typeface="Patrick Hand"/>
                <a:ea typeface="Patrick Hand"/>
                <a:cs typeface="Patrick Hand"/>
                <a:sym typeface="Patrick Hand"/>
              </a:defRPr>
            </a:pPr>
            <a:r>
              <a:t>Decision Trees:</a:t>
            </a:r>
            <a:r>
              <a:rPr b="0"/>
              <a:t> Split points and leaf values.</a:t>
            </a:r>
          </a:p>
        </p:txBody>
      </p:sp>
      <p:sp>
        <p:nvSpPr>
          <p:cNvPr id="97" name="Text 12"/>
          <p:cNvSpPr txBox="1"/>
          <p:nvPr/>
        </p:nvSpPr>
        <p:spPr>
          <a:xfrm>
            <a:off x="7807284" y="5923121"/>
            <a:ext cx="6749108" cy="3704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342899" indent="-342899">
              <a:lnSpc>
                <a:spcPts val="3100"/>
              </a:lnSpc>
              <a:buSzPct val="100000"/>
              <a:buChar char="•"/>
              <a:defRPr b="1" sz="1900">
                <a:solidFill>
                  <a:srgbClr val="383838"/>
                </a:solidFill>
                <a:latin typeface="Patrick Hand"/>
                <a:ea typeface="Patrick Hand"/>
                <a:cs typeface="Patrick Hand"/>
                <a:sym typeface="Patrick Hand"/>
              </a:defRPr>
            </a:pPr>
            <a:r>
              <a:t>Neural Networks:</a:t>
            </a:r>
            <a:r>
              <a:rPr b="0"/>
              <a:t> Weights and biases connecting neurons.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ext 0"/>
          <p:cNvSpPr txBox="1"/>
          <p:nvPr/>
        </p:nvSpPr>
        <p:spPr>
          <a:xfrm>
            <a:off x="784979" y="736877"/>
            <a:ext cx="6198866" cy="47662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800"/>
              </a:lnSpc>
              <a:defRPr sz="3100">
                <a:solidFill>
                  <a:srgbClr val="383838"/>
                </a:solidFill>
                <a:latin typeface="Patrick Hand"/>
                <a:ea typeface="Patrick Hand"/>
                <a:cs typeface="Patrick Hand"/>
                <a:sym typeface="Patrick Hand"/>
              </a:defRPr>
            </a:lvl1pPr>
          </a:lstStyle>
          <a:p>
            <a:pPr/>
            <a:r>
              <a:t>Optimisers: The Engine of Learning</a:t>
            </a:r>
          </a:p>
        </p:txBody>
      </p:sp>
      <p:sp>
        <p:nvSpPr>
          <p:cNvPr id="100" name="Text 1"/>
          <p:cNvSpPr txBox="1"/>
          <p:nvPr/>
        </p:nvSpPr>
        <p:spPr>
          <a:xfrm>
            <a:off x="784979" y="1623774"/>
            <a:ext cx="13060324"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383838"/>
                </a:solidFill>
                <a:latin typeface="Patrick Hand"/>
                <a:ea typeface="Patrick Hand"/>
                <a:cs typeface="Patrick Hand"/>
                <a:sym typeface="Patrick Hand"/>
              </a:defRPr>
            </a:lvl1pPr>
          </a:lstStyle>
          <a:p>
            <a:pPr/>
            <a:r>
              <a:t>Optimisers are algorithms designed to update a model's internal parameters (weights, coefficients) iteratively to minimise a predefined loss function. Their primary goal is to find the set of parameter values that results in the lowest possible error or discrepancy between the model's predictions and the actual data. They achieve this by using the gradient (the slope) of the loss function to guide the adjustment of weights in the direction that reduces the loss.</a:t>
            </a:r>
          </a:p>
        </p:txBody>
      </p:sp>
      <p:sp>
        <p:nvSpPr>
          <p:cNvPr id="101" name="Text 2"/>
          <p:cNvSpPr txBox="1"/>
          <p:nvPr/>
        </p:nvSpPr>
        <p:spPr>
          <a:xfrm>
            <a:off x="784979" y="2988706"/>
            <a:ext cx="2984426" cy="2368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500">
                <a:solidFill>
                  <a:srgbClr val="383838"/>
                </a:solidFill>
                <a:latin typeface="Patrick Hand"/>
                <a:ea typeface="Patrick Hand"/>
                <a:cs typeface="Patrick Hand"/>
                <a:sym typeface="Patrick Hand"/>
              </a:defRPr>
            </a:lvl1pPr>
          </a:lstStyle>
          <a:p>
            <a:pPr/>
            <a:r>
              <a:t>Core Gradient Descent (GD) Types</a:t>
            </a:r>
          </a:p>
        </p:txBody>
      </p:sp>
      <p:sp>
        <p:nvSpPr>
          <p:cNvPr id="102" name="Text 3"/>
          <p:cNvSpPr txBox="1"/>
          <p:nvPr/>
        </p:nvSpPr>
        <p:spPr>
          <a:xfrm>
            <a:off x="784979" y="3243242"/>
            <a:ext cx="6289715"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Batch Gradient Descent:</a:t>
            </a:r>
            <a:r>
              <a:rPr b="0"/>
              <a:t> Uses the entire dataset for each parameter update. It's stable and converges smoothly but can be very slow for large datasets.</a:t>
            </a:r>
          </a:p>
        </p:txBody>
      </p:sp>
      <p:sp>
        <p:nvSpPr>
          <p:cNvPr id="103" name="Text 4"/>
          <p:cNvSpPr txBox="1"/>
          <p:nvPr/>
        </p:nvSpPr>
        <p:spPr>
          <a:xfrm>
            <a:off x="784979" y="4131945"/>
            <a:ext cx="6289715"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Stochastic Gradient Descent (SGD):</a:t>
            </a:r>
            <a:r>
              <a:rPr b="0"/>
              <a:t> Updates parameters using only one sample at a time. This makes it fast and responsive but can result in noisy updates and less stable convergence.</a:t>
            </a:r>
          </a:p>
        </p:txBody>
      </p:sp>
      <p:sp>
        <p:nvSpPr>
          <p:cNvPr id="104" name="Text 5"/>
          <p:cNvSpPr txBox="1"/>
          <p:nvPr/>
        </p:nvSpPr>
        <p:spPr>
          <a:xfrm>
            <a:off x="784979" y="5147071"/>
            <a:ext cx="6289715" cy="8972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Mini-Batch Gradient Descent:</a:t>
            </a:r>
            <a:r>
              <a:rPr b="0"/>
              <a:t> Strikes a balance by updating parameters using small, user-defined batches of data. This offers both speed and stability, making it a widely adopted approach.</a:t>
            </a:r>
          </a:p>
        </p:txBody>
      </p:sp>
      <p:sp>
        <p:nvSpPr>
          <p:cNvPr id="105" name="Text 6"/>
          <p:cNvSpPr txBox="1"/>
          <p:nvPr/>
        </p:nvSpPr>
        <p:spPr>
          <a:xfrm>
            <a:off x="7563087" y="2988706"/>
            <a:ext cx="2465668" cy="2368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500">
                <a:solidFill>
                  <a:srgbClr val="383838"/>
                </a:solidFill>
                <a:latin typeface="Patrick Hand"/>
                <a:ea typeface="Patrick Hand"/>
                <a:cs typeface="Patrick Hand"/>
                <a:sym typeface="Patrick Hand"/>
              </a:defRPr>
            </a:lvl1pPr>
          </a:lstStyle>
          <a:p>
            <a:pPr/>
            <a:r>
              <a:t>Advanced Optimiser Variants</a:t>
            </a:r>
          </a:p>
        </p:txBody>
      </p:sp>
      <p:sp>
        <p:nvSpPr>
          <p:cNvPr id="106" name="Text 7"/>
          <p:cNvSpPr txBox="1"/>
          <p:nvPr/>
        </p:nvSpPr>
        <p:spPr>
          <a:xfrm>
            <a:off x="7563088" y="3243242"/>
            <a:ext cx="6289715"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Momentum:</a:t>
            </a:r>
            <a:r>
              <a:rPr b="0"/>
              <a:t> Incorporates a fraction of the previous update vector to accelerate convergence in the right direction, helping to overcome local minima.</a:t>
            </a:r>
          </a:p>
        </p:txBody>
      </p:sp>
      <p:sp>
        <p:nvSpPr>
          <p:cNvPr id="107" name="Text 8"/>
          <p:cNvSpPr txBox="1"/>
          <p:nvPr/>
        </p:nvSpPr>
        <p:spPr>
          <a:xfrm>
            <a:off x="7563088" y="4131945"/>
            <a:ext cx="6289715"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RMSProp:</a:t>
            </a:r>
            <a:r>
              <a:rPr b="0"/>
              <a:t> Adapts the learning rate for each parameter by dividing it by an exponentially decaying average of squared gradients. This helps in dealing with different scales of gradients.</a:t>
            </a:r>
          </a:p>
        </p:txBody>
      </p:sp>
      <p:sp>
        <p:nvSpPr>
          <p:cNvPr id="108" name="Text 9"/>
          <p:cNvSpPr txBox="1"/>
          <p:nvPr/>
        </p:nvSpPr>
        <p:spPr>
          <a:xfrm>
            <a:off x="7563088" y="5147071"/>
            <a:ext cx="6289715" cy="12020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Adam (Adaptive Moment Estimation):</a:t>
            </a:r>
            <a:r>
              <a:rPr b="0"/>
              <a:t> Combines the best features of Momentum and RMSProp. It computes adaptive learning rates for each parameter by storing an exponentially decaying average of past squared gradients and past gradients. It's often the default choice.</a:t>
            </a:r>
          </a:p>
        </p:txBody>
      </p:sp>
      <p:sp>
        <p:nvSpPr>
          <p:cNvPr id="109" name="Text 10"/>
          <p:cNvSpPr txBox="1"/>
          <p:nvPr/>
        </p:nvSpPr>
        <p:spPr>
          <a:xfrm>
            <a:off x="7563088" y="6477594"/>
            <a:ext cx="6289715" cy="8972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400"/>
              </a:lnSpc>
              <a:buSzPct val="100000"/>
              <a:buChar char="•"/>
              <a:defRPr b="1" sz="1500">
                <a:solidFill>
                  <a:srgbClr val="383838"/>
                </a:solidFill>
                <a:latin typeface="Patrick Hand"/>
                <a:ea typeface="Patrick Hand"/>
                <a:cs typeface="Patrick Hand"/>
                <a:sym typeface="Patrick Hand"/>
              </a:defRPr>
            </a:pPr>
            <a:r>
              <a:t>Adagrad:</a:t>
            </a:r>
            <a:r>
              <a:rPr b="0"/>
              <a:t> Adapts the learning rate to the parameters, performing larger updates for infrequent parameters and smaller updates for frequent parameters. This is particularly effective for sparse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ext 0"/>
          <p:cNvSpPr txBox="1"/>
          <p:nvPr/>
        </p:nvSpPr>
        <p:spPr>
          <a:xfrm>
            <a:off x="784978" y="790336"/>
            <a:ext cx="6950374" cy="4373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500"/>
              </a:lnSpc>
              <a:defRPr sz="2800">
                <a:solidFill>
                  <a:srgbClr val="383838"/>
                </a:solidFill>
                <a:latin typeface="Patrick Hand"/>
                <a:ea typeface="Patrick Hand"/>
                <a:cs typeface="Patrick Hand"/>
                <a:sym typeface="Patrick Hand"/>
              </a:defRPr>
            </a:lvl1pPr>
          </a:lstStyle>
          <a:p>
            <a:pPr/>
            <a:r>
              <a:t>Hyperparameters: Guiding Model Behaviour</a:t>
            </a:r>
          </a:p>
        </p:txBody>
      </p:sp>
      <p:sp>
        <p:nvSpPr>
          <p:cNvPr id="112" name="Text 1"/>
          <p:cNvSpPr txBox="1"/>
          <p:nvPr/>
        </p:nvSpPr>
        <p:spPr>
          <a:xfrm>
            <a:off x="784979" y="1606747"/>
            <a:ext cx="13060324" cy="8232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383838"/>
                </a:solidFill>
                <a:latin typeface="Patrick Hand"/>
                <a:ea typeface="Patrick Hand"/>
                <a:cs typeface="Patrick Hand"/>
                <a:sym typeface="Patrick Hand"/>
              </a:defRPr>
            </a:lvl1pPr>
          </a:lstStyle>
          <a:p>
            <a:pPr/>
            <a:r>
              <a:t>Unlike parameters, hyperparameters are external configurations that are not learned from the data but are set by the practitioner before the training process begins. They play a crucial role in controlling the model's behaviour, influencing its learning speed, structure, and ability to generalise to new, unseen data. Selecting appropriate hyperparameters is key to achieving optimal model performance.</a:t>
            </a:r>
          </a:p>
        </p:txBody>
      </p:sp>
      <p:sp>
        <p:nvSpPr>
          <p:cNvPr id="113" name="Shape 2"/>
          <p:cNvSpPr/>
          <p:nvPr/>
        </p:nvSpPr>
        <p:spPr>
          <a:xfrm>
            <a:off x="784979" y="2953702"/>
            <a:ext cx="4232553" cy="4485562"/>
          </a:xfrm>
          <a:prstGeom prst="roundRect">
            <a:avLst>
              <a:gd name="adj" fmla="val 2592"/>
            </a:avLst>
          </a:prstGeom>
          <a:solidFill>
            <a:srgbClr val="F7F7F7"/>
          </a:solidFill>
          <a:ln w="12700">
            <a:miter lim="400000"/>
          </a:ln>
        </p:spPr>
        <p:txBody>
          <a:bodyPr lIns="45719" rIns="45719"/>
          <a:lstStyle/>
          <a:p>
            <a:pPr/>
          </a:p>
        </p:txBody>
      </p:sp>
      <p:sp>
        <p:nvSpPr>
          <p:cNvPr id="114" name="Shape 3"/>
          <p:cNvSpPr/>
          <p:nvPr/>
        </p:nvSpPr>
        <p:spPr>
          <a:xfrm>
            <a:off x="784979" y="2930843"/>
            <a:ext cx="4232553" cy="91441"/>
          </a:xfrm>
          <a:prstGeom prst="roundRect">
            <a:avLst>
              <a:gd name="adj" fmla="val 50000"/>
            </a:avLst>
          </a:prstGeom>
          <a:solidFill>
            <a:srgbClr val="CCCCCC"/>
          </a:solidFill>
          <a:ln w="12700">
            <a:miter lim="400000"/>
          </a:ln>
        </p:spPr>
        <p:txBody>
          <a:bodyPr lIns="45719" rIns="45719"/>
          <a:lstStyle/>
          <a:p>
            <a:pPr/>
          </a:p>
        </p:txBody>
      </p:sp>
      <p:sp>
        <p:nvSpPr>
          <p:cNvPr id="115" name="Shape 4"/>
          <p:cNvSpPr/>
          <p:nvPr/>
        </p:nvSpPr>
        <p:spPr>
          <a:xfrm>
            <a:off x="2629079" y="2681645"/>
            <a:ext cx="544236" cy="544236"/>
          </a:xfrm>
          <a:prstGeom prst="roundRect">
            <a:avLst>
              <a:gd name="adj" fmla="val 50000"/>
            </a:avLst>
          </a:prstGeom>
          <a:solidFill>
            <a:srgbClr val="CCCCCC"/>
          </a:solidFill>
          <a:ln w="12700">
            <a:miter lim="400000"/>
          </a:ln>
        </p:spPr>
        <p:txBody>
          <a:bodyPr lIns="45719" rIns="45719"/>
          <a:lstStyle/>
          <a:p>
            <a:pPr/>
          </a:p>
        </p:txBody>
      </p:sp>
      <p:sp>
        <p:nvSpPr>
          <p:cNvPr id="116" name="Text 5"/>
          <p:cNvSpPr txBox="1"/>
          <p:nvPr/>
        </p:nvSpPr>
        <p:spPr>
          <a:xfrm>
            <a:off x="2792313" y="2817733"/>
            <a:ext cx="132774" cy="32397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latin typeface="Patrick Hand"/>
                <a:ea typeface="Patrick Hand"/>
                <a:cs typeface="Patrick Hand"/>
                <a:sym typeface="Patrick Hand"/>
              </a:defRPr>
            </a:lvl1pPr>
          </a:lstStyle>
          <a:p>
            <a:pPr/>
            <a:r>
              <a:t>1</a:t>
            </a:r>
          </a:p>
        </p:txBody>
      </p:sp>
      <p:sp>
        <p:nvSpPr>
          <p:cNvPr id="117" name="Text 6"/>
          <p:cNvSpPr txBox="1"/>
          <p:nvPr/>
        </p:nvSpPr>
        <p:spPr>
          <a:xfrm>
            <a:off x="989171" y="3407212"/>
            <a:ext cx="1919883" cy="2136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700"/>
              </a:lnSpc>
              <a:defRPr sz="1400">
                <a:solidFill>
                  <a:srgbClr val="383838"/>
                </a:solidFill>
                <a:latin typeface="Patrick Hand"/>
                <a:ea typeface="Patrick Hand"/>
                <a:cs typeface="Patrick Hand"/>
                <a:sym typeface="Patrick Hand"/>
              </a:defRPr>
            </a:lvl1pPr>
          </a:lstStyle>
          <a:p>
            <a:pPr/>
            <a:r>
              <a:t>Model Hyperparameters</a:t>
            </a:r>
          </a:p>
        </p:txBody>
      </p:sp>
      <p:sp>
        <p:nvSpPr>
          <p:cNvPr id="118" name="Text 7"/>
          <p:cNvSpPr txBox="1"/>
          <p:nvPr/>
        </p:nvSpPr>
        <p:spPr>
          <a:xfrm>
            <a:off x="989171" y="3742849"/>
            <a:ext cx="3824168" cy="5438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383838"/>
                </a:solidFill>
                <a:latin typeface="Patrick Hand"/>
                <a:ea typeface="Patrick Hand"/>
                <a:cs typeface="Patrick Hand"/>
                <a:sym typeface="Patrick Hand"/>
              </a:defRPr>
            </a:lvl1pPr>
          </a:lstStyle>
          <a:p>
            <a:pPr/>
            <a:r>
              <a:t>These define the intrinsic structure and complexity of the model.</a:t>
            </a:r>
          </a:p>
        </p:txBody>
      </p:sp>
      <p:sp>
        <p:nvSpPr>
          <p:cNvPr id="119" name="Text 8"/>
          <p:cNvSpPr txBox="1"/>
          <p:nvPr/>
        </p:nvSpPr>
        <p:spPr>
          <a:xfrm>
            <a:off x="989171" y="4432220"/>
            <a:ext cx="3824168" cy="5438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Decision Trees:</a:t>
            </a:r>
            <a:r>
              <a:rPr b="0"/>
              <a:t> Maximum depth, minimum samples per leaf.</a:t>
            </a:r>
          </a:p>
        </p:txBody>
      </p:sp>
      <p:sp>
        <p:nvSpPr>
          <p:cNvPr id="120" name="Text 9"/>
          <p:cNvSpPr txBox="1"/>
          <p:nvPr/>
        </p:nvSpPr>
        <p:spPr>
          <a:xfrm>
            <a:off x="989171" y="5076230"/>
            <a:ext cx="3824168" cy="5438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Random Forests:</a:t>
            </a:r>
            <a:r>
              <a:rPr b="0"/>
              <a:t> Number of individual trees in the ensemble.</a:t>
            </a:r>
          </a:p>
        </p:txBody>
      </p:sp>
      <p:sp>
        <p:nvSpPr>
          <p:cNvPr id="121" name="Text 10"/>
          <p:cNvSpPr txBox="1"/>
          <p:nvPr/>
        </p:nvSpPr>
        <p:spPr>
          <a:xfrm>
            <a:off x="989171" y="5720238"/>
            <a:ext cx="3824168" cy="5438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Neural Networks:</a:t>
            </a:r>
            <a:r>
              <a:rPr b="0"/>
              <a:t> Number of hidden layers, number of neurons per layer.</a:t>
            </a:r>
          </a:p>
        </p:txBody>
      </p:sp>
      <p:sp>
        <p:nvSpPr>
          <p:cNvPr id="122" name="Shape 11"/>
          <p:cNvSpPr/>
          <p:nvPr/>
        </p:nvSpPr>
        <p:spPr>
          <a:xfrm>
            <a:off x="5198864" y="2953702"/>
            <a:ext cx="4232553" cy="4485562"/>
          </a:xfrm>
          <a:prstGeom prst="roundRect">
            <a:avLst>
              <a:gd name="adj" fmla="val 2592"/>
            </a:avLst>
          </a:prstGeom>
          <a:solidFill>
            <a:srgbClr val="F7F7F7"/>
          </a:solidFill>
          <a:ln w="12700">
            <a:miter lim="400000"/>
          </a:ln>
        </p:spPr>
        <p:txBody>
          <a:bodyPr lIns="45719" rIns="45719"/>
          <a:lstStyle/>
          <a:p>
            <a:pPr/>
          </a:p>
        </p:txBody>
      </p:sp>
      <p:sp>
        <p:nvSpPr>
          <p:cNvPr id="123" name="Shape 12"/>
          <p:cNvSpPr/>
          <p:nvPr/>
        </p:nvSpPr>
        <p:spPr>
          <a:xfrm>
            <a:off x="5198864" y="2930843"/>
            <a:ext cx="4232553" cy="91441"/>
          </a:xfrm>
          <a:prstGeom prst="roundRect">
            <a:avLst>
              <a:gd name="adj" fmla="val 50000"/>
            </a:avLst>
          </a:prstGeom>
          <a:solidFill>
            <a:srgbClr val="CCCCCC"/>
          </a:solidFill>
          <a:ln w="12700">
            <a:miter lim="400000"/>
          </a:ln>
        </p:spPr>
        <p:txBody>
          <a:bodyPr lIns="45719" rIns="45719"/>
          <a:lstStyle/>
          <a:p>
            <a:pPr/>
          </a:p>
        </p:txBody>
      </p:sp>
      <p:sp>
        <p:nvSpPr>
          <p:cNvPr id="124" name="Shape 13"/>
          <p:cNvSpPr/>
          <p:nvPr/>
        </p:nvSpPr>
        <p:spPr>
          <a:xfrm>
            <a:off x="7042963" y="2681645"/>
            <a:ext cx="544236" cy="544236"/>
          </a:xfrm>
          <a:prstGeom prst="roundRect">
            <a:avLst>
              <a:gd name="adj" fmla="val 50000"/>
            </a:avLst>
          </a:prstGeom>
          <a:solidFill>
            <a:srgbClr val="CCCCCC"/>
          </a:solidFill>
          <a:ln w="12700">
            <a:miter lim="400000"/>
          </a:ln>
        </p:spPr>
        <p:txBody>
          <a:bodyPr lIns="45719" rIns="45719"/>
          <a:lstStyle/>
          <a:p>
            <a:pPr/>
          </a:p>
        </p:txBody>
      </p:sp>
      <p:sp>
        <p:nvSpPr>
          <p:cNvPr id="125" name="Text 14"/>
          <p:cNvSpPr txBox="1"/>
          <p:nvPr/>
        </p:nvSpPr>
        <p:spPr>
          <a:xfrm>
            <a:off x="7206198" y="2817733"/>
            <a:ext cx="132774" cy="32397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latin typeface="Patrick Hand"/>
                <a:ea typeface="Patrick Hand"/>
                <a:cs typeface="Patrick Hand"/>
                <a:sym typeface="Patrick Hand"/>
              </a:defRPr>
            </a:lvl1pPr>
          </a:lstStyle>
          <a:p>
            <a:pPr/>
            <a:r>
              <a:t>2</a:t>
            </a:r>
          </a:p>
        </p:txBody>
      </p:sp>
      <p:sp>
        <p:nvSpPr>
          <p:cNvPr id="126" name="Text 15"/>
          <p:cNvSpPr txBox="1"/>
          <p:nvPr/>
        </p:nvSpPr>
        <p:spPr>
          <a:xfrm>
            <a:off x="5403055" y="3407212"/>
            <a:ext cx="2071466" cy="2136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700"/>
              </a:lnSpc>
              <a:defRPr sz="1400">
                <a:solidFill>
                  <a:srgbClr val="383838"/>
                </a:solidFill>
                <a:latin typeface="Patrick Hand"/>
                <a:ea typeface="Patrick Hand"/>
                <a:cs typeface="Patrick Hand"/>
                <a:sym typeface="Patrick Hand"/>
              </a:defRPr>
            </a:lvl1pPr>
          </a:lstStyle>
          <a:p>
            <a:pPr/>
            <a:r>
              <a:t>Training Hyperparameters</a:t>
            </a:r>
          </a:p>
        </p:txBody>
      </p:sp>
      <p:sp>
        <p:nvSpPr>
          <p:cNvPr id="127" name="Text 16"/>
          <p:cNvSpPr txBox="1"/>
          <p:nvPr/>
        </p:nvSpPr>
        <p:spPr>
          <a:xfrm>
            <a:off x="5403055" y="3742849"/>
            <a:ext cx="4489650" cy="2644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400">
                <a:solidFill>
                  <a:srgbClr val="383838"/>
                </a:solidFill>
                <a:latin typeface="Patrick Hand"/>
                <a:ea typeface="Patrick Hand"/>
                <a:cs typeface="Patrick Hand"/>
                <a:sym typeface="Patrick Hand"/>
              </a:defRPr>
            </a:lvl1pPr>
          </a:lstStyle>
          <a:p>
            <a:pPr/>
            <a:r>
              <a:t>These dictate the dynamics of the learning process itself.</a:t>
            </a:r>
          </a:p>
        </p:txBody>
      </p:sp>
      <p:sp>
        <p:nvSpPr>
          <p:cNvPr id="128" name="Text 17"/>
          <p:cNvSpPr txBox="1"/>
          <p:nvPr/>
        </p:nvSpPr>
        <p:spPr>
          <a:xfrm>
            <a:off x="5403055" y="4141946"/>
            <a:ext cx="3824169" cy="8232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Learning Rate:</a:t>
            </a:r>
            <a:r>
              <a:rPr b="0"/>
              <a:t> Crucial for optimisers like Gradient Descent and Adam, controlling the step size during parameter updates.</a:t>
            </a:r>
          </a:p>
        </p:txBody>
      </p:sp>
      <p:sp>
        <p:nvSpPr>
          <p:cNvPr id="129" name="Text 18"/>
          <p:cNvSpPr txBox="1"/>
          <p:nvPr/>
        </p:nvSpPr>
        <p:spPr>
          <a:xfrm>
            <a:off x="5403055" y="5076230"/>
            <a:ext cx="3824169" cy="8232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Batch Size:</a:t>
            </a:r>
            <a:r>
              <a:rPr b="0"/>
              <a:t> The number of samples processed before the model's internal parameters are updated.</a:t>
            </a:r>
          </a:p>
        </p:txBody>
      </p:sp>
      <p:sp>
        <p:nvSpPr>
          <p:cNvPr id="130" name="Text 19"/>
          <p:cNvSpPr txBox="1"/>
          <p:nvPr/>
        </p:nvSpPr>
        <p:spPr>
          <a:xfrm>
            <a:off x="5403055" y="5881222"/>
            <a:ext cx="3824169" cy="8232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Number of Epochs:</a:t>
            </a:r>
            <a:r>
              <a:rPr b="0"/>
              <a:t> The total number of complete passes through the entire training dataset.</a:t>
            </a:r>
          </a:p>
        </p:txBody>
      </p:sp>
      <p:sp>
        <p:nvSpPr>
          <p:cNvPr id="131" name="Text 20"/>
          <p:cNvSpPr txBox="1"/>
          <p:nvPr/>
        </p:nvSpPr>
        <p:spPr>
          <a:xfrm>
            <a:off x="5403055" y="6678135"/>
            <a:ext cx="3824169" cy="8232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Dropout Rate (NNs):</a:t>
            </a:r>
            <a:r>
              <a:rPr b="0"/>
              <a:t> The fraction of neurons randomly set to zero during training to prevent overfitting.</a:t>
            </a:r>
          </a:p>
        </p:txBody>
      </p:sp>
      <p:sp>
        <p:nvSpPr>
          <p:cNvPr id="132" name="Shape 21"/>
          <p:cNvSpPr/>
          <p:nvPr/>
        </p:nvSpPr>
        <p:spPr>
          <a:xfrm>
            <a:off x="9625448" y="2966402"/>
            <a:ext cx="4232554" cy="4485562"/>
          </a:xfrm>
          <a:prstGeom prst="roundRect">
            <a:avLst>
              <a:gd name="adj" fmla="val 2592"/>
            </a:avLst>
          </a:prstGeom>
          <a:solidFill>
            <a:srgbClr val="F7F7F7"/>
          </a:solidFill>
          <a:ln w="12700">
            <a:miter lim="400000"/>
          </a:ln>
        </p:spPr>
        <p:txBody>
          <a:bodyPr lIns="45719" rIns="45719"/>
          <a:lstStyle/>
          <a:p>
            <a:pPr/>
          </a:p>
        </p:txBody>
      </p:sp>
      <p:sp>
        <p:nvSpPr>
          <p:cNvPr id="133" name="Shape 22"/>
          <p:cNvSpPr/>
          <p:nvPr/>
        </p:nvSpPr>
        <p:spPr>
          <a:xfrm>
            <a:off x="9612748" y="2930843"/>
            <a:ext cx="4232554" cy="91441"/>
          </a:xfrm>
          <a:prstGeom prst="roundRect">
            <a:avLst>
              <a:gd name="adj" fmla="val 50000"/>
            </a:avLst>
          </a:prstGeom>
          <a:solidFill>
            <a:srgbClr val="CCCCCC"/>
          </a:solidFill>
          <a:ln w="12700">
            <a:miter lim="400000"/>
          </a:ln>
        </p:spPr>
        <p:txBody>
          <a:bodyPr lIns="45719" rIns="45719"/>
          <a:lstStyle/>
          <a:p>
            <a:pPr/>
          </a:p>
        </p:txBody>
      </p:sp>
      <p:sp>
        <p:nvSpPr>
          <p:cNvPr id="134" name="Shape 23"/>
          <p:cNvSpPr/>
          <p:nvPr/>
        </p:nvSpPr>
        <p:spPr>
          <a:xfrm>
            <a:off x="11456848" y="2681645"/>
            <a:ext cx="544236" cy="544236"/>
          </a:xfrm>
          <a:prstGeom prst="roundRect">
            <a:avLst>
              <a:gd name="adj" fmla="val 50000"/>
            </a:avLst>
          </a:prstGeom>
          <a:solidFill>
            <a:srgbClr val="CCCCCC"/>
          </a:solidFill>
          <a:ln w="12700">
            <a:miter lim="400000"/>
          </a:ln>
        </p:spPr>
        <p:txBody>
          <a:bodyPr lIns="45719" rIns="45719"/>
          <a:lstStyle/>
          <a:p>
            <a:pPr/>
          </a:p>
        </p:txBody>
      </p:sp>
      <p:sp>
        <p:nvSpPr>
          <p:cNvPr id="135" name="Text 24"/>
          <p:cNvSpPr txBox="1"/>
          <p:nvPr/>
        </p:nvSpPr>
        <p:spPr>
          <a:xfrm>
            <a:off x="11620082" y="2817733"/>
            <a:ext cx="132775" cy="32397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latin typeface="Patrick Hand"/>
                <a:ea typeface="Patrick Hand"/>
                <a:cs typeface="Patrick Hand"/>
                <a:sym typeface="Patrick Hand"/>
              </a:defRPr>
            </a:lvl1pPr>
          </a:lstStyle>
          <a:p>
            <a:pPr/>
            <a:r>
              <a:t>3</a:t>
            </a:r>
          </a:p>
        </p:txBody>
      </p:sp>
      <p:sp>
        <p:nvSpPr>
          <p:cNvPr id="136" name="Text 25"/>
          <p:cNvSpPr txBox="1"/>
          <p:nvPr/>
        </p:nvSpPr>
        <p:spPr>
          <a:xfrm>
            <a:off x="9816941" y="3407212"/>
            <a:ext cx="2572222" cy="2136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700"/>
              </a:lnSpc>
              <a:defRPr sz="1400">
                <a:solidFill>
                  <a:srgbClr val="383838"/>
                </a:solidFill>
                <a:latin typeface="Patrick Hand"/>
                <a:ea typeface="Patrick Hand"/>
                <a:cs typeface="Patrick Hand"/>
                <a:sym typeface="Patrick Hand"/>
              </a:defRPr>
            </a:lvl1pPr>
          </a:lstStyle>
          <a:p>
            <a:pPr/>
            <a:r>
              <a:t>Regularisation Hyperparameters</a:t>
            </a:r>
          </a:p>
        </p:txBody>
      </p:sp>
      <p:sp>
        <p:nvSpPr>
          <p:cNvPr id="137" name="Text 26"/>
          <p:cNvSpPr txBox="1"/>
          <p:nvPr/>
        </p:nvSpPr>
        <p:spPr>
          <a:xfrm>
            <a:off x="9816941" y="3742849"/>
            <a:ext cx="3824168" cy="5438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383838"/>
                </a:solidFill>
                <a:latin typeface="Patrick Hand"/>
                <a:ea typeface="Patrick Hand"/>
                <a:cs typeface="Patrick Hand"/>
                <a:sym typeface="Patrick Hand"/>
              </a:defRPr>
            </a:lvl1pPr>
          </a:lstStyle>
          <a:p>
            <a:pPr/>
            <a:r>
              <a:t>These are employed to prevent overfitting and improve generalisation.</a:t>
            </a:r>
          </a:p>
        </p:txBody>
      </p:sp>
      <p:sp>
        <p:nvSpPr>
          <p:cNvPr id="138" name="Text 27"/>
          <p:cNvSpPr txBox="1"/>
          <p:nvPr/>
        </p:nvSpPr>
        <p:spPr>
          <a:xfrm>
            <a:off x="9816941" y="4432220"/>
            <a:ext cx="3824168" cy="8232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L1/L2 Penalty Strength:</a:t>
            </a:r>
            <a:r>
              <a:rPr b="0"/>
              <a:t> Controls the magnitude of the regularisation applied to model parameters.</a:t>
            </a:r>
          </a:p>
        </p:txBody>
      </p:sp>
      <p:sp>
        <p:nvSpPr>
          <p:cNvPr id="139" name="Text 28"/>
          <p:cNvSpPr txBox="1"/>
          <p:nvPr/>
        </p:nvSpPr>
        <p:spPr>
          <a:xfrm>
            <a:off x="9816942" y="5385911"/>
            <a:ext cx="3824168" cy="11026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ts val="2200"/>
              </a:lnSpc>
              <a:buSzPct val="100000"/>
              <a:buChar char="•"/>
              <a:defRPr b="1" sz="1400">
                <a:solidFill>
                  <a:srgbClr val="383838"/>
                </a:solidFill>
                <a:latin typeface="Patrick Hand"/>
                <a:ea typeface="Patrick Hand"/>
                <a:cs typeface="Patrick Hand"/>
                <a:sym typeface="Patrick Hand"/>
              </a:defRPr>
            </a:pPr>
            <a:r>
              <a:t>Early Stopping Criteria:</a:t>
            </a:r>
            <a:r>
              <a:rPr b="0"/>
              <a:t> Rules to halt training when the model's performance on a validation set begins to degrade, despite continued improvement on the training set.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xt 0"/>
          <p:cNvSpPr txBox="1"/>
          <p:nvPr/>
        </p:nvSpPr>
        <p:spPr>
          <a:xfrm>
            <a:off x="784979" y="518873"/>
            <a:ext cx="4519067" cy="385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100"/>
              </a:lnSpc>
              <a:defRPr sz="2400">
                <a:solidFill>
                  <a:srgbClr val="383838"/>
                </a:solidFill>
                <a:latin typeface="Patrick Hand"/>
                <a:ea typeface="Patrick Hand"/>
                <a:cs typeface="Patrick Hand"/>
                <a:sym typeface="Patrick Hand"/>
              </a:defRPr>
            </a:lvl1pPr>
          </a:lstStyle>
          <a:p>
            <a:pPr/>
            <a:r>
              <a:t>Hyperparameter Search Methods</a:t>
            </a:r>
          </a:p>
        </p:txBody>
      </p:sp>
      <p:sp>
        <p:nvSpPr>
          <p:cNvPr id="142" name="Text 1"/>
          <p:cNvSpPr txBox="1"/>
          <p:nvPr/>
        </p:nvSpPr>
        <p:spPr>
          <a:xfrm>
            <a:off x="784979" y="1233010"/>
            <a:ext cx="13060324" cy="4693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z="1200">
                <a:solidFill>
                  <a:srgbClr val="383838"/>
                </a:solidFill>
                <a:latin typeface="Patrick Hand"/>
                <a:ea typeface="Patrick Hand"/>
                <a:cs typeface="Patrick Hand"/>
                <a:sym typeface="Patrick Hand"/>
              </a:defRPr>
            </a:lvl1pPr>
          </a:lstStyle>
          <a:p>
            <a:pPr/>
            <a:r>
              <a:t>Since hyperparameters are manually set, finding their optimal values is a critical step in model development. This often involves systematic search strategies to explore the hyperparameter space and identify the combination that yields the best model performance.</a:t>
            </a:r>
          </a:p>
        </p:txBody>
      </p:sp>
      <p:pic>
        <p:nvPicPr>
          <p:cNvPr id="143" name="Image 0" descr="Image 0"/>
          <p:cNvPicPr>
            <a:picLocks noChangeAspect="1"/>
          </p:cNvPicPr>
          <p:nvPr/>
        </p:nvPicPr>
        <p:blipFill>
          <a:blip r:embed="rId2">
            <a:extLst/>
          </a:blip>
          <a:stretch>
            <a:fillRect/>
          </a:stretch>
        </p:blipFill>
        <p:spPr>
          <a:xfrm>
            <a:off x="784979" y="1919167"/>
            <a:ext cx="793553" cy="952263"/>
          </a:xfrm>
          <a:prstGeom prst="rect">
            <a:avLst/>
          </a:prstGeom>
          <a:ln w="12700">
            <a:miter lim="400000"/>
          </a:ln>
        </p:spPr>
      </p:pic>
      <p:sp>
        <p:nvSpPr>
          <p:cNvPr id="144" name="Text 2"/>
          <p:cNvSpPr txBox="1"/>
          <p:nvPr/>
        </p:nvSpPr>
        <p:spPr>
          <a:xfrm>
            <a:off x="1737241" y="2077878"/>
            <a:ext cx="1037754" cy="1874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383838"/>
                </a:solidFill>
                <a:latin typeface="Patrick Hand"/>
                <a:ea typeface="Patrick Hand"/>
                <a:cs typeface="Patrick Hand"/>
                <a:sym typeface="Patrick Hand"/>
              </a:defRPr>
            </a:lvl1pPr>
          </a:lstStyle>
          <a:p>
            <a:pPr/>
            <a:r>
              <a:t>Manual Search</a:t>
            </a:r>
          </a:p>
        </p:txBody>
      </p:sp>
      <p:sp>
        <p:nvSpPr>
          <p:cNvPr id="145" name="Text 3"/>
          <p:cNvSpPr txBox="1"/>
          <p:nvPr/>
        </p:nvSpPr>
        <p:spPr>
          <a:xfrm>
            <a:off x="1737241" y="2371368"/>
            <a:ext cx="12329567" cy="228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200">
                <a:solidFill>
                  <a:srgbClr val="383838"/>
                </a:solidFill>
                <a:latin typeface="Patrick Hand"/>
                <a:ea typeface="Patrick Hand"/>
                <a:cs typeface="Patrick Hand"/>
                <a:sym typeface="Patrick Hand"/>
              </a:defRPr>
            </a:lvl1pPr>
          </a:lstStyle>
          <a:p>
            <a:pPr/>
            <a:r>
              <a:t>A trial-and-error approach where practitioners intuitively adjust hyperparameters based on experience and observed performance. Most suitable for simple models or initial exploration.</a:t>
            </a:r>
          </a:p>
        </p:txBody>
      </p:sp>
      <p:pic>
        <p:nvPicPr>
          <p:cNvPr id="146" name="Image 1" descr="Image 1"/>
          <p:cNvPicPr>
            <a:picLocks noChangeAspect="1"/>
          </p:cNvPicPr>
          <p:nvPr/>
        </p:nvPicPr>
        <p:blipFill>
          <a:blip r:embed="rId3">
            <a:extLst/>
          </a:blip>
          <a:stretch>
            <a:fillRect/>
          </a:stretch>
        </p:blipFill>
        <p:spPr>
          <a:xfrm>
            <a:off x="784979" y="2871429"/>
            <a:ext cx="793553" cy="1118593"/>
          </a:xfrm>
          <a:prstGeom prst="rect">
            <a:avLst/>
          </a:prstGeom>
          <a:ln w="12700">
            <a:miter lim="400000"/>
          </a:ln>
        </p:spPr>
      </p:pic>
      <p:sp>
        <p:nvSpPr>
          <p:cNvPr id="147" name="Text 4"/>
          <p:cNvSpPr txBox="1"/>
          <p:nvPr/>
        </p:nvSpPr>
        <p:spPr>
          <a:xfrm>
            <a:off x="1737241" y="3030141"/>
            <a:ext cx="825823"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383838"/>
                </a:solidFill>
                <a:latin typeface="Patrick Hand"/>
                <a:ea typeface="Patrick Hand"/>
                <a:cs typeface="Patrick Hand"/>
                <a:sym typeface="Patrick Hand"/>
              </a:defRPr>
            </a:lvl1pPr>
          </a:lstStyle>
          <a:p>
            <a:pPr/>
            <a:r>
              <a:t>Grid Search</a:t>
            </a:r>
          </a:p>
        </p:txBody>
      </p:sp>
      <p:sp>
        <p:nvSpPr>
          <p:cNvPr id="148" name="Text 5"/>
          <p:cNvSpPr txBox="1"/>
          <p:nvPr/>
        </p:nvSpPr>
        <p:spPr>
          <a:xfrm>
            <a:off x="1737241" y="3323630"/>
            <a:ext cx="12108062" cy="4693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z="1200">
                <a:solidFill>
                  <a:srgbClr val="383838"/>
                </a:solidFill>
                <a:latin typeface="Patrick Hand"/>
                <a:ea typeface="Patrick Hand"/>
                <a:cs typeface="Patrick Hand"/>
                <a:sym typeface="Patrick Hand"/>
              </a:defRPr>
            </a:lvl1pPr>
          </a:lstStyle>
          <a:p>
            <a:pPr/>
            <a:r>
              <a:t>An exhaustive search method that evaluates the model for every possible combination of hyperparameters within a predefined grid. Guarantees finding the best combination within the specified range but is computationally intensive and scales poorly with more hyperparameters.</a:t>
            </a:r>
          </a:p>
        </p:txBody>
      </p:sp>
      <p:pic>
        <p:nvPicPr>
          <p:cNvPr id="149" name="Image 2" descr="Image 2"/>
          <p:cNvPicPr>
            <a:picLocks noChangeAspect="1"/>
          </p:cNvPicPr>
          <p:nvPr/>
        </p:nvPicPr>
        <p:blipFill>
          <a:blip r:embed="rId4">
            <a:extLst/>
          </a:blip>
          <a:stretch>
            <a:fillRect/>
          </a:stretch>
        </p:blipFill>
        <p:spPr>
          <a:xfrm>
            <a:off x="784979" y="3990023"/>
            <a:ext cx="793553" cy="1118593"/>
          </a:xfrm>
          <a:prstGeom prst="rect">
            <a:avLst/>
          </a:prstGeom>
          <a:ln w="12700">
            <a:miter lim="400000"/>
          </a:ln>
        </p:spPr>
      </p:pic>
      <p:sp>
        <p:nvSpPr>
          <p:cNvPr id="150" name="Text 6"/>
          <p:cNvSpPr txBox="1"/>
          <p:nvPr/>
        </p:nvSpPr>
        <p:spPr>
          <a:xfrm>
            <a:off x="1737241" y="4148732"/>
            <a:ext cx="1113954"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383838"/>
                </a:solidFill>
                <a:latin typeface="Patrick Hand"/>
                <a:ea typeface="Patrick Hand"/>
                <a:cs typeface="Patrick Hand"/>
                <a:sym typeface="Patrick Hand"/>
              </a:defRPr>
            </a:lvl1pPr>
          </a:lstStyle>
          <a:p>
            <a:pPr/>
            <a:r>
              <a:t>Random Search</a:t>
            </a:r>
          </a:p>
        </p:txBody>
      </p:sp>
      <p:sp>
        <p:nvSpPr>
          <p:cNvPr id="151" name="Text 7"/>
          <p:cNvSpPr txBox="1"/>
          <p:nvPr/>
        </p:nvSpPr>
        <p:spPr>
          <a:xfrm>
            <a:off x="1737241" y="4442221"/>
            <a:ext cx="12108062" cy="4693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z="1200">
                <a:solidFill>
                  <a:srgbClr val="383838"/>
                </a:solidFill>
                <a:latin typeface="Patrick Hand"/>
                <a:ea typeface="Patrick Hand"/>
                <a:cs typeface="Patrick Hand"/>
                <a:sym typeface="Patrick Hand"/>
              </a:defRPr>
            </a:lvl1pPr>
          </a:lstStyle>
          <a:p>
            <a:pPr/>
            <a:r>
              <a:t>Instead of an exhaustive grid, random search samples hyperparameters randomly from the defined search space. It's often more efficient than grid search, especially when only a few hyperparameters significantly impact performance.</a:t>
            </a:r>
          </a:p>
        </p:txBody>
      </p:sp>
      <p:pic>
        <p:nvPicPr>
          <p:cNvPr id="152" name="Image 3" descr="Image 3"/>
          <p:cNvPicPr>
            <a:picLocks noChangeAspect="1"/>
          </p:cNvPicPr>
          <p:nvPr/>
        </p:nvPicPr>
        <p:blipFill>
          <a:blip r:embed="rId5">
            <a:extLst/>
          </a:blip>
          <a:stretch>
            <a:fillRect/>
          </a:stretch>
        </p:blipFill>
        <p:spPr>
          <a:xfrm>
            <a:off x="784979" y="5108614"/>
            <a:ext cx="793553" cy="1118593"/>
          </a:xfrm>
          <a:prstGeom prst="rect">
            <a:avLst/>
          </a:prstGeom>
          <a:ln w="12700">
            <a:miter lim="400000"/>
          </a:ln>
        </p:spPr>
      </p:pic>
      <p:sp>
        <p:nvSpPr>
          <p:cNvPr id="153" name="Text 8"/>
          <p:cNvSpPr txBox="1"/>
          <p:nvPr/>
        </p:nvSpPr>
        <p:spPr>
          <a:xfrm>
            <a:off x="1737241" y="5267325"/>
            <a:ext cx="1528961"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383838"/>
                </a:solidFill>
                <a:latin typeface="Patrick Hand"/>
                <a:ea typeface="Patrick Hand"/>
                <a:cs typeface="Patrick Hand"/>
                <a:sym typeface="Patrick Hand"/>
              </a:defRPr>
            </a:lvl1pPr>
          </a:lstStyle>
          <a:p>
            <a:pPr/>
            <a:r>
              <a:t>Bayesian Optimisation</a:t>
            </a:r>
          </a:p>
        </p:txBody>
      </p:sp>
      <p:sp>
        <p:nvSpPr>
          <p:cNvPr id="154" name="Text 9"/>
          <p:cNvSpPr txBox="1"/>
          <p:nvPr/>
        </p:nvSpPr>
        <p:spPr>
          <a:xfrm>
            <a:off x="1737241" y="5560814"/>
            <a:ext cx="12108062" cy="4693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900"/>
              </a:lnSpc>
              <a:defRPr sz="1200">
                <a:solidFill>
                  <a:srgbClr val="383838"/>
                </a:solidFill>
                <a:latin typeface="Patrick Hand"/>
                <a:ea typeface="Patrick Hand"/>
                <a:cs typeface="Patrick Hand"/>
                <a:sym typeface="Patrick Hand"/>
              </a:defRPr>
            </a:lvl1pPr>
          </a:lstStyle>
          <a:p>
            <a:pPr/>
            <a:r>
              <a:t>Constructs a probabilistic model of the objective function (e.g., model performance) and uses it to select the most promising hyperparameters to evaluate next. This intelligent approach is highly efficient for expensive models, as it minimises the number of evaluations.</a:t>
            </a:r>
          </a:p>
        </p:txBody>
      </p:sp>
      <p:pic>
        <p:nvPicPr>
          <p:cNvPr id="155" name="Image 4" descr="Image 4"/>
          <p:cNvPicPr>
            <a:picLocks noChangeAspect="1"/>
          </p:cNvPicPr>
          <p:nvPr/>
        </p:nvPicPr>
        <p:blipFill>
          <a:blip r:embed="rId6">
            <a:extLst/>
          </a:blip>
          <a:stretch>
            <a:fillRect/>
          </a:stretch>
        </p:blipFill>
        <p:spPr>
          <a:xfrm>
            <a:off x="784979" y="6227207"/>
            <a:ext cx="793553" cy="1483401"/>
          </a:xfrm>
          <a:prstGeom prst="rect">
            <a:avLst/>
          </a:prstGeom>
          <a:ln w="12700">
            <a:miter lim="400000"/>
          </a:ln>
        </p:spPr>
      </p:pic>
      <p:sp>
        <p:nvSpPr>
          <p:cNvPr id="156" name="Text 10"/>
          <p:cNvSpPr txBox="1"/>
          <p:nvPr/>
        </p:nvSpPr>
        <p:spPr>
          <a:xfrm>
            <a:off x="1737241" y="6385917"/>
            <a:ext cx="1317402"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383838"/>
                </a:solidFill>
                <a:latin typeface="Patrick Hand"/>
                <a:ea typeface="Patrick Hand"/>
                <a:cs typeface="Patrick Hand"/>
                <a:sym typeface="Patrick Hand"/>
              </a:defRPr>
            </a:lvl1pPr>
          </a:lstStyle>
          <a:p>
            <a:pPr/>
            <a:r>
              <a:t>Advanced Methods</a:t>
            </a:r>
          </a:p>
        </p:txBody>
      </p:sp>
      <p:sp>
        <p:nvSpPr>
          <p:cNvPr id="157" name="Text 11"/>
          <p:cNvSpPr txBox="1"/>
          <p:nvPr/>
        </p:nvSpPr>
        <p:spPr>
          <a:xfrm>
            <a:off x="1737241" y="6679406"/>
            <a:ext cx="3955827" cy="228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342900" indent="-342900">
              <a:lnSpc>
                <a:spcPts val="1900"/>
              </a:lnSpc>
              <a:buSzPct val="100000"/>
              <a:buChar char="•"/>
              <a:defRPr b="1" sz="1200">
                <a:solidFill>
                  <a:srgbClr val="383838"/>
                </a:solidFill>
                <a:latin typeface="Patrick Hand"/>
                <a:ea typeface="Patrick Hand"/>
                <a:cs typeface="Patrick Hand"/>
                <a:sym typeface="Patrick Hand"/>
              </a:defRPr>
            </a:pPr>
            <a:r>
              <a:t>Hyperband:</a:t>
            </a:r>
            <a:r>
              <a:rPr b="0"/>
              <a:t> An adaptive resource allocation method.</a:t>
            </a:r>
          </a:p>
        </p:txBody>
      </p:sp>
      <p:sp>
        <p:nvSpPr>
          <p:cNvPr id="158" name="Text 12"/>
          <p:cNvSpPr txBox="1"/>
          <p:nvPr/>
        </p:nvSpPr>
        <p:spPr>
          <a:xfrm>
            <a:off x="1737241" y="6988730"/>
            <a:ext cx="4152801" cy="228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342900" indent="-342900">
              <a:lnSpc>
                <a:spcPts val="1900"/>
              </a:lnSpc>
              <a:buSzPct val="100000"/>
              <a:buChar char="•"/>
              <a:defRPr b="1" sz="1200">
                <a:solidFill>
                  <a:srgbClr val="383838"/>
                </a:solidFill>
                <a:latin typeface="Patrick Hand"/>
                <a:ea typeface="Patrick Hand"/>
                <a:cs typeface="Patrick Hand"/>
                <a:sym typeface="Patrick Hand"/>
              </a:defRPr>
            </a:pPr>
            <a:r>
              <a:t>Genetic Algorithms:</a:t>
            </a:r>
            <a:r>
              <a:rPr b="0"/>
              <a:t> Evolutionary strategies for search.</a:t>
            </a:r>
          </a:p>
        </p:txBody>
      </p:sp>
      <p:sp>
        <p:nvSpPr>
          <p:cNvPr id="159" name="Text 13"/>
          <p:cNvSpPr txBox="1"/>
          <p:nvPr/>
        </p:nvSpPr>
        <p:spPr>
          <a:xfrm>
            <a:off x="1737241" y="7298055"/>
            <a:ext cx="4878413" cy="228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342900" indent="-342900">
              <a:lnSpc>
                <a:spcPts val="1900"/>
              </a:lnSpc>
              <a:buSzPct val="100000"/>
              <a:buChar char="•"/>
              <a:defRPr b="1" sz="1200">
                <a:solidFill>
                  <a:srgbClr val="383838"/>
                </a:solidFill>
                <a:latin typeface="Patrick Hand"/>
                <a:ea typeface="Patrick Hand"/>
                <a:cs typeface="Patrick Hand"/>
                <a:sym typeface="Patrick Hand"/>
              </a:defRPr>
            </a:pPr>
            <a:r>
              <a:t>Population-Based Training:</a:t>
            </a:r>
            <a:r>
              <a:rPr b="0"/>
              <a:t> Used in deep reinforcement learning.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ext 0"/>
          <p:cNvSpPr txBox="1"/>
          <p:nvPr/>
        </p:nvSpPr>
        <p:spPr>
          <a:xfrm>
            <a:off x="802957" y="653533"/>
            <a:ext cx="7560743" cy="5623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500"/>
              </a:lnSpc>
              <a:defRPr sz="3600">
                <a:solidFill>
                  <a:srgbClr val="383838"/>
                </a:solidFill>
                <a:latin typeface="Patrick Hand"/>
                <a:ea typeface="Patrick Hand"/>
                <a:cs typeface="Patrick Hand"/>
                <a:sym typeface="Patrick Hand"/>
              </a:defRPr>
            </a:lvl1pPr>
          </a:lstStyle>
          <a:p>
            <a:pPr/>
            <a:r>
              <a:t>Conceptual Flow: Tuning for Success</a:t>
            </a:r>
          </a:p>
        </p:txBody>
      </p:sp>
      <p:sp>
        <p:nvSpPr>
          <p:cNvPr id="162" name="Text 1"/>
          <p:cNvSpPr txBox="1"/>
          <p:nvPr/>
        </p:nvSpPr>
        <p:spPr>
          <a:xfrm>
            <a:off x="2760197" y="2061566"/>
            <a:ext cx="1931580" cy="27609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200"/>
              </a:lnSpc>
              <a:defRPr>
                <a:solidFill>
                  <a:srgbClr val="383838"/>
                </a:solidFill>
                <a:latin typeface="Patrick Hand"/>
                <a:ea typeface="Patrick Hand"/>
                <a:cs typeface="Patrick Hand"/>
                <a:sym typeface="Patrick Hand"/>
              </a:defRPr>
            </a:lvl1pPr>
          </a:lstStyle>
          <a:p>
            <a:pPr/>
            <a:r>
              <a:t>1. Choose a Model</a:t>
            </a:r>
          </a:p>
        </p:txBody>
      </p:sp>
      <p:sp>
        <p:nvSpPr>
          <p:cNvPr id="163" name="Text 2"/>
          <p:cNvSpPr txBox="1"/>
          <p:nvPr/>
        </p:nvSpPr>
        <p:spPr>
          <a:xfrm>
            <a:off x="802957" y="2485905"/>
            <a:ext cx="3888820" cy="14038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2800"/>
              </a:lnSpc>
              <a:defRPr>
                <a:solidFill>
                  <a:srgbClr val="383838"/>
                </a:solidFill>
                <a:latin typeface="Patrick Hand"/>
                <a:ea typeface="Patrick Hand"/>
                <a:cs typeface="Patrick Hand"/>
                <a:sym typeface="Patrick Hand"/>
              </a:defRPr>
            </a:lvl1pPr>
          </a:lstStyle>
          <a:p>
            <a:pPr/>
            <a:r>
              <a:t>Select an appropriate model, e.g., Random Forest or Neural Network, based on the problem and data characteristics.</a:t>
            </a:r>
          </a:p>
        </p:txBody>
      </p:sp>
      <p:pic>
        <p:nvPicPr>
          <p:cNvPr id="164" name="Image 0" descr="Image 0"/>
          <p:cNvPicPr>
            <a:picLocks noChangeAspect="1"/>
          </p:cNvPicPr>
          <p:nvPr/>
        </p:nvPicPr>
        <p:blipFill>
          <a:blip r:embed="rId2">
            <a:extLst/>
          </a:blip>
          <a:stretch>
            <a:fillRect/>
          </a:stretch>
        </p:blipFill>
        <p:spPr>
          <a:xfrm>
            <a:off x="5035867" y="1855470"/>
            <a:ext cx="4558547" cy="4558547"/>
          </a:xfrm>
          <a:prstGeom prst="rect">
            <a:avLst/>
          </a:prstGeom>
          <a:ln w="12700">
            <a:miter lim="400000"/>
          </a:ln>
        </p:spPr>
      </p:pic>
      <p:pic>
        <p:nvPicPr>
          <p:cNvPr id="165" name="Image 1" descr="Image 1"/>
          <p:cNvPicPr>
            <a:picLocks noChangeAspect="1"/>
          </p:cNvPicPr>
          <p:nvPr/>
        </p:nvPicPr>
        <p:blipFill>
          <a:blip r:embed="rId3">
            <a:extLst/>
          </a:blip>
          <a:stretch>
            <a:fillRect/>
          </a:stretch>
        </p:blipFill>
        <p:spPr>
          <a:xfrm>
            <a:off x="6033075" y="2774334"/>
            <a:ext cx="343258" cy="429102"/>
          </a:xfrm>
          <a:prstGeom prst="rect">
            <a:avLst/>
          </a:prstGeom>
          <a:ln w="12700">
            <a:miter lim="400000"/>
          </a:ln>
        </p:spPr>
      </p:pic>
      <p:sp>
        <p:nvSpPr>
          <p:cNvPr id="166" name="Text 3"/>
          <p:cNvSpPr txBox="1"/>
          <p:nvPr/>
        </p:nvSpPr>
        <p:spPr>
          <a:xfrm>
            <a:off x="9938504" y="1685925"/>
            <a:ext cx="3036628" cy="2760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a:solidFill>
                  <a:srgbClr val="383838"/>
                </a:solidFill>
                <a:latin typeface="Patrick Hand"/>
                <a:ea typeface="Patrick Hand"/>
                <a:cs typeface="Patrick Hand"/>
                <a:sym typeface="Patrick Hand"/>
              </a:defRPr>
            </a:lvl1pPr>
          </a:lstStyle>
          <a:p>
            <a:pPr/>
            <a:r>
              <a:t>2. Set Initial Hyperparameters</a:t>
            </a:r>
          </a:p>
        </p:txBody>
      </p:sp>
      <p:sp>
        <p:nvSpPr>
          <p:cNvPr id="167" name="Text 4"/>
          <p:cNvSpPr txBox="1"/>
          <p:nvPr/>
        </p:nvSpPr>
        <p:spPr>
          <a:xfrm>
            <a:off x="9938504" y="2110263"/>
            <a:ext cx="3888938" cy="10482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a:solidFill>
                  <a:srgbClr val="383838"/>
                </a:solidFill>
                <a:latin typeface="Patrick Hand"/>
                <a:ea typeface="Patrick Hand"/>
                <a:cs typeface="Patrick Hand"/>
                <a:sym typeface="Patrick Hand"/>
              </a:defRPr>
            </a:lvl1pPr>
          </a:lstStyle>
          <a:p>
            <a:pPr/>
            <a:r>
              <a:t>Define starting values for key hyperparameters, such as learning rate and tree depth.</a:t>
            </a:r>
          </a:p>
        </p:txBody>
      </p:sp>
      <p:pic>
        <p:nvPicPr>
          <p:cNvPr id="168" name="Image 2" descr="Image 2"/>
          <p:cNvPicPr>
            <a:picLocks noChangeAspect="1"/>
          </p:cNvPicPr>
          <p:nvPr/>
        </p:nvPicPr>
        <p:blipFill>
          <a:blip r:embed="rId4">
            <a:extLst/>
          </a:blip>
          <a:stretch>
            <a:fillRect/>
          </a:stretch>
        </p:blipFill>
        <p:spPr>
          <a:xfrm>
            <a:off x="5035867" y="1855470"/>
            <a:ext cx="4558547" cy="4558547"/>
          </a:xfrm>
          <a:prstGeom prst="rect">
            <a:avLst/>
          </a:prstGeom>
          <a:ln w="12700">
            <a:miter lim="400000"/>
          </a:ln>
        </p:spPr>
      </p:pic>
      <p:pic>
        <p:nvPicPr>
          <p:cNvPr id="169" name="Image 3" descr="Image 3"/>
          <p:cNvPicPr>
            <a:picLocks noChangeAspect="1"/>
          </p:cNvPicPr>
          <p:nvPr/>
        </p:nvPicPr>
        <p:blipFill>
          <a:blip r:embed="rId5">
            <a:extLst/>
          </a:blip>
          <a:stretch>
            <a:fillRect/>
          </a:stretch>
        </p:blipFill>
        <p:spPr>
          <a:xfrm>
            <a:off x="7889974" y="2510015"/>
            <a:ext cx="343258" cy="429102"/>
          </a:xfrm>
          <a:prstGeom prst="rect">
            <a:avLst/>
          </a:prstGeom>
          <a:ln w="12700">
            <a:miter lim="400000"/>
          </a:ln>
        </p:spPr>
      </p:pic>
      <p:sp>
        <p:nvSpPr>
          <p:cNvPr id="170" name="Text 5"/>
          <p:cNvSpPr txBox="1"/>
          <p:nvPr/>
        </p:nvSpPr>
        <p:spPr>
          <a:xfrm>
            <a:off x="10053280" y="3555562"/>
            <a:ext cx="1714922" cy="27609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a:solidFill>
                  <a:srgbClr val="383838"/>
                </a:solidFill>
                <a:latin typeface="Patrick Hand"/>
                <a:ea typeface="Patrick Hand"/>
                <a:cs typeface="Patrick Hand"/>
                <a:sym typeface="Patrick Hand"/>
              </a:defRPr>
            </a:lvl1pPr>
          </a:lstStyle>
          <a:p>
            <a:pPr/>
            <a:r>
              <a:t>3. Use Optimiser</a:t>
            </a:r>
          </a:p>
        </p:txBody>
      </p:sp>
      <p:sp>
        <p:nvSpPr>
          <p:cNvPr id="171" name="Text 6"/>
          <p:cNvSpPr txBox="1"/>
          <p:nvPr/>
        </p:nvSpPr>
        <p:spPr>
          <a:xfrm>
            <a:off x="10053280" y="3979902"/>
            <a:ext cx="3774163" cy="10482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a:solidFill>
                  <a:srgbClr val="383838"/>
                </a:solidFill>
                <a:latin typeface="Patrick Hand"/>
                <a:ea typeface="Patrick Hand"/>
                <a:cs typeface="Patrick Hand"/>
                <a:sym typeface="Patrick Hand"/>
              </a:defRPr>
            </a:lvl1pPr>
          </a:lstStyle>
          <a:p>
            <a:pPr/>
            <a:r>
              <a:t>Employ an optimiser to iteratively update the model's internal parameters during training.</a:t>
            </a:r>
          </a:p>
        </p:txBody>
      </p:sp>
      <p:pic>
        <p:nvPicPr>
          <p:cNvPr id="172" name="Image 4" descr="Image 4"/>
          <p:cNvPicPr>
            <a:picLocks noChangeAspect="1"/>
          </p:cNvPicPr>
          <p:nvPr/>
        </p:nvPicPr>
        <p:blipFill>
          <a:blip r:embed="rId6">
            <a:extLst/>
          </a:blip>
          <a:stretch>
            <a:fillRect/>
          </a:stretch>
        </p:blipFill>
        <p:spPr>
          <a:xfrm>
            <a:off x="5035867" y="1855470"/>
            <a:ext cx="4558547" cy="4558547"/>
          </a:xfrm>
          <a:prstGeom prst="rect">
            <a:avLst/>
          </a:prstGeom>
          <a:ln w="12700">
            <a:miter lim="400000"/>
          </a:ln>
        </p:spPr>
      </p:pic>
      <p:pic>
        <p:nvPicPr>
          <p:cNvPr id="173" name="Image 5" descr="Image 5"/>
          <p:cNvPicPr>
            <a:picLocks noChangeAspect="1"/>
          </p:cNvPicPr>
          <p:nvPr/>
        </p:nvPicPr>
        <p:blipFill>
          <a:blip r:embed="rId7">
            <a:extLst/>
          </a:blip>
          <a:stretch>
            <a:fillRect/>
          </a:stretch>
        </p:blipFill>
        <p:spPr>
          <a:xfrm>
            <a:off x="8715195" y="4194392"/>
            <a:ext cx="343258" cy="429102"/>
          </a:xfrm>
          <a:prstGeom prst="rect">
            <a:avLst/>
          </a:prstGeom>
          <a:ln w="12700">
            <a:miter lim="400000"/>
          </a:ln>
        </p:spPr>
      </p:pic>
      <p:sp>
        <p:nvSpPr>
          <p:cNvPr id="174" name="Text 7"/>
          <p:cNvSpPr txBox="1"/>
          <p:nvPr/>
        </p:nvSpPr>
        <p:spPr>
          <a:xfrm>
            <a:off x="9938504" y="5058131"/>
            <a:ext cx="2528640" cy="27609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a:solidFill>
                  <a:srgbClr val="383838"/>
                </a:solidFill>
                <a:latin typeface="Patrick Hand"/>
                <a:ea typeface="Patrick Hand"/>
                <a:cs typeface="Patrick Hand"/>
                <a:sym typeface="Patrick Hand"/>
              </a:defRPr>
            </a:lvl1pPr>
          </a:lstStyle>
          <a:p>
            <a:pPr/>
            <a:r>
              <a:t>4. Evaluate Performance</a:t>
            </a:r>
          </a:p>
        </p:txBody>
      </p:sp>
      <p:sp>
        <p:nvSpPr>
          <p:cNvPr id="175" name="Text 8"/>
          <p:cNvSpPr txBox="1"/>
          <p:nvPr/>
        </p:nvSpPr>
        <p:spPr>
          <a:xfrm>
            <a:off x="9938504" y="5482471"/>
            <a:ext cx="3888938" cy="14038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a:solidFill>
                  <a:srgbClr val="383838"/>
                </a:solidFill>
                <a:latin typeface="Patrick Hand"/>
                <a:ea typeface="Patrick Hand"/>
                <a:cs typeface="Patrick Hand"/>
                <a:sym typeface="Patrick Hand"/>
              </a:defRPr>
            </a:lvl1pPr>
          </a:lstStyle>
          <a:p>
            <a:pPr/>
            <a:r>
              <a:t>Assess the model's performance on validation data to gauge its effectiveness and identify areas for improvement.</a:t>
            </a:r>
          </a:p>
        </p:txBody>
      </p:sp>
      <p:pic>
        <p:nvPicPr>
          <p:cNvPr id="176" name="Image 6" descr="Image 6"/>
          <p:cNvPicPr>
            <a:picLocks noChangeAspect="1"/>
          </p:cNvPicPr>
          <p:nvPr/>
        </p:nvPicPr>
        <p:blipFill>
          <a:blip r:embed="rId8">
            <a:extLst/>
          </a:blip>
          <a:stretch>
            <a:fillRect/>
          </a:stretch>
        </p:blipFill>
        <p:spPr>
          <a:xfrm>
            <a:off x="5035867" y="1855470"/>
            <a:ext cx="4558547" cy="4558547"/>
          </a:xfrm>
          <a:prstGeom prst="rect">
            <a:avLst/>
          </a:prstGeom>
          <a:ln w="12700">
            <a:miter lim="400000"/>
          </a:ln>
        </p:spPr>
      </p:pic>
      <p:pic>
        <p:nvPicPr>
          <p:cNvPr id="177" name="Image 7" descr="Image 7"/>
          <p:cNvPicPr>
            <a:picLocks noChangeAspect="1"/>
          </p:cNvPicPr>
          <p:nvPr/>
        </p:nvPicPr>
        <p:blipFill>
          <a:blip r:embed="rId9">
            <a:extLst/>
          </a:blip>
          <a:stretch>
            <a:fillRect/>
          </a:stretch>
        </p:blipFill>
        <p:spPr>
          <a:xfrm>
            <a:off x="7368241" y="5499675"/>
            <a:ext cx="343258" cy="429102"/>
          </a:xfrm>
          <a:prstGeom prst="rect">
            <a:avLst/>
          </a:prstGeom>
          <a:ln w="12700">
            <a:miter lim="400000"/>
          </a:ln>
        </p:spPr>
      </p:pic>
      <p:sp>
        <p:nvSpPr>
          <p:cNvPr id="178" name="Text 9"/>
          <p:cNvSpPr txBox="1"/>
          <p:nvPr/>
        </p:nvSpPr>
        <p:spPr>
          <a:xfrm>
            <a:off x="1718215" y="4682490"/>
            <a:ext cx="2973562" cy="2760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200"/>
              </a:lnSpc>
              <a:defRPr>
                <a:solidFill>
                  <a:srgbClr val="383838"/>
                </a:solidFill>
                <a:latin typeface="Patrick Hand"/>
                <a:ea typeface="Patrick Hand"/>
                <a:cs typeface="Patrick Hand"/>
                <a:sym typeface="Patrick Hand"/>
              </a:defRPr>
            </a:lvl1pPr>
          </a:lstStyle>
          <a:p>
            <a:pPr/>
            <a:r>
              <a:t>5. Adjust via Search Methods</a:t>
            </a:r>
          </a:p>
        </p:txBody>
      </p:sp>
      <p:sp>
        <p:nvSpPr>
          <p:cNvPr id="179" name="Text 10"/>
          <p:cNvSpPr txBox="1"/>
          <p:nvPr/>
        </p:nvSpPr>
        <p:spPr>
          <a:xfrm>
            <a:off x="802957" y="5106828"/>
            <a:ext cx="3888820" cy="14038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2800"/>
              </a:lnSpc>
              <a:defRPr>
                <a:solidFill>
                  <a:srgbClr val="383838"/>
                </a:solidFill>
                <a:latin typeface="Patrick Hand"/>
                <a:ea typeface="Patrick Hand"/>
                <a:cs typeface="Patrick Hand"/>
                <a:sym typeface="Patrick Hand"/>
              </a:defRPr>
            </a:lvl1pPr>
          </a:lstStyle>
          <a:p>
            <a:pPr/>
            <a:r>
              <a:t>Apply hyperparameter search methods to refine hyperparameter settings for better results, looping back to step 2.</a:t>
            </a:r>
          </a:p>
        </p:txBody>
      </p:sp>
      <p:pic>
        <p:nvPicPr>
          <p:cNvPr id="180" name="Image 8" descr="Image 8"/>
          <p:cNvPicPr>
            <a:picLocks noChangeAspect="1"/>
          </p:cNvPicPr>
          <p:nvPr/>
        </p:nvPicPr>
        <p:blipFill>
          <a:blip r:embed="rId10">
            <a:extLst/>
          </a:blip>
          <a:stretch>
            <a:fillRect/>
          </a:stretch>
        </p:blipFill>
        <p:spPr>
          <a:xfrm>
            <a:off x="5035867" y="1855470"/>
            <a:ext cx="4558547" cy="4558547"/>
          </a:xfrm>
          <a:prstGeom prst="rect">
            <a:avLst/>
          </a:prstGeom>
          <a:ln w="12700">
            <a:miter lim="400000"/>
          </a:ln>
        </p:spPr>
      </p:pic>
      <p:pic>
        <p:nvPicPr>
          <p:cNvPr id="181" name="Image 9" descr="Image 9"/>
          <p:cNvPicPr>
            <a:picLocks noChangeAspect="1"/>
          </p:cNvPicPr>
          <p:nvPr/>
        </p:nvPicPr>
        <p:blipFill>
          <a:blip r:embed="rId11">
            <a:extLst/>
          </a:blip>
          <a:stretch>
            <a:fillRect/>
          </a:stretch>
        </p:blipFill>
        <p:spPr>
          <a:xfrm>
            <a:off x="5710654" y="4621946"/>
            <a:ext cx="343258" cy="429102"/>
          </a:xfrm>
          <a:prstGeom prst="rect">
            <a:avLst/>
          </a:prstGeom>
          <a:ln w="12700">
            <a:miter lim="400000"/>
          </a:ln>
        </p:spPr>
      </p:pic>
      <p:sp>
        <p:nvSpPr>
          <p:cNvPr id="182" name="Text 11"/>
          <p:cNvSpPr txBox="1"/>
          <p:nvPr/>
        </p:nvSpPr>
        <p:spPr>
          <a:xfrm>
            <a:off x="802958" y="6841807"/>
            <a:ext cx="13024486" cy="6926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a:solidFill>
                  <a:srgbClr val="383838"/>
                </a:solidFill>
                <a:latin typeface="Patrick Hand"/>
                <a:ea typeface="Patrick Hand"/>
                <a:cs typeface="Patrick Hand"/>
                <a:sym typeface="Patrick Hand"/>
              </a:defRPr>
            </a:lvl1pPr>
          </a:lstStyle>
          <a:p>
            <a:pPr/>
            <a:r>
              <a:t>This iterative cycle ensures that models are continuously improved, leading to more accurate and generalisable predictions. Mastering this flow is essential for any machine learning practitioner.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