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7"/>
  </p:notesMasterIdLst>
  <p:sldIdLst>
    <p:sldId id="256" r:id="rId2"/>
    <p:sldId id="257" r:id="rId3"/>
    <p:sldId id="276" r:id="rId4"/>
    <p:sldId id="258" r:id="rId5"/>
    <p:sldId id="259" r:id="rId6"/>
    <p:sldId id="267" r:id="rId7"/>
    <p:sldId id="283" r:id="rId8"/>
    <p:sldId id="284" r:id="rId9"/>
    <p:sldId id="287" r:id="rId10"/>
    <p:sldId id="273" r:id="rId11"/>
    <p:sldId id="281" r:id="rId12"/>
    <p:sldId id="280" r:id="rId13"/>
    <p:sldId id="282" r:id="rId14"/>
    <p:sldId id="286"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5165B-AEC6-42AD-9512-758E531A3F4B}" v="205" dt="2023-12-05T20:55:51.847"/>
    <p1510:client id="{1E4FD950-9258-48D6-AE7A-AF38E86F2FEA}" v="14" dt="2023-12-05T10:08:07.861"/>
    <p1510:client id="{A7AC2A5A-DC69-4F85-8B08-89843764864E}" v="664" dt="2023-12-05T18:28:26.101"/>
    <p1510:client id="{C5F45DE3-6779-48F2-B4E9-7FB5EE7ADF17}" v="3" dt="2023-12-05T11:52:12.436"/>
    <p1510:client id="{D3740B29-D603-480A-9DD1-0AA0D564CFBD}" v="25" dt="2023-12-05T12:15:56.989"/>
    <p1510:client id="{E07D75AA-32CD-439E-909C-11A0B7FFA0D0}" v="75" dt="2023-12-05T21:39:59.971"/>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BA004-C316-4FF6-A74C-2612C9B43A83}" type="doc">
      <dgm:prSet loTypeId="urn:microsoft.com/office/officeart/2018/2/layout/IconCircle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724A4BB5-DF2F-4F07-8CE5-9BF0D4D583E9}">
      <dgm:prSet custT="1"/>
      <dgm:spPr/>
      <dgm:t>
        <a:bodyPr/>
        <a:lstStyle/>
        <a:p>
          <a:pPr>
            <a:lnSpc>
              <a:spcPct val="100000"/>
            </a:lnSpc>
          </a:pPr>
          <a:r>
            <a:rPr lang="en-IN" sz="1600">
              <a:latin typeface="Calibri Light" panose="020F0302020204030204" pitchFamily="34" charset="0"/>
              <a:ea typeface="Calibri Light" panose="020F0302020204030204" pitchFamily="34" charset="0"/>
              <a:cs typeface="Calibri Light" panose="020F0302020204030204" pitchFamily="34" charset="0"/>
            </a:rPr>
            <a:t>The goal of this project is to gain a comprehensive understanding of customer </a:t>
          </a:r>
          <a:r>
            <a:rPr lang="en-IN" sz="1600" err="1">
              <a:latin typeface="Calibri Light" panose="020F0302020204030204" pitchFamily="34" charset="0"/>
              <a:ea typeface="Calibri Light" panose="020F0302020204030204" pitchFamily="34" charset="0"/>
              <a:cs typeface="Calibri Light" panose="020F0302020204030204" pitchFamily="34" charset="0"/>
            </a:rPr>
            <a:t>behavior</a:t>
          </a:r>
          <a:r>
            <a:rPr lang="en-IN" sz="1600">
              <a:latin typeface="Calibri Light" panose="020F0302020204030204" pitchFamily="34" charset="0"/>
              <a:ea typeface="Calibri Light" panose="020F0302020204030204" pitchFamily="34" charset="0"/>
              <a:cs typeface="Calibri Light" panose="020F0302020204030204" pitchFamily="34" charset="0"/>
            </a:rPr>
            <a:t> within a supermarket environment. The project aims to identify key factors influencing customer loyalty or churn. The ultimate objective is to optimize supermarket operations and enhance customer satisfaction.</a:t>
          </a:r>
          <a:endParaRPr lang="en-US" sz="1600">
            <a:latin typeface="Calibri Light" panose="020F0302020204030204" pitchFamily="34" charset="0"/>
            <a:ea typeface="Calibri Light" panose="020F0302020204030204" pitchFamily="34" charset="0"/>
            <a:cs typeface="Calibri Light" panose="020F0302020204030204" pitchFamily="34" charset="0"/>
          </a:endParaRPr>
        </a:p>
      </dgm:t>
    </dgm:pt>
    <dgm:pt modelId="{E038D802-82E8-40C6-BF44-33C01D229F41}" type="parTrans" cxnId="{E0EBC509-6EA1-442E-B808-3FCE96A7738C}">
      <dgm:prSet/>
      <dgm:spPr/>
      <dgm:t>
        <a:bodyPr/>
        <a:lstStyle/>
        <a:p>
          <a:endParaRPr lang="en-US"/>
        </a:p>
      </dgm:t>
    </dgm:pt>
    <dgm:pt modelId="{8AC2B239-5BBB-4844-AB5A-242DBB20EF77}" type="sibTrans" cxnId="{E0EBC509-6EA1-442E-B808-3FCE96A7738C}">
      <dgm:prSet/>
      <dgm:spPr/>
      <dgm:t>
        <a:bodyPr/>
        <a:lstStyle/>
        <a:p>
          <a:pPr>
            <a:lnSpc>
              <a:spcPct val="100000"/>
            </a:lnSpc>
          </a:pPr>
          <a:endParaRPr lang="en-US"/>
        </a:p>
      </dgm:t>
    </dgm:pt>
    <dgm:pt modelId="{2765B2B1-3A17-4B57-8CB1-452EDD2BE0D3}">
      <dgm:prSet custT="1"/>
      <dgm:spPr/>
      <dgm:t>
        <a:bodyPr/>
        <a:lstStyle/>
        <a:p>
          <a:pPr>
            <a:lnSpc>
              <a:spcPct val="100000"/>
            </a:lnSpc>
          </a:pPr>
          <a:r>
            <a:rPr lang="en-IN" sz="1600" u="sng" err="1">
              <a:latin typeface="Calibri Light" panose="020F0302020204030204" pitchFamily="34" charset="0"/>
              <a:ea typeface="Calibri Light" panose="020F0302020204030204" pitchFamily="34" charset="0"/>
              <a:cs typeface="Calibri Light" panose="020F0302020204030204" pitchFamily="34" charset="0"/>
            </a:rPr>
            <a:t>UnderStanding</a:t>
          </a:r>
          <a:r>
            <a:rPr lang="en-IN" sz="1600" u="sng">
              <a:latin typeface="Calibri Light" panose="020F0302020204030204" pitchFamily="34" charset="0"/>
              <a:ea typeface="Calibri Light" panose="020F0302020204030204" pitchFamily="34" charset="0"/>
              <a:cs typeface="Calibri Light" panose="020F0302020204030204" pitchFamily="34" charset="0"/>
            </a:rPr>
            <a:t> Customer Behaviour</a:t>
          </a:r>
          <a:r>
            <a:rPr lang="en-IN" sz="1600">
              <a:latin typeface="Calibri Light" panose="020F0302020204030204" pitchFamily="34" charset="0"/>
              <a:ea typeface="Calibri Light" panose="020F0302020204030204" pitchFamily="34" charset="0"/>
              <a:cs typeface="Calibri Light" panose="020F0302020204030204" pitchFamily="34" charset="0"/>
            </a:rPr>
            <a:t>: The project seeks to </a:t>
          </a:r>
          <a:r>
            <a:rPr lang="en-IN" sz="1600" err="1">
              <a:latin typeface="Calibri Light" panose="020F0302020204030204" pitchFamily="34" charset="0"/>
              <a:ea typeface="Calibri Light" panose="020F0302020204030204" pitchFamily="34" charset="0"/>
              <a:cs typeface="Calibri Light" panose="020F0302020204030204" pitchFamily="34" charset="0"/>
            </a:rPr>
            <a:t>analyze</a:t>
          </a:r>
          <a:r>
            <a:rPr lang="en-IN" sz="1600">
              <a:latin typeface="Calibri Light" panose="020F0302020204030204" pitchFamily="34" charset="0"/>
              <a:ea typeface="Calibri Light" panose="020F0302020204030204" pitchFamily="34" charset="0"/>
              <a:cs typeface="Calibri Light" panose="020F0302020204030204" pitchFamily="34" charset="0"/>
            </a:rPr>
            <a:t> and comprehend </a:t>
          </a:r>
          <a:r>
            <a:rPr lang="en-US" sz="1600">
              <a:latin typeface="Calibri Light" panose="020F0302020204030204" pitchFamily="34" charset="0"/>
              <a:ea typeface="Calibri Light" panose="020F0302020204030204" pitchFamily="34" charset="0"/>
              <a:cs typeface="Calibri Light" panose="020F0302020204030204" pitchFamily="34" charset="0"/>
            </a:rPr>
            <a:t>customers’ various actions and behaviors </a:t>
          </a:r>
          <a:r>
            <a:rPr lang="en-IN" sz="1600">
              <a:latin typeface="Calibri Light" panose="020F0302020204030204" pitchFamily="34" charset="0"/>
              <a:ea typeface="Calibri Light" panose="020F0302020204030204" pitchFamily="34" charset="0"/>
              <a:cs typeface="Calibri Light" panose="020F0302020204030204" pitchFamily="34" charset="0"/>
            </a:rPr>
            <a:t>during their interactions with the supermarket. This includes the purchasing patterns, frequency of visits, and preferred products.</a:t>
          </a:r>
          <a:endParaRPr lang="en-US" sz="1600">
            <a:latin typeface="Calibri Light" panose="020F0302020204030204" pitchFamily="34" charset="0"/>
            <a:ea typeface="Calibri Light" panose="020F0302020204030204" pitchFamily="34" charset="0"/>
            <a:cs typeface="Calibri Light" panose="020F0302020204030204" pitchFamily="34" charset="0"/>
          </a:endParaRPr>
        </a:p>
      </dgm:t>
    </dgm:pt>
    <dgm:pt modelId="{E5D04211-ABBA-43B8-9D57-1B8DB99DA24E}" type="parTrans" cxnId="{67A49895-5F10-42A3-9DCC-6B9CEA2F2D54}">
      <dgm:prSet/>
      <dgm:spPr/>
      <dgm:t>
        <a:bodyPr/>
        <a:lstStyle/>
        <a:p>
          <a:endParaRPr lang="en-US"/>
        </a:p>
      </dgm:t>
    </dgm:pt>
    <dgm:pt modelId="{B209975F-9259-4727-AB7F-2E03AB970A75}" type="sibTrans" cxnId="{67A49895-5F10-42A3-9DCC-6B9CEA2F2D54}">
      <dgm:prSet/>
      <dgm:spPr/>
      <dgm:t>
        <a:bodyPr/>
        <a:lstStyle/>
        <a:p>
          <a:pPr>
            <a:lnSpc>
              <a:spcPct val="100000"/>
            </a:lnSpc>
          </a:pPr>
          <a:endParaRPr lang="en-US"/>
        </a:p>
      </dgm:t>
    </dgm:pt>
    <dgm:pt modelId="{3331C5D4-D97A-43DA-8F06-FF8C9D55C6A9}">
      <dgm:prSet custT="1"/>
      <dgm:spPr/>
      <dgm:t>
        <a:bodyPr/>
        <a:lstStyle/>
        <a:p>
          <a:pPr>
            <a:lnSpc>
              <a:spcPct val="100000"/>
            </a:lnSpc>
          </a:pPr>
          <a:r>
            <a:rPr lang="en-IN" sz="1600" u="sng">
              <a:latin typeface="Calibri Light" panose="020F0302020204030204" pitchFamily="34" charset="0"/>
              <a:ea typeface="Calibri Light" panose="020F0302020204030204" pitchFamily="34" charset="0"/>
              <a:cs typeface="Calibri Light" panose="020F0302020204030204" pitchFamily="34" charset="0"/>
            </a:rPr>
            <a:t>Identifying Factors Contributing to Loyalty or Churn</a:t>
          </a:r>
          <a:r>
            <a:rPr lang="en-IN" sz="1600">
              <a:latin typeface="Calibri Light" panose="020F0302020204030204" pitchFamily="34" charset="0"/>
              <a:ea typeface="Calibri Light" panose="020F0302020204030204" pitchFamily="34" charset="0"/>
              <a:cs typeface="Calibri Light" panose="020F0302020204030204" pitchFamily="34" charset="0"/>
            </a:rPr>
            <a:t>: The project aims to identify and </a:t>
          </a:r>
          <a:r>
            <a:rPr lang="en-IN" sz="1600" err="1">
              <a:latin typeface="Calibri Light" panose="020F0302020204030204" pitchFamily="34" charset="0"/>
              <a:ea typeface="Calibri Light" panose="020F0302020204030204" pitchFamily="34" charset="0"/>
              <a:cs typeface="Calibri Light" panose="020F0302020204030204" pitchFamily="34" charset="0"/>
            </a:rPr>
            <a:t>analyze</a:t>
          </a:r>
          <a:r>
            <a:rPr lang="en-IN" sz="1600">
              <a:latin typeface="Calibri Light" panose="020F0302020204030204" pitchFamily="34" charset="0"/>
              <a:ea typeface="Calibri Light" panose="020F0302020204030204" pitchFamily="34" charset="0"/>
              <a:cs typeface="Calibri Light" panose="020F0302020204030204" pitchFamily="34" charset="0"/>
            </a:rPr>
            <a:t> the factors that contribute to customer loyalty or churn.</a:t>
          </a:r>
          <a:endParaRPr lang="en-US" sz="1600">
            <a:latin typeface="Calibri Light" panose="020F0302020204030204" pitchFamily="34" charset="0"/>
            <a:ea typeface="Calibri Light" panose="020F0302020204030204" pitchFamily="34" charset="0"/>
            <a:cs typeface="Calibri Light" panose="020F0302020204030204" pitchFamily="34" charset="0"/>
          </a:endParaRPr>
        </a:p>
      </dgm:t>
    </dgm:pt>
    <dgm:pt modelId="{E5764E98-FF0E-4CFF-A504-C0E7A2D5D555}" type="parTrans" cxnId="{528E1CCC-7A04-4F6F-8407-FFC23787F711}">
      <dgm:prSet/>
      <dgm:spPr/>
      <dgm:t>
        <a:bodyPr/>
        <a:lstStyle/>
        <a:p>
          <a:endParaRPr lang="en-US"/>
        </a:p>
      </dgm:t>
    </dgm:pt>
    <dgm:pt modelId="{D285AFB9-AE65-4212-9788-8615A597E788}" type="sibTrans" cxnId="{528E1CCC-7A04-4F6F-8407-FFC23787F711}">
      <dgm:prSet/>
      <dgm:spPr/>
      <dgm:t>
        <a:bodyPr/>
        <a:lstStyle/>
        <a:p>
          <a:pPr>
            <a:lnSpc>
              <a:spcPct val="100000"/>
            </a:lnSpc>
          </a:pPr>
          <a:endParaRPr lang="en-US"/>
        </a:p>
      </dgm:t>
    </dgm:pt>
    <dgm:pt modelId="{0A3D25CC-8278-4930-9D86-43369B49DD3D}">
      <dgm:prSet custT="1"/>
      <dgm:spPr/>
      <dgm:t>
        <a:bodyPr/>
        <a:lstStyle/>
        <a:p>
          <a:pPr>
            <a:lnSpc>
              <a:spcPct val="100000"/>
            </a:lnSpc>
          </a:pPr>
          <a:r>
            <a:rPr lang="en-IN" sz="1600" u="sng">
              <a:latin typeface="Calibri Light" panose="020F0302020204030204" pitchFamily="34" charset="0"/>
              <a:ea typeface="Calibri Light" panose="020F0302020204030204" pitchFamily="34" charset="0"/>
              <a:cs typeface="Calibri Light" panose="020F0302020204030204" pitchFamily="34" charset="0"/>
            </a:rPr>
            <a:t>Increasing Revenue: </a:t>
          </a:r>
          <a:r>
            <a:rPr lang="en-IN" sz="1600">
              <a:latin typeface="Calibri Light" panose="020F0302020204030204" pitchFamily="34" charset="0"/>
              <a:ea typeface="Calibri Light" panose="020F0302020204030204" pitchFamily="34" charset="0"/>
              <a:cs typeface="Calibri Light" panose="020F0302020204030204" pitchFamily="34" charset="0"/>
            </a:rPr>
            <a:t>The overarching goal is to contribute to the supermarket's bottom line by increasing revenue. This can be achieved through targeted efforts to retain loyal customers, attract new ones, and strategically position products and services based on customer preferences.</a:t>
          </a:r>
          <a:endParaRPr lang="en-US" sz="1600">
            <a:latin typeface="Calibri Light" panose="020F0302020204030204" pitchFamily="34" charset="0"/>
            <a:ea typeface="Calibri Light" panose="020F0302020204030204" pitchFamily="34" charset="0"/>
            <a:cs typeface="Calibri Light" panose="020F0302020204030204" pitchFamily="34" charset="0"/>
          </a:endParaRPr>
        </a:p>
      </dgm:t>
    </dgm:pt>
    <dgm:pt modelId="{F9C07FC7-8403-4954-B604-81586DE8F407}" type="parTrans" cxnId="{87AC6760-6F7B-4E32-9FF2-5A9F9E1E74BF}">
      <dgm:prSet/>
      <dgm:spPr/>
      <dgm:t>
        <a:bodyPr/>
        <a:lstStyle/>
        <a:p>
          <a:endParaRPr lang="en-US"/>
        </a:p>
      </dgm:t>
    </dgm:pt>
    <dgm:pt modelId="{3A9306F0-BCE1-4F23-833A-98C2F3247D9D}" type="sibTrans" cxnId="{87AC6760-6F7B-4E32-9FF2-5A9F9E1E74BF}">
      <dgm:prSet/>
      <dgm:spPr/>
      <dgm:t>
        <a:bodyPr/>
        <a:lstStyle/>
        <a:p>
          <a:endParaRPr lang="en-US"/>
        </a:p>
      </dgm:t>
    </dgm:pt>
    <dgm:pt modelId="{8D9EC92C-B751-49F5-9A84-D31D49D194F2}" type="pres">
      <dgm:prSet presAssocID="{B2ABA004-C316-4FF6-A74C-2612C9B43A83}" presName="root" presStyleCnt="0">
        <dgm:presLayoutVars>
          <dgm:dir/>
          <dgm:resizeHandles val="exact"/>
        </dgm:presLayoutVars>
      </dgm:prSet>
      <dgm:spPr/>
    </dgm:pt>
    <dgm:pt modelId="{06A1E709-0477-4946-B330-5C2F2924A848}" type="pres">
      <dgm:prSet presAssocID="{B2ABA004-C316-4FF6-A74C-2612C9B43A83}" presName="container" presStyleCnt="0">
        <dgm:presLayoutVars>
          <dgm:dir/>
          <dgm:resizeHandles val="exact"/>
        </dgm:presLayoutVars>
      </dgm:prSet>
      <dgm:spPr/>
    </dgm:pt>
    <dgm:pt modelId="{C85DE6D7-320A-4683-BA65-6526165B3A82}" type="pres">
      <dgm:prSet presAssocID="{724A4BB5-DF2F-4F07-8CE5-9BF0D4D583E9}" presName="compNode" presStyleCnt="0"/>
      <dgm:spPr/>
    </dgm:pt>
    <dgm:pt modelId="{B0421D82-43BC-4B1E-83C7-2AE47006D68D}" type="pres">
      <dgm:prSet presAssocID="{724A4BB5-DF2F-4F07-8CE5-9BF0D4D583E9}" presName="iconBgRect" presStyleLbl="bgShp" presStyleIdx="0" presStyleCnt="4" custScaleX="55744" custScaleY="58521" custLinFactNeighborX="-5357" custLinFactNeighborY="-11976"/>
      <dgm:spPr/>
    </dgm:pt>
    <dgm:pt modelId="{684D8E12-DE3A-47F6-9A36-F2B2B7D27800}" type="pres">
      <dgm:prSet presAssocID="{724A4BB5-DF2F-4F07-8CE5-9BF0D4D583E9}" presName="iconRect" presStyleLbl="node1" presStyleIdx="0" presStyleCnt="4" custLinFactNeighborX="-7292" custLinFactNeighborY="-2109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89CC3416-3A01-447F-A3DC-34331FFE6FEC}" type="pres">
      <dgm:prSet presAssocID="{724A4BB5-DF2F-4F07-8CE5-9BF0D4D583E9}" presName="spaceRect" presStyleCnt="0"/>
      <dgm:spPr/>
    </dgm:pt>
    <dgm:pt modelId="{451DBBB6-143C-46B0-BAFF-6D5C619D4AE4}" type="pres">
      <dgm:prSet presAssocID="{724A4BB5-DF2F-4F07-8CE5-9BF0D4D583E9}" presName="textRect" presStyleLbl="revTx" presStyleIdx="0" presStyleCnt="4" custAng="0" custScaleX="130410" custScaleY="661719" custLinFactNeighborX="9362" custLinFactNeighborY="84894">
        <dgm:presLayoutVars>
          <dgm:chMax val="1"/>
          <dgm:chPref val="1"/>
        </dgm:presLayoutVars>
      </dgm:prSet>
      <dgm:spPr/>
    </dgm:pt>
    <dgm:pt modelId="{67E77A8C-663E-4814-8E8D-C9D2A9CC7B7D}" type="pres">
      <dgm:prSet presAssocID="{8AC2B239-5BBB-4844-AB5A-242DBB20EF77}" presName="sibTrans" presStyleLbl="sibTrans2D1" presStyleIdx="0" presStyleCnt="0"/>
      <dgm:spPr/>
    </dgm:pt>
    <dgm:pt modelId="{6194BC2D-477E-4A98-93E5-71760E96F07D}" type="pres">
      <dgm:prSet presAssocID="{2765B2B1-3A17-4B57-8CB1-452EDD2BE0D3}" presName="compNode" presStyleCnt="0"/>
      <dgm:spPr/>
    </dgm:pt>
    <dgm:pt modelId="{35486CB4-D048-4FE4-9349-685F641677D6}" type="pres">
      <dgm:prSet presAssocID="{2765B2B1-3A17-4B57-8CB1-452EDD2BE0D3}" presName="iconBgRect" presStyleLbl="bgShp" presStyleIdx="1" presStyleCnt="4" custScaleX="58347" custScaleY="66372"/>
      <dgm:spPr/>
    </dgm:pt>
    <dgm:pt modelId="{0278C4EB-85B8-46F9-9902-E88F30DE4A0E}" type="pres">
      <dgm:prSet presAssocID="{2765B2B1-3A17-4B57-8CB1-452EDD2BE0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apes"/>
        </a:ext>
      </dgm:extLst>
    </dgm:pt>
    <dgm:pt modelId="{CEB2C93D-660D-49F8-84AA-1C76C201A534}" type="pres">
      <dgm:prSet presAssocID="{2765B2B1-3A17-4B57-8CB1-452EDD2BE0D3}" presName="spaceRect" presStyleCnt="0"/>
      <dgm:spPr/>
    </dgm:pt>
    <dgm:pt modelId="{03701737-6FC0-4149-911D-AA3A03B5562D}" type="pres">
      <dgm:prSet presAssocID="{2765B2B1-3A17-4B57-8CB1-452EDD2BE0D3}" presName="textRect" presStyleLbl="revTx" presStyleIdx="1" presStyleCnt="4" custScaleX="133484" custScaleY="217484" custLinFactNeighborX="1872" custLinFactNeighborY="61772">
        <dgm:presLayoutVars>
          <dgm:chMax val="1"/>
          <dgm:chPref val="1"/>
        </dgm:presLayoutVars>
      </dgm:prSet>
      <dgm:spPr/>
    </dgm:pt>
    <dgm:pt modelId="{85AF9E92-9618-43A0-AF26-62D923115852}" type="pres">
      <dgm:prSet presAssocID="{B209975F-9259-4727-AB7F-2E03AB970A75}" presName="sibTrans" presStyleLbl="sibTrans2D1" presStyleIdx="0" presStyleCnt="0"/>
      <dgm:spPr/>
    </dgm:pt>
    <dgm:pt modelId="{D1DCED40-A238-4DD6-B3D3-E082F7F961D5}" type="pres">
      <dgm:prSet presAssocID="{3331C5D4-D97A-43DA-8F06-FF8C9D55C6A9}" presName="compNode" presStyleCnt="0"/>
      <dgm:spPr/>
    </dgm:pt>
    <dgm:pt modelId="{B9DEE4D0-2220-4338-91DA-CA09C3C5195D}" type="pres">
      <dgm:prSet presAssocID="{3331C5D4-D97A-43DA-8F06-FF8C9D55C6A9}" presName="iconBgRect" presStyleLbl="bgShp" presStyleIdx="2" presStyleCnt="4" custScaleX="58685" custScaleY="67313"/>
      <dgm:spPr/>
    </dgm:pt>
    <dgm:pt modelId="{520FD08E-1E89-4D38-9E49-7819B75497D9}" type="pres">
      <dgm:prSet presAssocID="{3331C5D4-D97A-43DA-8F06-FF8C9D55C6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68197F76-2CDC-46A4-986C-5CBB6A408BDD}" type="pres">
      <dgm:prSet presAssocID="{3331C5D4-D97A-43DA-8F06-FF8C9D55C6A9}" presName="spaceRect" presStyleCnt="0"/>
      <dgm:spPr/>
    </dgm:pt>
    <dgm:pt modelId="{424A750D-596C-4DBF-8A0F-566729453BCF}" type="pres">
      <dgm:prSet presAssocID="{3331C5D4-D97A-43DA-8F06-FF8C9D55C6A9}" presName="textRect" presStyleLbl="revTx" presStyleIdx="2" presStyleCnt="4" custScaleX="133520" custScaleY="209482" custLinFactNeighborX="-236" custLinFactNeighborY="-1667">
        <dgm:presLayoutVars>
          <dgm:chMax val="1"/>
          <dgm:chPref val="1"/>
        </dgm:presLayoutVars>
      </dgm:prSet>
      <dgm:spPr/>
    </dgm:pt>
    <dgm:pt modelId="{C849ADC5-1B0B-4B34-B5A7-65CB18311FF2}" type="pres">
      <dgm:prSet presAssocID="{D285AFB9-AE65-4212-9788-8615A597E788}" presName="sibTrans" presStyleLbl="sibTrans2D1" presStyleIdx="0" presStyleCnt="0"/>
      <dgm:spPr/>
    </dgm:pt>
    <dgm:pt modelId="{A52684F6-20FB-44DC-A73A-49DE36B8C4D5}" type="pres">
      <dgm:prSet presAssocID="{0A3D25CC-8278-4930-9D86-43369B49DD3D}" presName="compNode" presStyleCnt="0"/>
      <dgm:spPr/>
    </dgm:pt>
    <dgm:pt modelId="{7521682B-C6CC-4B32-A027-027F5A12EB8E}" type="pres">
      <dgm:prSet presAssocID="{0A3D25CC-8278-4930-9D86-43369B49DD3D}" presName="iconBgRect" presStyleLbl="bgShp" presStyleIdx="3" presStyleCnt="4" custScaleX="75867" custScaleY="70532"/>
      <dgm:spPr/>
    </dgm:pt>
    <dgm:pt modelId="{01413EF3-D66A-4900-90E1-122871CCF78B}" type="pres">
      <dgm:prSet presAssocID="{0A3D25CC-8278-4930-9D86-43369B49DD3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E3C2C9E1-D70E-40AC-9470-B8A0D0A513F0}" type="pres">
      <dgm:prSet presAssocID="{0A3D25CC-8278-4930-9D86-43369B49DD3D}" presName="spaceRect" presStyleCnt="0"/>
      <dgm:spPr/>
    </dgm:pt>
    <dgm:pt modelId="{D85CC056-01D2-415C-A41C-1576FC9A9A8F}" type="pres">
      <dgm:prSet presAssocID="{0A3D25CC-8278-4930-9D86-43369B49DD3D}" presName="textRect" presStyleLbl="revTx" presStyleIdx="3" presStyleCnt="4" custScaleX="121668" custScaleY="119303">
        <dgm:presLayoutVars>
          <dgm:chMax val="1"/>
          <dgm:chPref val="1"/>
        </dgm:presLayoutVars>
      </dgm:prSet>
      <dgm:spPr/>
    </dgm:pt>
  </dgm:ptLst>
  <dgm:cxnLst>
    <dgm:cxn modelId="{E0EBC509-6EA1-442E-B808-3FCE96A7738C}" srcId="{B2ABA004-C316-4FF6-A74C-2612C9B43A83}" destId="{724A4BB5-DF2F-4F07-8CE5-9BF0D4D583E9}" srcOrd="0" destOrd="0" parTransId="{E038D802-82E8-40C6-BF44-33C01D229F41}" sibTransId="{8AC2B239-5BBB-4844-AB5A-242DBB20EF77}"/>
    <dgm:cxn modelId="{379D7A1D-E845-4321-9801-E994BE87472C}" type="presOf" srcId="{3331C5D4-D97A-43DA-8F06-FF8C9D55C6A9}" destId="{424A750D-596C-4DBF-8A0F-566729453BCF}" srcOrd="0" destOrd="0" presId="urn:microsoft.com/office/officeart/2018/2/layout/IconCircleList"/>
    <dgm:cxn modelId="{B199EE2F-12DC-4B9F-935F-ABCBF32E9F8E}" type="presOf" srcId="{B209975F-9259-4727-AB7F-2E03AB970A75}" destId="{85AF9E92-9618-43A0-AF26-62D923115852}" srcOrd="0" destOrd="0" presId="urn:microsoft.com/office/officeart/2018/2/layout/IconCircleList"/>
    <dgm:cxn modelId="{87AC6760-6F7B-4E32-9FF2-5A9F9E1E74BF}" srcId="{B2ABA004-C316-4FF6-A74C-2612C9B43A83}" destId="{0A3D25CC-8278-4930-9D86-43369B49DD3D}" srcOrd="3" destOrd="0" parTransId="{F9C07FC7-8403-4954-B604-81586DE8F407}" sibTransId="{3A9306F0-BCE1-4F23-833A-98C2F3247D9D}"/>
    <dgm:cxn modelId="{B0BEE661-EC0C-49BC-8E27-5BE7B92AB214}" type="presOf" srcId="{D285AFB9-AE65-4212-9788-8615A597E788}" destId="{C849ADC5-1B0B-4B34-B5A7-65CB18311FF2}" srcOrd="0" destOrd="0" presId="urn:microsoft.com/office/officeart/2018/2/layout/IconCircleList"/>
    <dgm:cxn modelId="{3D5CCB42-8163-4393-BDDA-9E158027DB1D}" type="presOf" srcId="{2765B2B1-3A17-4B57-8CB1-452EDD2BE0D3}" destId="{03701737-6FC0-4149-911D-AA3A03B5562D}" srcOrd="0" destOrd="0" presId="urn:microsoft.com/office/officeart/2018/2/layout/IconCircleList"/>
    <dgm:cxn modelId="{2172AF91-0A07-475E-A36E-59C88F098963}" type="presOf" srcId="{8AC2B239-5BBB-4844-AB5A-242DBB20EF77}" destId="{67E77A8C-663E-4814-8E8D-C9D2A9CC7B7D}" srcOrd="0" destOrd="0" presId="urn:microsoft.com/office/officeart/2018/2/layout/IconCircleList"/>
    <dgm:cxn modelId="{67A49895-5F10-42A3-9DCC-6B9CEA2F2D54}" srcId="{B2ABA004-C316-4FF6-A74C-2612C9B43A83}" destId="{2765B2B1-3A17-4B57-8CB1-452EDD2BE0D3}" srcOrd="1" destOrd="0" parTransId="{E5D04211-ABBA-43B8-9D57-1B8DB99DA24E}" sibTransId="{B209975F-9259-4727-AB7F-2E03AB970A75}"/>
    <dgm:cxn modelId="{1716C09C-B290-42E5-B8B2-CB6051716DE9}" type="presOf" srcId="{0A3D25CC-8278-4930-9D86-43369B49DD3D}" destId="{D85CC056-01D2-415C-A41C-1576FC9A9A8F}" srcOrd="0" destOrd="0" presId="urn:microsoft.com/office/officeart/2018/2/layout/IconCircleList"/>
    <dgm:cxn modelId="{760D69B0-3297-44CC-94F1-7ABA44BDA7F2}" type="presOf" srcId="{B2ABA004-C316-4FF6-A74C-2612C9B43A83}" destId="{8D9EC92C-B751-49F5-9A84-D31D49D194F2}" srcOrd="0" destOrd="0" presId="urn:microsoft.com/office/officeart/2018/2/layout/IconCircleList"/>
    <dgm:cxn modelId="{528E1CCC-7A04-4F6F-8407-FFC23787F711}" srcId="{B2ABA004-C316-4FF6-A74C-2612C9B43A83}" destId="{3331C5D4-D97A-43DA-8F06-FF8C9D55C6A9}" srcOrd="2" destOrd="0" parTransId="{E5764E98-FF0E-4CFF-A504-C0E7A2D5D555}" sibTransId="{D285AFB9-AE65-4212-9788-8615A597E788}"/>
    <dgm:cxn modelId="{9EFF66D8-C9C9-4BE6-ABED-82DDC67C02BF}" type="presOf" srcId="{724A4BB5-DF2F-4F07-8CE5-9BF0D4D583E9}" destId="{451DBBB6-143C-46B0-BAFF-6D5C619D4AE4}" srcOrd="0" destOrd="0" presId="urn:microsoft.com/office/officeart/2018/2/layout/IconCircleList"/>
    <dgm:cxn modelId="{BB34825C-44B8-4513-AC4A-3F3A3EBE3FB9}" type="presParOf" srcId="{8D9EC92C-B751-49F5-9A84-D31D49D194F2}" destId="{06A1E709-0477-4946-B330-5C2F2924A848}" srcOrd="0" destOrd="0" presId="urn:microsoft.com/office/officeart/2018/2/layout/IconCircleList"/>
    <dgm:cxn modelId="{59BB1B3C-13DB-4B49-884F-9B7AA50021B3}" type="presParOf" srcId="{06A1E709-0477-4946-B330-5C2F2924A848}" destId="{C85DE6D7-320A-4683-BA65-6526165B3A82}" srcOrd="0" destOrd="0" presId="urn:microsoft.com/office/officeart/2018/2/layout/IconCircleList"/>
    <dgm:cxn modelId="{EBF101BA-C678-4E2F-B8CB-7433066C300D}" type="presParOf" srcId="{C85DE6D7-320A-4683-BA65-6526165B3A82}" destId="{B0421D82-43BC-4B1E-83C7-2AE47006D68D}" srcOrd="0" destOrd="0" presId="urn:microsoft.com/office/officeart/2018/2/layout/IconCircleList"/>
    <dgm:cxn modelId="{6B4704B9-0BD0-40E0-813F-A9285AB188D7}" type="presParOf" srcId="{C85DE6D7-320A-4683-BA65-6526165B3A82}" destId="{684D8E12-DE3A-47F6-9A36-F2B2B7D27800}" srcOrd="1" destOrd="0" presId="urn:microsoft.com/office/officeart/2018/2/layout/IconCircleList"/>
    <dgm:cxn modelId="{99AB19B8-ECB9-4039-BA13-9FBDA35CE838}" type="presParOf" srcId="{C85DE6D7-320A-4683-BA65-6526165B3A82}" destId="{89CC3416-3A01-447F-A3DC-34331FFE6FEC}" srcOrd="2" destOrd="0" presId="urn:microsoft.com/office/officeart/2018/2/layout/IconCircleList"/>
    <dgm:cxn modelId="{5A4430D8-C2E0-4D7B-9328-F4082F13148E}" type="presParOf" srcId="{C85DE6D7-320A-4683-BA65-6526165B3A82}" destId="{451DBBB6-143C-46B0-BAFF-6D5C619D4AE4}" srcOrd="3" destOrd="0" presId="urn:microsoft.com/office/officeart/2018/2/layout/IconCircleList"/>
    <dgm:cxn modelId="{DCA78DFB-6E18-4728-8560-888AF93C96C1}" type="presParOf" srcId="{06A1E709-0477-4946-B330-5C2F2924A848}" destId="{67E77A8C-663E-4814-8E8D-C9D2A9CC7B7D}" srcOrd="1" destOrd="0" presId="urn:microsoft.com/office/officeart/2018/2/layout/IconCircleList"/>
    <dgm:cxn modelId="{E0904D29-7C0D-41F7-8E0C-C84F09B9EABC}" type="presParOf" srcId="{06A1E709-0477-4946-B330-5C2F2924A848}" destId="{6194BC2D-477E-4A98-93E5-71760E96F07D}" srcOrd="2" destOrd="0" presId="urn:microsoft.com/office/officeart/2018/2/layout/IconCircleList"/>
    <dgm:cxn modelId="{6A766A1C-D055-4F6D-8758-B2E768B383BD}" type="presParOf" srcId="{6194BC2D-477E-4A98-93E5-71760E96F07D}" destId="{35486CB4-D048-4FE4-9349-685F641677D6}" srcOrd="0" destOrd="0" presId="urn:microsoft.com/office/officeart/2018/2/layout/IconCircleList"/>
    <dgm:cxn modelId="{2AFEAE5C-6766-47C0-B754-388C6D1C6DC5}" type="presParOf" srcId="{6194BC2D-477E-4A98-93E5-71760E96F07D}" destId="{0278C4EB-85B8-46F9-9902-E88F30DE4A0E}" srcOrd="1" destOrd="0" presId="urn:microsoft.com/office/officeart/2018/2/layout/IconCircleList"/>
    <dgm:cxn modelId="{11ECBDFE-E90F-4F1A-8CF3-13ED7B17E112}" type="presParOf" srcId="{6194BC2D-477E-4A98-93E5-71760E96F07D}" destId="{CEB2C93D-660D-49F8-84AA-1C76C201A534}" srcOrd="2" destOrd="0" presId="urn:microsoft.com/office/officeart/2018/2/layout/IconCircleList"/>
    <dgm:cxn modelId="{FE62FF9E-7A9F-415C-BD82-3D1107C19625}" type="presParOf" srcId="{6194BC2D-477E-4A98-93E5-71760E96F07D}" destId="{03701737-6FC0-4149-911D-AA3A03B5562D}" srcOrd="3" destOrd="0" presId="urn:microsoft.com/office/officeart/2018/2/layout/IconCircleList"/>
    <dgm:cxn modelId="{8C4D3333-F2D6-43EE-B6D5-ED9E6CD4828D}" type="presParOf" srcId="{06A1E709-0477-4946-B330-5C2F2924A848}" destId="{85AF9E92-9618-43A0-AF26-62D923115852}" srcOrd="3" destOrd="0" presId="urn:microsoft.com/office/officeart/2018/2/layout/IconCircleList"/>
    <dgm:cxn modelId="{5824D1D6-07BC-4CF5-B586-72DD579F9409}" type="presParOf" srcId="{06A1E709-0477-4946-B330-5C2F2924A848}" destId="{D1DCED40-A238-4DD6-B3D3-E082F7F961D5}" srcOrd="4" destOrd="0" presId="urn:microsoft.com/office/officeart/2018/2/layout/IconCircleList"/>
    <dgm:cxn modelId="{481232D7-6611-4291-9A98-978437283A6A}" type="presParOf" srcId="{D1DCED40-A238-4DD6-B3D3-E082F7F961D5}" destId="{B9DEE4D0-2220-4338-91DA-CA09C3C5195D}" srcOrd="0" destOrd="0" presId="urn:microsoft.com/office/officeart/2018/2/layout/IconCircleList"/>
    <dgm:cxn modelId="{E522B87E-14CE-438A-8695-A135A2CABCA7}" type="presParOf" srcId="{D1DCED40-A238-4DD6-B3D3-E082F7F961D5}" destId="{520FD08E-1E89-4D38-9E49-7819B75497D9}" srcOrd="1" destOrd="0" presId="urn:microsoft.com/office/officeart/2018/2/layout/IconCircleList"/>
    <dgm:cxn modelId="{44278156-A4C2-49C9-971C-39C6A41702D2}" type="presParOf" srcId="{D1DCED40-A238-4DD6-B3D3-E082F7F961D5}" destId="{68197F76-2CDC-46A4-986C-5CBB6A408BDD}" srcOrd="2" destOrd="0" presId="urn:microsoft.com/office/officeart/2018/2/layout/IconCircleList"/>
    <dgm:cxn modelId="{452D0F66-CA28-4669-8619-E383A693A018}" type="presParOf" srcId="{D1DCED40-A238-4DD6-B3D3-E082F7F961D5}" destId="{424A750D-596C-4DBF-8A0F-566729453BCF}" srcOrd="3" destOrd="0" presId="urn:microsoft.com/office/officeart/2018/2/layout/IconCircleList"/>
    <dgm:cxn modelId="{8761ABDD-3F20-44BB-9514-9B91A05F3A50}" type="presParOf" srcId="{06A1E709-0477-4946-B330-5C2F2924A848}" destId="{C849ADC5-1B0B-4B34-B5A7-65CB18311FF2}" srcOrd="5" destOrd="0" presId="urn:microsoft.com/office/officeart/2018/2/layout/IconCircleList"/>
    <dgm:cxn modelId="{5C29BD61-09F4-4D17-9EDD-2A9ED824878D}" type="presParOf" srcId="{06A1E709-0477-4946-B330-5C2F2924A848}" destId="{A52684F6-20FB-44DC-A73A-49DE36B8C4D5}" srcOrd="6" destOrd="0" presId="urn:microsoft.com/office/officeart/2018/2/layout/IconCircleList"/>
    <dgm:cxn modelId="{2D7A345C-334F-46AA-AAB5-CABB3A9C618E}" type="presParOf" srcId="{A52684F6-20FB-44DC-A73A-49DE36B8C4D5}" destId="{7521682B-C6CC-4B32-A027-027F5A12EB8E}" srcOrd="0" destOrd="0" presId="urn:microsoft.com/office/officeart/2018/2/layout/IconCircleList"/>
    <dgm:cxn modelId="{20B2DC02-2274-4A79-ADDE-FAAA0AC716B9}" type="presParOf" srcId="{A52684F6-20FB-44DC-A73A-49DE36B8C4D5}" destId="{01413EF3-D66A-4900-90E1-122871CCF78B}" srcOrd="1" destOrd="0" presId="urn:microsoft.com/office/officeart/2018/2/layout/IconCircleList"/>
    <dgm:cxn modelId="{1FB25CCD-4C32-4272-B956-CC68AFB0A26F}" type="presParOf" srcId="{A52684F6-20FB-44DC-A73A-49DE36B8C4D5}" destId="{E3C2C9E1-D70E-40AC-9470-B8A0D0A513F0}" srcOrd="2" destOrd="0" presId="urn:microsoft.com/office/officeart/2018/2/layout/IconCircleList"/>
    <dgm:cxn modelId="{32D28330-4FED-4F3E-A953-934B9C649C32}" type="presParOf" srcId="{A52684F6-20FB-44DC-A73A-49DE36B8C4D5}" destId="{D85CC056-01D2-415C-A41C-1576FC9A9A8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421D82-43BC-4B1E-83C7-2AE47006D68D}">
      <dsp:nvSpPr>
        <dsp:cNvPr id="0" name=""/>
        <dsp:cNvSpPr/>
      </dsp:nvSpPr>
      <dsp:spPr>
        <a:xfrm>
          <a:off x="378042" y="2692017"/>
          <a:ext cx="385080" cy="4042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4D8E12-DE3A-47F6-9A36-F2B2B7D27800}">
      <dsp:nvSpPr>
        <dsp:cNvPr id="0" name=""/>
        <dsp:cNvSpPr/>
      </dsp:nvSpPr>
      <dsp:spPr>
        <a:xfrm>
          <a:off x="378039" y="2692019"/>
          <a:ext cx="400665" cy="400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DBBB6-143C-46B0-BAFF-6D5C619D4AE4}">
      <dsp:nvSpPr>
        <dsp:cNvPr id="0" name=""/>
        <dsp:cNvSpPr/>
      </dsp:nvSpPr>
      <dsp:spPr>
        <a:xfrm>
          <a:off x="1005875" y="1277745"/>
          <a:ext cx="2123490" cy="4571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kern="1200">
              <a:latin typeface="Calibri Light" panose="020F0302020204030204" pitchFamily="34" charset="0"/>
              <a:ea typeface="Calibri Light" panose="020F0302020204030204" pitchFamily="34" charset="0"/>
              <a:cs typeface="Calibri Light" panose="020F0302020204030204" pitchFamily="34" charset="0"/>
            </a:rPr>
            <a:t>The goal of this project is to gain a comprehensive understanding of customer </a:t>
          </a:r>
          <a:r>
            <a:rPr lang="en-IN" sz="1600" kern="1200" err="1">
              <a:latin typeface="Calibri Light" panose="020F0302020204030204" pitchFamily="34" charset="0"/>
              <a:ea typeface="Calibri Light" panose="020F0302020204030204" pitchFamily="34" charset="0"/>
              <a:cs typeface="Calibri Light" panose="020F0302020204030204" pitchFamily="34" charset="0"/>
            </a:rPr>
            <a:t>behavior</a:t>
          </a:r>
          <a:r>
            <a:rPr lang="en-IN" sz="1600" kern="1200">
              <a:latin typeface="Calibri Light" panose="020F0302020204030204" pitchFamily="34" charset="0"/>
              <a:ea typeface="Calibri Light" panose="020F0302020204030204" pitchFamily="34" charset="0"/>
              <a:cs typeface="Calibri Light" panose="020F0302020204030204" pitchFamily="34" charset="0"/>
            </a:rPr>
            <a:t> within a supermarket environment. The project aims to identify key factors influencing customer loyalty or churn. The ultimate objective is to optimize supermarket operations and enhance customer satisfaction.</a:t>
          </a:r>
          <a:endParaRPr lang="en-US" sz="1600" kern="1200">
            <a:latin typeface="Calibri Light" panose="020F0302020204030204" pitchFamily="34" charset="0"/>
            <a:ea typeface="Calibri Light" panose="020F0302020204030204" pitchFamily="34" charset="0"/>
            <a:cs typeface="Calibri Light" panose="020F0302020204030204" pitchFamily="34" charset="0"/>
          </a:endParaRPr>
        </a:p>
      </dsp:txBody>
      <dsp:txXfrm>
        <a:off x="1005875" y="1277745"/>
        <a:ext cx="2123490" cy="4571168"/>
      </dsp:txXfrm>
    </dsp:sp>
    <dsp:sp modelId="{35486CB4-D048-4FE4-9349-685F641677D6}">
      <dsp:nvSpPr>
        <dsp:cNvPr id="0" name=""/>
        <dsp:cNvSpPr/>
      </dsp:nvSpPr>
      <dsp:spPr>
        <a:xfrm>
          <a:off x="3260645" y="2747630"/>
          <a:ext cx="403062" cy="4584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78C4EB-85B8-46F9-9902-E88F30DE4A0E}">
      <dsp:nvSpPr>
        <dsp:cNvPr id="0" name=""/>
        <dsp:cNvSpPr/>
      </dsp:nvSpPr>
      <dsp:spPr>
        <a:xfrm>
          <a:off x="3261844" y="2776547"/>
          <a:ext cx="400665" cy="400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701737-6FC0-4149-911D-AA3A03B5562D}">
      <dsp:nvSpPr>
        <dsp:cNvPr id="0" name=""/>
        <dsp:cNvSpPr/>
      </dsp:nvSpPr>
      <dsp:spPr>
        <a:xfrm>
          <a:off x="3713475" y="2652410"/>
          <a:ext cx="2173545" cy="15023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u="sng" kern="1200" err="1">
              <a:latin typeface="Calibri Light" panose="020F0302020204030204" pitchFamily="34" charset="0"/>
              <a:ea typeface="Calibri Light" panose="020F0302020204030204" pitchFamily="34" charset="0"/>
              <a:cs typeface="Calibri Light" panose="020F0302020204030204" pitchFamily="34" charset="0"/>
            </a:rPr>
            <a:t>UnderStanding</a:t>
          </a:r>
          <a:r>
            <a:rPr lang="en-IN" sz="1600" u="sng" kern="1200">
              <a:latin typeface="Calibri Light" panose="020F0302020204030204" pitchFamily="34" charset="0"/>
              <a:ea typeface="Calibri Light" panose="020F0302020204030204" pitchFamily="34" charset="0"/>
              <a:cs typeface="Calibri Light" panose="020F0302020204030204" pitchFamily="34" charset="0"/>
            </a:rPr>
            <a:t> Customer Behaviour</a:t>
          </a:r>
          <a:r>
            <a:rPr lang="en-IN" sz="1600" kern="1200">
              <a:latin typeface="Calibri Light" panose="020F0302020204030204" pitchFamily="34" charset="0"/>
              <a:ea typeface="Calibri Light" panose="020F0302020204030204" pitchFamily="34" charset="0"/>
              <a:cs typeface="Calibri Light" panose="020F0302020204030204" pitchFamily="34" charset="0"/>
            </a:rPr>
            <a:t>: The project seeks to </a:t>
          </a:r>
          <a:r>
            <a:rPr lang="en-IN" sz="1600" kern="1200" err="1">
              <a:latin typeface="Calibri Light" panose="020F0302020204030204" pitchFamily="34" charset="0"/>
              <a:ea typeface="Calibri Light" panose="020F0302020204030204" pitchFamily="34" charset="0"/>
              <a:cs typeface="Calibri Light" panose="020F0302020204030204" pitchFamily="34" charset="0"/>
            </a:rPr>
            <a:t>analyze</a:t>
          </a:r>
          <a:r>
            <a:rPr lang="en-IN" sz="1600" kern="1200">
              <a:latin typeface="Calibri Light" panose="020F0302020204030204" pitchFamily="34" charset="0"/>
              <a:ea typeface="Calibri Light" panose="020F0302020204030204" pitchFamily="34" charset="0"/>
              <a:cs typeface="Calibri Light" panose="020F0302020204030204" pitchFamily="34" charset="0"/>
            </a:rPr>
            <a:t> and comprehend </a:t>
          </a:r>
          <a:r>
            <a:rPr lang="en-US" sz="1600" kern="1200">
              <a:latin typeface="Calibri Light" panose="020F0302020204030204" pitchFamily="34" charset="0"/>
              <a:ea typeface="Calibri Light" panose="020F0302020204030204" pitchFamily="34" charset="0"/>
              <a:cs typeface="Calibri Light" panose="020F0302020204030204" pitchFamily="34" charset="0"/>
            </a:rPr>
            <a:t>customers’ various actions and behaviors </a:t>
          </a:r>
          <a:r>
            <a:rPr lang="en-IN" sz="1600" kern="1200">
              <a:latin typeface="Calibri Light" panose="020F0302020204030204" pitchFamily="34" charset="0"/>
              <a:ea typeface="Calibri Light" panose="020F0302020204030204" pitchFamily="34" charset="0"/>
              <a:cs typeface="Calibri Light" panose="020F0302020204030204" pitchFamily="34" charset="0"/>
            </a:rPr>
            <a:t>during their interactions with the supermarket. This includes the purchasing patterns, frequency of visits, and preferred products.</a:t>
          </a:r>
          <a:endParaRPr lang="en-US" sz="1600" kern="1200">
            <a:latin typeface="Calibri Light" panose="020F0302020204030204" pitchFamily="34" charset="0"/>
            <a:ea typeface="Calibri Light" panose="020F0302020204030204" pitchFamily="34" charset="0"/>
            <a:cs typeface="Calibri Light" panose="020F0302020204030204" pitchFamily="34" charset="0"/>
          </a:endParaRPr>
        </a:p>
      </dsp:txBody>
      <dsp:txXfrm>
        <a:off x="3713475" y="2652410"/>
        <a:ext cx="2173545" cy="1502383"/>
      </dsp:txXfrm>
    </dsp:sp>
    <dsp:sp modelId="{B9DEE4D0-2220-4338-91DA-CA09C3C5195D}">
      <dsp:nvSpPr>
        <dsp:cNvPr id="0" name=""/>
        <dsp:cNvSpPr/>
      </dsp:nvSpPr>
      <dsp:spPr>
        <a:xfrm>
          <a:off x="6140261" y="2744380"/>
          <a:ext cx="405397" cy="46499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0FD08E-1E89-4D38-9E49-7819B75497D9}">
      <dsp:nvSpPr>
        <dsp:cNvPr id="0" name=""/>
        <dsp:cNvSpPr/>
      </dsp:nvSpPr>
      <dsp:spPr>
        <a:xfrm>
          <a:off x="6142627" y="2776547"/>
          <a:ext cx="400665" cy="400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4A750D-596C-4DBF-8A0F-566729453BCF}">
      <dsp:nvSpPr>
        <dsp:cNvPr id="0" name=""/>
        <dsp:cNvSpPr/>
      </dsp:nvSpPr>
      <dsp:spPr>
        <a:xfrm>
          <a:off x="6559640" y="2241811"/>
          <a:ext cx="2174131" cy="14471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u="sng" kern="1200">
              <a:latin typeface="Calibri Light" panose="020F0302020204030204" pitchFamily="34" charset="0"/>
              <a:ea typeface="Calibri Light" panose="020F0302020204030204" pitchFamily="34" charset="0"/>
              <a:cs typeface="Calibri Light" panose="020F0302020204030204" pitchFamily="34" charset="0"/>
            </a:rPr>
            <a:t>Identifying Factors Contributing to Loyalty or Churn</a:t>
          </a:r>
          <a:r>
            <a:rPr lang="en-IN" sz="1600" kern="1200">
              <a:latin typeface="Calibri Light" panose="020F0302020204030204" pitchFamily="34" charset="0"/>
              <a:ea typeface="Calibri Light" panose="020F0302020204030204" pitchFamily="34" charset="0"/>
              <a:cs typeface="Calibri Light" panose="020F0302020204030204" pitchFamily="34" charset="0"/>
            </a:rPr>
            <a:t>: The project aims to identify and </a:t>
          </a:r>
          <a:r>
            <a:rPr lang="en-IN" sz="1600" kern="1200" err="1">
              <a:latin typeface="Calibri Light" panose="020F0302020204030204" pitchFamily="34" charset="0"/>
              <a:ea typeface="Calibri Light" panose="020F0302020204030204" pitchFamily="34" charset="0"/>
              <a:cs typeface="Calibri Light" panose="020F0302020204030204" pitchFamily="34" charset="0"/>
            </a:rPr>
            <a:t>analyze</a:t>
          </a:r>
          <a:r>
            <a:rPr lang="en-IN" sz="1600" kern="1200">
              <a:latin typeface="Calibri Light" panose="020F0302020204030204" pitchFamily="34" charset="0"/>
              <a:ea typeface="Calibri Light" panose="020F0302020204030204" pitchFamily="34" charset="0"/>
              <a:cs typeface="Calibri Light" panose="020F0302020204030204" pitchFamily="34" charset="0"/>
            </a:rPr>
            <a:t> the factors that contribute to customer loyalty or churn.</a:t>
          </a:r>
          <a:endParaRPr lang="en-US" sz="1600" kern="1200">
            <a:latin typeface="Calibri Light" panose="020F0302020204030204" pitchFamily="34" charset="0"/>
            <a:ea typeface="Calibri Light" panose="020F0302020204030204" pitchFamily="34" charset="0"/>
            <a:cs typeface="Calibri Light" panose="020F0302020204030204" pitchFamily="34" charset="0"/>
          </a:endParaRPr>
        </a:p>
      </dsp:txBody>
      <dsp:txXfrm>
        <a:off x="6559640" y="2241811"/>
        <a:ext cx="2174131" cy="1447105"/>
      </dsp:txXfrm>
    </dsp:sp>
    <dsp:sp modelId="{7521682B-C6CC-4B32-A027-027F5A12EB8E}">
      <dsp:nvSpPr>
        <dsp:cNvPr id="0" name=""/>
        <dsp:cNvSpPr/>
      </dsp:nvSpPr>
      <dsp:spPr>
        <a:xfrm>
          <a:off x="9021337" y="2733261"/>
          <a:ext cx="524090" cy="48723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413EF3-D66A-4900-90E1-122871CCF78B}">
      <dsp:nvSpPr>
        <dsp:cNvPr id="0" name=""/>
        <dsp:cNvSpPr/>
      </dsp:nvSpPr>
      <dsp:spPr>
        <a:xfrm>
          <a:off x="9083050" y="2776547"/>
          <a:ext cx="400665" cy="400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5CC056-01D2-415C-A41C-1576FC9A9A8F}">
      <dsp:nvSpPr>
        <dsp:cNvPr id="0" name=""/>
        <dsp:cNvSpPr/>
      </dsp:nvSpPr>
      <dsp:spPr>
        <a:xfrm>
          <a:off x="9600400" y="2564806"/>
          <a:ext cx="1981143" cy="8241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IN" sz="1600" u="sng" kern="1200">
              <a:latin typeface="Calibri Light" panose="020F0302020204030204" pitchFamily="34" charset="0"/>
              <a:ea typeface="Calibri Light" panose="020F0302020204030204" pitchFamily="34" charset="0"/>
              <a:cs typeface="Calibri Light" panose="020F0302020204030204" pitchFamily="34" charset="0"/>
            </a:rPr>
            <a:t>Increasing Revenue: </a:t>
          </a:r>
          <a:r>
            <a:rPr lang="en-IN" sz="1600" kern="1200">
              <a:latin typeface="Calibri Light" panose="020F0302020204030204" pitchFamily="34" charset="0"/>
              <a:ea typeface="Calibri Light" panose="020F0302020204030204" pitchFamily="34" charset="0"/>
              <a:cs typeface="Calibri Light" panose="020F0302020204030204" pitchFamily="34" charset="0"/>
            </a:rPr>
            <a:t>The overarching goal is to contribute to the supermarket's bottom line by increasing revenue. This can be achieved through targeted efforts to retain loyal customers, attract new ones, and strategically position products and services based on customer preferences.</a:t>
          </a:r>
          <a:endParaRPr lang="en-US" sz="1600" kern="1200">
            <a:latin typeface="Calibri Light" panose="020F0302020204030204" pitchFamily="34" charset="0"/>
            <a:ea typeface="Calibri Light" panose="020F0302020204030204" pitchFamily="34" charset="0"/>
            <a:cs typeface="Calibri Light" panose="020F0302020204030204" pitchFamily="34" charset="0"/>
          </a:endParaRPr>
        </a:p>
      </dsp:txBody>
      <dsp:txXfrm>
        <a:off x="9600400" y="2564806"/>
        <a:ext cx="1981143" cy="82414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3T20:21:24.80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504AF-C51D-4E6B-923F-68E68B63B853}"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D080D-6454-4796-88BB-1187364888AF}" type="slidenum">
              <a:rPr lang="en-US" smtClean="0"/>
              <a:t>‹#›</a:t>
            </a:fld>
            <a:endParaRPr lang="en-US"/>
          </a:p>
        </p:txBody>
      </p:sp>
    </p:spTree>
    <p:extLst>
      <p:ext uri="{BB962C8B-B14F-4D97-AF65-F5344CB8AC3E}">
        <p14:creationId xmlns:p14="http://schemas.microsoft.com/office/powerpoint/2010/main" val="2226175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6AD080D-6454-4796-88BB-1187364888AF}" type="slidenum">
              <a:rPr lang="en-US" smtClean="0"/>
              <a:t>9</a:t>
            </a:fld>
            <a:endParaRPr lang="en-US"/>
          </a:p>
        </p:txBody>
      </p:sp>
    </p:spTree>
    <p:extLst>
      <p:ext uri="{BB962C8B-B14F-4D97-AF65-F5344CB8AC3E}">
        <p14:creationId xmlns:p14="http://schemas.microsoft.com/office/powerpoint/2010/main" val="4143740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err="1"/>
              <a:t>Apriori</a:t>
            </a:r>
            <a:r>
              <a:rPr lang="en-US"/>
              <a:t> algorithm is one of the most widely used algorithms in data mining and is often used to extract meaningful patterns from retail transaction data. It is based on the idea that if an itemset is frequent, then all of its subsets must also be frequent. This allows the algorithm to avoid generating and testing </a:t>
            </a:r>
            <a:r>
              <a:rPr lang="en-US" err="1"/>
              <a:t>itemsets</a:t>
            </a:r>
            <a:r>
              <a:rPr lang="en-US"/>
              <a:t> that are unlikely to be frequent, which can greatly reduce the running time of the algorithm. The algorithm generates candidate </a:t>
            </a:r>
            <a:r>
              <a:rPr lang="en-US" err="1"/>
              <a:t>itemsets</a:t>
            </a:r>
            <a:r>
              <a:rPr lang="en-US"/>
              <a:t> based on the previous level and prunes them if their support is lower than a given threshold. The final output of the algorithm is a set of frequent </a:t>
            </a:r>
            <a:r>
              <a:rPr lang="en-US" err="1"/>
              <a:t>itemsets</a:t>
            </a:r>
            <a:r>
              <a:rPr lang="en-US"/>
              <a:t> and association rules that satisfy the minimum support and confidence thresholds.</a:t>
            </a:r>
          </a:p>
        </p:txBody>
      </p:sp>
      <p:sp>
        <p:nvSpPr>
          <p:cNvPr id="4" name="Slide Number Placeholder 3"/>
          <p:cNvSpPr>
            <a:spLocks noGrp="1"/>
          </p:cNvSpPr>
          <p:nvPr>
            <p:ph type="sldNum" sz="quarter" idx="5"/>
          </p:nvPr>
        </p:nvSpPr>
        <p:spPr/>
        <p:txBody>
          <a:bodyPr/>
          <a:lstStyle/>
          <a:p>
            <a:fld id="{40850B3D-988F-482A-966F-5F831132F03A}" type="slidenum">
              <a:rPr lang="en-US" smtClean="0"/>
              <a:t>11</a:t>
            </a:fld>
            <a:endParaRPr lang="en-US"/>
          </a:p>
        </p:txBody>
      </p:sp>
    </p:spTree>
    <p:extLst>
      <p:ext uri="{BB962C8B-B14F-4D97-AF65-F5344CB8AC3E}">
        <p14:creationId xmlns:p14="http://schemas.microsoft.com/office/powerpoint/2010/main" val="326439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70969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81139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748359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823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12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96260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2858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9465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84958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2700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12/5/2023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517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12/5/2023</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95583566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code/heeraldedhia/market-basket-analysis-using-apriori-algorith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drive/13OtbslVVUQZ62gmjyEBKf-y2R5rZ-E0u?usp=sharing" TargetMode="External"/><Relationship Id="rId2" Type="http://schemas.openxmlformats.org/officeDocument/2006/relationships/hyperlink" Target="https://www.kaggle.com/datasets/heeraldedhia/groceries-dataset/code" TargetMode="External"/><Relationship Id="rId1" Type="http://schemas.openxmlformats.org/officeDocument/2006/relationships/slideLayout" Target="../slideLayouts/slideLayout2.xml"/><Relationship Id="rId4" Type="http://schemas.openxmlformats.org/officeDocument/2006/relationships/hyperlink" Target="https://github.com/LPrasanna0709/Data-Driven-Insights-for-Supermarket-Sales---Churn-Analysi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lorful patterns on the sky">
            <a:extLst>
              <a:ext uri="{FF2B5EF4-FFF2-40B4-BE49-F238E27FC236}">
                <a16:creationId xmlns:a16="http://schemas.microsoft.com/office/drawing/2014/main" id="{80883763-3A2D-94AF-7D5F-455ED5D11059}"/>
              </a:ext>
            </a:extLst>
          </p:cNvPr>
          <p:cNvPicPr>
            <a:picLocks noChangeAspect="1"/>
          </p:cNvPicPr>
          <p:nvPr/>
        </p:nvPicPr>
        <p:blipFill rotWithShape="1">
          <a:blip r:embed="rId2">
            <a:alphaModFix amt="50000"/>
          </a:blip>
          <a:srcRect t="4693" r="-1" b="11016"/>
          <a:stretch/>
        </p:blipFill>
        <p:spPr>
          <a:xfrm>
            <a:off x="11418814" y="10"/>
            <a:ext cx="770137" cy="6857990"/>
          </a:xfrm>
          <a:prstGeom prst="rect">
            <a:avLst/>
          </a:prstGeom>
        </p:spPr>
      </p:pic>
      <p:sp>
        <p:nvSpPr>
          <p:cNvPr id="2" name="Title 1">
            <a:extLst>
              <a:ext uri="{FF2B5EF4-FFF2-40B4-BE49-F238E27FC236}">
                <a16:creationId xmlns:a16="http://schemas.microsoft.com/office/drawing/2014/main" id="{894D68DF-75D3-FEC0-2C2B-B58F0352537F}"/>
              </a:ext>
            </a:extLst>
          </p:cNvPr>
          <p:cNvSpPr>
            <a:spLocks noGrp="1"/>
          </p:cNvSpPr>
          <p:nvPr>
            <p:ph type="ctrTitle"/>
          </p:nvPr>
        </p:nvSpPr>
        <p:spPr>
          <a:xfrm>
            <a:off x="822960" y="1181100"/>
            <a:ext cx="9848088" cy="1584960"/>
          </a:xfrm>
        </p:spPr>
        <p:txBody>
          <a:bodyPr vert="horz" lIns="91440" tIns="45720" rIns="91440" bIns="45720" rtlCol="0">
            <a:normAutofit/>
          </a:bodyPr>
          <a:lstStyle/>
          <a:p>
            <a:pPr algn="ctr">
              <a:lnSpc>
                <a:spcPct val="90000"/>
              </a:lnSpc>
            </a:pPr>
            <a:r>
              <a:rPr lang="en-US" sz="4000" b="1" i="0" dirty="0">
                <a:effectLst/>
                <a:latin typeface="Aharoni"/>
                <a:cs typeface="Aharoni"/>
              </a:rPr>
              <a:t>Data-Driven Insights for Supermarket Sales - Churn Analysis</a:t>
            </a:r>
            <a:endParaRPr lang="en-US" sz="4000" b="1" dirty="0">
              <a:latin typeface="Aharoni"/>
              <a:cs typeface="Aharoni"/>
            </a:endParaRPr>
          </a:p>
        </p:txBody>
      </p:sp>
      <p:sp>
        <p:nvSpPr>
          <p:cNvPr id="3" name="Subtitle 2">
            <a:extLst>
              <a:ext uri="{FF2B5EF4-FFF2-40B4-BE49-F238E27FC236}">
                <a16:creationId xmlns:a16="http://schemas.microsoft.com/office/drawing/2014/main" id="{09B3F6E2-3BBE-5214-81A8-2FDDE4813C64}"/>
              </a:ext>
            </a:extLst>
          </p:cNvPr>
          <p:cNvSpPr>
            <a:spLocks noGrp="1"/>
          </p:cNvSpPr>
          <p:nvPr>
            <p:ph type="subTitle" idx="1"/>
          </p:nvPr>
        </p:nvSpPr>
        <p:spPr>
          <a:xfrm>
            <a:off x="7981334" y="3548742"/>
            <a:ext cx="2239296" cy="1299709"/>
          </a:xfrm>
        </p:spPr>
        <p:txBody>
          <a:bodyPr vert="horz" lIns="91440" tIns="45720" rIns="91440" bIns="45720" rtlCol="0" anchor="t">
            <a:noAutofit/>
          </a:bodyPr>
          <a:lstStyle/>
          <a:p>
            <a:pPr algn="ctr">
              <a:lnSpc>
                <a:spcPct val="100000"/>
              </a:lnSpc>
            </a:pPr>
            <a:r>
              <a:rPr lang="en-US" sz="2400" dirty="0">
                <a:latin typeface="Calibri"/>
                <a:cs typeface="Calibri"/>
              </a:rPr>
              <a:t>GROUP </a:t>
            </a:r>
            <a:r>
              <a:rPr lang="en-US" sz="2400">
                <a:latin typeface="Calibri"/>
                <a:cs typeface="Calibri"/>
              </a:rPr>
              <a:t>3:   </a:t>
            </a:r>
          </a:p>
          <a:p>
            <a:pPr>
              <a:lnSpc>
                <a:spcPct val="100000"/>
              </a:lnSpc>
            </a:pPr>
            <a:r>
              <a:rPr lang="en-US" sz="2400" dirty="0">
                <a:latin typeface="Calibri"/>
                <a:ea typeface="Calibri" panose="020F0502020204030204" pitchFamily="34" charset="0"/>
                <a:cs typeface="Calibri"/>
              </a:rPr>
              <a:t>                                                   </a:t>
            </a:r>
            <a:r>
              <a:rPr lang="en-US" sz="1800" dirty="0">
                <a:latin typeface="Calibri Light"/>
                <a:ea typeface="Calibri" panose="020F0502020204030204" pitchFamily="34" charset="0"/>
                <a:cs typeface="Calibri"/>
              </a:rPr>
              <a:t> Prasanna Kumar</a:t>
            </a:r>
          </a:p>
          <a:p>
            <a:pPr>
              <a:lnSpc>
                <a:spcPct val="100000"/>
              </a:lnSpc>
            </a:pPr>
            <a:r>
              <a:rPr lang="en-US" sz="1800" dirty="0">
                <a:latin typeface="Calibri Light"/>
                <a:ea typeface="Calibri" panose="020F0502020204030204" pitchFamily="34" charset="0"/>
                <a:cs typeface="Calibri"/>
              </a:rPr>
              <a:t> Lahari  </a:t>
            </a:r>
            <a:r>
              <a:rPr lang="en-US" sz="1800" err="1">
                <a:latin typeface="Calibri Light"/>
                <a:ea typeface="Calibri" panose="020F0502020204030204" pitchFamily="34" charset="0"/>
                <a:cs typeface="Calibri"/>
              </a:rPr>
              <a:t>Nalabothu</a:t>
            </a:r>
            <a:endParaRPr lang="en-US" sz="1800">
              <a:latin typeface="Calibri Light"/>
              <a:ea typeface="Calibri" panose="020F0502020204030204" pitchFamily="34" charset="0"/>
              <a:cs typeface="Calibri"/>
            </a:endParaRPr>
          </a:p>
          <a:p>
            <a:pPr>
              <a:lnSpc>
                <a:spcPct val="100000"/>
              </a:lnSpc>
            </a:pPr>
            <a:endParaRPr lang="en-US" sz="1200"/>
          </a:p>
          <a:p>
            <a:pPr>
              <a:lnSpc>
                <a:spcPct val="100000"/>
              </a:lnSpc>
            </a:pPr>
            <a:endParaRPr lang="en-US" sz="1200"/>
          </a:p>
          <a:p>
            <a:pPr>
              <a:lnSpc>
                <a:spcPct val="100000"/>
              </a:lnSpc>
            </a:pPr>
            <a:r>
              <a:rPr lang="en-US" sz="1200" dirty="0"/>
              <a:t>                                                                       </a:t>
            </a:r>
          </a:p>
        </p:txBody>
      </p:sp>
      <p:sp>
        <p:nvSpPr>
          <p:cNvPr id="5" name="TextBox 4">
            <a:extLst>
              <a:ext uri="{FF2B5EF4-FFF2-40B4-BE49-F238E27FC236}">
                <a16:creationId xmlns:a16="http://schemas.microsoft.com/office/drawing/2014/main" id="{E60F3AEE-F5B9-58B4-C9D7-D8E0D5BC89AC}"/>
              </a:ext>
            </a:extLst>
          </p:cNvPr>
          <p:cNvSpPr txBox="1"/>
          <p:nvPr/>
        </p:nvSpPr>
        <p:spPr>
          <a:xfrm>
            <a:off x="3652157" y="4122964"/>
            <a:ext cx="37963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cs typeface="Calibri"/>
              </a:rPr>
              <a:t>DATA 5100 PROJECT</a:t>
            </a:r>
          </a:p>
          <a:p>
            <a:endParaRPr lang="en-US" b="1" dirty="0">
              <a:latin typeface="Calibri"/>
              <a:cs typeface="Calibri"/>
            </a:endParaRPr>
          </a:p>
        </p:txBody>
      </p:sp>
    </p:spTree>
    <p:extLst>
      <p:ext uri="{BB962C8B-B14F-4D97-AF65-F5344CB8AC3E}">
        <p14:creationId xmlns:p14="http://schemas.microsoft.com/office/powerpoint/2010/main" val="2736211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78"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6180" name="Rectangle 617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EB18C3-EAF6-4473-2E64-429258A875F2}"/>
              </a:ext>
            </a:extLst>
          </p:cNvPr>
          <p:cNvSpPr>
            <a:spLocks noGrp="1"/>
          </p:cNvSpPr>
          <p:nvPr>
            <p:ph type="title"/>
          </p:nvPr>
        </p:nvSpPr>
        <p:spPr>
          <a:xfrm>
            <a:off x="638881" y="274086"/>
            <a:ext cx="10909640" cy="1199605"/>
          </a:xfrm>
        </p:spPr>
        <p:txBody>
          <a:bodyPr vert="horz" lIns="91440" tIns="45720" rIns="91440" bIns="45720" rtlCol="0" anchor="ctr">
            <a:normAutofit/>
          </a:bodyPr>
          <a:lstStyle/>
          <a:p>
            <a:pPr algn="ctr"/>
            <a:r>
              <a:rPr lang="en-US" sz="4000"/>
              <a:t>ML </a:t>
            </a:r>
            <a:r>
              <a:rPr lang="en-US" sz="4000" err="1"/>
              <a:t>modellig</a:t>
            </a:r>
            <a:r>
              <a:rPr lang="en-US" sz="4000"/>
              <a:t> BASED INSIGHTS</a:t>
            </a:r>
          </a:p>
        </p:txBody>
      </p:sp>
      <p:sp>
        <p:nvSpPr>
          <p:cNvPr id="6182"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7DAD88"/>
          </a:solidFill>
          <a:ln w="38100" cap="rnd">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2">
            <a:extLst>
              <a:ext uri="{FF2B5EF4-FFF2-40B4-BE49-F238E27FC236}">
                <a16:creationId xmlns:a16="http://schemas.microsoft.com/office/drawing/2014/main" id="{9EAC8A35-F05F-B02B-1E3A-DAA66362A3A6}"/>
              </a:ext>
            </a:extLst>
          </p:cNvPr>
          <p:cNvSpPr txBox="1">
            <a:spLocks/>
          </p:cNvSpPr>
          <p:nvPr/>
        </p:nvSpPr>
        <p:spPr>
          <a:xfrm>
            <a:off x="5735189" y="3454825"/>
            <a:ext cx="5618612" cy="340317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marL="342900" indent="-171450">
              <a:buFont typeface="Wingdings" panose="05000000000000000000" pitchFamily="2" charset="2"/>
              <a:buChar char="v"/>
            </a:pPr>
            <a:r>
              <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Boosted decision trees are used to predict whether a member is retained or churned, given the large number of available features.</a:t>
            </a:r>
          </a:p>
          <a:p>
            <a:pPr marL="342900" indent="-171450">
              <a:buFont typeface="Wingdings" panose="05000000000000000000" pitchFamily="2" charset="2"/>
              <a:buChar char="v"/>
            </a:pPr>
            <a:r>
              <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Null Model accuracy 16%</a:t>
            </a:r>
          </a:p>
          <a:p>
            <a:pPr marL="342900" indent="-171450">
              <a:buFont typeface="Wingdings" panose="05000000000000000000" pitchFamily="2" charset="2"/>
              <a:buChar char="v"/>
            </a:pPr>
            <a:r>
              <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This ML model accuracy is 92% (XG BOOST)</a:t>
            </a:r>
          </a:p>
          <a:p>
            <a:pPr marL="342900" indent="-171450">
              <a:buFont typeface="Wingdings" panose="05000000000000000000" pitchFamily="2" charset="2"/>
              <a:buChar char="v"/>
            </a:pPr>
            <a:endPar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marL="342900" indent="-171450">
              <a:buFont typeface="Wingdings" panose="05000000000000000000" pitchFamily="2" charset="2"/>
              <a:buChar char="v"/>
            </a:pPr>
            <a:r>
              <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Top Important features (i.e. products) to detect the churned/returned are Whole-Milk, other-Vegetables, </a:t>
            </a:r>
            <a:r>
              <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Soda, Rolls/buns, Yogurt </a:t>
            </a: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28F64073-9213-4869-DAA8-B8E66EDC3D7E}"/>
              </a:ext>
            </a:extLst>
          </p:cNvPr>
          <p:cNvSpPr/>
          <p:nvPr/>
        </p:nvSpPr>
        <p:spPr>
          <a:xfrm>
            <a:off x="5552439" y="6126714"/>
            <a:ext cx="436879" cy="4572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
        <p:nvSpPr>
          <p:cNvPr id="14" name="Oval 13">
            <a:extLst>
              <a:ext uri="{FF2B5EF4-FFF2-40B4-BE49-F238E27FC236}">
                <a16:creationId xmlns:a16="http://schemas.microsoft.com/office/drawing/2014/main" id="{E5C15176-FB94-728A-BF2A-2C03223A8D4C}"/>
              </a:ext>
            </a:extLst>
          </p:cNvPr>
          <p:cNvSpPr/>
          <p:nvPr/>
        </p:nvSpPr>
        <p:spPr>
          <a:xfrm>
            <a:off x="5552440" y="4655933"/>
            <a:ext cx="436879" cy="4572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screenshot of a computer screen&#10;&#10;Description automatically generated">
            <a:extLst>
              <a:ext uri="{FF2B5EF4-FFF2-40B4-BE49-F238E27FC236}">
                <a16:creationId xmlns:a16="http://schemas.microsoft.com/office/drawing/2014/main" id="{15DDD5A6-5049-1A8C-3A0A-5635AE615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8811" y="2130698"/>
            <a:ext cx="2743200" cy="1296868"/>
          </a:xfrm>
          <a:prstGeom prst="rect">
            <a:avLst/>
          </a:prstGeom>
        </p:spPr>
      </p:pic>
      <p:sp>
        <p:nvSpPr>
          <p:cNvPr id="9" name="Oval 8">
            <a:extLst>
              <a:ext uri="{FF2B5EF4-FFF2-40B4-BE49-F238E27FC236}">
                <a16:creationId xmlns:a16="http://schemas.microsoft.com/office/drawing/2014/main" id="{093F913D-6429-2827-D302-F49BF3CAF1E1}"/>
              </a:ext>
            </a:extLst>
          </p:cNvPr>
          <p:cNvSpPr/>
          <p:nvPr/>
        </p:nvSpPr>
        <p:spPr>
          <a:xfrm>
            <a:off x="6092966" y="2552489"/>
            <a:ext cx="436879" cy="4572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B613BAD8-C9AC-F999-1438-0618D07CEC7C}"/>
              </a:ext>
            </a:extLst>
          </p:cNvPr>
          <p:cNvSpPr txBox="1"/>
          <p:nvPr/>
        </p:nvSpPr>
        <p:spPr>
          <a:xfrm>
            <a:off x="3048000" y="3244334"/>
            <a:ext cx="6096000" cy="369332"/>
          </a:xfrm>
          <a:prstGeom prst="rect">
            <a:avLst/>
          </a:prstGeom>
          <a:noFill/>
        </p:spPr>
        <p:txBody>
          <a:bodyPr wrap="square">
            <a:spAutoFit/>
          </a:bodyPr>
          <a:lstStyle/>
          <a:p>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endParaRPr lang="en-IN"/>
          </a:p>
        </p:txBody>
      </p:sp>
      <p:pic>
        <p:nvPicPr>
          <p:cNvPr id="21" name="Picture 20" descr="A graph of food items&#10;&#10;Description automatically generated">
            <a:extLst>
              <a:ext uri="{FF2B5EF4-FFF2-40B4-BE49-F238E27FC236}">
                <a16:creationId xmlns:a16="http://schemas.microsoft.com/office/drawing/2014/main" id="{25A0D6E1-4774-E74E-E8D7-5B17272056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481" y="1594104"/>
            <a:ext cx="4551680" cy="5263895"/>
          </a:xfrm>
          <a:prstGeom prst="rect">
            <a:avLst/>
          </a:prstGeom>
        </p:spPr>
      </p:pic>
      <p:sp>
        <p:nvSpPr>
          <p:cNvPr id="19" name="Oval 18">
            <a:extLst>
              <a:ext uri="{FF2B5EF4-FFF2-40B4-BE49-F238E27FC236}">
                <a16:creationId xmlns:a16="http://schemas.microsoft.com/office/drawing/2014/main" id="{164651EC-312C-48D6-EF43-C98677C17BED}"/>
              </a:ext>
            </a:extLst>
          </p:cNvPr>
          <p:cNvSpPr/>
          <p:nvPr/>
        </p:nvSpPr>
        <p:spPr>
          <a:xfrm>
            <a:off x="1637096" y="1473563"/>
            <a:ext cx="436879" cy="45720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371843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AE243-DABC-7136-AFA1-49BE77C5E510}"/>
              </a:ext>
            </a:extLst>
          </p:cNvPr>
          <p:cNvSpPr>
            <a:spLocks noGrp="1"/>
          </p:cNvSpPr>
          <p:nvPr>
            <p:ph type="title"/>
          </p:nvPr>
        </p:nvSpPr>
        <p:spPr>
          <a:xfrm>
            <a:off x="576072" y="238539"/>
            <a:ext cx="11018520" cy="1434415"/>
          </a:xfrm>
        </p:spPr>
        <p:txBody>
          <a:bodyPr vert="horz" lIns="91440" tIns="45720" rIns="91440" bIns="45720" rtlCol="0" anchor="b">
            <a:normAutofit/>
          </a:bodyPr>
          <a:lstStyle/>
          <a:p>
            <a:pPr>
              <a:lnSpc>
                <a:spcPct val="90000"/>
              </a:lnSpc>
            </a:pPr>
            <a:r>
              <a:rPr lang="en-US" sz="4500" err="1"/>
              <a:t>Apriori</a:t>
            </a:r>
            <a:r>
              <a:rPr lang="en-US" sz="4500"/>
              <a:t> Algorithm-Based Frequent Sets and Association Rules</a:t>
            </a:r>
          </a:p>
        </p:txBody>
      </p:sp>
      <p:sp>
        <p:nvSpPr>
          <p:cNvPr id="2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072" y="1817073"/>
            <a:ext cx="11018520" cy="18288"/>
          </a:xfrm>
          <a:custGeom>
            <a:avLst/>
            <a:gdLst>
              <a:gd name="connsiteX0" fmla="*/ 0 w 11018520"/>
              <a:gd name="connsiteY0" fmla="*/ 0 h 18288"/>
              <a:gd name="connsiteX1" fmla="*/ 468287 w 11018520"/>
              <a:gd name="connsiteY1" fmla="*/ 0 h 18288"/>
              <a:gd name="connsiteX2" fmla="*/ 1156945 w 11018520"/>
              <a:gd name="connsiteY2" fmla="*/ 0 h 18288"/>
              <a:gd name="connsiteX3" fmla="*/ 1955787 w 11018520"/>
              <a:gd name="connsiteY3" fmla="*/ 0 h 18288"/>
              <a:gd name="connsiteX4" fmla="*/ 2313889 w 11018520"/>
              <a:gd name="connsiteY4" fmla="*/ 0 h 18288"/>
              <a:gd name="connsiteX5" fmla="*/ 2671991 w 11018520"/>
              <a:gd name="connsiteY5" fmla="*/ 0 h 18288"/>
              <a:gd name="connsiteX6" fmla="*/ 3581019 w 11018520"/>
              <a:gd name="connsiteY6" fmla="*/ 0 h 18288"/>
              <a:gd name="connsiteX7" fmla="*/ 4269677 w 11018520"/>
              <a:gd name="connsiteY7" fmla="*/ 0 h 18288"/>
              <a:gd name="connsiteX8" fmla="*/ 4627778 w 11018520"/>
              <a:gd name="connsiteY8" fmla="*/ 0 h 18288"/>
              <a:gd name="connsiteX9" fmla="*/ 5316436 w 11018520"/>
              <a:gd name="connsiteY9" fmla="*/ 0 h 18288"/>
              <a:gd name="connsiteX10" fmla="*/ 6225464 w 11018520"/>
              <a:gd name="connsiteY10" fmla="*/ 0 h 18288"/>
              <a:gd name="connsiteX11" fmla="*/ 6803936 w 11018520"/>
              <a:gd name="connsiteY11" fmla="*/ 0 h 18288"/>
              <a:gd name="connsiteX12" fmla="*/ 7382408 w 11018520"/>
              <a:gd name="connsiteY12" fmla="*/ 0 h 18288"/>
              <a:gd name="connsiteX13" fmla="*/ 8071066 w 11018520"/>
              <a:gd name="connsiteY13" fmla="*/ 0 h 18288"/>
              <a:gd name="connsiteX14" fmla="*/ 8869909 w 11018520"/>
              <a:gd name="connsiteY14" fmla="*/ 0 h 18288"/>
              <a:gd name="connsiteX15" fmla="*/ 9668751 w 11018520"/>
              <a:gd name="connsiteY15" fmla="*/ 0 h 18288"/>
              <a:gd name="connsiteX16" fmla="*/ 11018520 w 11018520"/>
              <a:gd name="connsiteY16" fmla="*/ 0 h 18288"/>
              <a:gd name="connsiteX17" fmla="*/ 11018520 w 11018520"/>
              <a:gd name="connsiteY17" fmla="*/ 18288 h 18288"/>
              <a:gd name="connsiteX18" fmla="*/ 10550233 w 11018520"/>
              <a:gd name="connsiteY18" fmla="*/ 18288 h 18288"/>
              <a:gd name="connsiteX19" fmla="*/ 9641205 w 11018520"/>
              <a:gd name="connsiteY19" fmla="*/ 18288 h 18288"/>
              <a:gd name="connsiteX20" fmla="*/ 8952548 w 11018520"/>
              <a:gd name="connsiteY20" fmla="*/ 18288 h 18288"/>
              <a:gd name="connsiteX21" fmla="*/ 8594446 w 11018520"/>
              <a:gd name="connsiteY21" fmla="*/ 18288 h 18288"/>
              <a:gd name="connsiteX22" fmla="*/ 7905788 w 11018520"/>
              <a:gd name="connsiteY22" fmla="*/ 18288 h 18288"/>
              <a:gd name="connsiteX23" fmla="*/ 7327316 w 11018520"/>
              <a:gd name="connsiteY23" fmla="*/ 18288 h 18288"/>
              <a:gd name="connsiteX24" fmla="*/ 6748844 w 11018520"/>
              <a:gd name="connsiteY24" fmla="*/ 18288 h 18288"/>
              <a:gd name="connsiteX25" fmla="*/ 6170371 w 11018520"/>
              <a:gd name="connsiteY25" fmla="*/ 18288 h 18288"/>
              <a:gd name="connsiteX26" fmla="*/ 5591899 w 11018520"/>
              <a:gd name="connsiteY26" fmla="*/ 18288 h 18288"/>
              <a:gd name="connsiteX27" fmla="*/ 4793056 w 11018520"/>
              <a:gd name="connsiteY27" fmla="*/ 18288 h 18288"/>
              <a:gd name="connsiteX28" fmla="*/ 4104399 w 11018520"/>
              <a:gd name="connsiteY28" fmla="*/ 18288 h 18288"/>
              <a:gd name="connsiteX29" fmla="*/ 3746297 w 11018520"/>
              <a:gd name="connsiteY29" fmla="*/ 18288 h 18288"/>
              <a:gd name="connsiteX30" fmla="*/ 3167825 w 11018520"/>
              <a:gd name="connsiteY30" fmla="*/ 18288 h 18288"/>
              <a:gd name="connsiteX31" fmla="*/ 2368982 w 11018520"/>
              <a:gd name="connsiteY31" fmla="*/ 18288 h 18288"/>
              <a:gd name="connsiteX32" fmla="*/ 1900695 w 11018520"/>
              <a:gd name="connsiteY32" fmla="*/ 18288 h 18288"/>
              <a:gd name="connsiteX33" fmla="*/ 991667 w 11018520"/>
              <a:gd name="connsiteY33" fmla="*/ 18288 h 18288"/>
              <a:gd name="connsiteX34" fmla="*/ 0 w 11018520"/>
              <a:gd name="connsiteY34" fmla="*/ 18288 h 18288"/>
              <a:gd name="connsiteX35" fmla="*/ 0 w 11018520"/>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1018520" h="18288" fill="none" extrusionOk="0">
                <a:moveTo>
                  <a:pt x="0" y="0"/>
                </a:moveTo>
                <a:cubicBezTo>
                  <a:pt x="176840" y="19448"/>
                  <a:pt x="369510" y="1686"/>
                  <a:pt x="468287" y="0"/>
                </a:cubicBezTo>
                <a:cubicBezTo>
                  <a:pt x="567064" y="-1686"/>
                  <a:pt x="844925" y="28710"/>
                  <a:pt x="1156945" y="0"/>
                </a:cubicBezTo>
                <a:cubicBezTo>
                  <a:pt x="1468965" y="-28710"/>
                  <a:pt x="1755775" y="35306"/>
                  <a:pt x="1955787" y="0"/>
                </a:cubicBezTo>
                <a:cubicBezTo>
                  <a:pt x="2155799" y="-35306"/>
                  <a:pt x="2224532" y="-16632"/>
                  <a:pt x="2313889" y="0"/>
                </a:cubicBezTo>
                <a:cubicBezTo>
                  <a:pt x="2403246" y="16632"/>
                  <a:pt x="2494050" y="6083"/>
                  <a:pt x="2671991" y="0"/>
                </a:cubicBezTo>
                <a:cubicBezTo>
                  <a:pt x="2849932" y="-6083"/>
                  <a:pt x="3354152" y="34614"/>
                  <a:pt x="3581019" y="0"/>
                </a:cubicBezTo>
                <a:cubicBezTo>
                  <a:pt x="3807886" y="-34614"/>
                  <a:pt x="4022451" y="14254"/>
                  <a:pt x="4269677" y="0"/>
                </a:cubicBezTo>
                <a:cubicBezTo>
                  <a:pt x="4516903" y="-14254"/>
                  <a:pt x="4514495" y="-13291"/>
                  <a:pt x="4627778" y="0"/>
                </a:cubicBezTo>
                <a:cubicBezTo>
                  <a:pt x="4741061" y="13291"/>
                  <a:pt x="5120758" y="-22660"/>
                  <a:pt x="5316436" y="0"/>
                </a:cubicBezTo>
                <a:cubicBezTo>
                  <a:pt x="5512114" y="22660"/>
                  <a:pt x="5812155" y="-9513"/>
                  <a:pt x="6225464" y="0"/>
                </a:cubicBezTo>
                <a:cubicBezTo>
                  <a:pt x="6638773" y="9513"/>
                  <a:pt x="6545417" y="2479"/>
                  <a:pt x="6803936" y="0"/>
                </a:cubicBezTo>
                <a:cubicBezTo>
                  <a:pt x="7062455" y="-2479"/>
                  <a:pt x="7245098" y="-20209"/>
                  <a:pt x="7382408" y="0"/>
                </a:cubicBezTo>
                <a:cubicBezTo>
                  <a:pt x="7519718" y="20209"/>
                  <a:pt x="7801947" y="19736"/>
                  <a:pt x="8071066" y="0"/>
                </a:cubicBezTo>
                <a:cubicBezTo>
                  <a:pt x="8340185" y="-19736"/>
                  <a:pt x="8495312" y="-6666"/>
                  <a:pt x="8869909" y="0"/>
                </a:cubicBezTo>
                <a:cubicBezTo>
                  <a:pt x="9244506" y="6666"/>
                  <a:pt x="9501461" y="-13745"/>
                  <a:pt x="9668751" y="0"/>
                </a:cubicBezTo>
                <a:cubicBezTo>
                  <a:pt x="9836041" y="13745"/>
                  <a:pt x="10607605" y="14143"/>
                  <a:pt x="11018520" y="0"/>
                </a:cubicBezTo>
                <a:cubicBezTo>
                  <a:pt x="11019166" y="4451"/>
                  <a:pt x="11019010" y="9226"/>
                  <a:pt x="11018520" y="18288"/>
                </a:cubicBezTo>
                <a:cubicBezTo>
                  <a:pt x="10834966" y="15274"/>
                  <a:pt x="10754561" y="35250"/>
                  <a:pt x="10550233" y="18288"/>
                </a:cubicBezTo>
                <a:cubicBezTo>
                  <a:pt x="10345905" y="1326"/>
                  <a:pt x="9906342" y="45884"/>
                  <a:pt x="9641205" y="18288"/>
                </a:cubicBezTo>
                <a:cubicBezTo>
                  <a:pt x="9376068" y="-9308"/>
                  <a:pt x="9177188" y="43988"/>
                  <a:pt x="8952548" y="18288"/>
                </a:cubicBezTo>
                <a:cubicBezTo>
                  <a:pt x="8727908" y="-7412"/>
                  <a:pt x="8707007" y="3271"/>
                  <a:pt x="8594446" y="18288"/>
                </a:cubicBezTo>
                <a:cubicBezTo>
                  <a:pt x="8481885" y="33305"/>
                  <a:pt x="8175004" y="35109"/>
                  <a:pt x="7905788" y="18288"/>
                </a:cubicBezTo>
                <a:cubicBezTo>
                  <a:pt x="7636572" y="1467"/>
                  <a:pt x="7535638" y="7399"/>
                  <a:pt x="7327316" y="18288"/>
                </a:cubicBezTo>
                <a:cubicBezTo>
                  <a:pt x="7118994" y="29177"/>
                  <a:pt x="6978247" y="47205"/>
                  <a:pt x="6748844" y="18288"/>
                </a:cubicBezTo>
                <a:cubicBezTo>
                  <a:pt x="6519441" y="-10629"/>
                  <a:pt x="6459241" y="43308"/>
                  <a:pt x="6170371" y="18288"/>
                </a:cubicBezTo>
                <a:cubicBezTo>
                  <a:pt x="5881501" y="-6732"/>
                  <a:pt x="5736201" y="35971"/>
                  <a:pt x="5591899" y="18288"/>
                </a:cubicBezTo>
                <a:cubicBezTo>
                  <a:pt x="5447597" y="605"/>
                  <a:pt x="4990303" y="20409"/>
                  <a:pt x="4793056" y="18288"/>
                </a:cubicBezTo>
                <a:cubicBezTo>
                  <a:pt x="4595809" y="16167"/>
                  <a:pt x="4271723" y="2909"/>
                  <a:pt x="4104399" y="18288"/>
                </a:cubicBezTo>
                <a:cubicBezTo>
                  <a:pt x="3937075" y="33667"/>
                  <a:pt x="3923235" y="10730"/>
                  <a:pt x="3746297" y="18288"/>
                </a:cubicBezTo>
                <a:cubicBezTo>
                  <a:pt x="3569359" y="25846"/>
                  <a:pt x="3351081" y="24702"/>
                  <a:pt x="3167825" y="18288"/>
                </a:cubicBezTo>
                <a:cubicBezTo>
                  <a:pt x="2984569" y="11874"/>
                  <a:pt x="2708033" y="13293"/>
                  <a:pt x="2368982" y="18288"/>
                </a:cubicBezTo>
                <a:cubicBezTo>
                  <a:pt x="2029931" y="23283"/>
                  <a:pt x="2009060" y="37671"/>
                  <a:pt x="1900695" y="18288"/>
                </a:cubicBezTo>
                <a:cubicBezTo>
                  <a:pt x="1792330" y="-1095"/>
                  <a:pt x="1183178" y="9337"/>
                  <a:pt x="991667" y="18288"/>
                </a:cubicBezTo>
                <a:cubicBezTo>
                  <a:pt x="800156" y="27239"/>
                  <a:pt x="375690" y="34110"/>
                  <a:pt x="0" y="18288"/>
                </a:cubicBezTo>
                <a:cubicBezTo>
                  <a:pt x="-213" y="9468"/>
                  <a:pt x="187" y="4459"/>
                  <a:pt x="0" y="0"/>
                </a:cubicBezTo>
                <a:close/>
              </a:path>
              <a:path w="11018520" h="18288" stroke="0" extrusionOk="0">
                <a:moveTo>
                  <a:pt x="0" y="0"/>
                </a:moveTo>
                <a:cubicBezTo>
                  <a:pt x="266588" y="-23405"/>
                  <a:pt x="350503" y="-27031"/>
                  <a:pt x="578472" y="0"/>
                </a:cubicBezTo>
                <a:cubicBezTo>
                  <a:pt x="806441" y="27031"/>
                  <a:pt x="803976" y="13604"/>
                  <a:pt x="936574" y="0"/>
                </a:cubicBezTo>
                <a:cubicBezTo>
                  <a:pt x="1069172" y="-13604"/>
                  <a:pt x="1661335" y="-31902"/>
                  <a:pt x="1845602" y="0"/>
                </a:cubicBezTo>
                <a:cubicBezTo>
                  <a:pt x="2029869" y="31902"/>
                  <a:pt x="2273452" y="17005"/>
                  <a:pt x="2424074" y="0"/>
                </a:cubicBezTo>
                <a:cubicBezTo>
                  <a:pt x="2574696" y="-17005"/>
                  <a:pt x="2790864" y="-28133"/>
                  <a:pt x="3002547" y="0"/>
                </a:cubicBezTo>
                <a:cubicBezTo>
                  <a:pt x="3214230" y="28133"/>
                  <a:pt x="3605033" y="-14934"/>
                  <a:pt x="3911575" y="0"/>
                </a:cubicBezTo>
                <a:cubicBezTo>
                  <a:pt x="4218117" y="14934"/>
                  <a:pt x="4198004" y="3604"/>
                  <a:pt x="4379862" y="0"/>
                </a:cubicBezTo>
                <a:cubicBezTo>
                  <a:pt x="4561720" y="-3604"/>
                  <a:pt x="4941151" y="-37368"/>
                  <a:pt x="5288890" y="0"/>
                </a:cubicBezTo>
                <a:cubicBezTo>
                  <a:pt x="5636629" y="37368"/>
                  <a:pt x="6011513" y="-33898"/>
                  <a:pt x="6197918" y="0"/>
                </a:cubicBezTo>
                <a:cubicBezTo>
                  <a:pt x="6384323" y="33898"/>
                  <a:pt x="6555799" y="11241"/>
                  <a:pt x="6886575" y="0"/>
                </a:cubicBezTo>
                <a:cubicBezTo>
                  <a:pt x="7217351" y="-11241"/>
                  <a:pt x="7604472" y="-44614"/>
                  <a:pt x="7795603" y="0"/>
                </a:cubicBezTo>
                <a:cubicBezTo>
                  <a:pt x="7986734" y="44614"/>
                  <a:pt x="8098870" y="-11086"/>
                  <a:pt x="8374075" y="0"/>
                </a:cubicBezTo>
                <a:cubicBezTo>
                  <a:pt x="8649280" y="11086"/>
                  <a:pt x="8701749" y="-25020"/>
                  <a:pt x="8952548" y="0"/>
                </a:cubicBezTo>
                <a:cubicBezTo>
                  <a:pt x="9203347" y="25020"/>
                  <a:pt x="9519297" y="4274"/>
                  <a:pt x="9751390" y="0"/>
                </a:cubicBezTo>
                <a:cubicBezTo>
                  <a:pt x="9983483" y="-4274"/>
                  <a:pt x="10169881" y="16480"/>
                  <a:pt x="10329863" y="0"/>
                </a:cubicBezTo>
                <a:cubicBezTo>
                  <a:pt x="10489845" y="-16480"/>
                  <a:pt x="10750941" y="-9727"/>
                  <a:pt x="11018520" y="0"/>
                </a:cubicBezTo>
                <a:cubicBezTo>
                  <a:pt x="11018113" y="8690"/>
                  <a:pt x="11018366" y="14141"/>
                  <a:pt x="11018520" y="18288"/>
                </a:cubicBezTo>
                <a:cubicBezTo>
                  <a:pt x="10841176" y="-3597"/>
                  <a:pt x="10399304" y="41504"/>
                  <a:pt x="10219677" y="18288"/>
                </a:cubicBezTo>
                <a:cubicBezTo>
                  <a:pt x="10040050" y="-4928"/>
                  <a:pt x="10030762" y="16144"/>
                  <a:pt x="9861575" y="18288"/>
                </a:cubicBezTo>
                <a:cubicBezTo>
                  <a:pt x="9692388" y="20432"/>
                  <a:pt x="9529439" y="40380"/>
                  <a:pt x="9393288" y="18288"/>
                </a:cubicBezTo>
                <a:cubicBezTo>
                  <a:pt x="9257137" y="-3804"/>
                  <a:pt x="8825003" y="25592"/>
                  <a:pt x="8484260" y="18288"/>
                </a:cubicBezTo>
                <a:cubicBezTo>
                  <a:pt x="8143517" y="10984"/>
                  <a:pt x="8082894" y="45968"/>
                  <a:pt x="7795603" y="18288"/>
                </a:cubicBezTo>
                <a:cubicBezTo>
                  <a:pt x="7508312" y="-9392"/>
                  <a:pt x="7466074" y="19486"/>
                  <a:pt x="7327316" y="18288"/>
                </a:cubicBezTo>
                <a:cubicBezTo>
                  <a:pt x="7188558" y="17090"/>
                  <a:pt x="6869645" y="4657"/>
                  <a:pt x="6638658" y="18288"/>
                </a:cubicBezTo>
                <a:cubicBezTo>
                  <a:pt x="6407671" y="31919"/>
                  <a:pt x="6359238" y="35967"/>
                  <a:pt x="6280556" y="18288"/>
                </a:cubicBezTo>
                <a:cubicBezTo>
                  <a:pt x="6201874" y="609"/>
                  <a:pt x="6041216" y="22404"/>
                  <a:pt x="5922455" y="18288"/>
                </a:cubicBezTo>
                <a:cubicBezTo>
                  <a:pt x="5803694" y="14172"/>
                  <a:pt x="5555521" y="48848"/>
                  <a:pt x="5233797" y="18288"/>
                </a:cubicBezTo>
                <a:cubicBezTo>
                  <a:pt x="4912073" y="-12272"/>
                  <a:pt x="4986440" y="-2740"/>
                  <a:pt x="4765510" y="18288"/>
                </a:cubicBezTo>
                <a:cubicBezTo>
                  <a:pt x="4544580" y="39316"/>
                  <a:pt x="4177715" y="18248"/>
                  <a:pt x="3966667" y="18288"/>
                </a:cubicBezTo>
                <a:cubicBezTo>
                  <a:pt x="3755619" y="18328"/>
                  <a:pt x="3664519" y="22387"/>
                  <a:pt x="3498380" y="18288"/>
                </a:cubicBezTo>
                <a:cubicBezTo>
                  <a:pt x="3332241" y="14189"/>
                  <a:pt x="3065858" y="-7524"/>
                  <a:pt x="2699537" y="18288"/>
                </a:cubicBezTo>
                <a:cubicBezTo>
                  <a:pt x="2333216" y="44100"/>
                  <a:pt x="2505666" y="4650"/>
                  <a:pt x="2341436" y="18288"/>
                </a:cubicBezTo>
                <a:cubicBezTo>
                  <a:pt x="2177206" y="31926"/>
                  <a:pt x="1790164" y="19880"/>
                  <a:pt x="1542593" y="18288"/>
                </a:cubicBezTo>
                <a:cubicBezTo>
                  <a:pt x="1295022" y="16696"/>
                  <a:pt x="1218012" y="39325"/>
                  <a:pt x="1074306" y="18288"/>
                </a:cubicBezTo>
                <a:cubicBezTo>
                  <a:pt x="930600" y="-2749"/>
                  <a:pt x="797266" y="24589"/>
                  <a:pt x="716204" y="18288"/>
                </a:cubicBezTo>
                <a:cubicBezTo>
                  <a:pt x="635142" y="11987"/>
                  <a:pt x="344503" y="41396"/>
                  <a:pt x="0" y="18288"/>
                </a:cubicBezTo>
                <a:cubicBezTo>
                  <a:pt x="-53" y="11301"/>
                  <a:pt x="-649" y="7756"/>
                  <a:pt x="0" y="0"/>
                </a:cubicBezTo>
                <a:close/>
              </a:path>
            </a:pathLst>
          </a:custGeom>
          <a:solidFill>
            <a:srgbClr val="7DAD88"/>
          </a:solidFill>
          <a:ln w="38100" cap="rnd">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3452D9F-066B-8730-ED65-FC83DC4A345D}"/>
              </a:ext>
            </a:extLst>
          </p:cNvPr>
          <p:cNvSpPr>
            <a:spLocks noGrp="1"/>
          </p:cNvSpPr>
          <p:nvPr>
            <p:ph sz="half" idx="2"/>
          </p:nvPr>
        </p:nvSpPr>
        <p:spPr>
          <a:xfrm>
            <a:off x="572493" y="2071316"/>
            <a:ext cx="11018520" cy="2616508"/>
          </a:xfrm>
        </p:spPr>
        <p:txBody>
          <a:bodyPr vert="horz" lIns="91440" tIns="45720" rIns="91440" bIns="45720" rtlCol="0" anchor="t">
            <a:noAutofit/>
          </a:bodyPr>
          <a:lstStyle/>
          <a:p>
            <a:pPr>
              <a:lnSpc>
                <a:spcPct val="100000"/>
              </a:lnSpc>
            </a:pPr>
            <a:r>
              <a:rPr lang="en-US" sz="1800" i="1">
                <a:latin typeface="Calibri" panose="020F0502020204030204" pitchFamily="34" charset="0"/>
                <a:ea typeface="Calibri" panose="020F0502020204030204" pitchFamily="34" charset="0"/>
                <a:cs typeface="Calibri" panose="020F0502020204030204" pitchFamily="34" charset="0"/>
              </a:rPr>
              <a:t>The </a:t>
            </a:r>
            <a:r>
              <a:rPr lang="en-US" sz="1800" i="1" err="1">
                <a:latin typeface="Calibri" panose="020F0502020204030204" pitchFamily="34" charset="0"/>
                <a:ea typeface="Calibri" panose="020F0502020204030204" pitchFamily="34" charset="0"/>
                <a:cs typeface="Calibri" panose="020F0502020204030204" pitchFamily="34" charset="0"/>
              </a:rPr>
              <a:t>Apriori</a:t>
            </a:r>
            <a:r>
              <a:rPr lang="en-US" sz="1800" i="1">
                <a:latin typeface="Calibri" panose="020F0502020204030204" pitchFamily="34" charset="0"/>
                <a:ea typeface="Calibri" panose="020F0502020204030204" pitchFamily="34" charset="0"/>
                <a:cs typeface="Calibri" panose="020F0502020204030204" pitchFamily="34" charset="0"/>
              </a:rPr>
              <a:t> algorithm is a data mining technique used to identify frequent item sets and generating association rules based on their occurrences.</a:t>
            </a:r>
          </a:p>
          <a:p>
            <a:pPr>
              <a:lnSpc>
                <a:spcPct val="100000"/>
              </a:lnSpc>
            </a:pPr>
            <a:r>
              <a:rPr lang="en-US" sz="1800" i="1">
                <a:latin typeface="Calibri" panose="020F0502020204030204" pitchFamily="34" charset="0"/>
                <a:ea typeface="Calibri" panose="020F0502020204030204" pitchFamily="34" charset="0"/>
                <a:cs typeface="Calibri" panose="020F0502020204030204" pitchFamily="34" charset="0"/>
              </a:rPr>
              <a:t>Frequent itemset mining, specifically the </a:t>
            </a:r>
            <a:r>
              <a:rPr lang="en-US" sz="1800" i="1" err="1">
                <a:latin typeface="Calibri" panose="020F0502020204030204" pitchFamily="34" charset="0"/>
                <a:ea typeface="Calibri" panose="020F0502020204030204" pitchFamily="34" charset="0"/>
                <a:cs typeface="Calibri" panose="020F0502020204030204" pitchFamily="34" charset="0"/>
              </a:rPr>
              <a:t>Apriori</a:t>
            </a:r>
            <a:r>
              <a:rPr lang="en-US" sz="1800" i="1">
                <a:latin typeface="Calibri" panose="020F0502020204030204" pitchFamily="34" charset="0"/>
                <a:ea typeface="Calibri" panose="020F0502020204030204" pitchFamily="34" charset="0"/>
                <a:cs typeface="Calibri" panose="020F0502020204030204" pitchFamily="34" charset="0"/>
              </a:rPr>
              <a:t> algorithm, is used in supermarket-based retention analysis to identify frequent item sets and generate association rules based on their occurrences for recommendations. This can help in understanding customer behavior and preferences, and can provide insights into factors that contribute to customer loyalty or churn.</a:t>
            </a:r>
          </a:p>
          <a:p>
            <a:pPr>
              <a:lnSpc>
                <a:spcPct val="100000"/>
              </a:lnSpc>
            </a:pPr>
            <a:r>
              <a:rPr lang="en-US" sz="1800" i="1">
                <a:latin typeface="Calibri" panose="020F0502020204030204" pitchFamily="34" charset="0"/>
                <a:ea typeface="Calibri" panose="020F0502020204030204" pitchFamily="34" charset="0"/>
                <a:cs typeface="Calibri" panose="020F0502020204030204" pitchFamily="34" charset="0"/>
              </a:rPr>
              <a:t> Leveraged some of R language based code from </a:t>
            </a:r>
            <a:r>
              <a:rPr lang="en-US" sz="1800" i="1">
                <a:latin typeface="Calibri" panose="020F0502020204030204" pitchFamily="34" charset="0"/>
                <a:ea typeface="Calibri" panose="020F0502020204030204" pitchFamily="34" charset="0"/>
                <a:cs typeface="Calibri" panose="020F0502020204030204" pitchFamily="34" charset="0"/>
                <a:hlinkClick r:id="rId3"/>
              </a:rPr>
              <a:t>https://www.kaggle.com/code/heeraldedhia/market-basket-analysis-using-apriori-algorithm</a:t>
            </a:r>
            <a:r>
              <a:rPr lang="en-US" sz="1800" i="1">
                <a:latin typeface="Calibri" panose="020F0502020204030204" pitchFamily="34" charset="0"/>
                <a:ea typeface="Calibri" panose="020F0502020204030204" pitchFamily="34" charset="0"/>
                <a:cs typeface="Calibri" panose="020F0502020204030204" pitchFamily="34" charset="0"/>
              </a:rPr>
              <a:t> for this python code implementation</a:t>
            </a:r>
          </a:p>
        </p:txBody>
      </p:sp>
    </p:spTree>
    <p:extLst>
      <p:ext uri="{BB962C8B-B14F-4D97-AF65-F5344CB8AC3E}">
        <p14:creationId xmlns:p14="http://schemas.microsoft.com/office/powerpoint/2010/main" val="223337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036CDFB-0265-3CE6-546A-F88EA0304C9E}"/>
              </a:ext>
            </a:extLst>
          </p:cNvPr>
          <p:cNvSpPr>
            <a:spLocks noGrp="1"/>
          </p:cNvSpPr>
          <p:nvPr>
            <p:ph type="title"/>
          </p:nvPr>
        </p:nvSpPr>
        <p:spPr/>
        <p:txBody>
          <a:bodyPr vert="horz" lIns="91440" tIns="45720" rIns="91440" bIns="45720" rtlCol="0">
            <a:normAutofit/>
          </a:bodyPr>
          <a:lstStyle/>
          <a:p>
            <a:pPr>
              <a:lnSpc>
                <a:spcPct val="90000"/>
              </a:lnSpc>
            </a:pPr>
            <a:r>
              <a:rPr lang="en-US" sz="5000" err="1">
                <a:solidFill>
                  <a:schemeClr val="tx2"/>
                </a:solidFill>
              </a:rPr>
              <a:t>Apriori</a:t>
            </a:r>
            <a:r>
              <a:rPr lang="en-US" sz="5000">
                <a:solidFill>
                  <a:schemeClr val="tx2"/>
                </a:solidFill>
              </a:rPr>
              <a:t> algorithm based Insights</a:t>
            </a:r>
          </a:p>
        </p:txBody>
      </p:sp>
      <p:graphicFrame>
        <p:nvGraphicFramePr>
          <p:cNvPr id="7" name="Table 6">
            <a:extLst>
              <a:ext uri="{FF2B5EF4-FFF2-40B4-BE49-F238E27FC236}">
                <a16:creationId xmlns:a16="http://schemas.microsoft.com/office/drawing/2014/main" id="{0C7ADEDF-B13C-5F27-E9A4-87DAB7F0CB44}"/>
              </a:ext>
            </a:extLst>
          </p:cNvPr>
          <p:cNvGraphicFramePr>
            <a:graphicFrameLocks noGrp="1"/>
          </p:cNvGraphicFramePr>
          <p:nvPr>
            <p:extLst>
              <p:ext uri="{D42A27DB-BD31-4B8C-83A1-F6EECF244321}">
                <p14:modId xmlns:p14="http://schemas.microsoft.com/office/powerpoint/2010/main" val="3914358692"/>
              </p:ext>
            </p:extLst>
          </p:nvPr>
        </p:nvGraphicFramePr>
        <p:xfrm>
          <a:off x="1411995" y="2115867"/>
          <a:ext cx="3007605" cy="4518020"/>
        </p:xfrm>
        <a:graphic>
          <a:graphicData uri="http://schemas.openxmlformats.org/drawingml/2006/table">
            <a:tbl>
              <a:tblPr firstRow="1" bandRow="1"/>
              <a:tblGrid>
                <a:gridCol w="1049458">
                  <a:extLst>
                    <a:ext uri="{9D8B030D-6E8A-4147-A177-3AD203B41FA5}">
                      <a16:colId xmlns:a16="http://schemas.microsoft.com/office/drawing/2014/main" val="2849932607"/>
                    </a:ext>
                  </a:extLst>
                </a:gridCol>
                <a:gridCol w="1958147">
                  <a:extLst>
                    <a:ext uri="{9D8B030D-6E8A-4147-A177-3AD203B41FA5}">
                      <a16:colId xmlns:a16="http://schemas.microsoft.com/office/drawing/2014/main" val="2483495299"/>
                    </a:ext>
                  </a:extLst>
                </a:gridCol>
              </a:tblGrid>
              <a:tr h="160339">
                <a:tc>
                  <a:txBody>
                    <a:bodyPr/>
                    <a:lstStyle/>
                    <a:p>
                      <a:pPr algn="r" fontAlgn="ctr"/>
                      <a:r>
                        <a:rPr lang="en-US" sz="1100" b="1" i="0" u="none" strike="noStrike">
                          <a:solidFill>
                            <a:srgbClr val="FFFF00"/>
                          </a:solidFill>
                          <a:effectLst/>
                          <a:latin typeface="Arial" panose="020B0604020202020204" pitchFamily="34" charset="0"/>
                        </a:rPr>
                        <a:t>support</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r" fontAlgn="ctr"/>
                      <a:r>
                        <a:rPr lang="en-US" sz="1100" b="1" i="0" u="none" strike="noStrike">
                          <a:solidFill>
                            <a:srgbClr val="FFFF00"/>
                          </a:solidFill>
                          <a:effectLst/>
                          <a:latin typeface="Arial" panose="020B0604020202020204" pitchFamily="34" charset="0"/>
                        </a:rPr>
                        <a:t>itemsets</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1514369297"/>
                  </a:ext>
                </a:extLst>
              </a:tr>
              <a:tr h="160339">
                <a:tc>
                  <a:txBody>
                    <a:bodyPr/>
                    <a:lstStyle/>
                    <a:p>
                      <a:pPr algn="r" fontAlgn="ctr"/>
                      <a:r>
                        <a:rPr lang="en-US" sz="1100" b="0" i="0" u="none" strike="noStrike">
                          <a:solidFill>
                            <a:srgbClr val="000000"/>
                          </a:solidFill>
                          <a:effectLst/>
                          <a:latin typeface="Arial" panose="020B0604020202020204" pitchFamily="34" charset="0"/>
                        </a:rPr>
                        <a:t>0.197889</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(whole milk)</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673300277"/>
                  </a:ext>
                </a:extLst>
              </a:tr>
              <a:tr h="160339">
                <a:tc>
                  <a:txBody>
                    <a:bodyPr/>
                    <a:lstStyle/>
                    <a:p>
                      <a:pPr algn="r" fontAlgn="ctr"/>
                      <a:r>
                        <a:rPr lang="en-US" sz="1100" b="0" i="0" u="none" strike="noStrike">
                          <a:solidFill>
                            <a:srgbClr val="000000"/>
                          </a:solidFill>
                          <a:effectLst/>
                          <a:latin typeface="Arial" panose="020B0604020202020204" pitchFamily="34" charset="0"/>
                        </a:rPr>
                        <a:t>0.149516</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(other vegetables)</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70378710"/>
                  </a:ext>
                </a:extLst>
              </a:tr>
              <a:tr h="160339">
                <a:tc>
                  <a:txBody>
                    <a:bodyPr/>
                    <a:lstStyle/>
                    <a:p>
                      <a:pPr algn="r" fontAlgn="ctr"/>
                      <a:r>
                        <a:rPr lang="en-US" sz="1100" b="0" i="0" u="none" strike="noStrike">
                          <a:solidFill>
                            <a:srgbClr val="000000"/>
                          </a:solidFill>
                          <a:effectLst/>
                          <a:latin typeface="Arial" panose="020B0604020202020204" pitchFamily="34" charset="0"/>
                        </a:rPr>
                        <a:t>0.128408</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(rolls/buns)</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142733254"/>
                  </a:ext>
                </a:extLst>
              </a:tr>
              <a:tr h="160339">
                <a:tc>
                  <a:txBody>
                    <a:bodyPr/>
                    <a:lstStyle/>
                    <a:p>
                      <a:pPr algn="r" fontAlgn="ctr"/>
                      <a:r>
                        <a:rPr lang="en-US" sz="1100" b="0" i="0" u="none" strike="noStrike">
                          <a:solidFill>
                            <a:srgbClr val="000000"/>
                          </a:solidFill>
                          <a:effectLst/>
                          <a:latin typeface="Arial" panose="020B0604020202020204" pitchFamily="34" charset="0"/>
                        </a:rPr>
                        <a:t>0.109059</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(soda)</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379898629"/>
                  </a:ext>
                </a:extLst>
              </a:tr>
              <a:tr h="160339">
                <a:tc>
                  <a:txBody>
                    <a:bodyPr/>
                    <a:lstStyle/>
                    <a:p>
                      <a:pPr algn="r" fontAlgn="ctr"/>
                      <a:r>
                        <a:rPr lang="en-US" sz="1100" b="0" i="0" u="none" strike="noStrike">
                          <a:solidFill>
                            <a:srgbClr val="000000"/>
                          </a:solidFill>
                          <a:effectLst/>
                          <a:latin typeface="Arial" panose="020B0604020202020204" pitchFamily="34" charset="0"/>
                        </a:rPr>
                        <a:t>0.095573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(yogurt)</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36623974"/>
                  </a:ext>
                </a:extLst>
              </a:tr>
              <a:tr h="160339">
                <a:tc>
                  <a:txBody>
                    <a:bodyPr/>
                    <a:lstStyle/>
                    <a:p>
                      <a:pPr algn="r" fontAlgn="ctr"/>
                      <a:r>
                        <a:rPr lang="en-US" sz="1100" b="0" i="0" u="none" strike="noStrike">
                          <a:solidFill>
                            <a:srgbClr val="000000"/>
                          </a:solidFill>
                          <a:effectLst/>
                          <a:latin typeface="Arial" panose="020B0604020202020204" pitchFamily="34" charset="0"/>
                        </a:rPr>
                        <a:t>0.094107</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chemeClr val="tx1"/>
                          </a:solidFill>
                          <a:effectLst/>
                          <a:latin typeface="Arial" panose="020B0604020202020204" pitchFamily="34" charset="0"/>
                        </a:rPr>
                        <a:t>(tropical fruit)</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8423195"/>
                  </a:ext>
                </a:extLst>
              </a:tr>
              <a:tr h="160339">
                <a:tc>
                  <a:txBody>
                    <a:bodyPr/>
                    <a:lstStyle/>
                    <a:p>
                      <a:pPr algn="r" fontAlgn="ctr"/>
                      <a:r>
                        <a:rPr lang="en-US" sz="1100" b="0" i="0" u="none" strike="noStrike">
                          <a:solidFill>
                            <a:srgbClr val="000000"/>
                          </a:solidFill>
                          <a:effectLst/>
                          <a:latin typeface="Arial" panose="020B0604020202020204" pitchFamily="34" charset="0"/>
                        </a:rPr>
                        <a:t>0.090003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(root vegetables)</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273253246"/>
                  </a:ext>
                </a:extLst>
              </a:tr>
              <a:tr h="160339">
                <a:tc>
                  <a:txBody>
                    <a:bodyPr/>
                    <a:lstStyle/>
                    <a:p>
                      <a:pPr algn="r" fontAlgn="ctr"/>
                      <a:r>
                        <a:rPr lang="en-US" sz="1100" b="0" i="0" u="none" strike="noStrike">
                          <a:solidFill>
                            <a:srgbClr val="000000"/>
                          </a:solidFill>
                          <a:effectLst/>
                          <a:latin typeface="Arial" panose="020B0604020202020204" pitchFamily="34" charset="0"/>
                        </a:rPr>
                        <a:t>0.08971</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(sausage)</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911434625"/>
                  </a:ext>
                </a:extLst>
              </a:tr>
              <a:tr h="160339">
                <a:tc>
                  <a:txBody>
                    <a:bodyPr/>
                    <a:lstStyle/>
                    <a:p>
                      <a:pPr algn="r" fontAlgn="ctr"/>
                      <a:r>
                        <a:rPr lang="en-US" sz="1100" b="0" i="0" u="none" strike="noStrike">
                          <a:solidFill>
                            <a:srgbClr val="000000"/>
                          </a:solidFill>
                          <a:effectLst/>
                          <a:latin typeface="Arial" panose="020B0604020202020204" pitchFamily="34" charset="0"/>
                        </a:rPr>
                        <a:t>0.079449</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(citrus fruit)</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938881264"/>
                  </a:ext>
                </a:extLst>
              </a:tr>
              <a:tr h="160339">
                <a:tc>
                  <a:txBody>
                    <a:bodyPr/>
                    <a:lstStyle/>
                    <a:p>
                      <a:pPr algn="r" fontAlgn="ctr"/>
                      <a:r>
                        <a:rPr lang="en-US" sz="1100" b="0" i="0" u="none" strike="noStrike">
                          <a:solidFill>
                            <a:srgbClr val="000000"/>
                          </a:solidFill>
                          <a:effectLst/>
                          <a:latin typeface="Arial" panose="020B0604020202020204" pitchFamily="34" charset="0"/>
                        </a:rPr>
                        <a:t>0.065963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(frankfurter)</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55089875"/>
                  </a:ext>
                </a:extLst>
              </a:tr>
              <a:tr h="160339">
                <a:tc>
                  <a:txBody>
                    <a:bodyPr/>
                    <a:lstStyle/>
                    <a:p>
                      <a:pPr algn="r" fontAlgn="ctr"/>
                      <a:r>
                        <a:rPr lang="en-US" sz="1100" b="0" i="0" u="none" strike="noStrike">
                          <a:solidFill>
                            <a:srgbClr val="000000"/>
                          </a:solidFill>
                          <a:effectLst/>
                          <a:latin typeface="Arial" panose="020B0604020202020204" pitchFamily="34" charset="0"/>
                        </a:rPr>
                        <a:t>0.064497</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FF0000"/>
                          </a:solidFill>
                          <a:effectLst/>
                          <a:latin typeface="Arial" panose="020B0604020202020204" pitchFamily="34" charset="0"/>
                        </a:rPr>
                        <a:t>(bottled water)</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37686004"/>
                  </a:ext>
                </a:extLst>
              </a:tr>
              <a:tr h="160339">
                <a:tc>
                  <a:txBody>
                    <a:bodyPr/>
                    <a:lstStyle/>
                    <a:p>
                      <a:pPr algn="r" fontAlgn="ctr"/>
                      <a:r>
                        <a:rPr lang="en-US" sz="1100" b="0" i="0" u="none" strike="noStrike">
                          <a:solidFill>
                            <a:srgbClr val="000000"/>
                          </a:solidFill>
                          <a:effectLst/>
                          <a:latin typeface="Arial" panose="020B0604020202020204" pitchFamily="34" charset="0"/>
                        </a:rPr>
                        <a:t>0.060686</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(pork)</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008427013"/>
                  </a:ext>
                </a:extLst>
              </a:tr>
              <a:tr h="160339">
                <a:tc>
                  <a:txBody>
                    <a:bodyPr/>
                    <a:lstStyle/>
                    <a:p>
                      <a:pPr algn="r" fontAlgn="ctr"/>
                      <a:r>
                        <a:rPr lang="en-US" sz="1100" b="0" i="0" u="none" strike="noStrike">
                          <a:solidFill>
                            <a:srgbClr val="000000"/>
                          </a:solidFill>
                          <a:effectLst/>
                          <a:latin typeface="Arial" panose="020B0604020202020204" pitchFamily="34" charset="0"/>
                        </a:rPr>
                        <a:t>0.060393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(canned beer)</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863535658"/>
                  </a:ext>
                </a:extLst>
              </a:tr>
              <a:tr h="160339">
                <a:tc>
                  <a:txBody>
                    <a:bodyPr/>
                    <a:lstStyle/>
                    <a:p>
                      <a:pPr algn="r" fontAlgn="ctr"/>
                      <a:r>
                        <a:rPr lang="en-US" sz="1100" b="0" i="0" u="none" strike="noStrike">
                          <a:solidFill>
                            <a:srgbClr val="000000"/>
                          </a:solidFill>
                          <a:effectLst/>
                          <a:latin typeface="Arial" panose="020B0604020202020204" pitchFamily="34" charset="0"/>
                        </a:rPr>
                        <a:t>0.060393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(pip fruit)</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763268851"/>
                  </a:ext>
                </a:extLst>
              </a:tr>
              <a:tr h="160339">
                <a:tc>
                  <a:txBody>
                    <a:bodyPr/>
                    <a:lstStyle/>
                    <a:p>
                      <a:pPr algn="r" fontAlgn="ctr"/>
                      <a:r>
                        <a:rPr lang="en-US" sz="1100" b="0" i="0" u="none" strike="noStrike">
                          <a:solidFill>
                            <a:srgbClr val="000000"/>
                          </a:solidFill>
                          <a:effectLst/>
                          <a:latin typeface="Arial" panose="020B0604020202020204" pitchFamily="34" charset="0"/>
                        </a:rPr>
                        <a:t>0.055116</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FF0000"/>
                          </a:solidFill>
                          <a:effectLst/>
                          <a:latin typeface="Arial" panose="020B0604020202020204" pitchFamily="34" charset="0"/>
                        </a:rPr>
                        <a:t>(pastry)</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400480999"/>
                  </a:ext>
                </a:extLst>
              </a:tr>
              <a:tr h="160339">
                <a:tc>
                  <a:txBody>
                    <a:bodyPr/>
                    <a:lstStyle/>
                    <a:p>
                      <a:pPr algn="r" fontAlgn="ctr"/>
                      <a:r>
                        <a:rPr lang="en-US" sz="1100" b="0" i="0" u="none" strike="noStrike">
                          <a:solidFill>
                            <a:srgbClr val="000000"/>
                          </a:solidFill>
                          <a:effectLst/>
                          <a:latin typeface="Arial" panose="020B0604020202020204" pitchFamily="34" charset="0"/>
                        </a:rPr>
                        <a:t>0.051891</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(bottled beer)</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330244343"/>
                  </a:ext>
                </a:extLst>
              </a:tr>
              <a:tr h="160339">
                <a:tc>
                  <a:txBody>
                    <a:bodyPr/>
                    <a:lstStyle/>
                    <a:p>
                      <a:pPr algn="r" fontAlgn="ctr"/>
                      <a:r>
                        <a:rPr lang="en-US" sz="1100" b="0" i="0" u="none" strike="noStrike">
                          <a:solidFill>
                            <a:srgbClr val="000000"/>
                          </a:solidFill>
                          <a:effectLst/>
                          <a:latin typeface="Arial" panose="020B0604020202020204" pitchFamily="34" charset="0"/>
                        </a:rPr>
                        <a:t>0.04808</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(beef)</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377440218"/>
                  </a:ext>
                </a:extLst>
              </a:tr>
              <a:tr h="160339">
                <a:tc>
                  <a:txBody>
                    <a:bodyPr/>
                    <a:lstStyle/>
                    <a:p>
                      <a:pPr algn="r" fontAlgn="ctr"/>
                      <a:r>
                        <a:rPr lang="en-US" sz="1100" b="0" i="0" u="none" strike="noStrike">
                          <a:solidFill>
                            <a:srgbClr val="000000"/>
                          </a:solidFill>
                          <a:effectLst/>
                          <a:latin typeface="Arial" panose="020B0604020202020204" pitchFamily="34" charset="0"/>
                        </a:rPr>
                        <a:t>0.047493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(shopping bags)</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654329367"/>
                  </a:ext>
                </a:extLst>
              </a:tr>
              <a:tr h="160339">
                <a:tc>
                  <a:txBody>
                    <a:bodyPr/>
                    <a:lstStyle/>
                    <a:p>
                      <a:pPr algn="r" fontAlgn="ctr"/>
                      <a:r>
                        <a:rPr lang="en-US" sz="1100" b="0" i="0" u="none" strike="noStrike">
                          <a:solidFill>
                            <a:srgbClr val="000000"/>
                          </a:solidFill>
                          <a:effectLst/>
                          <a:latin typeface="Arial" panose="020B0604020202020204" pitchFamily="34" charset="0"/>
                        </a:rPr>
                        <a:t>0.045441</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(whipped/sour cream)</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910480082"/>
                  </a:ext>
                </a:extLst>
              </a:tr>
              <a:tr h="160339">
                <a:tc>
                  <a:txBody>
                    <a:bodyPr/>
                    <a:lstStyle/>
                    <a:p>
                      <a:pPr algn="r" fontAlgn="ctr"/>
                      <a:r>
                        <a:rPr lang="en-US" sz="1100" b="0" i="0" u="none" strike="noStrike">
                          <a:solidFill>
                            <a:srgbClr val="000000"/>
                          </a:solidFill>
                          <a:effectLst/>
                          <a:latin typeface="Arial" panose="020B0604020202020204" pitchFamily="34" charset="0"/>
                        </a:rPr>
                        <a:t>0.041923</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(curd)</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89161645"/>
                  </a:ext>
                </a:extLst>
              </a:tr>
              <a:tr h="160339">
                <a:tc>
                  <a:txBody>
                    <a:bodyPr/>
                    <a:lstStyle/>
                    <a:p>
                      <a:pPr algn="r" fontAlgn="ctr"/>
                      <a:r>
                        <a:rPr lang="en-US" sz="1100" b="0" i="0" u="none" strike="noStrike">
                          <a:solidFill>
                            <a:srgbClr val="000000"/>
                          </a:solidFill>
                          <a:effectLst/>
                          <a:latin typeface="Arial" panose="020B0604020202020204" pitchFamily="34" charset="0"/>
                        </a:rPr>
                        <a:t>0.040457</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(butter)</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378468897"/>
                  </a:ext>
                </a:extLst>
              </a:tr>
              <a:tr h="160339">
                <a:tc>
                  <a:txBody>
                    <a:bodyPr/>
                    <a:lstStyle/>
                    <a:p>
                      <a:pPr algn="r" fontAlgn="ctr"/>
                      <a:r>
                        <a:rPr lang="en-US" sz="1100" b="0" i="0" u="none" strike="noStrike">
                          <a:solidFill>
                            <a:srgbClr val="000000"/>
                          </a:solidFill>
                          <a:effectLst/>
                          <a:latin typeface="Arial" panose="020B0604020202020204" pitchFamily="34" charset="0"/>
                        </a:rPr>
                        <a:t>0.039578</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(coffee)</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06428693"/>
                  </a:ext>
                </a:extLst>
              </a:tr>
              <a:tr h="160339">
                <a:tc>
                  <a:txBody>
                    <a:bodyPr/>
                    <a:lstStyle/>
                    <a:p>
                      <a:pPr algn="r" fontAlgn="ctr"/>
                      <a:r>
                        <a:rPr lang="en-US" sz="1100" b="0" i="0" u="none" strike="noStrike">
                          <a:solidFill>
                            <a:srgbClr val="000000"/>
                          </a:solidFill>
                          <a:effectLst/>
                          <a:latin typeface="Arial" panose="020B0604020202020204" pitchFamily="34" charset="0"/>
                        </a:rPr>
                        <a:t>0.039285</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(domestic eggs)</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446825776"/>
                  </a:ext>
                </a:extLst>
              </a:tr>
              <a:tr h="160339">
                <a:tc>
                  <a:txBody>
                    <a:bodyPr/>
                    <a:lstStyle/>
                    <a:p>
                      <a:pPr algn="r" fontAlgn="ctr"/>
                      <a:r>
                        <a:rPr lang="en-US" sz="1100" b="0" i="0" u="none" strike="noStrike">
                          <a:solidFill>
                            <a:srgbClr val="000000"/>
                          </a:solidFill>
                          <a:effectLst/>
                          <a:latin typeface="Arial" panose="020B0604020202020204" pitchFamily="34" charset="0"/>
                        </a:rPr>
                        <a:t>0.038991</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(chicken)</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02753432"/>
                  </a:ext>
                </a:extLst>
              </a:tr>
              <a:tr h="160339">
                <a:tc>
                  <a:txBody>
                    <a:bodyPr/>
                    <a:lstStyle/>
                    <a:p>
                      <a:pPr algn="r" fontAlgn="ctr"/>
                      <a:r>
                        <a:rPr lang="en-US" sz="1100" b="0" i="0" u="none" strike="noStrike">
                          <a:solidFill>
                            <a:srgbClr val="000000"/>
                          </a:solidFill>
                          <a:effectLst/>
                          <a:latin typeface="Arial" panose="020B0604020202020204" pitchFamily="34" charset="0"/>
                        </a:rPr>
                        <a:t>0.038112</a:t>
                      </a:r>
                    </a:p>
                  </a:txBody>
                  <a:tcPr marL="6130" marR="6130" marT="6130"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r>
                        <a:rPr lang="en-US" sz="1100" b="0" i="0" u="none" strike="noStrike">
                          <a:solidFill>
                            <a:srgbClr val="000000"/>
                          </a:solidFill>
                          <a:effectLst/>
                          <a:latin typeface="Arial" panose="020B0604020202020204" pitchFamily="34" charset="0"/>
                        </a:rPr>
                        <a:t>(newspapers) </a:t>
                      </a:r>
                    </a:p>
                  </a:txBody>
                  <a:tcPr marL="6130" marR="6130" marT="6130"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982958633"/>
                  </a:ext>
                </a:extLst>
              </a:tr>
            </a:tbl>
          </a:graphicData>
        </a:graphic>
      </p:graphicFrame>
      <p:graphicFrame>
        <p:nvGraphicFramePr>
          <p:cNvPr id="9" name="Table 8">
            <a:extLst>
              <a:ext uri="{FF2B5EF4-FFF2-40B4-BE49-F238E27FC236}">
                <a16:creationId xmlns:a16="http://schemas.microsoft.com/office/drawing/2014/main" id="{92530094-9299-C5CB-C96A-017E5E9C5040}"/>
              </a:ext>
            </a:extLst>
          </p:cNvPr>
          <p:cNvGraphicFramePr>
            <a:graphicFrameLocks noGrp="1"/>
          </p:cNvGraphicFramePr>
          <p:nvPr>
            <p:extLst>
              <p:ext uri="{D42A27DB-BD31-4B8C-83A1-F6EECF244321}">
                <p14:modId xmlns:p14="http://schemas.microsoft.com/office/powerpoint/2010/main" val="2526070645"/>
              </p:ext>
            </p:extLst>
          </p:nvPr>
        </p:nvGraphicFramePr>
        <p:xfrm>
          <a:off x="4924950" y="2115867"/>
          <a:ext cx="3123334" cy="4526028"/>
        </p:xfrm>
        <a:graphic>
          <a:graphicData uri="http://schemas.openxmlformats.org/drawingml/2006/table">
            <a:tbl>
              <a:tblPr/>
              <a:tblGrid>
                <a:gridCol w="838517">
                  <a:extLst>
                    <a:ext uri="{9D8B030D-6E8A-4147-A177-3AD203B41FA5}">
                      <a16:colId xmlns:a16="http://schemas.microsoft.com/office/drawing/2014/main" val="4089645411"/>
                    </a:ext>
                  </a:extLst>
                </a:gridCol>
                <a:gridCol w="2284817">
                  <a:extLst>
                    <a:ext uri="{9D8B030D-6E8A-4147-A177-3AD203B41FA5}">
                      <a16:colId xmlns:a16="http://schemas.microsoft.com/office/drawing/2014/main" val="2065552985"/>
                    </a:ext>
                  </a:extLst>
                </a:gridCol>
              </a:tblGrid>
              <a:tr h="168346">
                <a:tc>
                  <a:txBody>
                    <a:bodyPr/>
                    <a:lstStyle/>
                    <a:p>
                      <a:pPr algn="r" fontAlgn="ctr">
                        <a:spcBef>
                          <a:spcPts val="0"/>
                        </a:spcBef>
                        <a:spcAft>
                          <a:spcPts val="0"/>
                        </a:spcAft>
                      </a:pPr>
                      <a:r>
                        <a:rPr lang="en-US" sz="1100" b="1" i="0" u="none" strike="noStrike">
                          <a:solidFill>
                            <a:srgbClr val="FFFF00"/>
                          </a:solidFill>
                          <a:effectLst/>
                          <a:latin typeface="Arial" panose="020B0604020202020204" pitchFamily="34" charset="0"/>
                        </a:rPr>
                        <a:t>support</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r" fontAlgn="ctr">
                        <a:spcBef>
                          <a:spcPts val="0"/>
                        </a:spcBef>
                        <a:spcAft>
                          <a:spcPts val="0"/>
                        </a:spcAft>
                      </a:pPr>
                      <a:r>
                        <a:rPr lang="en-US" sz="1100" b="1" i="0" u="none" strike="noStrike">
                          <a:solidFill>
                            <a:srgbClr val="FFFF00"/>
                          </a:solidFill>
                          <a:effectLst/>
                          <a:latin typeface="Arial" panose="020B0604020202020204" pitchFamily="34" charset="0"/>
                        </a:rPr>
                        <a:t>itemsets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2889665231"/>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0.353942</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(whole milk)</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741819554"/>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0.295235</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(other vegetables)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5904022"/>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0.283891</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(rolls/buns)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615746295"/>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0.252978</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(soda)</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971787461"/>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0.229155</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(yogurt)</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847466376"/>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0.175837</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(root vegetables)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481649015"/>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0.172433</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(bottled water)</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8677019"/>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0.171299</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(tropical fruit)</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151822054"/>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0.144356</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chemeClr val="tx1"/>
                          </a:solidFill>
                          <a:effectLst/>
                          <a:latin typeface="Arial" panose="020B0604020202020204" pitchFamily="34" charset="0"/>
                        </a:rPr>
                        <a:t>(pastry)</a:t>
                      </a:r>
                      <a:endParaRPr lang="en-US" sz="1800" b="0" i="0" u="none" strike="noStrike">
                        <a:solidFill>
                          <a:schemeClr val="tx1"/>
                        </a:solidFill>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052871636"/>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0.140669</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(sausage)</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343507927"/>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0.139535</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(shopping bags)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995029581"/>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0.130459</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(citrus fruit)</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626402807"/>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0.129041</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(pip fruit)</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435736907"/>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0.127623</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(bottled beer)</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87077277"/>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0.125355</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(whipped/sour cream)</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825842457"/>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0.124504</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(canned beer)</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222544683"/>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0.121951</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FF0000"/>
                          </a:solidFill>
                          <a:effectLst/>
                          <a:latin typeface="Arial" panose="020B0604020202020204" pitchFamily="34" charset="0"/>
                        </a:rPr>
                        <a:t>(whole milk, other vegetables)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050405213"/>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0.117697</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FF0000"/>
                          </a:solidFill>
                          <a:effectLst/>
                          <a:latin typeface="Arial" panose="020B0604020202020204" pitchFamily="34" charset="0"/>
                        </a:rPr>
                        <a:t>(rolls/buns, whole milk)</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136786732"/>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0.116563</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(newspapers)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750124870"/>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0.113443</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FF0000"/>
                          </a:solidFill>
                          <a:effectLst/>
                          <a:latin typeface="Arial" panose="020B0604020202020204" pitchFamily="34" charset="0"/>
                        </a:rPr>
                        <a:t>(brown bread)</a:t>
                      </a:r>
                      <a:endParaRPr lang="en-US" sz="1800" b="0" i="0" u="none" strike="noStrike">
                        <a:solidFill>
                          <a:srgbClr val="FF0000"/>
                        </a:solidFill>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506374786"/>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0.107771</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(domestic eggs)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4029082477"/>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0.1038</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(fruit/vegetable juice)</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675345579"/>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0.103233</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(rolls/buns, other vegetables)</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384563938"/>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0.100964</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(butter)</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193487131"/>
                  </a:ext>
                </a:extLst>
              </a:tr>
              <a:tr h="168346">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0.09983</a:t>
                      </a:r>
                      <a:endParaRPr lang="en-US" sz="1800" b="0" i="0" u="none" strike="noStrike">
                        <a:effectLst/>
                        <a:latin typeface="Arial" panose="020B0604020202020204" pitchFamily="34" charset="0"/>
                      </a:endParaRPr>
                    </a:p>
                  </a:txBody>
                  <a:tcPr marL="6438" marR="6438" marT="6438"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ctr">
                        <a:spcBef>
                          <a:spcPts val="0"/>
                        </a:spcBef>
                        <a:spcAft>
                          <a:spcPts val="0"/>
                        </a:spcAft>
                      </a:pPr>
                      <a:r>
                        <a:rPr lang="en-US" sz="1100" b="0" i="0" u="none" strike="noStrike">
                          <a:solidFill>
                            <a:srgbClr val="000000"/>
                          </a:solidFill>
                          <a:effectLst/>
                          <a:latin typeface="Arial" panose="020B0604020202020204" pitchFamily="34" charset="0"/>
                        </a:rPr>
                        <a:t>(whole milk, yogurt) </a:t>
                      </a:r>
                      <a:endParaRPr lang="en-US" sz="1800" b="0" i="0" u="none" strike="noStrike">
                        <a:effectLst/>
                        <a:latin typeface="Arial" panose="020B0604020202020204" pitchFamily="34" charset="0"/>
                      </a:endParaRPr>
                    </a:p>
                  </a:txBody>
                  <a:tcPr marL="6438" marR="6438" marT="6438"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752108119"/>
                  </a:ext>
                </a:extLst>
              </a:tr>
            </a:tbl>
          </a:graphicData>
        </a:graphic>
      </p:graphicFrame>
      <p:cxnSp>
        <p:nvCxnSpPr>
          <p:cNvPr id="10" name="Straight Arrow Connector 9">
            <a:extLst>
              <a:ext uri="{FF2B5EF4-FFF2-40B4-BE49-F238E27FC236}">
                <a16:creationId xmlns:a16="http://schemas.microsoft.com/office/drawing/2014/main" id="{DA796692-07F4-73CE-EA94-43D96CC4FAB1}"/>
              </a:ext>
            </a:extLst>
          </p:cNvPr>
          <p:cNvCxnSpPr>
            <a:cxnSpLocks/>
          </p:cNvCxnSpPr>
          <p:nvPr/>
        </p:nvCxnSpPr>
        <p:spPr>
          <a:xfrm flipV="1">
            <a:off x="3983736" y="3429000"/>
            <a:ext cx="3086997" cy="656238"/>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6C37B316-FA6B-77E0-5333-8331F9824EF5}"/>
              </a:ext>
            </a:extLst>
          </p:cNvPr>
          <p:cNvCxnSpPr>
            <a:cxnSpLocks/>
          </p:cNvCxnSpPr>
          <p:nvPr/>
        </p:nvCxnSpPr>
        <p:spPr>
          <a:xfrm flipV="1">
            <a:off x="4419600" y="3805208"/>
            <a:ext cx="3152452" cy="1033987"/>
          </a:xfrm>
          <a:prstGeom prst="straightConnector1">
            <a:avLst/>
          </a:prstGeom>
          <a:ln>
            <a:solidFill>
              <a:srgbClr val="FF0000"/>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E5507FEF-16FC-3CF5-2906-DDA7BD1F8125}"/>
              </a:ext>
            </a:extLst>
          </p:cNvPr>
          <p:cNvSpPr txBox="1"/>
          <p:nvPr/>
        </p:nvSpPr>
        <p:spPr>
          <a:xfrm>
            <a:off x="1703224" y="1697375"/>
            <a:ext cx="2545890" cy="461665"/>
          </a:xfrm>
          <a:prstGeom prst="rect">
            <a:avLst/>
          </a:prstGeom>
          <a:noFill/>
        </p:spPr>
        <p:txBody>
          <a:bodyPr wrap="none" rtlCol="0">
            <a:spAutoFit/>
          </a:bodyPr>
          <a:lstStyle/>
          <a:p>
            <a:r>
              <a:rPr lang="en-US" sz="2400" b="1"/>
              <a:t>Churned Members (Retention=0)</a:t>
            </a:r>
          </a:p>
        </p:txBody>
      </p:sp>
      <p:sp>
        <p:nvSpPr>
          <p:cNvPr id="21" name="TextBox 20">
            <a:extLst>
              <a:ext uri="{FF2B5EF4-FFF2-40B4-BE49-F238E27FC236}">
                <a16:creationId xmlns:a16="http://schemas.microsoft.com/office/drawing/2014/main" id="{AA9DF2C2-2493-B3D3-D901-9380562A371B}"/>
              </a:ext>
            </a:extLst>
          </p:cNvPr>
          <p:cNvSpPr txBox="1"/>
          <p:nvPr/>
        </p:nvSpPr>
        <p:spPr>
          <a:xfrm>
            <a:off x="4924950" y="1712887"/>
            <a:ext cx="2561920" cy="461665"/>
          </a:xfrm>
          <a:prstGeom prst="rect">
            <a:avLst/>
          </a:prstGeom>
          <a:noFill/>
        </p:spPr>
        <p:txBody>
          <a:bodyPr wrap="none" rtlCol="0">
            <a:spAutoFit/>
          </a:bodyPr>
          <a:lstStyle/>
          <a:p>
            <a:r>
              <a:rPr lang="en-US" sz="2400" b="1"/>
              <a:t>Returned Members (Retention=1)</a:t>
            </a:r>
          </a:p>
        </p:txBody>
      </p:sp>
      <p:sp>
        <p:nvSpPr>
          <p:cNvPr id="24" name="Content Placeholder 2">
            <a:extLst>
              <a:ext uri="{FF2B5EF4-FFF2-40B4-BE49-F238E27FC236}">
                <a16:creationId xmlns:a16="http://schemas.microsoft.com/office/drawing/2014/main" id="{84B80053-74B2-1CEA-9BF3-850B105974D0}"/>
              </a:ext>
            </a:extLst>
          </p:cNvPr>
          <p:cNvSpPr txBox="1">
            <a:spLocks/>
          </p:cNvSpPr>
          <p:nvPr/>
        </p:nvSpPr>
        <p:spPr>
          <a:xfrm>
            <a:off x="9233331" y="2939071"/>
            <a:ext cx="2759490" cy="233101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rPr>
              <a:t>Churned members are buying fewer bottled water &amp; Pastry</a:t>
            </a:r>
            <a:r>
              <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 Items compared to retained members</a:t>
            </a:r>
          </a:p>
          <a:p>
            <a:pPr marL="171450" indent="0">
              <a:buNone/>
            </a:pPr>
            <a:endParaRPr lang="en-US" sz="1600" noProof="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marL="171450" indent="0">
              <a:buNone/>
            </a:pPr>
            <a:r>
              <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rPr>
              <a:t>Frequent Items are missing in the Top-25 list for Churned members</a:t>
            </a: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600">
              <a:solidFill>
                <a:sysClr val="windowText" lastClr="000000"/>
              </a:solidFill>
              <a:latin typeface="Calibri" panose="020F0502020204030204" pitchFamily="34" charset="0"/>
              <a:ea typeface="Calibri" panose="020F0502020204030204" pitchFamily="34" charset="0"/>
              <a:cs typeface="Calibri" panose="020F0502020204030204" pitchFamily="34" charset="0"/>
            </a:endParaRP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ysClr val="windowText" lastClr="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6" name="Rectangle: Rounded Corners 25">
            <a:extLst>
              <a:ext uri="{FF2B5EF4-FFF2-40B4-BE49-F238E27FC236}">
                <a16:creationId xmlns:a16="http://schemas.microsoft.com/office/drawing/2014/main" id="{9B08F561-4338-C17C-2B3C-C2BD2C664039}"/>
              </a:ext>
            </a:extLst>
          </p:cNvPr>
          <p:cNvSpPr/>
          <p:nvPr/>
        </p:nvSpPr>
        <p:spPr>
          <a:xfrm>
            <a:off x="4758294" y="5039069"/>
            <a:ext cx="3703788" cy="40069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D1332C94-2AAC-5EF8-89E5-34CF5411E511}"/>
              </a:ext>
            </a:extLst>
          </p:cNvPr>
          <p:cNvSpPr/>
          <p:nvPr/>
        </p:nvSpPr>
        <p:spPr>
          <a:xfrm>
            <a:off x="4729519" y="5572591"/>
            <a:ext cx="3703788" cy="276006"/>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C6D9A2D-0BC3-4CC3-25DD-3DA6AB145547}"/>
              </a:ext>
            </a:extLst>
          </p:cNvPr>
          <p:cNvSpPr/>
          <p:nvPr/>
        </p:nvSpPr>
        <p:spPr>
          <a:xfrm>
            <a:off x="8105122" y="5145924"/>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
        <p:nvSpPr>
          <p:cNvPr id="30" name="Oval 29">
            <a:extLst>
              <a:ext uri="{FF2B5EF4-FFF2-40B4-BE49-F238E27FC236}">
                <a16:creationId xmlns:a16="http://schemas.microsoft.com/office/drawing/2014/main" id="{2B0DCCBF-38B1-93F6-7246-7614AFA0C3B9}"/>
              </a:ext>
            </a:extLst>
          </p:cNvPr>
          <p:cNvSpPr/>
          <p:nvPr/>
        </p:nvSpPr>
        <p:spPr>
          <a:xfrm>
            <a:off x="8108453" y="5576692"/>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
        <p:nvSpPr>
          <p:cNvPr id="31" name="Oval 30">
            <a:extLst>
              <a:ext uri="{FF2B5EF4-FFF2-40B4-BE49-F238E27FC236}">
                <a16:creationId xmlns:a16="http://schemas.microsoft.com/office/drawing/2014/main" id="{7287D08C-B1A0-CACA-187C-A82081CE6793}"/>
              </a:ext>
            </a:extLst>
          </p:cNvPr>
          <p:cNvSpPr/>
          <p:nvPr/>
        </p:nvSpPr>
        <p:spPr>
          <a:xfrm flipH="1">
            <a:off x="9059068" y="4374877"/>
            <a:ext cx="348526" cy="35981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
        <p:nvSpPr>
          <p:cNvPr id="32" name="Oval 31">
            <a:extLst>
              <a:ext uri="{FF2B5EF4-FFF2-40B4-BE49-F238E27FC236}">
                <a16:creationId xmlns:a16="http://schemas.microsoft.com/office/drawing/2014/main" id="{B9EB81CC-8B3E-89E1-126D-579FE47E6F3C}"/>
              </a:ext>
            </a:extLst>
          </p:cNvPr>
          <p:cNvSpPr/>
          <p:nvPr/>
        </p:nvSpPr>
        <p:spPr>
          <a:xfrm>
            <a:off x="9043093" y="3005063"/>
            <a:ext cx="348527" cy="359815"/>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4CEB7E79-26CD-ED06-4032-952A9E4225AF}"/>
              </a:ext>
            </a:extLst>
          </p:cNvPr>
          <p:cNvSpPr/>
          <p:nvPr/>
        </p:nvSpPr>
        <p:spPr>
          <a:xfrm>
            <a:off x="4619705" y="4490242"/>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98046E57-7D37-F023-A3F7-C730AE0B6685}"/>
              </a:ext>
            </a:extLst>
          </p:cNvPr>
          <p:cNvSpPr/>
          <p:nvPr/>
        </p:nvSpPr>
        <p:spPr>
          <a:xfrm>
            <a:off x="4555889" y="3676969"/>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3200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036CDFB-0265-3CE6-546A-F88EA0304C9E}"/>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sz="3800" err="1"/>
              <a:t>Apriori</a:t>
            </a:r>
            <a:r>
              <a:rPr lang="en-US" sz="3800"/>
              <a:t> algorithm based Insights</a:t>
            </a:r>
          </a:p>
        </p:txBody>
      </p:sp>
      <p:sp>
        <p:nvSpPr>
          <p:cNvPr id="44"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7DAD88"/>
          </a:solidFill>
          <a:ln w="38100" cap="rnd">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A9DF2C2-2493-B3D3-D901-9380562A371B}"/>
              </a:ext>
            </a:extLst>
          </p:cNvPr>
          <p:cNvSpPr txBox="1"/>
          <p:nvPr/>
        </p:nvSpPr>
        <p:spPr>
          <a:xfrm>
            <a:off x="803128" y="2601469"/>
            <a:ext cx="3429000" cy="3410712"/>
          </a:xfrm>
          <a:prstGeom prst="rect">
            <a:avLst/>
          </a:prstGeom>
          <a:scene3d>
            <a:camera prst="perspectiveFront"/>
            <a:lightRig rig="threePt" dir="t"/>
          </a:scene3d>
        </p:spPr>
        <p:txBody>
          <a:bodyPr vert="horz" lIns="91440" tIns="45720" rIns="91440" bIns="45720" rtlCol="0" anchor="t">
            <a:noAutofit/>
          </a:bodyPr>
          <a:lstStyle/>
          <a:p>
            <a:pPr indent="-228600">
              <a:lnSpc>
                <a:spcPct val="110000"/>
              </a:lnSpc>
              <a:spcAft>
                <a:spcPts val="600"/>
              </a:spcAft>
              <a:buFont typeface="Arial" panose="020B0604020202020204" pitchFamily="34" charset="0"/>
              <a:buChar char="•"/>
            </a:pPr>
            <a:r>
              <a:rPr lang="en-US" sz="1400" b="1">
                <a:solidFill>
                  <a:srgbClr val="0070C0"/>
                </a:solidFill>
                <a:latin typeface="Calibri Light" panose="020F0302020204030204"/>
              </a:rPr>
              <a:t>Recommendations based on Returned Members (Retention=1). It is useful for arranging the products in the store or providing the offers</a:t>
            </a:r>
          </a:p>
        </p:txBody>
      </p:sp>
      <mc:AlternateContent xmlns:mc="http://schemas.openxmlformats.org/markup-compatibility/2006" xmlns:p14="http://schemas.microsoft.com/office/powerpoint/2010/main">
        <mc:Choice Requires="p14">
          <p:contentPart p14:bwMode="auto" r:id="rId2">
            <p14:nvContentPartPr>
              <p14: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46" name="Ink 4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graphicFrame>
        <p:nvGraphicFramePr>
          <p:cNvPr id="2" name="Table 1">
            <a:extLst>
              <a:ext uri="{FF2B5EF4-FFF2-40B4-BE49-F238E27FC236}">
                <a16:creationId xmlns:a16="http://schemas.microsoft.com/office/drawing/2014/main" id="{920164BA-50E2-9EB5-FCA5-FDBEEE4E48BF}"/>
              </a:ext>
            </a:extLst>
          </p:cNvPr>
          <p:cNvGraphicFramePr>
            <a:graphicFrameLocks noGrp="1"/>
          </p:cNvGraphicFramePr>
          <p:nvPr>
            <p:extLst>
              <p:ext uri="{D42A27DB-BD31-4B8C-83A1-F6EECF244321}">
                <p14:modId xmlns:p14="http://schemas.microsoft.com/office/powerpoint/2010/main" val="1749317389"/>
              </p:ext>
            </p:extLst>
          </p:nvPr>
        </p:nvGraphicFramePr>
        <p:xfrm>
          <a:off x="4654296" y="1127524"/>
          <a:ext cx="6903722" cy="4602961"/>
        </p:xfrm>
        <a:graphic>
          <a:graphicData uri="http://schemas.openxmlformats.org/drawingml/2006/table">
            <a:tbl>
              <a:tblPr firstRow="1" bandRow="1">
                <a:solidFill>
                  <a:schemeClr val="bg1"/>
                </a:solidFill>
              </a:tblPr>
              <a:tblGrid>
                <a:gridCol w="2178272">
                  <a:extLst>
                    <a:ext uri="{9D8B030D-6E8A-4147-A177-3AD203B41FA5}">
                      <a16:colId xmlns:a16="http://schemas.microsoft.com/office/drawing/2014/main" val="3598622114"/>
                    </a:ext>
                  </a:extLst>
                </a:gridCol>
                <a:gridCol w="1993750">
                  <a:extLst>
                    <a:ext uri="{9D8B030D-6E8A-4147-A177-3AD203B41FA5}">
                      <a16:colId xmlns:a16="http://schemas.microsoft.com/office/drawing/2014/main" val="636185603"/>
                    </a:ext>
                  </a:extLst>
                </a:gridCol>
                <a:gridCol w="875353">
                  <a:extLst>
                    <a:ext uri="{9D8B030D-6E8A-4147-A177-3AD203B41FA5}">
                      <a16:colId xmlns:a16="http://schemas.microsoft.com/office/drawing/2014/main" val="543191618"/>
                    </a:ext>
                  </a:extLst>
                </a:gridCol>
                <a:gridCol w="980994">
                  <a:extLst>
                    <a:ext uri="{9D8B030D-6E8A-4147-A177-3AD203B41FA5}">
                      <a16:colId xmlns:a16="http://schemas.microsoft.com/office/drawing/2014/main" val="170935533"/>
                    </a:ext>
                  </a:extLst>
                </a:gridCol>
                <a:gridCol w="875353">
                  <a:extLst>
                    <a:ext uri="{9D8B030D-6E8A-4147-A177-3AD203B41FA5}">
                      <a16:colId xmlns:a16="http://schemas.microsoft.com/office/drawing/2014/main" val="2893435690"/>
                    </a:ext>
                  </a:extLst>
                </a:gridCol>
              </a:tblGrid>
              <a:tr h="384031">
                <a:tc>
                  <a:txBody>
                    <a:bodyPr/>
                    <a:lstStyle/>
                    <a:p>
                      <a:pPr algn="r" fontAlgn="ctr"/>
                      <a:r>
                        <a:rPr lang="en-US" sz="1200" b="0" i="0" u="none" strike="noStrike" cap="none" spc="0">
                          <a:solidFill>
                            <a:schemeClr val="bg1"/>
                          </a:solidFill>
                          <a:effectLst/>
                          <a:latin typeface="Arial" panose="020B0604020202020204" pitchFamily="34" charset="0"/>
                        </a:rPr>
                        <a:t>antecedents</a:t>
                      </a:r>
                    </a:p>
                  </a:txBody>
                  <a:tcPr marL="105473" marR="10383" marT="81133" marB="811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r" fontAlgn="ctr"/>
                      <a:r>
                        <a:rPr lang="en-US" sz="1200" b="0" i="0" u="none" strike="noStrike" cap="none" spc="0">
                          <a:solidFill>
                            <a:schemeClr val="bg1"/>
                          </a:solidFill>
                          <a:effectLst/>
                          <a:latin typeface="Arial" panose="020B0604020202020204" pitchFamily="34" charset="0"/>
                        </a:rPr>
                        <a:t>consequents</a:t>
                      </a:r>
                    </a:p>
                  </a:txBody>
                  <a:tcPr marL="105473" marR="10383" marT="81133" marB="811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r" fontAlgn="ctr"/>
                      <a:r>
                        <a:rPr lang="en-US" sz="1200" b="0" i="0" u="none" strike="noStrike" cap="none" spc="0">
                          <a:solidFill>
                            <a:schemeClr val="bg1"/>
                          </a:solidFill>
                          <a:effectLst/>
                          <a:latin typeface="Arial" panose="020B0604020202020204" pitchFamily="34" charset="0"/>
                        </a:rPr>
                        <a:t>support</a:t>
                      </a:r>
                    </a:p>
                  </a:txBody>
                  <a:tcPr marL="105473" marR="10383" marT="81133" marB="811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r" fontAlgn="ctr"/>
                      <a:r>
                        <a:rPr lang="en-US" sz="1200" b="0" i="0" u="none" strike="noStrike" cap="none" spc="0">
                          <a:solidFill>
                            <a:schemeClr val="bg1"/>
                          </a:solidFill>
                          <a:effectLst/>
                          <a:latin typeface="Arial" panose="020B0604020202020204" pitchFamily="34" charset="0"/>
                        </a:rPr>
                        <a:t>confidence</a:t>
                      </a:r>
                    </a:p>
                  </a:txBody>
                  <a:tcPr marL="105473" marR="10383" marT="81133" marB="81133"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r" fontAlgn="ctr"/>
                      <a:r>
                        <a:rPr lang="en-US" sz="1200" b="0" i="0" u="none" strike="noStrike" cap="none" spc="0">
                          <a:solidFill>
                            <a:schemeClr val="bg1"/>
                          </a:solidFill>
                          <a:effectLst/>
                          <a:latin typeface="Arial" panose="020B0604020202020204" pitchFamily="34" charset="0"/>
                        </a:rPr>
                        <a:t>lift</a:t>
                      </a:r>
                    </a:p>
                  </a:txBody>
                  <a:tcPr marL="105473" marR="10383" marT="81133" marB="81133"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2953334837"/>
                  </a:ext>
                </a:extLst>
              </a:tr>
              <a:tr h="384031">
                <a:tc>
                  <a:txBody>
                    <a:bodyPr/>
                    <a:lstStyle/>
                    <a:p>
                      <a:pPr algn="r" fontAlgn="ctr"/>
                      <a:r>
                        <a:rPr lang="en-US" sz="1200" b="0" i="0" u="none" strike="noStrike" cap="none" spc="0">
                          <a:solidFill>
                            <a:schemeClr val="tx1"/>
                          </a:solidFill>
                          <a:effectLst/>
                          <a:latin typeface="Arial" panose="020B0604020202020204" pitchFamily="34" charset="0"/>
                        </a:rPr>
                        <a:t>(napkins)</a:t>
                      </a:r>
                    </a:p>
                  </a:txBody>
                  <a:tcPr marL="105473" marR="10383" marT="81133" marB="81133" anchor="ctr">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(soda, frozen vegetables)</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0.076923</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3.267841</a:t>
                      </a:r>
                    </a:p>
                  </a:txBody>
                  <a:tcPr marL="105473" marR="10383" marT="81133" marB="81133" anchor="ctr">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805754606"/>
                  </a:ext>
                </a:extLst>
              </a:tr>
              <a:tr h="384031">
                <a:tc>
                  <a:txBody>
                    <a:bodyPr/>
                    <a:lstStyle/>
                    <a:p>
                      <a:pPr algn="r" fontAlgn="ctr"/>
                      <a:r>
                        <a:rPr lang="en-US" sz="1200" b="0" i="0" u="none" strike="noStrike" cap="none" spc="0">
                          <a:solidFill>
                            <a:schemeClr val="tx1"/>
                          </a:solidFill>
                          <a:effectLst/>
                          <a:latin typeface="Arial" panose="020B0604020202020204" pitchFamily="34" charset="0"/>
                        </a:rPr>
                        <a:t>(specialty chocolate, yogurt)</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(citrus fruit)</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0.418605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3.208696</a:t>
                      </a:r>
                    </a:p>
                  </a:txBody>
                  <a:tcPr marL="105473" marR="10383" marT="81133" marB="81133"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2577591351"/>
                  </a:ext>
                </a:extLst>
              </a:tr>
              <a:tr h="384031">
                <a:tc>
                  <a:txBody>
                    <a:bodyPr/>
                    <a:lstStyle/>
                    <a:p>
                      <a:pPr algn="r" fontAlgn="ctr"/>
                      <a:r>
                        <a:rPr lang="en-US" sz="1200" b="0" i="0" u="none" strike="noStrike" cap="none" spc="0">
                          <a:solidFill>
                            <a:schemeClr val="tx1"/>
                          </a:solidFill>
                          <a:effectLst/>
                          <a:latin typeface="Arial" panose="020B0604020202020204" pitchFamily="34" charset="0"/>
                        </a:rPr>
                        <a:t>(dessert)</a:t>
                      </a:r>
                    </a:p>
                  </a:txBody>
                  <a:tcPr marL="105473" marR="10383" marT="81133" marB="81133"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(sausage, brown bread)</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0.071713</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3.160757</a:t>
                      </a:r>
                    </a:p>
                  </a:txBody>
                  <a:tcPr marL="105473" marR="10383" marT="81133" marB="81133"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597095473"/>
                  </a:ext>
                </a:extLst>
              </a:tr>
              <a:tr h="384031">
                <a:tc>
                  <a:txBody>
                    <a:bodyPr/>
                    <a:lstStyle/>
                    <a:p>
                      <a:pPr algn="r" fontAlgn="ctr"/>
                      <a:r>
                        <a:rPr lang="en-US" sz="1200" b="0" i="0" u="none" strike="noStrike" cap="none" spc="0">
                          <a:solidFill>
                            <a:schemeClr val="tx1"/>
                          </a:solidFill>
                          <a:effectLst/>
                          <a:latin typeface="Arial" panose="020B0604020202020204" pitchFamily="34" charset="0"/>
                        </a:rPr>
                        <a:t>(napkins, soda)</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(frozen vegetables)</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0.26087</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3.097058</a:t>
                      </a:r>
                    </a:p>
                  </a:txBody>
                  <a:tcPr marL="105473" marR="10383" marT="81133" marB="81133"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092903744"/>
                  </a:ext>
                </a:extLst>
              </a:tr>
              <a:tr h="384031">
                <a:tc>
                  <a:txBody>
                    <a:bodyPr/>
                    <a:lstStyle/>
                    <a:p>
                      <a:pPr algn="r" fontAlgn="ctr"/>
                      <a:r>
                        <a:rPr lang="en-US" sz="1200" b="0" i="0" u="none" strike="noStrike" cap="none" spc="0">
                          <a:solidFill>
                            <a:schemeClr val="tx1"/>
                          </a:solidFill>
                          <a:effectLst/>
                          <a:latin typeface="Arial" panose="020B0604020202020204" pitchFamily="34" charset="0"/>
                        </a:rPr>
                        <a:t>(dessert, sausage)</a:t>
                      </a:r>
                    </a:p>
                  </a:txBody>
                  <a:tcPr marL="105473" marR="10383" marT="81133" marB="81133"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(brown bread)</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0.346154</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3.051346</a:t>
                      </a:r>
                    </a:p>
                  </a:txBody>
                  <a:tcPr marL="105473" marR="10383" marT="81133" marB="81133"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4007806928"/>
                  </a:ext>
                </a:extLst>
              </a:tr>
              <a:tr h="384031">
                <a:tc>
                  <a:txBody>
                    <a:bodyPr/>
                    <a:lstStyle/>
                    <a:p>
                      <a:pPr algn="r" fontAlgn="ctr"/>
                      <a:r>
                        <a:rPr lang="en-US" sz="1200" b="0" i="0" u="none" strike="noStrike" cap="none" spc="0">
                          <a:solidFill>
                            <a:schemeClr val="tx1"/>
                          </a:solidFill>
                          <a:effectLst/>
                          <a:latin typeface="Arial" panose="020B0604020202020204" pitchFamily="34" charset="0"/>
                        </a:rPr>
                        <a:t>(dessert, brown bread)</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(sausage)</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0.428571</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3.046659</a:t>
                      </a:r>
                    </a:p>
                  </a:txBody>
                  <a:tcPr marL="105473" marR="10383" marT="81133" marB="81133"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400371593"/>
                  </a:ext>
                </a:extLst>
              </a:tr>
              <a:tr h="384031">
                <a:tc>
                  <a:txBody>
                    <a:bodyPr/>
                    <a:lstStyle/>
                    <a:p>
                      <a:pPr algn="r" fontAlgn="ctr"/>
                      <a:r>
                        <a:rPr lang="en-US" sz="1200" b="0" i="0" u="none" strike="noStrike" cap="none" spc="0">
                          <a:solidFill>
                            <a:schemeClr val="tx1"/>
                          </a:solidFill>
                          <a:effectLst/>
                          <a:latin typeface="Arial" panose="020B0604020202020204" pitchFamily="34" charset="0"/>
                        </a:rPr>
                        <a:t>(yogurt, citrus fruit)</a:t>
                      </a:r>
                    </a:p>
                  </a:txBody>
                  <a:tcPr marL="105473" marR="10383" marT="81133" marB="81133"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(specialty chocolate)</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0.15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3.039655</a:t>
                      </a:r>
                    </a:p>
                  </a:txBody>
                  <a:tcPr marL="105473" marR="10383" marT="81133" marB="81133"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713280390"/>
                  </a:ext>
                </a:extLst>
              </a:tr>
              <a:tr h="384031">
                <a:tc>
                  <a:txBody>
                    <a:bodyPr/>
                    <a:lstStyle/>
                    <a:p>
                      <a:pPr algn="r" fontAlgn="ctr"/>
                      <a:r>
                        <a:rPr lang="en-US" sz="1200" b="0" i="0" u="none" strike="noStrike" cap="none" spc="0">
                          <a:solidFill>
                            <a:schemeClr val="tx1"/>
                          </a:solidFill>
                          <a:effectLst/>
                          <a:latin typeface="Arial" panose="020B0604020202020204" pitchFamily="34" charset="0"/>
                        </a:rPr>
                        <a:t>(yogurt, beef)</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(chocolate)</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0.005389</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0.223529</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3.019788</a:t>
                      </a:r>
                    </a:p>
                  </a:txBody>
                  <a:tcPr marL="105473" marR="10383" marT="81133" marB="81133"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766073832"/>
                  </a:ext>
                </a:extLst>
              </a:tr>
              <a:tr h="573341">
                <a:tc>
                  <a:txBody>
                    <a:bodyPr/>
                    <a:lstStyle/>
                    <a:p>
                      <a:pPr algn="r" fontAlgn="ctr"/>
                      <a:r>
                        <a:rPr lang="en-US" sz="1200" b="0" i="0" u="none" strike="noStrike" cap="none" spc="0">
                          <a:solidFill>
                            <a:schemeClr val="tx1"/>
                          </a:solidFill>
                          <a:effectLst/>
                          <a:latin typeface="Arial" panose="020B0604020202020204" pitchFamily="34" charset="0"/>
                        </a:rPr>
                        <a:t>(tropical fruit, other vegetables)</a:t>
                      </a:r>
                    </a:p>
                  </a:txBody>
                  <a:tcPr marL="105473" marR="10383" marT="81133" marB="81133" anchor="ctr">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(flour)</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0.005105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0.087379</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r" fontAlgn="ctr"/>
                      <a:r>
                        <a:rPr lang="en-US" sz="1200" b="0" i="0" u="none" strike="noStrike" cap="none" spc="0">
                          <a:solidFill>
                            <a:schemeClr val="tx1"/>
                          </a:solidFill>
                          <a:effectLst/>
                          <a:latin typeface="Arial" panose="020B0604020202020204" pitchFamily="34" charset="0"/>
                        </a:rPr>
                        <a:t>2.962472</a:t>
                      </a:r>
                    </a:p>
                  </a:txBody>
                  <a:tcPr marL="105473" marR="10383" marT="81133" marB="81133" anchor="ctr">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631472118"/>
                  </a:ext>
                </a:extLst>
              </a:tr>
              <a:tr h="573341">
                <a:tc>
                  <a:txBody>
                    <a:bodyPr/>
                    <a:lstStyle/>
                    <a:p>
                      <a:pPr algn="r" fontAlgn="ctr"/>
                      <a:r>
                        <a:rPr lang="en-US" sz="1200" b="0" i="0" u="none" strike="noStrike" cap="none" spc="0">
                          <a:solidFill>
                            <a:schemeClr val="tx1"/>
                          </a:solidFill>
                          <a:effectLst/>
                          <a:latin typeface="Arial" panose="020B0604020202020204" pitchFamily="34" charset="0"/>
                        </a:rPr>
                        <a:t>(curd)</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(bottled water, canned beer)</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0.005956</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0.065625</a:t>
                      </a:r>
                    </a:p>
                  </a:txBody>
                  <a:tcPr marL="105473" marR="10383" marT="81133" marB="81133"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r" fontAlgn="ctr"/>
                      <a:r>
                        <a:rPr lang="en-US" sz="1200" b="0" i="0" u="none" strike="noStrike" cap="none" spc="0">
                          <a:solidFill>
                            <a:schemeClr val="tx1"/>
                          </a:solidFill>
                          <a:effectLst/>
                          <a:latin typeface="Arial" panose="020B0604020202020204" pitchFamily="34" charset="0"/>
                        </a:rPr>
                        <a:t>2.929035</a:t>
                      </a:r>
                    </a:p>
                  </a:txBody>
                  <a:tcPr marL="105473" marR="10383" marT="81133" marB="81133" anchor="ctr">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97237468"/>
                  </a:ext>
                </a:extLst>
              </a:tr>
            </a:tbl>
          </a:graphicData>
        </a:graphic>
      </p:graphicFrame>
      <p:sp>
        <p:nvSpPr>
          <p:cNvPr id="3" name="Oval 2">
            <a:extLst>
              <a:ext uri="{FF2B5EF4-FFF2-40B4-BE49-F238E27FC236}">
                <a16:creationId xmlns:a16="http://schemas.microsoft.com/office/drawing/2014/main" id="{71B5C505-495A-C872-8AD1-990C1A19719F}"/>
              </a:ext>
            </a:extLst>
          </p:cNvPr>
          <p:cNvSpPr/>
          <p:nvPr/>
        </p:nvSpPr>
        <p:spPr>
          <a:xfrm>
            <a:off x="742970" y="2601469"/>
            <a:ext cx="271346" cy="25771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 name="Oval 3">
            <a:extLst>
              <a:ext uri="{FF2B5EF4-FFF2-40B4-BE49-F238E27FC236}">
                <a16:creationId xmlns:a16="http://schemas.microsoft.com/office/drawing/2014/main" id="{96A258F3-FC0B-9E3E-350B-D5EE82208DE4}"/>
              </a:ext>
            </a:extLst>
          </p:cNvPr>
          <p:cNvSpPr/>
          <p:nvPr/>
        </p:nvSpPr>
        <p:spPr>
          <a:xfrm>
            <a:off x="4232128" y="1494503"/>
            <a:ext cx="320207" cy="477076"/>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D7E49295-6DF5-B0BE-CE9E-60833CF9A00C}"/>
              </a:ext>
            </a:extLst>
          </p:cNvPr>
          <p:cNvSpPr txBox="1"/>
          <p:nvPr/>
        </p:nvSpPr>
        <p:spPr>
          <a:xfrm>
            <a:off x="331569" y="3980856"/>
            <a:ext cx="3639355" cy="2585323"/>
          </a:xfrm>
          <a:prstGeom prst="rect">
            <a:avLst/>
          </a:prstGeom>
          <a:noFill/>
        </p:spPr>
        <p:txBody>
          <a:bodyPr wrap="square">
            <a:spAutoFit/>
          </a:bodyPr>
          <a:lstStyle/>
          <a:p>
            <a:pPr marL="285750" indent="-285750">
              <a:lnSpc>
                <a:spcPct val="100000"/>
              </a:lnSpc>
              <a:buFont typeface="Arial" panose="020B0604020202020204" pitchFamily="34" charset="0"/>
              <a:buChar char="•"/>
            </a:pPr>
            <a:r>
              <a:rPr lang="en-US" sz="1600" i="1">
                <a:latin typeface="Calibri" panose="020F0502020204030204" pitchFamily="34" charset="0"/>
                <a:ea typeface="Calibri" panose="020F0502020204030204" pitchFamily="34" charset="0"/>
                <a:cs typeface="Calibri" panose="020F0502020204030204" pitchFamily="34" charset="0"/>
              </a:rPr>
              <a:t>The algorithm works by generating a series of candidate item sets and then pruning them based on a minimum support threshold.</a:t>
            </a:r>
          </a:p>
          <a:p>
            <a:pPr marL="285750" indent="-285750">
              <a:lnSpc>
                <a:spcPct val="100000"/>
              </a:lnSpc>
              <a:buFont typeface="Arial" panose="020B0604020202020204" pitchFamily="34" charset="0"/>
              <a:buChar char="•"/>
            </a:pPr>
            <a:r>
              <a:rPr lang="en-US" sz="1600" i="1">
                <a:latin typeface="Calibri" panose="020F0502020204030204" pitchFamily="34" charset="0"/>
                <a:ea typeface="Calibri" panose="020F0502020204030204" pitchFamily="34" charset="0"/>
                <a:cs typeface="Calibri" panose="020F0502020204030204" pitchFamily="34" charset="0"/>
              </a:rPr>
              <a:t>The support of an item set is the proportion of transactions in which it appears, while the confidence of a rule is the proportion of transactions containing the antecedent that also contain the consequent.</a:t>
            </a:r>
          </a:p>
        </p:txBody>
      </p:sp>
    </p:spTree>
    <p:extLst>
      <p:ext uri="{BB962C8B-B14F-4D97-AF65-F5344CB8AC3E}">
        <p14:creationId xmlns:p14="http://schemas.microsoft.com/office/powerpoint/2010/main" val="99319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A6F6-C370-6254-9A8F-A4B5AD78DB05}"/>
              </a:ext>
            </a:extLst>
          </p:cNvPr>
          <p:cNvSpPr>
            <a:spLocks noGrp="1"/>
          </p:cNvSpPr>
          <p:nvPr>
            <p:ph type="title"/>
          </p:nvPr>
        </p:nvSpPr>
        <p:spPr/>
        <p:txBody>
          <a:bodyPr/>
          <a:lstStyle/>
          <a:p>
            <a:r>
              <a:rPr lang="en-IN"/>
              <a:t>Conclusion :</a:t>
            </a:r>
          </a:p>
        </p:txBody>
      </p:sp>
      <p:sp>
        <p:nvSpPr>
          <p:cNvPr id="3" name="Content Placeholder 2">
            <a:extLst>
              <a:ext uri="{FF2B5EF4-FFF2-40B4-BE49-F238E27FC236}">
                <a16:creationId xmlns:a16="http://schemas.microsoft.com/office/drawing/2014/main" id="{6E5B7F61-8B0D-F9E3-BF9D-99B53D693D77}"/>
              </a:ext>
            </a:extLst>
          </p:cNvPr>
          <p:cNvSpPr>
            <a:spLocks noGrp="1"/>
          </p:cNvSpPr>
          <p:nvPr>
            <p:ph idx="1"/>
          </p:nvPr>
        </p:nvSpPr>
        <p:spPr/>
        <p:txBody>
          <a:bodyPr>
            <a:normAutofit lnSpcReduction="10000"/>
          </a:bodyPr>
          <a:lstStyle/>
          <a:p>
            <a:r>
              <a:rPr lang="en-US" sz="2800" b="1">
                <a:solidFill>
                  <a:srgbClr val="0070C0"/>
                </a:solidFill>
                <a:latin typeface="Calibri Light" panose="020F0302020204030204"/>
              </a:rPr>
              <a:t>Correlation based Insights</a:t>
            </a:r>
          </a:p>
          <a:p>
            <a:pPr lvl="1">
              <a:lnSpc>
                <a:spcPct val="120000"/>
              </a:lnSpc>
              <a:buFont typeface="Wingdings" panose="05000000000000000000" pitchFamily="2" charset="2"/>
              <a:buChar char="Ø"/>
              <a:defRPr/>
            </a:pPr>
            <a:r>
              <a:rPr lang="en-US" sz="1700" i="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Returned members are buying Cereals, Soups, fish, White-bread, Whisky Items.</a:t>
            </a:r>
          </a:p>
          <a:p>
            <a:pPr lvl="1">
              <a:lnSpc>
                <a:spcPct val="120000"/>
              </a:lnSpc>
              <a:buFont typeface="Wingdings" panose="05000000000000000000" pitchFamily="2" charset="2"/>
              <a:buChar char="Ø"/>
            </a:pPr>
            <a:r>
              <a:rPr lang="en-US" sz="1700" i="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Churned members are buying Bottled Water, Hygiene Articles, Turkey,..</a:t>
            </a:r>
          </a:p>
          <a:p>
            <a:r>
              <a:rPr lang="en-US" sz="2800" b="1">
                <a:solidFill>
                  <a:srgbClr val="0070C0"/>
                </a:solidFill>
                <a:latin typeface="Calibri Light" panose="020F0302020204030204"/>
              </a:rPr>
              <a:t>ML modelling based top features</a:t>
            </a:r>
          </a:p>
          <a:p>
            <a:pPr lvl="1">
              <a:buFont typeface="Wingdings" panose="05000000000000000000" pitchFamily="2" charset="2"/>
              <a:buChar char="Ø"/>
            </a:pPr>
            <a:r>
              <a:rPr lang="en-US" sz="1700" i="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Top Important features (i.e. products) to detect the churned/returned are Whole-Milk, other-Vegetables, Soda, Rolls/buns, Yogurt </a:t>
            </a:r>
          </a:p>
          <a:p>
            <a:r>
              <a:rPr lang="en-US" sz="2800" b="1" err="1">
                <a:solidFill>
                  <a:srgbClr val="0070C0"/>
                </a:solidFill>
                <a:latin typeface="Calibri Light" panose="020F0302020204030204"/>
              </a:rPr>
              <a:t>Apriori</a:t>
            </a:r>
            <a:r>
              <a:rPr lang="en-US" sz="2800" b="1">
                <a:solidFill>
                  <a:srgbClr val="0070C0"/>
                </a:solidFill>
                <a:latin typeface="Calibri Light" panose="020F0302020204030204"/>
              </a:rPr>
              <a:t> Algorithm based Insights</a:t>
            </a:r>
          </a:p>
          <a:p>
            <a:pPr lvl="1">
              <a:lnSpc>
                <a:spcPct val="120000"/>
              </a:lnSpc>
              <a:buFont typeface="Wingdings" panose="05000000000000000000" pitchFamily="2" charset="2"/>
              <a:buChar char="Ø"/>
            </a:pPr>
            <a:r>
              <a:rPr lang="en-US" sz="1700" i="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Churned members are buying fewer bottled water &amp; Pastry Items compared to retained members.</a:t>
            </a:r>
          </a:p>
          <a:p>
            <a:pPr lvl="1">
              <a:lnSpc>
                <a:spcPct val="120000"/>
              </a:lnSpc>
              <a:buFont typeface="Wingdings" panose="05000000000000000000" pitchFamily="2" charset="2"/>
              <a:buChar char="Ø"/>
            </a:pPr>
            <a:r>
              <a:rPr lang="en-US" sz="1700" i="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Frequent Items are missing in the Top-25 list for Churned members.</a:t>
            </a:r>
          </a:p>
          <a:p>
            <a:pPr lvl="1">
              <a:lnSpc>
                <a:spcPct val="120000"/>
              </a:lnSpc>
              <a:buFont typeface="Wingdings" panose="05000000000000000000" pitchFamily="2" charset="2"/>
              <a:buChar char="Ø"/>
            </a:pPr>
            <a:r>
              <a:rPr lang="en-US" sz="1700" i="1">
                <a:solidFill>
                  <a:sysClr val="windowText" lastClr="000000"/>
                </a:solidFill>
                <a:latin typeface="Calibri" panose="020F0502020204030204" pitchFamily="34" charset="0"/>
                <a:ea typeface="Calibri" panose="020F0502020204030204" pitchFamily="34" charset="0"/>
                <a:cs typeface="Calibri" panose="020F0502020204030204" pitchFamily="34" charset="0"/>
              </a:rPr>
              <a:t>Recommendations based on Returned Members (Retention=1). It is useful for arranging the products in the store or providing the offers</a:t>
            </a:r>
          </a:p>
          <a:p>
            <a:endParaRPr lang="en-IN"/>
          </a:p>
        </p:txBody>
      </p:sp>
    </p:spTree>
    <p:extLst>
      <p:ext uri="{BB962C8B-B14F-4D97-AF65-F5344CB8AC3E}">
        <p14:creationId xmlns:p14="http://schemas.microsoft.com/office/powerpoint/2010/main" val="358168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D46A-3FFF-08F1-F923-68D3297A02CE}"/>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C3098635-5C68-6043-1A57-D02560842269}"/>
              </a:ext>
            </a:extLst>
          </p:cNvPr>
          <p:cNvSpPr>
            <a:spLocks noGrp="1"/>
          </p:cNvSpPr>
          <p:nvPr>
            <p:ph idx="1"/>
          </p:nvPr>
        </p:nvSpPr>
        <p:spPr/>
        <p:txBody>
          <a:bodyPr vert="horz" lIns="91440" tIns="45720" rIns="91440" bIns="45720" rtlCol="0" anchor="t">
            <a:normAutofit/>
          </a:bodyPr>
          <a:lstStyle/>
          <a:p>
            <a:r>
              <a:rPr lang="en-US" dirty="0"/>
              <a:t>Dataset:  </a:t>
            </a:r>
            <a:r>
              <a:rPr lang="en-US" dirty="0">
                <a:ea typeface="+mn-lt"/>
                <a:cs typeface="+mn-lt"/>
                <a:hlinkClick r:id="rId2"/>
              </a:rPr>
              <a:t>https://www.kaggle.com/datasets/heeraldedhia/groceries-dataset/code</a:t>
            </a:r>
            <a:endParaRPr lang="en-US" dirty="0"/>
          </a:p>
          <a:p>
            <a:endParaRPr lang="en-US"/>
          </a:p>
          <a:p>
            <a:r>
              <a:rPr lang="en-US" dirty="0"/>
              <a:t>Code:  </a:t>
            </a:r>
            <a:r>
              <a:rPr lang="en-US" dirty="0">
                <a:ea typeface="+mn-lt"/>
                <a:cs typeface="+mn-lt"/>
                <a:hlinkClick r:id="rId3"/>
              </a:rPr>
              <a:t>https://colab.research.google.com/drive/13OtbslVVUQZ62gmjyEBKf-y2R5rZ-E0u?usp=sharing</a:t>
            </a:r>
          </a:p>
          <a:p>
            <a:r>
              <a:rPr lang="en-US" dirty="0" err="1"/>
              <a:t>Github</a:t>
            </a:r>
            <a:r>
              <a:rPr lang="en-US" dirty="0"/>
              <a:t>: </a:t>
            </a:r>
            <a:r>
              <a:rPr lang="en-US" dirty="0">
                <a:ea typeface="+mn-lt"/>
                <a:cs typeface="+mn-lt"/>
                <a:hlinkClick r:id="rId4"/>
              </a:rPr>
              <a:t>https://github.com/LPrasanna0709/Data-Driven-Insights-for-Supermarket-Sales---Churn-Analysis-</a:t>
            </a:r>
          </a:p>
          <a:p>
            <a:endParaRPr lang="en-US" dirty="0">
              <a:ea typeface="+mn-lt"/>
              <a:cs typeface="+mn-lt"/>
            </a:endParaRPr>
          </a:p>
          <a:p>
            <a:endParaRPr lang="en-US"/>
          </a:p>
          <a:p>
            <a:pPr marL="0" indent="0">
              <a:buNone/>
            </a:pPr>
            <a:endParaRPr lang="en-US"/>
          </a:p>
        </p:txBody>
      </p:sp>
    </p:spTree>
    <p:extLst>
      <p:ext uri="{BB962C8B-B14F-4D97-AF65-F5344CB8AC3E}">
        <p14:creationId xmlns:p14="http://schemas.microsoft.com/office/powerpoint/2010/main" val="348074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253AC8-0DA6-60F0-27B8-1A696C8F3223}"/>
              </a:ext>
            </a:extLst>
          </p:cNvPr>
          <p:cNvSpPr>
            <a:spLocks noGrp="1"/>
          </p:cNvSpPr>
          <p:nvPr>
            <p:ph type="title"/>
          </p:nvPr>
        </p:nvSpPr>
        <p:spPr>
          <a:xfrm>
            <a:off x="635000" y="402337"/>
            <a:ext cx="10921640" cy="912875"/>
          </a:xfrm>
        </p:spPr>
        <p:txBody>
          <a:bodyPr anchor="ctr">
            <a:normAutofit/>
          </a:bodyPr>
          <a:lstStyle/>
          <a:p>
            <a:pPr algn="ctr"/>
            <a:r>
              <a:rPr lang="en-IN" sz="4000"/>
              <a:t>GOALS</a:t>
            </a:r>
          </a:p>
        </p:txBody>
      </p:sp>
      <p:sp>
        <p:nvSpPr>
          <p:cNvPr id="45"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7DAD88"/>
          </a:solidFill>
          <a:ln w="34925">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38FDB1-97C0-AB3F-19CF-991D3034D1CD}"/>
              </a:ext>
            </a:extLst>
          </p:cNvPr>
          <p:cNvGraphicFramePr>
            <a:graphicFrameLocks noGrp="1"/>
          </p:cNvGraphicFramePr>
          <p:nvPr>
            <p:ph idx="1"/>
            <p:extLst>
              <p:ext uri="{D42A27DB-BD31-4B8C-83A1-F6EECF244321}">
                <p14:modId xmlns:p14="http://schemas.microsoft.com/office/powerpoint/2010/main" val="133464027"/>
              </p:ext>
            </p:extLst>
          </p:nvPr>
        </p:nvGraphicFramePr>
        <p:xfrm>
          <a:off x="0" y="995680"/>
          <a:ext cx="11988800" cy="5953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590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0AEF9-4B64-F9EF-9BD1-E052315FAA92}"/>
              </a:ext>
            </a:extLst>
          </p:cNvPr>
          <p:cNvSpPr>
            <a:spLocks noGrp="1"/>
          </p:cNvSpPr>
          <p:nvPr>
            <p:ph type="title"/>
          </p:nvPr>
        </p:nvSpPr>
        <p:spPr>
          <a:xfrm>
            <a:off x="5297762" y="329184"/>
            <a:ext cx="6251110" cy="1783080"/>
          </a:xfrm>
        </p:spPr>
        <p:txBody>
          <a:bodyPr anchor="b">
            <a:normAutofit/>
          </a:bodyPr>
          <a:lstStyle/>
          <a:p>
            <a:r>
              <a:rPr lang="en-US" sz="7200"/>
              <a:t>APPROACH</a:t>
            </a:r>
          </a:p>
        </p:txBody>
      </p:sp>
      <p:sp>
        <p:nvSpPr>
          <p:cNvPr id="32"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7DAD88"/>
          </a:solidFill>
          <a:ln w="38100" cap="rnd">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FF6FB5BD-21BA-9330-B0AB-E6EE92ED4FB3}"/>
              </a:ext>
            </a:extLst>
          </p:cNvPr>
          <p:cNvSpPr>
            <a:spLocks noGrp="1"/>
          </p:cNvSpPr>
          <p:nvPr>
            <p:ph idx="1"/>
          </p:nvPr>
        </p:nvSpPr>
        <p:spPr>
          <a:xfrm>
            <a:off x="5297762" y="2583819"/>
            <a:ext cx="6251110" cy="3606669"/>
          </a:xfrm>
        </p:spPr>
        <p:txBody>
          <a:bodyPr vert="horz" lIns="91440" tIns="45720" rIns="91440" bIns="45720" rtlCol="0">
            <a:normAutofit/>
          </a:bodyPr>
          <a:lstStyle/>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Data Cleaning and Preprocessing</a:t>
            </a:r>
          </a:p>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Exploratory Data Analysis (EDA)</a:t>
            </a:r>
          </a:p>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Correlation-based features analysis</a:t>
            </a:r>
          </a:p>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ML-based important features detections</a:t>
            </a:r>
          </a:p>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Frequent itemset mining</a:t>
            </a:r>
          </a:p>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Recommendations</a:t>
            </a:r>
          </a:p>
          <a:p>
            <a:pPr>
              <a:lnSpc>
                <a:spcPct val="100000"/>
              </a:lnSpc>
            </a:pPr>
            <a:r>
              <a:rPr lang="en-US" sz="2400" i="1">
                <a:latin typeface="Calibri Light" panose="020F0302020204030204" pitchFamily="34" charset="0"/>
                <a:ea typeface="Calibri Light" panose="020F0302020204030204" pitchFamily="34" charset="0"/>
                <a:cs typeface="Calibri Light" panose="020F0302020204030204" pitchFamily="34" charset="0"/>
              </a:rPr>
              <a:t>Clustering Insights</a:t>
            </a:r>
          </a:p>
          <a:p>
            <a:pPr>
              <a:lnSpc>
                <a:spcPct val="100000"/>
              </a:lnSpc>
            </a:pPr>
            <a:endParaRPr lang="en-US" sz="2400" i="1">
              <a:latin typeface="Calibri Light" panose="020F0302020204030204" pitchFamily="34" charset="0"/>
              <a:ea typeface="Calibri Light" panose="020F0302020204030204" pitchFamily="34" charset="0"/>
              <a:cs typeface="Calibri Light" panose="020F0302020204030204" pitchFamily="34" charset="0"/>
            </a:endParaRPr>
          </a:p>
          <a:p>
            <a:pPr>
              <a:lnSpc>
                <a:spcPct val="100000"/>
              </a:lnSpc>
            </a:pPr>
            <a:endParaRPr lang="en-US" sz="2400" i="1">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25" name="Picture 24" descr="White bulbs with a yellow one standing out">
            <a:extLst>
              <a:ext uri="{FF2B5EF4-FFF2-40B4-BE49-F238E27FC236}">
                <a16:creationId xmlns:a16="http://schemas.microsoft.com/office/drawing/2014/main" id="{734318BA-0809-8EAD-962B-5A738CB94BAC}"/>
              </a:ext>
            </a:extLst>
          </p:cNvPr>
          <p:cNvPicPr>
            <a:picLocks noChangeAspect="1"/>
          </p:cNvPicPr>
          <p:nvPr/>
        </p:nvPicPr>
        <p:blipFill rotWithShape="1">
          <a:blip r:embed="rId2"/>
          <a:srcRect l="30690" r="23979"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48834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17D0-D268-B0FB-D94F-6C45804E1794}"/>
              </a:ext>
            </a:extLst>
          </p:cNvPr>
          <p:cNvSpPr>
            <a:spLocks noGrp="1"/>
          </p:cNvSpPr>
          <p:nvPr>
            <p:ph type="title"/>
          </p:nvPr>
        </p:nvSpPr>
        <p:spPr>
          <a:xfrm>
            <a:off x="838200" y="365126"/>
            <a:ext cx="10515600" cy="879260"/>
          </a:xfrm>
        </p:spPr>
        <p:txBody>
          <a:bodyPr>
            <a:normAutofit/>
          </a:bodyPr>
          <a:lstStyle/>
          <a:p>
            <a:r>
              <a:rPr lang="en-IN" sz="4000"/>
              <a:t>DATA CLEANING &amp; PREPROCESSING</a:t>
            </a:r>
          </a:p>
        </p:txBody>
      </p:sp>
      <p:sp>
        <p:nvSpPr>
          <p:cNvPr id="738" name="Content Placeholder 737">
            <a:extLst>
              <a:ext uri="{FF2B5EF4-FFF2-40B4-BE49-F238E27FC236}">
                <a16:creationId xmlns:a16="http://schemas.microsoft.com/office/drawing/2014/main" id="{2EF28EA5-D958-997B-BF0D-623F6A20F5E8}"/>
              </a:ext>
            </a:extLst>
          </p:cNvPr>
          <p:cNvSpPr>
            <a:spLocks noGrp="1"/>
          </p:cNvSpPr>
          <p:nvPr>
            <p:ph idx="1"/>
          </p:nvPr>
        </p:nvSpPr>
        <p:spPr>
          <a:xfrm>
            <a:off x="633484" y="1356360"/>
            <a:ext cx="11232107" cy="5348148"/>
          </a:xfrm>
          <a:prstGeom prst="round1Rect">
            <a:avLst/>
          </a:prstGeom>
        </p:spPr>
        <p:txBody>
          <a:bodyPr vert="horz" lIns="91440" tIns="45720" rIns="91440" bIns="45720" rtlCol="0" anchor="t">
            <a:normAutofit fontScale="92500" lnSpcReduction="10000"/>
          </a:bodyPr>
          <a:lstStyle/>
          <a:p>
            <a:pPr marL="0" indent="0">
              <a:buNone/>
            </a:pPr>
            <a:endParaRPr lang="en-US" b="1">
              <a:ea typeface="+mn-lt"/>
              <a:cs typeface="+mn-lt"/>
            </a:endParaRPr>
          </a:p>
          <a:p>
            <a:pPr marL="0" indent="0">
              <a:buNone/>
            </a:pPr>
            <a:r>
              <a:rPr lang="en-US" b="1">
                <a:ea typeface="+mn-lt"/>
                <a:cs typeface="+mn-lt"/>
              </a:rPr>
              <a:t>DATA SET</a:t>
            </a:r>
          </a:p>
          <a:p>
            <a:pPr lvl="1"/>
            <a:r>
              <a:rPr lang="en-US" sz="2200" b="1">
                <a:ea typeface="+mn-lt"/>
                <a:cs typeface="+mn-lt"/>
              </a:rPr>
              <a:t>Super Market (Kaggle)</a:t>
            </a:r>
          </a:p>
          <a:p>
            <a:pPr lvl="1"/>
            <a:r>
              <a:rPr lang="en-US" sz="2200" b="1">
                <a:ea typeface="+mn-lt"/>
                <a:cs typeface="+mn-lt"/>
              </a:rPr>
              <a:t>38,765 Values</a:t>
            </a:r>
          </a:p>
          <a:p>
            <a:pPr lvl="1"/>
            <a:r>
              <a:rPr lang="en-US" sz="2200" b="1">
                <a:ea typeface="+mn-lt"/>
                <a:cs typeface="+mn-lt"/>
              </a:rPr>
              <a:t>Columns (</a:t>
            </a:r>
            <a:r>
              <a:rPr lang="en-US" sz="2200" b="1" err="1">
                <a:ea typeface="+mn-lt"/>
                <a:cs typeface="+mn-lt"/>
              </a:rPr>
              <a:t>Member_Number</a:t>
            </a:r>
            <a:r>
              <a:rPr lang="en-US" sz="2200" b="1">
                <a:ea typeface="+mn-lt"/>
                <a:cs typeface="+mn-lt"/>
              </a:rPr>
              <a:t>, Date, Item Description)</a:t>
            </a:r>
          </a:p>
          <a:p>
            <a:pPr marL="0" indent="0">
              <a:buNone/>
            </a:pPr>
            <a:r>
              <a:rPr lang="en-US" b="1">
                <a:ea typeface="+mn-lt"/>
                <a:cs typeface="+mn-lt"/>
              </a:rPr>
              <a:t>REMOVING</a:t>
            </a:r>
          </a:p>
          <a:p>
            <a:pPr lvl="1"/>
            <a:r>
              <a:rPr lang="en-US" sz="2200">
                <a:ea typeface="+mn-lt"/>
                <a:cs typeface="+mn-lt"/>
              </a:rPr>
              <a:t>Removing Duplicates                                                       </a:t>
            </a:r>
            <a:endParaRPr lang="en-US">
              <a:solidFill>
                <a:srgbClr val="D1D5DB"/>
              </a:solidFill>
              <a:ea typeface="+mn-lt"/>
              <a:cs typeface="+mn-lt"/>
            </a:endParaRPr>
          </a:p>
          <a:p>
            <a:pPr marL="0" indent="0">
              <a:buNone/>
            </a:pPr>
            <a:r>
              <a:rPr lang="en-US" b="1">
                <a:ea typeface="+mn-lt"/>
                <a:cs typeface="+mn-lt"/>
              </a:rPr>
              <a:t>HANDLING                                                                             </a:t>
            </a:r>
          </a:p>
          <a:p>
            <a:pPr lvl="1"/>
            <a:r>
              <a:rPr lang="en-US" sz="2200">
                <a:solidFill>
                  <a:schemeClr val="tx1">
                    <a:lumMod val="95000"/>
                    <a:lumOff val="5000"/>
                  </a:schemeClr>
                </a:solidFill>
                <a:ea typeface="+mn-lt"/>
                <a:cs typeface="+mn-lt"/>
              </a:rPr>
              <a:t>Handling Missing </a:t>
            </a:r>
            <a:r>
              <a:rPr lang="en-US" sz="2200">
                <a:ea typeface="+mn-lt"/>
                <a:cs typeface="+mn-lt"/>
              </a:rPr>
              <a:t>Values</a:t>
            </a:r>
            <a:endParaRPr lang="en-US" sz="2200"/>
          </a:p>
          <a:p>
            <a:pPr marL="0" indent="0">
              <a:buNone/>
            </a:pPr>
            <a:r>
              <a:rPr lang="en-US" b="1">
                <a:ea typeface="+mn-lt"/>
                <a:cs typeface="+mn-lt"/>
              </a:rPr>
              <a:t>PREPARATION</a:t>
            </a:r>
          </a:p>
          <a:p>
            <a:pPr lvl="1"/>
            <a:r>
              <a:rPr lang="en-US">
                <a:ea typeface="+mn-lt"/>
                <a:cs typeface="+mn-lt"/>
              </a:rPr>
              <a:t>Preparing Data    </a:t>
            </a:r>
            <a:endParaRPr lang="en-US"/>
          </a:p>
          <a:p>
            <a:pPr lvl="1"/>
            <a:r>
              <a:rPr lang="en-US" sz="2000">
                <a:ea typeface="+mn-lt"/>
                <a:cs typeface="+mn-lt"/>
              </a:rPr>
              <a:t>Calculating 'Retention' Column</a:t>
            </a:r>
            <a:endParaRPr lang="en-US"/>
          </a:p>
          <a:p>
            <a:endParaRPr lang="en-US"/>
          </a:p>
        </p:txBody>
      </p:sp>
      <p:pic>
        <p:nvPicPr>
          <p:cNvPr id="3" name="Picture 2" descr="A computer screen shot of a computer code&#10;&#10;Description automatically generated">
            <a:extLst>
              <a:ext uri="{FF2B5EF4-FFF2-40B4-BE49-F238E27FC236}">
                <a16:creationId xmlns:a16="http://schemas.microsoft.com/office/drawing/2014/main" id="{B02C7DED-964E-95D1-4E16-99CBE10528E8}"/>
              </a:ext>
            </a:extLst>
          </p:cNvPr>
          <p:cNvPicPr>
            <a:picLocks noChangeAspect="1"/>
          </p:cNvPicPr>
          <p:nvPr/>
        </p:nvPicPr>
        <p:blipFill>
          <a:blip r:embed="rId2"/>
          <a:stretch>
            <a:fillRect/>
          </a:stretch>
        </p:blipFill>
        <p:spPr>
          <a:xfrm>
            <a:off x="3341704" y="3500934"/>
            <a:ext cx="1036266" cy="577473"/>
          </a:xfrm>
          <a:prstGeom prst="rect">
            <a:avLst/>
          </a:prstGeom>
        </p:spPr>
      </p:pic>
      <p:pic>
        <p:nvPicPr>
          <p:cNvPr id="4" name="Picture 3" descr="A black text on a white background&#10;&#10;Description automatically generated">
            <a:extLst>
              <a:ext uri="{FF2B5EF4-FFF2-40B4-BE49-F238E27FC236}">
                <a16:creationId xmlns:a16="http://schemas.microsoft.com/office/drawing/2014/main" id="{89650DD7-31DC-47D0-15A6-3001D53E02B1}"/>
              </a:ext>
            </a:extLst>
          </p:cNvPr>
          <p:cNvPicPr>
            <a:picLocks noChangeAspect="1"/>
          </p:cNvPicPr>
          <p:nvPr/>
        </p:nvPicPr>
        <p:blipFill>
          <a:blip r:embed="rId3"/>
          <a:stretch>
            <a:fillRect/>
          </a:stretch>
        </p:blipFill>
        <p:spPr>
          <a:xfrm>
            <a:off x="3084933" y="4190381"/>
            <a:ext cx="1549809" cy="212623"/>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2B027350-A4BA-5FEB-9F17-9DBBD22803F2}"/>
              </a:ext>
            </a:extLst>
          </p:cNvPr>
          <p:cNvPicPr>
            <a:picLocks noChangeAspect="1"/>
          </p:cNvPicPr>
          <p:nvPr/>
        </p:nvPicPr>
        <p:blipFill rotWithShape="1">
          <a:blip r:embed="rId4"/>
          <a:srcRect l="-1372" r="15952" b="89437"/>
          <a:stretch/>
        </p:blipFill>
        <p:spPr>
          <a:xfrm>
            <a:off x="3177742" y="4548068"/>
            <a:ext cx="1556021" cy="495924"/>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249B32E6-2693-9F58-F629-FECE9C848726}"/>
              </a:ext>
            </a:extLst>
          </p:cNvPr>
          <p:cNvPicPr>
            <a:picLocks noChangeAspect="1"/>
          </p:cNvPicPr>
          <p:nvPr/>
        </p:nvPicPr>
        <p:blipFill>
          <a:blip r:embed="rId5"/>
          <a:stretch>
            <a:fillRect/>
          </a:stretch>
        </p:blipFill>
        <p:spPr>
          <a:xfrm>
            <a:off x="3110414" y="5118283"/>
            <a:ext cx="1707208" cy="495924"/>
          </a:xfrm>
          <a:prstGeom prst="rect">
            <a:avLst/>
          </a:prstGeom>
        </p:spPr>
      </p:pic>
      <p:sp>
        <p:nvSpPr>
          <p:cNvPr id="8" name="Rectangle: Rounded Corners 7">
            <a:extLst>
              <a:ext uri="{FF2B5EF4-FFF2-40B4-BE49-F238E27FC236}">
                <a16:creationId xmlns:a16="http://schemas.microsoft.com/office/drawing/2014/main" id="{CA7248F8-F8C9-CED1-A6B8-00BFD2660E7B}"/>
              </a:ext>
            </a:extLst>
          </p:cNvPr>
          <p:cNvSpPr/>
          <p:nvPr/>
        </p:nvSpPr>
        <p:spPr>
          <a:xfrm>
            <a:off x="2648256" y="3429556"/>
            <a:ext cx="2513024" cy="100653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E5D83B7-4AB6-5948-A4AA-5FB7206359AA}"/>
              </a:ext>
            </a:extLst>
          </p:cNvPr>
          <p:cNvSpPr/>
          <p:nvPr/>
        </p:nvSpPr>
        <p:spPr>
          <a:xfrm>
            <a:off x="2911309" y="4565075"/>
            <a:ext cx="2088885" cy="134771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7" name="Picture 6" descr="A screenshot of a phone&#10;&#10;Description automatically generated">
            <a:extLst>
              <a:ext uri="{FF2B5EF4-FFF2-40B4-BE49-F238E27FC236}">
                <a16:creationId xmlns:a16="http://schemas.microsoft.com/office/drawing/2014/main" id="{9BDB6FD3-0D5D-D28C-6F52-2B3037ECE52E}"/>
              </a:ext>
            </a:extLst>
          </p:cNvPr>
          <p:cNvPicPr>
            <a:picLocks noChangeAspect="1"/>
          </p:cNvPicPr>
          <p:nvPr/>
        </p:nvPicPr>
        <p:blipFill>
          <a:blip r:embed="rId6"/>
          <a:stretch>
            <a:fillRect/>
          </a:stretch>
        </p:blipFill>
        <p:spPr>
          <a:xfrm>
            <a:off x="8678111" y="4782504"/>
            <a:ext cx="1415834" cy="1854832"/>
          </a:xfrm>
          <a:prstGeom prst="rect">
            <a:avLst/>
          </a:prstGeom>
        </p:spPr>
      </p:pic>
      <p:sp>
        <p:nvSpPr>
          <p:cNvPr id="12" name="TextBox 11">
            <a:extLst>
              <a:ext uri="{FF2B5EF4-FFF2-40B4-BE49-F238E27FC236}">
                <a16:creationId xmlns:a16="http://schemas.microsoft.com/office/drawing/2014/main" id="{9BCF010C-2417-DEF3-DB7E-E1DF087AEEA3}"/>
              </a:ext>
            </a:extLst>
          </p:cNvPr>
          <p:cNvSpPr txBox="1"/>
          <p:nvPr/>
        </p:nvSpPr>
        <p:spPr>
          <a:xfrm>
            <a:off x="5638800" y="2971800"/>
            <a:ext cx="5039360" cy="914400"/>
          </a:xfrm>
          <a:prstGeom prst="rect">
            <a:avLst/>
          </a:prstGeom>
          <a:noFill/>
        </p:spPr>
        <p:txBody>
          <a:bodyPr wrap="square" rtlCol="0">
            <a:spAutoFit/>
          </a:bodyPr>
          <a:lstStyle/>
          <a:p>
            <a:endParaRPr lang="en-IN"/>
          </a:p>
        </p:txBody>
      </p:sp>
      <p:sp>
        <p:nvSpPr>
          <p:cNvPr id="13" name="TextBox 12">
            <a:extLst>
              <a:ext uri="{FF2B5EF4-FFF2-40B4-BE49-F238E27FC236}">
                <a16:creationId xmlns:a16="http://schemas.microsoft.com/office/drawing/2014/main" id="{140B89DF-B265-F578-0CB4-6646898A19F1}"/>
              </a:ext>
            </a:extLst>
          </p:cNvPr>
          <p:cNvSpPr txBox="1"/>
          <p:nvPr/>
        </p:nvSpPr>
        <p:spPr>
          <a:xfrm>
            <a:off x="5781039" y="3180080"/>
            <a:ext cx="6084551" cy="1415772"/>
          </a:xfrm>
          <a:prstGeom prst="rect">
            <a:avLst/>
          </a:prstGeom>
          <a:noFill/>
        </p:spPr>
        <p:txBody>
          <a:bodyPr wrap="square" lIns="91440" tIns="45720" rIns="91440" bIns="45720" rtlCol="0" anchor="t">
            <a:spAutoFit/>
          </a:bodyPr>
          <a:lstStyle/>
          <a:p>
            <a:r>
              <a:rPr lang="en-US" sz="2000" b="1" i="1" u="sng">
                <a:latin typeface="Calibri Light" panose="020F0302020204030204" pitchFamily="34" charset="0"/>
                <a:ea typeface="Calibri Light" panose="020F0302020204030204" pitchFamily="34" charset="0"/>
                <a:cs typeface="Calibri Light" panose="020F0302020204030204" pitchFamily="34" charset="0"/>
              </a:rPr>
              <a:t>RETENTION:</a:t>
            </a:r>
          </a:p>
          <a:p>
            <a:r>
              <a:rPr lang="en-US" sz="2200">
                <a:latin typeface="Calibri Light" panose="020F0302020204030204" pitchFamily="34" charset="0"/>
                <a:ea typeface="Calibri Light" panose="020F0302020204030204" pitchFamily="34" charset="0"/>
                <a:cs typeface="Calibri Light" panose="020F0302020204030204" pitchFamily="34" charset="0"/>
              </a:rPr>
              <a:t>Determined customer retention by establishing a criterion where a customer is considered retained if they visited in more than one quarter.</a:t>
            </a:r>
            <a:endParaRPr lang="en-IN" sz="220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0343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764789-F0F4-FFFA-3F0C-4BA483E4B382}"/>
              </a:ext>
            </a:extLst>
          </p:cNvPr>
          <p:cNvSpPr>
            <a:spLocks noGrp="1"/>
          </p:cNvSpPr>
          <p:nvPr>
            <p:ph type="title"/>
          </p:nvPr>
        </p:nvSpPr>
        <p:spPr>
          <a:xfrm>
            <a:off x="630918" y="643465"/>
            <a:ext cx="3895359" cy="1846615"/>
          </a:xfrm>
        </p:spPr>
        <p:txBody>
          <a:bodyPr anchor="b">
            <a:normAutofit/>
          </a:bodyPr>
          <a:lstStyle/>
          <a:p>
            <a:pPr>
              <a:lnSpc>
                <a:spcPct val="90000"/>
              </a:lnSpc>
            </a:pPr>
            <a:r>
              <a:rPr lang="en-IN" sz="3900"/>
              <a:t>EXPLORATORY DATA ANALYSIS :</a:t>
            </a:r>
          </a:p>
        </p:txBody>
      </p:sp>
      <p:sp>
        <p:nvSpPr>
          <p:cNvPr id="922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5753" y="2634908"/>
            <a:ext cx="3772532" cy="27432"/>
          </a:xfrm>
          <a:custGeom>
            <a:avLst/>
            <a:gdLst>
              <a:gd name="connsiteX0" fmla="*/ 0 w 3772532"/>
              <a:gd name="connsiteY0" fmla="*/ 0 h 27432"/>
              <a:gd name="connsiteX1" fmla="*/ 704206 w 3772532"/>
              <a:gd name="connsiteY1" fmla="*/ 0 h 27432"/>
              <a:gd name="connsiteX2" fmla="*/ 1370687 w 3772532"/>
              <a:gd name="connsiteY2" fmla="*/ 0 h 27432"/>
              <a:gd name="connsiteX3" fmla="*/ 2037167 w 3772532"/>
              <a:gd name="connsiteY3" fmla="*/ 0 h 27432"/>
              <a:gd name="connsiteX4" fmla="*/ 2552747 w 3772532"/>
              <a:gd name="connsiteY4" fmla="*/ 0 h 27432"/>
              <a:gd name="connsiteX5" fmla="*/ 3106051 w 3772532"/>
              <a:gd name="connsiteY5" fmla="*/ 0 h 27432"/>
              <a:gd name="connsiteX6" fmla="*/ 3772532 w 3772532"/>
              <a:gd name="connsiteY6" fmla="*/ 0 h 27432"/>
              <a:gd name="connsiteX7" fmla="*/ 3772532 w 3772532"/>
              <a:gd name="connsiteY7" fmla="*/ 27432 h 27432"/>
              <a:gd name="connsiteX8" fmla="*/ 3143777 w 3772532"/>
              <a:gd name="connsiteY8" fmla="*/ 27432 h 27432"/>
              <a:gd name="connsiteX9" fmla="*/ 2628197 w 3772532"/>
              <a:gd name="connsiteY9" fmla="*/ 27432 h 27432"/>
              <a:gd name="connsiteX10" fmla="*/ 2112618 w 3772532"/>
              <a:gd name="connsiteY10" fmla="*/ 27432 h 27432"/>
              <a:gd name="connsiteX11" fmla="*/ 1446137 w 3772532"/>
              <a:gd name="connsiteY11" fmla="*/ 27432 h 27432"/>
              <a:gd name="connsiteX12" fmla="*/ 892833 w 3772532"/>
              <a:gd name="connsiteY12" fmla="*/ 27432 h 27432"/>
              <a:gd name="connsiteX13" fmla="*/ 0 w 3772532"/>
              <a:gd name="connsiteY13" fmla="*/ 27432 h 27432"/>
              <a:gd name="connsiteX14" fmla="*/ 0 w 3772532"/>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72532" h="27432" fill="none" extrusionOk="0">
                <a:moveTo>
                  <a:pt x="0" y="0"/>
                </a:moveTo>
                <a:cubicBezTo>
                  <a:pt x="244720" y="-3658"/>
                  <a:pt x="354662" y="-9412"/>
                  <a:pt x="704206" y="0"/>
                </a:cubicBezTo>
                <a:cubicBezTo>
                  <a:pt x="1053750" y="9412"/>
                  <a:pt x="1098475" y="-322"/>
                  <a:pt x="1370687" y="0"/>
                </a:cubicBezTo>
                <a:cubicBezTo>
                  <a:pt x="1642899" y="322"/>
                  <a:pt x="1719797" y="-23304"/>
                  <a:pt x="2037167" y="0"/>
                </a:cubicBezTo>
                <a:cubicBezTo>
                  <a:pt x="2354537" y="23304"/>
                  <a:pt x="2327380" y="-17312"/>
                  <a:pt x="2552747" y="0"/>
                </a:cubicBezTo>
                <a:cubicBezTo>
                  <a:pt x="2778114" y="17312"/>
                  <a:pt x="2963395" y="16906"/>
                  <a:pt x="3106051" y="0"/>
                </a:cubicBezTo>
                <a:cubicBezTo>
                  <a:pt x="3248707" y="-16906"/>
                  <a:pt x="3607729" y="-1190"/>
                  <a:pt x="3772532" y="0"/>
                </a:cubicBezTo>
                <a:cubicBezTo>
                  <a:pt x="3771575" y="8431"/>
                  <a:pt x="3772183" y="14612"/>
                  <a:pt x="3772532" y="27432"/>
                </a:cubicBezTo>
                <a:cubicBezTo>
                  <a:pt x="3590140" y="16334"/>
                  <a:pt x="3310324" y="674"/>
                  <a:pt x="3143777" y="27432"/>
                </a:cubicBezTo>
                <a:cubicBezTo>
                  <a:pt x="2977231" y="54190"/>
                  <a:pt x="2760348" y="26592"/>
                  <a:pt x="2628197" y="27432"/>
                </a:cubicBezTo>
                <a:cubicBezTo>
                  <a:pt x="2496046" y="28272"/>
                  <a:pt x="2363991" y="25547"/>
                  <a:pt x="2112618" y="27432"/>
                </a:cubicBezTo>
                <a:cubicBezTo>
                  <a:pt x="1861245" y="29317"/>
                  <a:pt x="1763019" y="1242"/>
                  <a:pt x="1446137" y="27432"/>
                </a:cubicBezTo>
                <a:cubicBezTo>
                  <a:pt x="1129255" y="53622"/>
                  <a:pt x="1116896" y="2843"/>
                  <a:pt x="892833" y="27432"/>
                </a:cubicBezTo>
                <a:cubicBezTo>
                  <a:pt x="668770" y="52021"/>
                  <a:pt x="337811" y="-9110"/>
                  <a:pt x="0" y="27432"/>
                </a:cubicBezTo>
                <a:cubicBezTo>
                  <a:pt x="226" y="18208"/>
                  <a:pt x="-648" y="12891"/>
                  <a:pt x="0" y="0"/>
                </a:cubicBezTo>
                <a:close/>
              </a:path>
              <a:path w="3772532" h="27432" stroke="0" extrusionOk="0">
                <a:moveTo>
                  <a:pt x="0" y="0"/>
                </a:moveTo>
                <a:cubicBezTo>
                  <a:pt x="136381" y="23473"/>
                  <a:pt x="333157" y="-1611"/>
                  <a:pt x="591030" y="0"/>
                </a:cubicBezTo>
                <a:cubicBezTo>
                  <a:pt x="848903" y="1611"/>
                  <a:pt x="874121" y="-21763"/>
                  <a:pt x="1106609" y="0"/>
                </a:cubicBezTo>
                <a:cubicBezTo>
                  <a:pt x="1339097" y="21763"/>
                  <a:pt x="1575126" y="18505"/>
                  <a:pt x="1810815" y="0"/>
                </a:cubicBezTo>
                <a:cubicBezTo>
                  <a:pt x="2046504" y="-18505"/>
                  <a:pt x="2110261" y="21722"/>
                  <a:pt x="2401845" y="0"/>
                </a:cubicBezTo>
                <a:cubicBezTo>
                  <a:pt x="2693429" y="-21722"/>
                  <a:pt x="2769280" y="8922"/>
                  <a:pt x="2992875" y="0"/>
                </a:cubicBezTo>
                <a:cubicBezTo>
                  <a:pt x="3216470" y="-8922"/>
                  <a:pt x="3395186" y="-17861"/>
                  <a:pt x="3772532" y="0"/>
                </a:cubicBezTo>
                <a:cubicBezTo>
                  <a:pt x="3771177" y="9524"/>
                  <a:pt x="3771330" y="13975"/>
                  <a:pt x="3772532" y="27432"/>
                </a:cubicBezTo>
                <a:cubicBezTo>
                  <a:pt x="3635941" y="57411"/>
                  <a:pt x="3310352" y="7993"/>
                  <a:pt x="3143777" y="27432"/>
                </a:cubicBezTo>
                <a:cubicBezTo>
                  <a:pt x="2977203" y="46871"/>
                  <a:pt x="2807596" y="3382"/>
                  <a:pt x="2628197" y="27432"/>
                </a:cubicBezTo>
                <a:cubicBezTo>
                  <a:pt x="2448798" y="51482"/>
                  <a:pt x="2302918" y="50688"/>
                  <a:pt x="1999442" y="27432"/>
                </a:cubicBezTo>
                <a:cubicBezTo>
                  <a:pt x="1695966" y="4176"/>
                  <a:pt x="1623081" y="31473"/>
                  <a:pt x="1370687" y="27432"/>
                </a:cubicBezTo>
                <a:cubicBezTo>
                  <a:pt x="1118294" y="23391"/>
                  <a:pt x="932834" y="17695"/>
                  <a:pt x="779657" y="27432"/>
                </a:cubicBezTo>
                <a:cubicBezTo>
                  <a:pt x="626480" y="37170"/>
                  <a:pt x="206972" y="-11355"/>
                  <a:pt x="0" y="27432"/>
                </a:cubicBezTo>
                <a:cubicBezTo>
                  <a:pt x="-800" y="16780"/>
                  <a:pt x="-583" y="12910"/>
                  <a:pt x="0" y="0"/>
                </a:cubicBezTo>
                <a:close/>
              </a:path>
            </a:pathLst>
          </a:custGeom>
          <a:solidFill>
            <a:srgbClr val="7DAD88"/>
          </a:solidFill>
          <a:ln w="38100" cap="rnd">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120060-0266-D185-C50A-8ADE31D34977}"/>
              </a:ext>
            </a:extLst>
          </p:cNvPr>
          <p:cNvSpPr>
            <a:spLocks noGrp="1"/>
          </p:cNvSpPr>
          <p:nvPr>
            <p:ph idx="1"/>
          </p:nvPr>
        </p:nvSpPr>
        <p:spPr>
          <a:xfrm>
            <a:off x="669134" y="2877292"/>
            <a:ext cx="4516857" cy="2636738"/>
          </a:xfrm>
        </p:spPr>
        <p:txBody>
          <a:bodyPr>
            <a:normAutofit/>
          </a:bodyPr>
          <a:lstStyle/>
          <a:p>
            <a:r>
              <a:rPr lang="en-IN" sz="2400"/>
              <a:t>Histogram of customers count by </a:t>
            </a:r>
            <a:r>
              <a:rPr lang="en-IN" sz="2400" err="1"/>
              <a:t>No.of</a:t>
            </a:r>
            <a:r>
              <a:rPr lang="en-IN" sz="2400"/>
              <a:t> days Visited</a:t>
            </a:r>
          </a:p>
          <a:p>
            <a:r>
              <a:rPr lang="en-IN" sz="2400"/>
              <a:t>Histogram of Customer count by Weeks Visited</a:t>
            </a:r>
          </a:p>
          <a:p>
            <a:r>
              <a:rPr lang="en-US" sz="2400"/>
              <a:t>Number of Users per Day visited</a:t>
            </a:r>
          </a:p>
          <a:p>
            <a:r>
              <a:rPr lang="en-IN" sz="2400"/>
              <a:t>Top 25 Purchased Items</a:t>
            </a:r>
          </a:p>
          <a:p>
            <a:endParaRPr lang="en-IN" sz="2400"/>
          </a:p>
        </p:txBody>
      </p:sp>
      <p:pic>
        <p:nvPicPr>
          <p:cNvPr id="4" name="Content Placeholder 4" descr="A graph showing a number of items&#10;&#10;Description automatically generated with medium confidence">
            <a:extLst>
              <a:ext uri="{FF2B5EF4-FFF2-40B4-BE49-F238E27FC236}">
                <a16:creationId xmlns:a16="http://schemas.microsoft.com/office/drawing/2014/main" id="{525F61C4-D1C6-80ED-0BB2-86EF791B0914}"/>
              </a:ext>
            </a:extLst>
          </p:cNvPr>
          <p:cNvPicPr>
            <a:picLocks noChangeAspect="1"/>
          </p:cNvPicPr>
          <p:nvPr/>
        </p:nvPicPr>
        <p:blipFill rotWithShape="1">
          <a:blip r:embed="rId2">
            <a:extLst>
              <a:ext uri="{28A0092B-C50C-407E-A947-70E740481C1C}">
                <a14:useLocalDpi xmlns:a14="http://schemas.microsoft.com/office/drawing/2010/main" val="0"/>
              </a:ext>
            </a:extLst>
          </a:blip>
          <a:srcRect r="11182" b="-1"/>
          <a:stretch/>
        </p:blipFill>
        <p:spPr>
          <a:xfrm>
            <a:off x="8315479" y="3719672"/>
            <a:ext cx="3527783" cy="3001930"/>
          </a:xfrm>
          <a:prstGeom prst="rect">
            <a:avLst/>
          </a:prstGeom>
        </p:spPr>
      </p:pic>
      <p:pic>
        <p:nvPicPr>
          <p:cNvPr id="13" name="Picture 12" descr="A graph of a number of customers visiting per month&#10;&#10;Description automatically generated">
            <a:extLst>
              <a:ext uri="{FF2B5EF4-FFF2-40B4-BE49-F238E27FC236}">
                <a16:creationId xmlns:a16="http://schemas.microsoft.com/office/drawing/2014/main" id="{089D6FA8-C330-7D90-ABC1-DF78A1AF08BF}"/>
              </a:ext>
            </a:extLst>
          </p:cNvPr>
          <p:cNvPicPr>
            <a:picLocks noChangeAspect="1"/>
          </p:cNvPicPr>
          <p:nvPr/>
        </p:nvPicPr>
        <p:blipFill rotWithShape="1">
          <a:blip r:embed="rId3">
            <a:extLst>
              <a:ext uri="{28A0092B-C50C-407E-A947-70E740481C1C}">
                <a14:useLocalDpi xmlns:a14="http://schemas.microsoft.com/office/drawing/2010/main" val="0"/>
              </a:ext>
            </a:extLst>
          </a:blip>
          <a:srcRect l="9251" r="7399" b="-2"/>
          <a:stretch/>
        </p:blipFill>
        <p:spPr>
          <a:xfrm>
            <a:off x="4623712" y="516737"/>
            <a:ext cx="3468728" cy="2752141"/>
          </a:xfrm>
          <a:prstGeom prst="rect">
            <a:avLst/>
          </a:prstGeom>
        </p:spPr>
      </p:pic>
      <p:pic>
        <p:nvPicPr>
          <p:cNvPr id="5" name="Picture 4" descr="A graph of a number of days visited&#10;&#10;Description automatically generated">
            <a:extLst>
              <a:ext uri="{FF2B5EF4-FFF2-40B4-BE49-F238E27FC236}">
                <a16:creationId xmlns:a16="http://schemas.microsoft.com/office/drawing/2014/main" id="{1BE83AD3-F8BF-3775-57E6-8EE54F2FBAF3}"/>
              </a:ext>
            </a:extLst>
          </p:cNvPr>
          <p:cNvPicPr>
            <a:picLocks noChangeAspect="1"/>
          </p:cNvPicPr>
          <p:nvPr/>
        </p:nvPicPr>
        <p:blipFill rotWithShape="1">
          <a:blip r:embed="rId4">
            <a:extLst>
              <a:ext uri="{28A0092B-C50C-407E-A947-70E740481C1C}">
                <a14:useLocalDpi xmlns:a14="http://schemas.microsoft.com/office/drawing/2010/main" val="0"/>
              </a:ext>
            </a:extLst>
          </a:blip>
          <a:srcRect l="3133" r="23047" b="-3"/>
          <a:stretch/>
        </p:blipFill>
        <p:spPr>
          <a:xfrm>
            <a:off x="4404853" y="3899045"/>
            <a:ext cx="3687588" cy="2719034"/>
          </a:xfrm>
          <a:prstGeom prst="rect">
            <a:avLst/>
          </a:prstGeom>
        </p:spPr>
      </p:pic>
      <p:pic>
        <p:nvPicPr>
          <p:cNvPr id="9218" name="Picture 2">
            <a:extLst>
              <a:ext uri="{FF2B5EF4-FFF2-40B4-BE49-F238E27FC236}">
                <a16:creationId xmlns:a16="http://schemas.microsoft.com/office/drawing/2014/main" id="{5E719469-ADCA-E656-8FA0-C700D06AC7D9}"/>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47888" y="483766"/>
            <a:ext cx="3785616" cy="275214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D504F414-DFAC-9EE6-3233-671ACA1E76C9}"/>
              </a:ext>
            </a:extLst>
          </p:cNvPr>
          <p:cNvSpPr/>
          <p:nvPr/>
        </p:nvSpPr>
        <p:spPr>
          <a:xfrm>
            <a:off x="610080" y="2979427"/>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42CBDDBB-247C-E05F-B55C-5B5EF5E2F154}"/>
              </a:ext>
            </a:extLst>
          </p:cNvPr>
          <p:cNvSpPr/>
          <p:nvPr/>
        </p:nvSpPr>
        <p:spPr>
          <a:xfrm>
            <a:off x="610080" y="3486568"/>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
        <p:nvSpPr>
          <p:cNvPr id="8" name="Oval 7">
            <a:extLst>
              <a:ext uri="{FF2B5EF4-FFF2-40B4-BE49-F238E27FC236}">
                <a16:creationId xmlns:a16="http://schemas.microsoft.com/office/drawing/2014/main" id="{84E5B5D1-E572-FB85-477B-69EAA2E204F4}"/>
              </a:ext>
            </a:extLst>
          </p:cNvPr>
          <p:cNvSpPr/>
          <p:nvPr/>
        </p:nvSpPr>
        <p:spPr>
          <a:xfrm>
            <a:off x="610080" y="4018092"/>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3</a:t>
            </a:r>
          </a:p>
        </p:txBody>
      </p:sp>
      <p:sp>
        <p:nvSpPr>
          <p:cNvPr id="9" name="Oval 8">
            <a:extLst>
              <a:ext uri="{FF2B5EF4-FFF2-40B4-BE49-F238E27FC236}">
                <a16:creationId xmlns:a16="http://schemas.microsoft.com/office/drawing/2014/main" id="{EA8F8D47-6465-AF05-A9AD-0D9A229C31E2}"/>
              </a:ext>
            </a:extLst>
          </p:cNvPr>
          <p:cNvSpPr/>
          <p:nvPr/>
        </p:nvSpPr>
        <p:spPr>
          <a:xfrm>
            <a:off x="5341440" y="4110357"/>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C606F146-3194-E35D-B900-D2C123782846}"/>
              </a:ext>
            </a:extLst>
          </p:cNvPr>
          <p:cNvSpPr/>
          <p:nvPr/>
        </p:nvSpPr>
        <p:spPr>
          <a:xfrm>
            <a:off x="8558606" y="702775"/>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2</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00D5A2E-26F4-5C40-CBF4-3663E2584F75}"/>
              </a:ext>
            </a:extLst>
          </p:cNvPr>
          <p:cNvSpPr/>
          <p:nvPr/>
        </p:nvSpPr>
        <p:spPr>
          <a:xfrm>
            <a:off x="630918" y="4632465"/>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4</a:t>
            </a:r>
          </a:p>
        </p:txBody>
      </p:sp>
      <p:sp>
        <p:nvSpPr>
          <p:cNvPr id="12" name="Oval 11">
            <a:extLst>
              <a:ext uri="{FF2B5EF4-FFF2-40B4-BE49-F238E27FC236}">
                <a16:creationId xmlns:a16="http://schemas.microsoft.com/office/drawing/2014/main" id="{53480A2D-7B4C-9357-E49F-E7999FB4CD99}"/>
              </a:ext>
            </a:extLst>
          </p:cNvPr>
          <p:cNvSpPr/>
          <p:nvPr/>
        </p:nvSpPr>
        <p:spPr>
          <a:xfrm>
            <a:off x="4944127" y="574536"/>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3</a:t>
            </a:r>
          </a:p>
        </p:txBody>
      </p:sp>
      <p:sp>
        <p:nvSpPr>
          <p:cNvPr id="14" name="Oval 13">
            <a:extLst>
              <a:ext uri="{FF2B5EF4-FFF2-40B4-BE49-F238E27FC236}">
                <a16:creationId xmlns:a16="http://schemas.microsoft.com/office/drawing/2014/main" id="{3C428478-DDBD-9BA0-DB54-18630A83117C}"/>
              </a:ext>
            </a:extLst>
          </p:cNvPr>
          <p:cNvSpPr/>
          <p:nvPr/>
        </p:nvSpPr>
        <p:spPr>
          <a:xfrm>
            <a:off x="8247888" y="3999740"/>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4</a:t>
            </a:r>
          </a:p>
        </p:txBody>
      </p:sp>
    </p:spTree>
    <p:extLst>
      <p:ext uri="{BB962C8B-B14F-4D97-AF65-F5344CB8AC3E}">
        <p14:creationId xmlns:p14="http://schemas.microsoft.com/office/powerpoint/2010/main" val="742981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D55FD-26E6-90E4-7ADF-0BB370AF2472}"/>
              </a:ext>
            </a:extLst>
          </p:cNvPr>
          <p:cNvSpPr>
            <a:spLocks noGrp="1"/>
          </p:cNvSpPr>
          <p:nvPr>
            <p:ph type="title"/>
          </p:nvPr>
        </p:nvSpPr>
        <p:spPr/>
        <p:txBody>
          <a:bodyPr/>
          <a:lstStyle/>
          <a:p>
            <a:r>
              <a:rPr lang="en-IN"/>
              <a:t>Correlation based insights</a:t>
            </a:r>
          </a:p>
        </p:txBody>
      </p:sp>
      <p:pic>
        <p:nvPicPr>
          <p:cNvPr id="6" name="Picture 5">
            <a:extLst>
              <a:ext uri="{FF2B5EF4-FFF2-40B4-BE49-F238E27FC236}">
                <a16:creationId xmlns:a16="http://schemas.microsoft.com/office/drawing/2014/main" id="{408CFE0B-8BD9-6C2C-0C06-C0EAE7ED35D2}"/>
              </a:ext>
            </a:extLst>
          </p:cNvPr>
          <p:cNvPicPr>
            <a:picLocks noChangeAspect="1"/>
          </p:cNvPicPr>
          <p:nvPr/>
        </p:nvPicPr>
        <p:blipFill>
          <a:blip r:embed="rId2"/>
          <a:stretch>
            <a:fillRect/>
          </a:stretch>
        </p:blipFill>
        <p:spPr>
          <a:xfrm>
            <a:off x="466556" y="1812248"/>
            <a:ext cx="5540953" cy="4541914"/>
          </a:xfrm>
          <a:prstGeom prst="rect">
            <a:avLst/>
          </a:prstGeom>
        </p:spPr>
      </p:pic>
      <p:sp>
        <p:nvSpPr>
          <p:cNvPr id="9" name="Content Placeholder 2">
            <a:extLst>
              <a:ext uri="{FF2B5EF4-FFF2-40B4-BE49-F238E27FC236}">
                <a16:creationId xmlns:a16="http://schemas.microsoft.com/office/drawing/2014/main" id="{5222BD32-CE39-5578-5CDB-C4F19F6BEF28}"/>
              </a:ext>
            </a:extLst>
          </p:cNvPr>
          <p:cNvSpPr txBox="1">
            <a:spLocks/>
          </p:cNvSpPr>
          <p:nvPr/>
        </p:nvSpPr>
        <p:spPr>
          <a:xfrm>
            <a:off x="7525762" y="5337218"/>
            <a:ext cx="3578079" cy="13240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200" b="1">
                <a:solidFill>
                  <a:sysClr val="windowText" lastClr="000000"/>
                </a:solidFill>
                <a:latin typeface="Calibri Light" panose="020F0302020204030204"/>
              </a:rPr>
              <a:t>Returned members are buying Cereals, Soups, fish, White-bread, Whisky </a:t>
            </a:r>
            <a:r>
              <a:rPr kumimoji="0" lang="en-US" sz="1200" b="1" i="0" u="none" strike="noStrike" kern="1200" cap="none" spc="0" normalizeH="0" baseline="0" noProof="0">
                <a:ln>
                  <a:noFill/>
                </a:ln>
                <a:solidFill>
                  <a:sysClr val="windowText" lastClr="000000"/>
                </a:solidFill>
                <a:effectLst/>
                <a:uLnTx/>
                <a:uFillTx/>
                <a:latin typeface="Calibri Light" panose="020F0302020204030204"/>
                <a:ea typeface="+mn-ea"/>
                <a:cs typeface="Segoe UI" panose="020B0502040204020203" pitchFamily="34" charset="0"/>
              </a:rPr>
              <a:t>Items.</a:t>
            </a:r>
          </a:p>
          <a:p>
            <a:pPr marL="171450" indent="0">
              <a:buNone/>
            </a:pPr>
            <a:endParaRPr lang="en-US" sz="1200" b="1" noProof="0">
              <a:solidFill>
                <a:sysClr val="windowText" lastClr="000000"/>
              </a:solidFill>
              <a:latin typeface="Calibri Light" panose="020F0302020204030204"/>
            </a:endParaRPr>
          </a:p>
          <a:p>
            <a:pPr marL="171450" indent="0">
              <a:buNone/>
            </a:pPr>
            <a:r>
              <a:rPr lang="en-US" sz="1200" b="1">
                <a:solidFill>
                  <a:sysClr val="windowText" lastClr="000000"/>
                </a:solidFill>
                <a:latin typeface="Calibri Light" panose="020F0302020204030204"/>
              </a:rPr>
              <a:t>Churned members are buying Bottled Water, Hygiene Articles, Turkey,..</a:t>
            </a: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1" i="0" u="none" strike="noStrike" kern="1200" cap="none" spc="0" normalizeH="0" baseline="0" noProof="0">
              <a:ln>
                <a:noFill/>
              </a:ln>
              <a:solidFill>
                <a:sysClr val="windowText" lastClr="000000"/>
              </a:solidFill>
              <a:effectLst/>
              <a:uLnTx/>
              <a:uFillTx/>
              <a:latin typeface="Calibri Light" panose="020F0302020204030204"/>
              <a:ea typeface="+mn-ea"/>
              <a:cs typeface="Segoe UI" panose="020B0502040204020203" pitchFamily="34" charset="0"/>
            </a:endParaRPr>
          </a:p>
        </p:txBody>
      </p:sp>
      <p:sp>
        <p:nvSpPr>
          <p:cNvPr id="10" name="Oval 9">
            <a:extLst>
              <a:ext uri="{FF2B5EF4-FFF2-40B4-BE49-F238E27FC236}">
                <a16:creationId xmlns:a16="http://schemas.microsoft.com/office/drawing/2014/main" id="{59522DD9-1359-89E4-A865-3307B125DAED}"/>
              </a:ext>
            </a:extLst>
          </p:cNvPr>
          <p:cNvSpPr/>
          <p:nvPr/>
        </p:nvSpPr>
        <p:spPr>
          <a:xfrm>
            <a:off x="7444201" y="6161466"/>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Calibri" panose="020F0502020204030204"/>
                <a:ea typeface="+mn-ea"/>
                <a:cs typeface="+mn-cs"/>
              </a:rPr>
              <a:t>2</a:t>
            </a:r>
          </a:p>
        </p:txBody>
      </p:sp>
      <p:sp>
        <p:nvSpPr>
          <p:cNvPr id="11" name="Oval 10">
            <a:extLst>
              <a:ext uri="{FF2B5EF4-FFF2-40B4-BE49-F238E27FC236}">
                <a16:creationId xmlns:a16="http://schemas.microsoft.com/office/drawing/2014/main" id="{0D16D3B3-74D5-51D6-0A0D-CC329DCC5271}"/>
              </a:ext>
            </a:extLst>
          </p:cNvPr>
          <p:cNvSpPr/>
          <p:nvPr/>
        </p:nvSpPr>
        <p:spPr>
          <a:xfrm>
            <a:off x="7422423" y="5383957"/>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AD6A2687-A485-95A6-F980-619F21787249}"/>
              </a:ext>
            </a:extLst>
          </p:cNvPr>
          <p:cNvSpPr/>
          <p:nvPr/>
        </p:nvSpPr>
        <p:spPr>
          <a:xfrm>
            <a:off x="898358" y="2399539"/>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01E0DB98-B886-3968-688D-D41F5FF3FCFF}"/>
              </a:ext>
            </a:extLst>
          </p:cNvPr>
          <p:cNvPicPr>
            <a:picLocks noChangeAspect="1"/>
          </p:cNvPicPr>
          <p:nvPr/>
        </p:nvPicPr>
        <p:blipFill>
          <a:blip r:embed="rId3"/>
          <a:stretch>
            <a:fillRect/>
          </a:stretch>
        </p:blipFill>
        <p:spPr>
          <a:xfrm>
            <a:off x="7026442" y="1858818"/>
            <a:ext cx="4077399" cy="3140363"/>
          </a:xfrm>
          <a:prstGeom prst="rect">
            <a:avLst/>
          </a:prstGeom>
        </p:spPr>
      </p:pic>
    </p:spTree>
    <p:extLst>
      <p:ext uri="{BB962C8B-B14F-4D97-AF65-F5344CB8AC3E}">
        <p14:creationId xmlns:p14="http://schemas.microsoft.com/office/powerpoint/2010/main" val="2629361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8" name="Rectangle 3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3478D-BAAA-5F59-9DBD-49861172930C}"/>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lnSpc>
                <a:spcPct val="90000"/>
              </a:lnSpc>
            </a:pPr>
            <a:r>
              <a:rPr lang="en-US" sz="5100"/>
              <a:t>Features based data preparation</a:t>
            </a:r>
          </a:p>
        </p:txBody>
      </p:sp>
      <p:sp>
        <p:nvSpPr>
          <p:cNvPr id="40"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7DAD88"/>
          </a:solidFill>
          <a:ln w="38100" cap="rnd">
            <a:solidFill>
              <a:srgbClr val="7DAD8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C6350DA8-7045-C088-6447-4951CCEE8D28}"/>
              </a:ext>
            </a:extLst>
          </p:cNvPr>
          <p:cNvSpPr/>
          <p:nvPr/>
        </p:nvSpPr>
        <p:spPr>
          <a:xfrm>
            <a:off x="7037074" y="1998644"/>
            <a:ext cx="5255361" cy="286071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8" name="Picture 7" descr="A table with text on it&#10;&#10;Description automatically generated">
            <a:extLst>
              <a:ext uri="{FF2B5EF4-FFF2-40B4-BE49-F238E27FC236}">
                <a16:creationId xmlns:a16="http://schemas.microsoft.com/office/drawing/2014/main" id="{4B3D8C70-1060-F5F4-271E-C2A4F57F3F7F}"/>
              </a:ext>
            </a:extLst>
          </p:cNvPr>
          <p:cNvPicPr>
            <a:picLocks noChangeAspect="1"/>
          </p:cNvPicPr>
          <p:nvPr/>
        </p:nvPicPr>
        <p:blipFill>
          <a:blip r:embed="rId2"/>
          <a:stretch>
            <a:fillRect/>
          </a:stretch>
        </p:blipFill>
        <p:spPr>
          <a:xfrm>
            <a:off x="5231150" y="2533843"/>
            <a:ext cx="10033000" cy="1784980"/>
          </a:xfrm>
          <a:prstGeom prst="rect">
            <a:avLst/>
          </a:prstGeom>
        </p:spPr>
      </p:pic>
      <p:pic>
        <p:nvPicPr>
          <p:cNvPr id="5" name="Picture 4" descr="A table with numbers and a number&#10;&#10;Description automatically generated">
            <a:extLst>
              <a:ext uri="{FF2B5EF4-FFF2-40B4-BE49-F238E27FC236}">
                <a16:creationId xmlns:a16="http://schemas.microsoft.com/office/drawing/2014/main" id="{A2770A22-4202-FD8C-4D42-39E5252F7447}"/>
              </a:ext>
            </a:extLst>
          </p:cNvPr>
          <p:cNvPicPr>
            <a:picLocks noChangeAspect="1"/>
          </p:cNvPicPr>
          <p:nvPr/>
        </p:nvPicPr>
        <p:blipFill rotWithShape="1">
          <a:blip r:embed="rId3"/>
          <a:srcRect l="5031" t="963" r="1729" b="-963"/>
          <a:stretch/>
        </p:blipFill>
        <p:spPr>
          <a:xfrm>
            <a:off x="103484" y="2201844"/>
            <a:ext cx="3006959" cy="2717034"/>
          </a:xfrm>
          <a:prstGeom prst="rect">
            <a:avLst/>
          </a:prstGeom>
        </p:spPr>
      </p:pic>
      <p:sp>
        <p:nvSpPr>
          <p:cNvPr id="11" name="Content Placeholder 2">
            <a:extLst>
              <a:ext uri="{FF2B5EF4-FFF2-40B4-BE49-F238E27FC236}">
                <a16:creationId xmlns:a16="http://schemas.microsoft.com/office/drawing/2014/main" id="{D83A78CD-C750-2F38-558D-2621D0B57E49}"/>
              </a:ext>
            </a:extLst>
          </p:cNvPr>
          <p:cNvSpPr txBox="1">
            <a:spLocks/>
          </p:cNvSpPr>
          <p:nvPr/>
        </p:nvSpPr>
        <p:spPr>
          <a:xfrm>
            <a:off x="1325462" y="5310782"/>
            <a:ext cx="10301822" cy="1324099"/>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sz="1600">
              <a:solidFill>
                <a:sysClr val="windowText" lastClr="000000"/>
              </a:solidFill>
              <a:latin typeface="Calibri Light" panose="020F0302020204030204" pitchFamily="34" charset="0"/>
              <a:ea typeface="Calibri Light" panose="020F0302020204030204" pitchFamily="34" charset="0"/>
              <a:cs typeface="Calibri Light" panose="020F0302020204030204" pitchFamily="34" charset="0"/>
            </a:endParaRPr>
          </a:p>
          <a:p>
            <a:pPr marL="171450" indent="0">
              <a:buNone/>
            </a:pPr>
            <a:endParaRPr lang="en-US" sz="1600">
              <a:solidFill>
                <a:srgbClr val="374151"/>
              </a:solidFill>
              <a:latin typeface="Calibri Light" panose="020F0302020204030204" pitchFamily="34" charset="0"/>
              <a:ea typeface="Calibri Light" panose="020F0302020204030204" pitchFamily="34" charset="0"/>
              <a:cs typeface="Calibri Light" panose="020F0302020204030204" pitchFamily="34" charset="0"/>
            </a:endParaRPr>
          </a:p>
          <a:p>
            <a:pPr marL="171450" lvl="0" indent="0">
              <a:buNone/>
              <a:defRPr/>
            </a:pPr>
            <a:r>
              <a:rPr lang="en-US" sz="1600">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Transformed the raw-data ('</a:t>
            </a:r>
            <a:r>
              <a:rPr lang="en-US" sz="1600" err="1">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ItemDescriptions</a:t>
            </a:r>
            <a:r>
              <a:rPr lang="en-US" sz="1600">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 ‘Date’ and '</a:t>
            </a:r>
            <a:r>
              <a:rPr lang="en-US" sz="1600" err="1">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member_number</a:t>
            </a:r>
            <a:r>
              <a:rPr lang="en-US" sz="1600">
                <a:solidFill>
                  <a:srgbClr val="374151"/>
                </a:solidFill>
                <a:latin typeface="Calibri Light" panose="020F0302020204030204" pitchFamily="34" charset="0"/>
                <a:ea typeface="Calibri Light" panose="020F0302020204030204" pitchFamily="34" charset="0"/>
                <a:cs typeface="Calibri Light" panose="020F0302020204030204" pitchFamily="34" charset="0"/>
              </a:rPr>
              <a:t>’ columns) into the product-based input features and the retention-based target variable column for further analysis</a:t>
            </a:r>
            <a:endParaRPr lang="en-US" sz="1600">
              <a:solidFill>
                <a:sysClr val="windowText" lastClr="000000"/>
              </a:solidFill>
              <a:latin typeface="Calibri Light" panose="020F0302020204030204" pitchFamily="34" charset="0"/>
              <a:ea typeface="Calibri Light" panose="020F0302020204030204" pitchFamily="34" charset="0"/>
              <a:cs typeface="Calibri Light" panose="020F0302020204030204" pitchFamily="34" charset="0"/>
            </a:endParaRPr>
          </a:p>
          <a:p>
            <a:pPr marL="17145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600" b="0" i="0" u="none" strike="noStrike" kern="1200" cap="none" spc="0" normalizeH="0" baseline="0" noProof="0">
              <a:ln>
                <a:noFill/>
              </a:ln>
              <a:solidFill>
                <a:sysClr val="windowText" lastClr="000000"/>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 name="Oval 11">
            <a:extLst>
              <a:ext uri="{FF2B5EF4-FFF2-40B4-BE49-F238E27FC236}">
                <a16:creationId xmlns:a16="http://schemas.microsoft.com/office/drawing/2014/main" id="{2DAF5C3F-9CA5-5217-1E20-2F63A74F7F27}"/>
              </a:ext>
            </a:extLst>
          </p:cNvPr>
          <p:cNvSpPr/>
          <p:nvPr/>
        </p:nvSpPr>
        <p:spPr>
          <a:xfrm>
            <a:off x="1164039" y="6110230"/>
            <a:ext cx="322847" cy="319504"/>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D3A5343-7E00-8B15-EA6F-CDB1116CB414}"/>
              </a:ext>
            </a:extLst>
          </p:cNvPr>
          <p:cNvSpPr/>
          <p:nvPr/>
        </p:nvSpPr>
        <p:spPr>
          <a:xfrm>
            <a:off x="3958206" y="3038519"/>
            <a:ext cx="271346" cy="256478"/>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a:solidFill>
                  <a:prstClr val="white"/>
                </a:solidFill>
                <a:latin typeface="Calibri" panose="020F0502020204030204"/>
              </a:rPr>
              <a:t>1</a:t>
            </a: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87030AE3-3C4E-E61B-4C3A-A8DED4C6B2B7}"/>
              </a:ext>
            </a:extLst>
          </p:cNvPr>
          <p:cNvSpPr/>
          <p:nvPr/>
        </p:nvSpPr>
        <p:spPr>
          <a:xfrm>
            <a:off x="7037075" y="2544517"/>
            <a:ext cx="362552"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12AF620-9853-8AD0-D978-9EC54FF97E0B}"/>
              </a:ext>
            </a:extLst>
          </p:cNvPr>
          <p:cNvSpPr/>
          <p:nvPr/>
        </p:nvSpPr>
        <p:spPr>
          <a:xfrm>
            <a:off x="7483373" y="2544517"/>
            <a:ext cx="362552"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4815C06-7CAD-A4C6-DE0A-AEB4F032D082}"/>
              </a:ext>
            </a:extLst>
          </p:cNvPr>
          <p:cNvSpPr/>
          <p:nvPr/>
        </p:nvSpPr>
        <p:spPr>
          <a:xfrm>
            <a:off x="7982109" y="2544517"/>
            <a:ext cx="446299"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CADD886-6664-FD33-8AE6-C556CD549BCF}"/>
              </a:ext>
            </a:extLst>
          </p:cNvPr>
          <p:cNvSpPr/>
          <p:nvPr/>
        </p:nvSpPr>
        <p:spPr>
          <a:xfrm>
            <a:off x="8641879" y="2544517"/>
            <a:ext cx="446299"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E17DD8E-AEA9-88AB-5D5A-90A25BE45BBE}"/>
              </a:ext>
            </a:extLst>
          </p:cNvPr>
          <p:cNvSpPr/>
          <p:nvPr/>
        </p:nvSpPr>
        <p:spPr>
          <a:xfrm>
            <a:off x="9296983" y="2544516"/>
            <a:ext cx="446299"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399BCD7A-1DBB-3E2B-3DFB-64BBEB2F2E49}"/>
              </a:ext>
            </a:extLst>
          </p:cNvPr>
          <p:cNvSpPr/>
          <p:nvPr/>
        </p:nvSpPr>
        <p:spPr>
          <a:xfrm>
            <a:off x="9855332" y="2561278"/>
            <a:ext cx="362552"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DF2962E9-B73D-213C-7BCC-AEE34A637015}"/>
              </a:ext>
            </a:extLst>
          </p:cNvPr>
          <p:cNvSpPr/>
          <p:nvPr/>
        </p:nvSpPr>
        <p:spPr>
          <a:xfrm>
            <a:off x="10325764" y="2571623"/>
            <a:ext cx="362552"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8A523A18-FBCD-57AD-9F7F-C55482124D28}"/>
              </a:ext>
            </a:extLst>
          </p:cNvPr>
          <p:cNvSpPr/>
          <p:nvPr/>
        </p:nvSpPr>
        <p:spPr>
          <a:xfrm>
            <a:off x="10796196" y="2569156"/>
            <a:ext cx="362552" cy="1784979"/>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8E916A7-0128-91C7-1E3B-71FF21AACC82}"/>
              </a:ext>
            </a:extLst>
          </p:cNvPr>
          <p:cNvSpPr/>
          <p:nvPr/>
        </p:nvSpPr>
        <p:spPr>
          <a:xfrm flipH="1">
            <a:off x="6157785" y="2010890"/>
            <a:ext cx="775806" cy="272251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439C8F25-C6B5-1792-4245-070519CEABF7}"/>
              </a:ext>
            </a:extLst>
          </p:cNvPr>
          <p:cNvSpPr/>
          <p:nvPr/>
        </p:nvSpPr>
        <p:spPr>
          <a:xfrm>
            <a:off x="103483" y="1894288"/>
            <a:ext cx="3276411" cy="3538011"/>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214BEC14-28C0-9F4B-1A9C-A398FEF71D0D}"/>
              </a:ext>
            </a:extLst>
          </p:cNvPr>
          <p:cNvSpPr txBox="1"/>
          <p:nvPr/>
        </p:nvSpPr>
        <p:spPr>
          <a:xfrm>
            <a:off x="838200" y="5032187"/>
            <a:ext cx="1290240" cy="369332"/>
          </a:xfrm>
          <a:prstGeom prst="rect">
            <a:avLst/>
          </a:prstGeom>
          <a:noFill/>
        </p:spPr>
        <p:txBody>
          <a:bodyPr wrap="square">
            <a:spAutoFit/>
          </a:bodyPr>
          <a:lstStyle/>
          <a:p>
            <a:r>
              <a:rPr lang="en-US" sz="1800" b="1">
                <a:solidFill>
                  <a:srgbClr val="0070C0"/>
                </a:solidFill>
                <a:latin typeface="Calibri Light" panose="020F0302020204030204"/>
              </a:rPr>
              <a:t>Raw Data</a:t>
            </a:r>
            <a:endParaRPr lang="en-US"/>
          </a:p>
        </p:txBody>
      </p:sp>
      <p:sp>
        <p:nvSpPr>
          <p:cNvPr id="24" name="TextBox 23">
            <a:extLst>
              <a:ext uri="{FF2B5EF4-FFF2-40B4-BE49-F238E27FC236}">
                <a16:creationId xmlns:a16="http://schemas.microsoft.com/office/drawing/2014/main" id="{5D1636BE-8FBD-2655-4B6F-7E9678222BC3}"/>
              </a:ext>
            </a:extLst>
          </p:cNvPr>
          <p:cNvSpPr txBox="1"/>
          <p:nvPr/>
        </p:nvSpPr>
        <p:spPr>
          <a:xfrm>
            <a:off x="6157785" y="4822662"/>
            <a:ext cx="1290240" cy="646331"/>
          </a:xfrm>
          <a:prstGeom prst="rect">
            <a:avLst/>
          </a:prstGeom>
          <a:noFill/>
        </p:spPr>
        <p:txBody>
          <a:bodyPr wrap="square">
            <a:spAutoFit/>
          </a:bodyPr>
          <a:lstStyle/>
          <a:p>
            <a:r>
              <a:rPr lang="en-US" sz="1800" b="1">
                <a:solidFill>
                  <a:srgbClr val="0070C0"/>
                </a:solidFill>
                <a:latin typeface="Calibri Light" panose="020F0302020204030204"/>
              </a:rPr>
              <a:t>Target Variable</a:t>
            </a:r>
          </a:p>
        </p:txBody>
      </p:sp>
      <p:cxnSp>
        <p:nvCxnSpPr>
          <p:cNvPr id="26" name="Straight Connector 25">
            <a:extLst>
              <a:ext uri="{FF2B5EF4-FFF2-40B4-BE49-F238E27FC236}">
                <a16:creationId xmlns:a16="http://schemas.microsoft.com/office/drawing/2014/main" id="{8E21246D-2660-66FF-9057-F87011937919}"/>
              </a:ext>
            </a:extLst>
          </p:cNvPr>
          <p:cNvCxnSpPr>
            <a:cxnSpLocks/>
          </p:cNvCxnSpPr>
          <p:nvPr/>
        </p:nvCxnSpPr>
        <p:spPr>
          <a:xfrm>
            <a:off x="6990347" y="1761214"/>
            <a:ext cx="1146" cy="4136258"/>
          </a:xfrm>
          <a:prstGeom prst="line">
            <a:avLst/>
          </a:prstGeom>
          <a:ln>
            <a:solidFill>
              <a:srgbClr val="FFC000"/>
            </a:solidFill>
          </a:ln>
        </p:spPr>
        <p:style>
          <a:lnRef idx="2">
            <a:schemeClr val="accent6"/>
          </a:lnRef>
          <a:fillRef idx="0">
            <a:schemeClr val="accent6"/>
          </a:fillRef>
          <a:effectRef idx="1">
            <a:schemeClr val="accent6"/>
          </a:effectRef>
          <a:fontRef idx="minor">
            <a:schemeClr val="tx1"/>
          </a:fontRef>
        </p:style>
      </p:cxnSp>
      <p:sp>
        <p:nvSpPr>
          <p:cNvPr id="28" name="TextBox 27">
            <a:extLst>
              <a:ext uri="{FF2B5EF4-FFF2-40B4-BE49-F238E27FC236}">
                <a16:creationId xmlns:a16="http://schemas.microsoft.com/office/drawing/2014/main" id="{4837A248-0EE4-E6FC-8258-C7FB420DF991}"/>
              </a:ext>
            </a:extLst>
          </p:cNvPr>
          <p:cNvSpPr txBox="1"/>
          <p:nvPr/>
        </p:nvSpPr>
        <p:spPr>
          <a:xfrm>
            <a:off x="8524021" y="4815104"/>
            <a:ext cx="3066978" cy="738664"/>
          </a:xfrm>
          <a:prstGeom prst="rect">
            <a:avLst/>
          </a:prstGeom>
          <a:noFill/>
        </p:spPr>
        <p:txBody>
          <a:bodyPr wrap="square">
            <a:spAutoFit/>
          </a:bodyPr>
          <a:lstStyle/>
          <a:p>
            <a:r>
              <a:rPr lang="en-US" sz="1800" b="1">
                <a:solidFill>
                  <a:srgbClr val="0070C0"/>
                </a:solidFill>
                <a:latin typeface="Calibri Light" panose="020F0302020204030204"/>
              </a:rPr>
              <a:t>Input Features </a:t>
            </a:r>
          </a:p>
          <a:p>
            <a:r>
              <a:rPr lang="en-US" sz="2400">
                <a:solidFill>
                  <a:srgbClr val="374151"/>
                </a:solidFill>
                <a:ea typeface="Calibri Light"/>
                <a:cs typeface="Segoe UI"/>
              </a:rPr>
              <a:t>(i.e. one product per one column)</a:t>
            </a:r>
          </a:p>
        </p:txBody>
      </p:sp>
      <p:sp>
        <p:nvSpPr>
          <p:cNvPr id="7" name="Arrow: Right 6">
            <a:extLst>
              <a:ext uri="{FF2B5EF4-FFF2-40B4-BE49-F238E27FC236}">
                <a16:creationId xmlns:a16="http://schemas.microsoft.com/office/drawing/2014/main" id="{763B0BDC-19E8-9EC3-DEB3-040476ED5F56}"/>
              </a:ext>
            </a:extLst>
          </p:cNvPr>
          <p:cNvSpPr/>
          <p:nvPr/>
        </p:nvSpPr>
        <p:spPr>
          <a:xfrm>
            <a:off x="3132551" y="3090820"/>
            <a:ext cx="2703048" cy="845999"/>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1274D2E-0541-0215-EFD5-642BC309359B}"/>
              </a:ext>
            </a:extLst>
          </p:cNvPr>
          <p:cNvSpPr/>
          <p:nvPr/>
        </p:nvSpPr>
        <p:spPr>
          <a:xfrm>
            <a:off x="5816504" y="1915800"/>
            <a:ext cx="6372447" cy="3714979"/>
          </a:xfrm>
          <a:prstGeom prst="round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69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2BD7D-9B45-CEF7-D8FE-66237C2D5576}"/>
              </a:ext>
            </a:extLst>
          </p:cNvPr>
          <p:cNvSpPr>
            <a:spLocks noGrp="1"/>
          </p:cNvSpPr>
          <p:nvPr>
            <p:ph type="title"/>
          </p:nvPr>
        </p:nvSpPr>
        <p:spPr/>
        <p:txBody>
          <a:bodyPr/>
          <a:lstStyle/>
          <a:p>
            <a:r>
              <a:rPr lang="en-US"/>
              <a:t>ML based classification approach</a:t>
            </a:r>
          </a:p>
        </p:txBody>
      </p:sp>
      <p:sp>
        <p:nvSpPr>
          <p:cNvPr id="3" name="Content Placeholder 2">
            <a:extLst>
              <a:ext uri="{FF2B5EF4-FFF2-40B4-BE49-F238E27FC236}">
                <a16:creationId xmlns:a16="http://schemas.microsoft.com/office/drawing/2014/main" id="{706A845E-01CA-11DF-4F4A-AF1FDE3B728D}"/>
              </a:ext>
            </a:extLst>
          </p:cNvPr>
          <p:cNvSpPr>
            <a:spLocks noGrp="1"/>
          </p:cNvSpPr>
          <p:nvPr>
            <p:ph idx="1"/>
          </p:nvPr>
        </p:nvSpPr>
        <p:spPr/>
        <p:txBody>
          <a:bodyPr/>
          <a:lstStyle/>
          <a:p>
            <a:r>
              <a:rPr lang="en-US" i="1">
                <a:latin typeface="Calibri Light" panose="020F0302020204030204" pitchFamily="34" charset="0"/>
                <a:ea typeface="Calibri Light" panose="020F0302020204030204" pitchFamily="34" charset="0"/>
                <a:cs typeface="Calibri Light" panose="020F0302020204030204" pitchFamily="34" charset="0"/>
              </a:rPr>
              <a:t>Features preparation (including Normalization)</a:t>
            </a:r>
          </a:p>
          <a:p>
            <a:r>
              <a:rPr lang="en-US" i="1">
                <a:latin typeface="Calibri Light" panose="020F0302020204030204" pitchFamily="34" charset="0"/>
                <a:ea typeface="Calibri Light" panose="020F0302020204030204" pitchFamily="34" charset="0"/>
                <a:cs typeface="Calibri Light" panose="020F0302020204030204" pitchFamily="34" charset="0"/>
              </a:rPr>
              <a:t>Train-Test split (80%-20% split)</a:t>
            </a:r>
          </a:p>
          <a:p>
            <a:r>
              <a:rPr lang="en-US" i="1">
                <a:latin typeface="Calibri Light" panose="020F0302020204030204" pitchFamily="34" charset="0"/>
                <a:ea typeface="Calibri Light" panose="020F0302020204030204" pitchFamily="34" charset="0"/>
                <a:cs typeface="Calibri Light" panose="020F0302020204030204" pitchFamily="34" charset="0"/>
              </a:rPr>
              <a:t>ML model training (Boosted Decision Trees)</a:t>
            </a:r>
          </a:p>
          <a:p>
            <a:r>
              <a:rPr lang="en-US" i="1">
                <a:latin typeface="Calibri Light" panose="020F0302020204030204" pitchFamily="34" charset="0"/>
                <a:ea typeface="Calibri Light" panose="020F0302020204030204" pitchFamily="34" charset="0"/>
                <a:cs typeface="Calibri Light" panose="020F0302020204030204" pitchFamily="34" charset="0"/>
              </a:rPr>
              <a:t>ML Model accuracy </a:t>
            </a:r>
          </a:p>
          <a:p>
            <a:r>
              <a:rPr lang="en-US" i="1">
                <a:latin typeface="Calibri Light" panose="020F0302020204030204" pitchFamily="34" charset="0"/>
                <a:ea typeface="Calibri Light" panose="020F0302020204030204" pitchFamily="34" charset="0"/>
                <a:cs typeface="Calibri Light" panose="020F0302020204030204" pitchFamily="34" charset="0"/>
              </a:rPr>
              <a:t>ML model based important features</a:t>
            </a:r>
          </a:p>
        </p:txBody>
      </p:sp>
    </p:spTree>
    <p:extLst>
      <p:ext uri="{BB962C8B-B14F-4D97-AF65-F5344CB8AC3E}">
        <p14:creationId xmlns:p14="http://schemas.microsoft.com/office/powerpoint/2010/main" val="2597711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B66F-F451-46BB-1854-9B31B509DAF2}"/>
              </a:ext>
            </a:extLst>
          </p:cNvPr>
          <p:cNvSpPr>
            <a:spLocks noGrp="1"/>
          </p:cNvSpPr>
          <p:nvPr>
            <p:ph type="title"/>
          </p:nvPr>
        </p:nvSpPr>
        <p:spPr/>
        <p:txBody>
          <a:bodyPr/>
          <a:lstStyle/>
          <a:p>
            <a:r>
              <a:rPr lang="en-IN"/>
              <a:t>ML MODELING (XG BOOST)</a:t>
            </a:r>
          </a:p>
        </p:txBody>
      </p:sp>
      <p:sp>
        <p:nvSpPr>
          <p:cNvPr id="3" name="Content Placeholder 2">
            <a:extLst>
              <a:ext uri="{FF2B5EF4-FFF2-40B4-BE49-F238E27FC236}">
                <a16:creationId xmlns:a16="http://schemas.microsoft.com/office/drawing/2014/main" id="{7704D2AE-8795-006C-C83A-72CF24F8B42B}"/>
              </a:ext>
            </a:extLst>
          </p:cNvPr>
          <p:cNvSpPr>
            <a:spLocks noGrp="1"/>
          </p:cNvSpPr>
          <p:nvPr>
            <p:ph idx="1"/>
          </p:nvPr>
        </p:nvSpPr>
        <p:spPr/>
        <p:txBody>
          <a:bodyPr>
            <a:normAutofit fontScale="85000" lnSpcReduction="20000"/>
          </a:bodyPr>
          <a:lstStyle/>
          <a:p>
            <a:pPr>
              <a:lnSpc>
                <a:spcPct val="115000"/>
              </a:lnSpc>
              <a:spcAft>
                <a:spcPts val="800"/>
              </a:spcAft>
            </a:pPr>
            <a:r>
              <a:rPr lang="en-IN" sz="2400" i="1" err="1">
                <a:latin typeface="Calibri Light" panose="020F0302020204030204" pitchFamily="34" charset="0"/>
                <a:ea typeface="Calibri Light" panose="020F0302020204030204" pitchFamily="34" charset="0"/>
                <a:cs typeface="Calibri Light" panose="020F0302020204030204" pitchFamily="34" charset="0"/>
              </a:rPr>
              <a:t>XGBoost</a:t>
            </a:r>
            <a:r>
              <a:rPr lang="en-IN" sz="2400" i="1">
                <a:latin typeface="Calibri Light" panose="020F0302020204030204" pitchFamily="34" charset="0"/>
                <a:ea typeface="Calibri Light" panose="020F0302020204030204" pitchFamily="34" charset="0"/>
                <a:cs typeface="Calibri Light" panose="020F0302020204030204" pitchFamily="34" charset="0"/>
              </a:rPr>
              <a:t> is a robust machine-learning algorithm that can help you understand your data and make better decisions.</a:t>
            </a:r>
          </a:p>
          <a:p>
            <a:pPr>
              <a:lnSpc>
                <a:spcPct val="115000"/>
              </a:lnSpc>
              <a:spcAft>
                <a:spcPts val="800"/>
              </a:spcAft>
            </a:pPr>
            <a:r>
              <a:rPr lang="en-IN" sz="2400" i="1">
                <a:latin typeface="Calibri Light" panose="020F0302020204030204" pitchFamily="34" charset="0"/>
                <a:ea typeface="Calibri Light" panose="020F0302020204030204" pitchFamily="34" charset="0"/>
                <a:cs typeface="Calibri Light" panose="020F0302020204030204" pitchFamily="34" charset="0"/>
              </a:rPr>
              <a:t>It is widely used for tasks like classification, regression, and ranking due to features such as gradient boosting,  and handling missing data.</a:t>
            </a:r>
          </a:p>
          <a:p>
            <a:pPr>
              <a:lnSpc>
                <a:spcPct val="115000"/>
              </a:lnSpc>
              <a:spcAft>
                <a:spcPts val="800"/>
              </a:spcAft>
            </a:pPr>
            <a:r>
              <a:rPr lang="en-IN" sz="2400" i="1" err="1">
                <a:latin typeface="Calibri Light" panose="020F0302020204030204" pitchFamily="34" charset="0"/>
                <a:ea typeface="Calibri Light" panose="020F0302020204030204" pitchFamily="34" charset="0"/>
                <a:cs typeface="Calibri Light" panose="020F0302020204030204" pitchFamily="34" charset="0"/>
              </a:rPr>
              <a:t>XGBoost</a:t>
            </a:r>
            <a:r>
              <a:rPr lang="en-IN" sz="2400" i="1">
                <a:latin typeface="Calibri Light" panose="020F0302020204030204" pitchFamily="34" charset="0"/>
                <a:ea typeface="Calibri Light" panose="020F0302020204030204" pitchFamily="34" charset="0"/>
                <a:cs typeface="Calibri Light" panose="020F0302020204030204" pitchFamily="34" charset="0"/>
              </a:rPr>
              <a:t> is used for these two reasons: Non-Linear problem, Handles Un-Normalized, and model performance.</a:t>
            </a:r>
          </a:p>
          <a:p>
            <a:r>
              <a:rPr lang="en-IN" i="1" err="1">
                <a:latin typeface="Calibri Light" panose="020F0302020204030204" pitchFamily="34" charset="0"/>
                <a:ea typeface="Calibri Light" panose="020F0302020204030204" pitchFamily="34" charset="0"/>
                <a:cs typeface="Calibri Light" panose="020F0302020204030204" pitchFamily="34" charset="0"/>
              </a:rPr>
              <a:t>XGBoost</a:t>
            </a:r>
            <a:r>
              <a:rPr lang="en-IN" i="1">
                <a:latin typeface="Calibri Light" panose="020F0302020204030204" pitchFamily="34" charset="0"/>
                <a:ea typeface="Calibri Light" panose="020F0302020204030204" pitchFamily="34" charset="0"/>
                <a:cs typeface="Calibri Light" panose="020F0302020204030204" pitchFamily="34" charset="0"/>
              </a:rPr>
              <a:t> is a supervised learning. </a:t>
            </a:r>
          </a:p>
          <a:p>
            <a:r>
              <a:rPr lang="en-US" i="1">
                <a:latin typeface="Calibri Light" panose="020F0302020204030204" pitchFamily="34" charset="0"/>
                <a:ea typeface="Calibri Light" panose="020F0302020204030204" pitchFamily="34" charset="0"/>
                <a:cs typeface="Calibri Light" panose="020F0302020204030204" pitchFamily="34" charset="0"/>
              </a:rPr>
              <a:t>We have defined our feature variables (X) by excluding '</a:t>
            </a:r>
            <a:r>
              <a:rPr lang="en-US" i="1" err="1">
                <a:latin typeface="Calibri Light" panose="020F0302020204030204" pitchFamily="34" charset="0"/>
                <a:ea typeface="Calibri Light" panose="020F0302020204030204" pitchFamily="34" charset="0"/>
                <a:cs typeface="Calibri Light" panose="020F0302020204030204" pitchFamily="34" charset="0"/>
              </a:rPr>
              <a:t>member_number</a:t>
            </a:r>
            <a:r>
              <a:rPr lang="en-US" i="1">
                <a:latin typeface="Calibri Light" panose="020F0302020204030204" pitchFamily="34" charset="0"/>
                <a:ea typeface="Calibri Light" panose="020F0302020204030204" pitchFamily="34" charset="0"/>
                <a:cs typeface="Calibri Light" panose="020F0302020204030204" pitchFamily="34" charset="0"/>
              </a:rPr>
              <a:t>' and 'retention' columns from the dataset.</a:t>
            </a:r>
          </a:p>
          <a:p>
            <a:pPr marL="0" indent="0">
              <a:buNone/>
            </a:pPr>
            <a:r>
              <a:rPr lang="en-US" i="1">
                <a:latin typeface="Calibri Light" panose="020F0302020204030204" pitchFamily="34" charset="0"/>
                <a:ea typeface="Calibri Light" panose="020F0302020204030204" pitchFamily="34" charset="0"/>
                <a:cs typeface="Calibri Light" panose="020F0302020204030204" pitchFamily="34" charset="0"/>
              </a:rPr>
              <a:t>The target variable (y) is set to the 'retention' column.</a:t>
            </a:r>
            <a:endParaRPr lang="en-IN" i="1">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723469019"/>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SketchyVTI</vt:lpstr>
      <vt:lpstr>Data-Driven Insights for Supermarket Sales - Churn Analysis</vt:lpstr>
      <vt:lpstr>GOALS</vt:lpstr>
      <vt:lpstr>APPROACH</vt:lpstr>
      <vt:lpstr>DATA CLEANING &amp; PREPROCESSING</vt:lpstr>
      <vt:lpstr>EXPLORATORY DATA ANALYSIS :</vt:lpstr>
      <vt:lpstr>Correlation based insights</vt:lpstr>
      <vt:lpstr>Features based data preparation</vt:lpstr>
      <vt:lpstr>ML based classification approach</vt:lpstr>
      <vt:lpstr>ML MODELING (XG BOOST)</vt:lpstr>
      <vt:lpstr>ML modellig BASED INSIGHTS</vt:lpstr>
      <vt:lpstr>Apriori Algorithm-Based Frequent Sets and Association Rules</vt:lpstr>
      <vt:lpstr>Apriori algorithm based Insights</vt:lpstr>
      <vt:lpstr>Apriori algorithm based Insights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Insights for Supermarket Sales - Churn Analysis</dc:title>
  <dc:creator>lahari nalabothu</dc:creator>
  <cp:revision>58</cp:revision>
  <dcterms:created xsi:type="dcterms:W3CDTF">2023-12-02T18:38:45Z</dcterms:created>
  <dcterms:modified xsi:type="dcterms:W3CDTF">2023-12-05T21:40:53Z</dcterms:modified>
</cp:coreProperties>
</file>