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44C3B-EF30-4A0B-981A-700E66EB21D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38AEAB-2DE1-4101-91FF-F3779E43410F}">
      <dgm:prSet/>
      <dgm:spPr/>
      <dgm:t>
        <a:bodyPr/>
        <a:lstStyle/>
        <a:p>
          <a:r>
            <a:rPr lang="en-US" dirty="0"/>
            <a:t>Use the same subset of years for Chilko timing and total diversion forecast as applied by PSC based on historical evaluation </a:t>
          </a:r>
        </a:p>
      </dgm:t>
    </dgm:pt>
    <dgm:pt modelId="{360A2F2E-4E8B-4532-B63A-85BB4420F5BF}" type="parTrans" cxnId="{27E5D91C-01DB-42A6-A5D8-982AD7E891E1}">
      <dgm:prSet/>
      <dgm:spPr/>
      <dgm:t>
        <a:bodyPr/>
        <a:lstStyle/>
        <a:p>
          <a:endParaRPr lang="en-US"/>
        </a:p>
      </dgm:t>
    </dgm:pt>
    <dgm:pt modelId="{F90C306D-B89B-437E-8A21-8D03F05D4924}" type="sibTrans" cxnId="{27E5D91C-01DB-42A6-A5D8-982AD7E891E1}">
      <dgm:prSet/>
      <dgm:spPr/>
      <dgm:t>
        <a:bodyPr/>
        <a:lstStyle/>
        <a:p>
          <a:endParaRPr lang="en-US"/>
        </a:p>
      </dgm:t>
    </dgm:pt>
    <dgm:pt modelId="{75D8334B-8049-4220-A3E2-A58D9A3E4550}">
      <dgm:prSet/>
      <dgm:spPr/>
      <dgm:t>
        <a:bodyPr/>
        <a:lstStyle/>
        <a:p>
          <a:r>
            <a:rPr lang="en-US" dirty="0"/>
            <a:t>Clarify how much of the variability in timing is explained by cycle-line patterns vs. environmental data</a:t>
          </a:r>
        </a:p>
      </dgm:t>
    </dgm:pt>
    <dgm:pt modelId="{8723A44B-7505-4D2C-9C98-50B10BCDF4FC}" type="parTrans" cxnId="{677E0306-6BDD-4E0F-8875-7BF1E99A46A4}">
      <dgm:prSet/>
      <dgm:spPr/>
      <dgm:t>
        <a:bodyPr/>
        <a:lstStyle/>
        <a:p>
          <a:endParaRPr lang="en-US"/>
        </a:p>
      </dgm:t>
    </dgm:pt>
    <dgm:pt modelId="{6724667D-AE60-4AB5-9027-44CE293FEC46}" type="sibTrans" cxnId="{677E0306-6BDD-4E0F-8875-7BF1E99A46A4}">
      <dgm:prSet/>
      <dgm:spPr/>
      <dgm:t>
        <a:bodyPr/>
        <a:lstStyle/>
        <a:p>
          <a:endParaRPr lang="en-US"/>
        </a:p>
      </dgm:t>
    </dgm:pt>
    <dgm:pt modelId="{C4D95149-6CF3-400C-B203-001610B58E77}">
      <dgm:prSet/>
      <dgm:spPr/>
      <dgm:t>
        <a:bodyPr/>
        <a:lstStyle/>
        <a:p>
          <a:r>
            <a:rPr lang="en-US" dirty="0"/>
            <a:t>Does the model structure also vary (i.e. is the underlying relationship different for different cycle-lines? Or on the 2020 cycle line, specifically?)</a:t>
          </a:r>
        </a:p>
      </dgm:t>
    </dgm:pt>
    <dgm:pt modelId="{4C0DF53F-08A3-43A2-A05C-BBFAD350CCB3}" type="parTrans" cxnId="{ACEEEB57-6F68-4470-8047-98461F460A69}">
      <dgm:prSet/>
      <dgm:spPr/>
      <dgm:t>
        <a:bodyPr/>
        <a:lstStyle/>
        <a:p>
          <a:endParaRPr lang="en-US"/>
        </a:p>
      </dgm:t>
    </dgm:pt>
    <dgm:pt modelId="{5C4B3E4E-36B1-4280-80E1-3C5A519DE132}" type="sibTrans" cxnId="{ACEEEB57-6F68-4470-8047-98461F460A69}">
      <dgm:prSet/>
      <dgm:spPr/>
      <dgm:t>
        <a:bodyPr/>
        <a:lstStyle/>
        <a:p>
          <a:endParaRPr lang="en-US"/>
        </a:p>
      </dgm:t>
    </dgm:pt>
    <dgm:pt modelId="{73D9F5B6-05FD-4740-9D23-8A9ACFCC0F97}" type="pres">
      <dgm:prSet presAssocID="{FD744C3B-EF30-4A0B-981A-700E66EB21DE}" presName="linear" presStyleCnt="0">
        <dgm:presLayoutVars>
          <dgm:animLvl val="lvl"/>
          <dgm:resizeHandles val="exact"/>
        </dgm:presLayoutVars>
      </dgm:prSet>
      <dgm:spPr/>
    </dgm:pt>
    <dgm:pt modelId="{1D7D886E-EA89-46E9-B5E0-D3C4C08E57CC}" type="pres">
      <dgm:prSet presAssocID="{D138AEAB-2DE1-4101-91FF-F3779E4341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D1CECB-9D57-43E7-8235-179C0D278B4B}" type="pres">
      <dgm:prSet presAssocID="{F90C306D-B89B-437E-8A21-8D03F05D4924}" presName="spacer" presStyleCnt="0"/>
      <dgm:spPr/>
    </dgm:pt>
    <dgm:pt modelId="{C3340072-43F0-41B2-8800-0B4837F91F7B}" type="pres">
      <dgm:prSet presAssocID="{75D8334B-8049-4220-A3E2-A58D9A3E45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EEBD2-9B3A-46A1-A861-D561E7015060}" type="pres">
      <dgm:prSet presAssocID="{6724667D-AE60-4AB5-9027-44CE293FEC46}" presName="spacer" presStyleCnt="0"/>
      <dgm:spPr/>
    </dgm:pt>
    <dgm:pt modelId="{ED980103-86F0-4429-A17E-77075D86C0C8}" type="pres">
      <dgm:prSet presAssocID="{C4D95149-6CF3-400C-B203-001610B58E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7E0306-6BDD-4E0F-8875-7BF1E99A46A4}" srcId="{FD744C3B-EF30-4A0B-981A-700E66EB21DE}" destId="{75D8334B-8049-4220-A3E2-A58D9A3E4550}" srcOrd="1" destOrd="0" parTransId="{8723A44B-7505-4D2C-9C98-50B10BCDF4FC}" sibTransId="{6724667D-AE60-4AB5-9027-44CE293FEC46}"/>
    <dgm:cxn modelId="{27E5D91C-01DB-42A6-A5D8-982AD7E891E1}" srcId="{FD744C3B-EF30-4A0B-981A-700E66EB21DE}" destId="{D138AEAB-2DE1-4101-91FF-F3779E43410F}" srcOrd="0" destOrd="0" parTransId="{360A2F2E-4E8B-4532-B63A-85BB4420F5BF}" sibTransId="{F90C306D-B89B-437E-8A21-8D03F05D4924}"/>
    <dgm:cxn modelId="{6D89E32B-2BE7-4F8E-B06B-A3825C935142}" type="presOf" srcId="{C4D95149-6CF3-400C-B203-001610B58E77}" destId="{ED980103-86F0-4429-A17E-77075D86C0C8}" srcOrd="0" destOrd="0" presId="urn:microsoft.com/office/officeart/2005/8/layout/vList2"/>
    <dgm:cxn modelId="{ACEEEB57-6F68-4470-8047-98461F460A69}" srcId="{FD744C3B-EF30-4A0B-981A-700E66EB21DE}" destId="{C4D95149-6CF3-400C-B203-001610B58E77}" srcOrd="2" destOrd="0" parTransId="{4C0DF53F-08A3-43A2-A05C-BBFAD350CCB3}" sibTransId="{5C4B3E4E-36B1-4280-80E1-3C5A519DE132}"/>
    <dgm:cxn modelId="{DA1A3B80-A683-4C95-97BB-3B2726A7ECB3}" type="presOf" srcId="{D138AEAB-2DE1-4101-91FF-F3779E43410F}" destId="{1D7D886E-EA89-46E9-B5E0-D3C4C08E57CC}" srcOrd="0" destOrd="0" presId="urn:microsoft.com/office/officeart/2005/8/layout/vList2"/>
    <dgm:cxn modelId="{3F5285BB-6132-43DC-B99C-446A0457A08D}" type="presOf" srcId="{FD744C3B-EF30-4A0B-981A-700E66EB21DE}" destId="{73D9F5B6-05FD-4740-9D23-8A9ACFCC0F97}" srcOrd="0" destOrd="0" presId="urn:microsoft.com/office/officeart/2005/8/layout/vList2"/>
    <dgm:cxn modelId="{3C6919F0-2170-4FDC-836C-047731D3AD69}" type="presOf" srcId="{75D8334B-8049-4220-A3E2-A58D9A3E4550}" destId="{C3340072-43F0-41B2-8800-0B4837F91F7B}" srcOrd="0" destOrd="0" presId="urn:microsoft.com/office/officeart/2005/8/layout/vList2"/>
    <dgm:cxn modelId="{DC68A055-1BBB-4B31-AD77-A5EEDBC3BB18}" type="presParOf" srcId="{73D9F5B6-05FD-4740-9D23-8A9ACFCC0F97}" destId="{1D7D886E-EA89-46E9-B5E0-D3C4C08E57CC}" srcOrd="0" destOrd="0" presId="urn:microsoft.com/office/officeart/2005/8/layout/vList2"/>
    <dgm:cxn modelId="{D81E9634-BBC4-4074-8769-4EE1AC3369C6}" type="presParOf" srcId="{73D9F5B6-05FD-4740-9D23-8A9ACFCC0F97}" destId="{B7D1CECB-9D57-43E7-8235-179C0D278B4B}" srcOrd="1" destOrd="0" presId="urn:microsoft.com/office/officeart/2005/8/layout/vList2"/>
    <dgm:cxn modelId="{30456A9D-2147-44FD-B799-0F8D57A151D3}" type="presParOf" srcId="{73D9F5B6-05FD-4740-9D23-8A9ACFCC0F97}" destId="{C3340072-43F0-41B2-8800-0B4837F91F7B}" srcOrd="2" destOrd="0" presId="urn:microsoft.com/office/officeart/2005/8/layout/vList2"/>
    <dgm:cxn modelId="{A6103331-B13B-47A4-9F7C-9756291886BE}" type="presParOf" srcId="{73D9F5B6-05FD-4740-9D23-8A9ACFCC0F97}" destId="{782EEBD2-9B3A-46A1-A861-D561E7015060}" srcOrd="3" destOrd="0" presId="urn:microsoft.com/office/officeart/2005/8/layout/vList2"/>
    <dgm:cxn modelId="{982AD57A-D76C-44F1-BD0F-B296782D8BD6}" type="presParOf" srcId="{73D9F5B6-05FD-4740-9D23-8A9ACFCC0F97}" destId="{ED980103-86F0-4429-A17E-77075D86C0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D886E-EA89-46E9-B5E0-D3C4C08E57CC}">
      <dsp:nvSpPr>
        <dsp:cNvPr id="0" name=""/>
        <dsp:cNvSpPr/>
      </dsp:nvSpPr>
      <dsp:spPr>
        <a:xfrm>
          <a:off x="0" y="99203"/>
          <a:ext cx="5278040" cy="1712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the same subset of years for Chilko timing and total diversion forecast as applied by PSC based on historical evaluation </a:t>
          </a:r>
        </a:p>
      </dsp:txBody>
      <dsp:txXfrm>
        <a:off x="83616" y="182819"/>
        <a:ext cx="5110808" cy="1545648"/>
      </dsp:txXfrm>
    </dsp:sp>
    <dsp:sp modelId="{C3340072-43F0-41B2-8800-0B4837F91F7B}">
      <dsp:nvSpPr>
        <dsp:cNvPr id="0" name=""/>
        <dsp:cNvSpPr/>
      </dsp:nvSpPr>
      <dsp:spPr>
        <a:xfrm>
          <a:off x="0" y="1881203"/>
          <a:ext cx="5278040" cy="17128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Clarify how much of the variability in timing is explained by cycle-line patterns vs. environmental data</a:t>
          </a:r>
        </a:p>
      </dsp:txBody>
      <dsp:txXfrm>
        <a:off x="83616" y="1964819"/>
        <a:ext cx="5110808" cy="1545648"/>
      </dsp:txXfrm>
    </dsp:sp>
    <dsp:sp modelId="{ED980103-86F0-4429-A17E-77075D86C0C8}">
      <dsp:nvSpPr>
        <dsp:cNvPr id="0" name=""/>
        <dsp:cNvSpPr/>
      </dsp:nvSpPr>
      <dsp:spPr>
        <a:xfrm>
          <a:off x="0" y="3663203"/>
          <a:ext cx="5278040" cy="1712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Does the model structure also vary (i.e. is the underlying relationship different for different cycle-lines? Or on the 2020 cycle line, specifically?)</a:t>
          </a:r>
        </a:p>
      </dsp:txBody>
      <dsp:txXfrm>
        <a:off x="83616" y="3746819"/>
        <a:ext cx="5110808" cy="154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5F917-172D-4273-8C01-9F3E654182DF}" type="datetimeFigureOut">
              <a:rPr lang="en-CA" smtClean="0"/>
              <a:t>2022-04-29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AF181-6426-4C69-9218-27067E3024B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063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2A41-709F-4BD4-A802-40CDDB65AF16}" type="datetime1">
              <a:rPr lang="en-CA" smtClean="0"/>
              <a:t>2022-04-29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743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F47E-0B5D-43A2-B1E7-ECA3A5B66062}" type="datetime1">
              <a:rPr lang="en-CA" smtClean="0"/>
              <a:t>2022-04-29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309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D21-46E3-4030-A2CB-5BE7F2EE2076}" type="datetime1">
              <a:rPr lang="en-CA" smtClean="0"/>
              <a:t>2022-04-29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03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51D4-9DFA-4EA1-95EB-C152E83FA9E3}" type="datetime1">
              <a:rPr lang="en-CA" smtClean="0"/>
              <a:t>2022-04-29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744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E8B0-278A-4657-A400-EA897AF1A369}" type="datetime1">
              <a:rPr lang="en-CA" smtClean="0"/>
              <a:t>2022-04-29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74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2EA6-0C80-4F67-81ED-5737313EBA69}" type="datetime1">
              <a:rPr lang="en-CA" smtClean="0"/>
              <a:t>2022-04-29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342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D55A-5E00-47FD-9A1C-70E453C11097}" type="datetime1">
              <a:rPr lang="en-CA" smtClean="0"/>
              <a:t>2022-04-29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10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2EFF-533C-4C11-99D1-C839A2D8A6D4}" type="datetime1">
              <a:rPr lang="en-CA" smtClean="0"/>
              <a:t>2022-04-29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92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8D3B-90F7-41D4-976C-FA4ECA025353}" type="datetime1">
              <a:rPr lang="en-CA" smtClean="0"/>
              <a:t>2022-04-29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527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6AA-4412-4FC5-A4C0-7320990FF848}" type="datetime1">
              <a:rPr lang="en-CA" smtClean="0"/>
              <a:t>2022-04-29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817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6B4E-74B1-47F0-96C4-F9B16C3E36A3}" type="datetime1">
              <a:rPr lang="en-CA" smtClean="0"/>
              <a:t>2022-04-29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248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A9C8-C54B-4B92-9358-BF7B0268BDB0}" type="datetime1">
              <a:rPr lang="en-CA" smtClean="0"/>
              <a:t>2022-04-29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7DFB5-C099-413F-9873-E0A965FD4F6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7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43" y="450221"/>
            <a:ext cx="845455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47DAB-E6E3-48D7-B767-98E243171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1" y="1097339"/>
            <a:ext cx="7508874" cy="2623885"/>
          </a:xfrm>
        </p:spPr>
        <p:txBody>
          <a:bodyPr anchor="ctr">
            <a:normAutofit/>
          </a:bodyPr>
          <a:lstStyle/>
          <a:p>
            <a:r>
              <a:rPr lang="en-US" sz="5700" dirty="0">
                <a:solidFill>
                  <a:srgbClr val="FFFFFF"/>
                </a:solidFill>
              </a:rPr>
              <a:t>PSC Run Timing Considerations 2022</a:t>
            </a:r>
            <a:endParaRPr lang="en-CA" sz="57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17136"/>
            <a:ext cx="1584198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0491" y="4521269"/>
            <a:ext cx="5040623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3C308-CFF9-403F-9058-A4E3BC2EE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1681" y="4868169"/>
            <a:ext cx="4320637" cy="1234345"/>
          </a:xfrm>
        </p:spPr>
        <p:txBody>
          <a:bodyPr anchor="ctr">
            <a:normAutofit lnSpcReduction="10000"/>
          </a:bodyPr>
          <a:lstStyle/>
          <a:p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M. Hague, S. Wong, C. Michielsens</a:t>
            </a:r>
          </a:p>
          <a:p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Joint DFO-PSC Timing Discussion</a:t>
            </a:r>
          </a:p>
          <a:p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May 2, 2022</a:t>
            </a:r>
            <a:endParaRPr lang="en-CA" sz="2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4508" y="4521270"/>
            <a:ext cx="1586592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57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8" y="448055"/>
            <a:ext cx="2560777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D5530-6472-4339-A702-43541500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731519"/>
            <a:ext cx="2133893" cy="3237579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June Update Process</a:t>
            </a:r>
            <a:endParaRPr lang="en-CA" sz="33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7" y="4419227"/>
            <a:ext cx="2560777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3452" y="448055"/>
            <a:ext cx="5766356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B8DD-0EDF-491D-A732-C4C6AD0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81" y="686862"/>
            <a:ext cx="5278194" cy="547512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300" dirty="0"/>
              <a:t>Early Stuart and Chilko median timing, and total northern diversion are replaced by DFO forecasts (at Panel discretion)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300" dirty="0"/>
              <a:t>Timing of remaining stock-groups adjusted by the difference between the Chilko median and the updated </a:t>
            </a:r>
            <a:r>
              <a:rPr lang="en-US" sz="2300" dirty="0" err="1"/>
              <a:t>Chilko</a:t>
            </a:r>
            <a:r>
              <a:rPr lang="en-US" sz="2300" dirty="0"/>
              <a:t> forecast (timing offset between the median and the forecast)</a:t>
            </a:r>
          </a:p>
          <a:p>
            <a:r>
              <a:rPr lang="en-US" sz="2300" dirty="0"/>
              <a:t>Stock-specific diversion is a function of:</a:t>
            </a:r>
          </a:p>
          <a:p>
            <a:pPr lvl="1"/>
            <a:r>
              <a:rPr lang="en-US" sz="2300" dirty="0"/>
              <a:t>Total diversion forecast</a:t>
            </a:r>
          </a:p>
          <a:p>
            <a:pPr lvl="1"/>
            <a:r>
              <a:rPr lang="en-US" sz="2300" dirty="0"/>
              <a:t>Stock-specific timing</a:t>
            </a:r>
          </a:p>
          <a:p>
            <a:pPr lvl="1"/>
            <a:r>
              <a:rPr lang="en-US" sz="2300" dirty="0"/>
              <a:t>Historical cycle-specific daily patterns in diversion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CB440-A8EF-4ED9-A5FC-52B71216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025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8" y="448055"/>
            <a:ext cx="2560777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0C082-2F3C-48F3-824F-E9F0A0C9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731519"/>
            <a:ext cx="2133893" cy="3237579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Suggestions for 2022</a:t>
            </a:r>
            <a:endParaRPr lang="en-CA" sz="31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7" y="4419227"/>
            <a:ext cx="2560777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3452" y="448055"/>
            <a:ext cx="5766356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D47271-228D-9376-030C-8D9205046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185001"/>
              </p:ext>
            </p:extLst>
          </p:nvPr>
        </p:nvGraphicFramePr>
        <p:xfrm>
          <a:off x="3284934" y="687388"/>
          <a:ext cx="5278041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13333-ECB1-44A7-B90A-7A617A36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264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321731"/>
            <a:ext cx="3106572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A272F-D23B-4155-9210-004F40A4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583616"/>
            <a:ext cx="2791605" cy="55205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Steps: 2023 and beyond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127" y="321732"/>
            <a:ext cx="5430574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A4BD-0523-427C-9324-5D438518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0701" y="583616"/>
            <a:ext cx="4945642" cy="57727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Updated marine reconstruction files with improved timing and diversion rate estimates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PSC staff are currently populating a reconstruction database with improved post-season estimates of daily marine abundances from 2003-current at a finer stock resolution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Once complete, it might be useful to explore relationships for Early Shuswap and Late Shuswap timing groups on dominant years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Correlation between Chilko and Late Shuswap timing on dominant years is relatively weak; much stronger relationship for Early Shuswap and Late Shuswap.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Adding timing forecasts for these groups would be beneficial for Fraser River sockeye management</a:t>
            </a:r>
            <a:endParaRPr lang="en-CA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58CF0-D9DA-47EC-B423-2B8C7F64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72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8" y="448055"/>
            <a:ext cx="2560777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FB1AB-F7AB-4092-993E-39D68F92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731519"/>
            <a:ext cx="2133893" cy="3237579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Early Pre-Season Planning</a:t>
            </a:r>
            <a:endParaRPr lang="en-CA" sz="33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7" y="4419227"/>
            <a:ext cx="2560777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3452" y="448055"/>
            <a:ext cx="5766356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4D89-5F6B-457C-8B79-22B0F32B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81" y="686862"/>
            <a:ext cx="5278194" cy="5475129"/>
          </a:xfrm>
        </p:spPr>
        <p:txBody>
          <a:bodyPr anchor="ctr">
            <a:normAutofit/>
          </a:bodyPr>
          <a:lstStyle/>
          <a:p>
            <a:r>
              <a:rPr lang="en-US" sz="2300" dirty="0"/>
              <a:t>The PSC provides historically-based estimates of migration </a:t>
            </a:r>
            <a:r>
              <a:rPr lang="en-US" sz="2300" dirty="0" err="1"/>
              <a:t>behaviour</a:t>
            </a:r>
            <a:r>
              <a:rPr lang="en-US" sz="2300" dirty="0"/>
              <a:t> (timing, spread, diversion rate)</a:t>
            </a:r>
          </a:p>
          <a:p>
            <a:r>
              <a:rPr lang="en-US" sz="2300" dirty="0"/>
              <a:t>Required for parameterizing the simulation model used for pre-season fisheries planning in April, prior to DFO forecasts being available</a:t>
            </a:r>
          </a:p>
          <a:p>
            <a:r>
              <a:rPr lang="en-US" sz="2300" dirty="0"/>
              <a:t>In June for the Fraser Panel meeting, many of the historically-derived inputs for the Planning Model are updated based on environmentally-based forecasts e.g. marine timing, diversion, management adjustments</a:t>
            </a:r>
            <a:endParaRPr lang="en-CA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A952F-A350-4EC0-87FE-E689424E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39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8" y="448055"/>
            <a:ext cx="2560777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13064-F132-44C2-801E-254A0EA6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731519"/>
            <a:ext cx="2133893" cy="3237579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April pre-season run timing analysis</a:t>
            </a:r>
            <a:endParaRPr lang="en-CA" sz="33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7" y="4419227"/>
            <a:ext cx="2560777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3452" y="448055"/>
            <a:ext cx="5766356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B6DD-B7DD-4606-8475-B224666B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81" y="686862"/>
            <a:ext cx="5278194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300" dirty="0"/>
              <a:t>PSC staff do: </a:t>
            </a:r>
          </a:p>
          <a:p>
            <a:r>
              <a:rPr lang="en-US" sz="2300" dirty="0"/>
              <a:t>Annual re-evaluation of stock-specific timing trends and cycle-line differences</a:t>
            </a:r>
          </a:p>
          <a:p>
            <a:r>
              <a:rPr lang="en-US" sz="2300" dirty="0"/>
              <a:t>Annual update of retrospective performance of alternative historical-median timing estimates</a:t>
            </a:r>
          </a:p>
          <a:p>
            <a:pPr lvl="1"/>
            <a:r>
              <a:rPr lang="en-US" sz="2300" dirty="0"/>
              <a:t>All years</a:t>
            </a:r>
          </a:p>
          <a:p>
            <a:pPr lvl="1"/>
            <a:r>
              <a:rPr lang="en-US" sz="2300" dirty="0"/>
              <a:t>Cycle-line specific</a:t>
            </a:r>
          </a:p>
          <a:p>
            <a:pPr lvl="1"/>
            <a:r>
              <a:rPr lang="en-US" sz="2300" dirty="0"/>
              <a:t>Odd/Even</a:t>
            </a:r>
          </a:p>
          <a:p>
            <a:pPr lvl="1"/>
            <a:r>
              <a:rPr lang="en-US" sz="2300" dirty="0"/>
              <a:t>Dominant/Sub-dominant</a:t>
            </a:r>
          </a:p>
          <a:p>
            <a:pPr lvl="1"/>
            <a:r>
              <a:rPr lang="en-US" sz="2300" dirty="0"/>
              <a:t>All years excluding 2020 cycle line/2020 cycle line</a:t>
            </a:r>
            <a:endParaRPr lang="en-CA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6403-64D8-44DD-97A9-64D5B489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733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4981" y="352931"/>
            <a:ext cx="8579094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2950-1EBE-426C-8BA4-AF1FD8B4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52" y="506727"/>
            <a:ext cx="2913856" cy="1526741"/>
          </a:xfrm>
        </p:spPr>
        <p:txBody>
          <a:bodyPr>
            <a:norm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Pre-season run timing analysis</a:t>
            </a:r>
            <a:endParaRPr lang="en-CA" sz="26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54904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540B4-5AA5-4F77-89C9-982DF5DF8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002" y="352931"/>
            <a:ext cx="4957440" cy="1844256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Timing and spread (i.e. standard deviations) estimates are derived for individual reconstructed stock groups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Daily abundances for each reconstruction group are assumed to follow normal distributions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Daily abundances for the overall management group is derived by summing across the curves for the individual components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The derived timing by management group is then compared to the historical distribution observations to ensure consistency</a:t>
            </a:r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ED572-9ED8-4D67-9538-334811DC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1" y="2918223"/>
            <a:ext cx="4169610" cy="2960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8F2D3F-75ED-43E4-B887-7C27501ED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02" y="2904839"/>
            <a:ext cx="4160216" cy="29953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0C751-EFA8-43D5-AD40-BA8B6453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97DFB5-C099-413F-9873-E0A965FD4F62}" type="slidenum">
              <a:rPr lang="en-CA" smtClean="0"/>
              <a:pPr>
                <a:spcAft>
                  <a:spcPts val="600"/>
                </a:spcAft>
              </a:pPr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043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91" y="453981"/>
            <a:ext cx="500634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EBCD6-13E1-404C-A1F8-813E9889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731520"/>
            <a:ext cx="4567428" cy="1426464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What this approach takes into consideration</a:t>
            </a:r>
            <a:endParaRPr lang="en-CA" sz="34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7825" y="461737"/>
            <a:ext cx="1612020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0326" y="453155"/>
            <a:ext cx="161201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90" y="2480956"/>
            <a:ext cx="8448154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B930-D3BE-47B9-BBC6-0C9477C1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092" y="2798385"/>
            <a:ext cx="7948296" cy="328326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Temporal changes in timing </a:t>
            </a:r>
          </a:p>
          <a:p>
            <a:pPr lvl="1"/>
            <a:r>
              <a:rPr lang="en-US" sz="1600" dirty="0"/>
              <a:t>e.g. using all-years or a more recent subset</a:t>
            </a:r>
          </a:p>
          <a:p>
            <a:r>
              <a:rPr lang="en-US" sz="1600" dirty="0"/>
              <a:t>Cycle-line specific differences</a:t>
            </a:r>
          </a:p>
          <a:p>
            <a:pPr lvl="1"/>
            <a:r>
              <a:rPr lang="en-US" sz="1600" dirty="0"/>
              <a:t>e.g. cycle-specific medians, or excluding a specific cycle line</a:t>
            </a:r>
          </a:p>
          <a:p>
            <a:r>
              <a:rPr lang="en-US" sz="1600" dirty="0"/>
              <a:t>Potential impact of co-migrating pink salmon</a:t>
            </a:r>
          </a:p>
          <a:p>
            <a:pPr lvl="1"/>
            <a:r>
              <a:rPr lang="en-US" sz="1600" dirty="0"/>
              <a:t>e.g. odd/even year subsets</a:t>
            </a:r>
          </a:p>
          <a:p>
            <a:r>
              <a:rPr lang="en-US" sz="1600" dirty="0"/>
              <a:t>Relative forecast abundances</a:t>
            </a:r>
          </a:p>
          <a:p>
            <a:pPr lvl="1"/>
            <a:r>
              <a:rPr lang="en-US" sz="1600" dirty="0"/>
              <a:t>e.g. timing of overall management group depends on both the timing and abundance of the individual reconstructed stocks</a:t>
            </a:r>
          </a:p>
          <a:p>
            <a:pPr lvl="1"/>
            <a:r>
              <a:rPr lang="en-US" sz="1600" dirty="0"/>
              <a:t>e.g. years with higher-than-average early timed Chilliwack abundance can push the overall timing of the Early Summer run earlier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AC461-EFA0-4434-82B5-17D4C279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361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8" y="448055"/>
            <a:ext cx="2560777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DB28B-EE18-4EEC-9256-B8B6080F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731519"/>
            <a:ext cx="2133893" cy="3237579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What we do NOT consider</a:t>
            </a:r>
            <a:endParaRPr lang="en-CA" sz="33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7" y="4419227"/>
            <a:ext cx="2560777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3452" y="448055"/>
            <a:ext cx="5766356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660C-31C0-446D-863B-DFFDF134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81" y="686862"/>
            <a:ext cx="5278194" cy="5475129"/>
          </a:xfrm>
        </p:spPr>
        <p:txBody>
          <a:bodyPr anchor="ctr">
            <a:normAutofit/>
          </a:bodyPr>
          <a:lstStyle/>
          <a:p>
            <a:r>
              <a:rPr lang="en-US" sz="2300" dirty="0"/>
              <a:t>Influence of oceanographic considerations which may shift timing earlier/later than the historical median</a:t>
            </a:r>
          </a:p>
          <a:p>
            <a:r>
              <a:rPr lang="en-US" sz="2300" dirty="0"/>
              <a:t>Pre-season we consider each reconstructed stock group independently, but do not include covariation across groups as a predictor </a:t>
            </a:r>
          </a:p>
          <a:p>
            <a:r>
              <a:rPr lang="en-US" sz="2300" dirty="0"/>
              <a:t>In-season, when updated timing data is available for an earlier-timed component, we sometimes update our prediction of later-timed stocks based on the historical relationship </a:t>
            </a:r>
            <a:endParaRPr lang="en-CA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E578E-D0E0-4B4B-96E7-8F1616D1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991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57275-0001-4AF7-84C3-1CAFA6FC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sz="2800" dirty="0"/>
              <a:t>2022 Plan</a:t>
            </a:r>
            <a:endParaRPr lang="en-CA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F040-C171-4755-BF6B-60E88D93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373" y="365125"/>
            <a:ext cx="4501977" cy="1867617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Early Stuart timing does not appear to vary across cycle lines</a:t>
            </a:r>
            <a:endParaRPr lang="en-CA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Early Summer, Summer and Late-run management groups, the 2020 cycle line is often timed earlier than runs in other years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BUT the pattern across finer resolution stock groups within each MU can vary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C59ACB-EF2C-4017-97CB-02EB7B462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6"/>
          <a:stretch/>
        </p:blipFill>
        <p:spPr>
          <a:xfrm>
            <a:off x="628650" y="2167539"/>
            <a:ext cx="7709859" cy="452229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8F61C0-9857-4156-BEFB-91927860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97DFB5-C099-413F-9873-E0A965FD4F62}" type="slidenum">
              <a:rPr lang="en-CA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CA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0F64A-C3E0-4EBE-ACC9-62923823F0A5}"/>
              </a:ext>
            </a:extLst>
          </p:cNvPr>
          <p:cNvSpPr/>
          <p:nvPr/>
        </p:nvSpPr>
        <p:spPr>
          <a:xfrm>
            <a:off x="3738154" y="5084466"/>
            <a:ext cx="683121" cy="9804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66C08-7A3D-4576-B41E-A9639036757D}"/>
              </a:ext>
            </a:extLst>
          </p:cNvPr>
          <p:cNvSpPr/>
          <p:nvPr/>
        </p:nvSpPr>
        <p:spPr>
          <a:xfrm>
            <a:off x="7540272" y="3352390"/>
            <a:ext cx="683121" cy="9044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6DCF4-B718-4CE7-B616-3AE66C8E3EA5}"/>
              </a:ext>
            </a:extLst>
          </p:cNvPr>
          <p:cNvSpPr/>
          <p:nvPr/>
        </p:nvSpPr>
        <p:spPr>
          <a:xfrm>
            <a:off x="7550321" y="5154804"/>
            <a:ext cx="683121" cy="9044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77E1E-C54E-42F0-A343-8AA4A89EAD0A}"/>
              </a:ext>
            </a:extLst>
          </p:cNvPr>
          <p:cNvSpPr txBox="1"/>
          <p:nvPr/>
        </p:nvSpPr>
        <p:spPr>
          <a:xfrm>
            <a:off x="515869" y="2169193"/>
            <a:ext cx="8183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256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9144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DF1E1-2D41-4144-81C3-E62937F7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89439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2022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AB7D4-4207-4195-9B86-9B45E895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48499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700" kern="1200" dirty="0">
                <a:solidFill>
                  <a:srgbClr val="20BAF2"/>
                </a:solidFill>
                <a:latin typeface="+mn-lt"/>
                <a:ea typeface="+mn-ea"/>
                <a:cs typeface="+mn-cs"/>
              </a:rPr>
              <a:t>Current assumptions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1479733"/>
            <a:ext cx="20574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E6F3D7D-F4E1-4CC8-AD99-CEF1D80C4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4" y="2232764"/>
            <a:ext cx="7910222" cy="454837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6026-44BC-4049-94F0-56098047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8</a:t>
            </a:fld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529383-9904-4F77-9ED5-4767AC489C8B}"/>
              </a:ext>
            </a:extLst>
          </p:cNvPr>
          <p:cNvSpPr txBox="1"/>
          <p:nvPr/>
        </p:nvSpPr>
        <p:spPr>
          <a:xfrm>
            <a:off x="394554" y="2232764"/>
            <a:ext cx="8183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440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9144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1FD89-2DA7-4EF7-BA6B-60599E54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89439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2022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15-58E3-43CF-941D-17EE19933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21" y="1548499"/>
            <a:ext cx="8510954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700" kern="1200" dirty="0">
                <a:solidFill>
                  <a:srgbClr val="1EB9F1"/>
                </a:solidFill>
                <a:latin typeface="+mn-lt"/>
                <a:ea typeface="+mn-ea"/>
                <a:cs typeface="+mn-cs"/>
              </a:rPr>
              <a:t>A similar evaluation process is used for the northern diversion rate (for all stocks combined)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1479733"/>
            <a:ext cx="20574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0D4A26A-B593-467A-9EDB-BEDB6B79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7" y="2427541"/>
            <a:ext cx="7235541" cy="399763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8EB3F9-38CC-4B1A-9787-BBF20DAF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DFB5-C099-413F-9873-E0A965FD4F62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993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698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PSC Run Timing Considerations 2022</vt:lpstr>
      <vt:lpstr>Early Pre-Season Planning</vt:lpstr>
      <vt:lpstr>April pre-season run timing analysis</vt:lpstr>
      <vt:lpstr>Pre-season run timing analysis</vt:lpstr>
      <vt:lpstr>What this approach takes into consideration</vt:lpstr>
      <vt:lpstr>What we do NOT consider</vt:lpstr>
      <vt:lpstr>2022 Plan</vt:lpstr>
      <vt:lpstr>2022 Plan</vt:lpstr>
      <vt:lpstr>2022 Plan</vt:lpstr>
      <vt:lpstr>June Update Process</vt:lpstr>
      <vt:lpstr>Suggestions for 2022</vt:lpstr>
      <vt:lpstr>Next Steps: 2023 and beyond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PSC Run Timing Considerations 2022</dc:title>
  <dc:creator>Hague, Merran</dc:creator>
  <cp:lastModifiedBy>Michielsens, Catherine</cp:lastModifiedBy>
  <cp:revision>7</cp:revision>
  <dcterms:created xsi:type="dcterms:W3CDTF">2022-04-29T16:54:39Z</dcterms:created>
  <dcterms:modified xsi:type="dcterms:W3CDTF">2022-04-29T18:26:46Z</dcterms:modified>
</cp:coreProperties>
</file>