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3429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10287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17145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2057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24003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000"/>
    <a:srgbClr val="C1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392"/>
    <p:restoredTop sz="94586"/>
  </p:normalViewPr>
  <p:slideViewPr>
    <p:cSldViewPr snapToGrid="0" snapToObjects="1">
      <p:cViewPr varScale="1">
        <p:scale>
          <a:sx n="50" d="100"/>
          <a:sy n="50" d="100"/>
        </p:scale>
        <p:origin x="216" y="36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Lines of Code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Pseudo-code</c:v>
                </c:pt>
                <c:pt idx="1">
                  <c:v>MILC</c:v>
                </c:pt>
                <c:pt idx="2">
                  <c:v>QUARC</c:v>
                </c:pt>
                <c:pt idx="3">
                  <c:v>QPhiX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3500</c:v>
                </c:pt>
                <c:pt idx="2">
                  <c:v>4000</c:v>
                </c:pt>
                <c:pt idx="3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10-9C49-BC4C-CF07AC6D99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4324703"/>
        <c:axId val="1935028463"/>
      </c:barChart>
      <c:catAx>
        <c:axId val="184432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028463"/>
        <c:crosses val="autoZero"/>
        <c:auto val="1"/>
        <c:lblAlgn val="ctr"/>
        <c:lblOffset val="100"/>
        <c:noMultiLvlLbl val="0"/>
      </c:catAx>
      <c:valAx>
        <c:axId val="193502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4324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855915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8255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8255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8255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8255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8255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8255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1625600" y="3594100"/>
            <a:ext cx="20904200" cy="1917700"/>
          </a:xfrm>
          <a:prstGeom prst="rect">
            <a:avLst/>
          </a:prstGeom>
        </p:spPr>
        <p:txBody>
          <a:bodyPr anchor="b"/>
          <a:lstStyle>
            <a:lvl1pPr>
              <a:defRPr b="0"/>
            </a:lvl1pPr>
          </a:lstStyle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half" idx="1"/>
          </p:nvPr>
        </p:nvSpPr>
        <p:spPr>
          <a:xfrm>
            <a:off x="1625600" y="7708900"/>
            <a:ext cx="20904200" cy="3657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-25400" y="12389445"/>
            <a:ext cx="24430631" cy="1311375"/>
            <a:chOff x="0" y="0"/>
            <a:chExt cx="24430630" cy="1311374"/>
          </a:xfrm>
        </p:grpSpPr>
        <p:sp>
          <p:nvSpPr>
            <p:cNvPr id="18" name="Shape 18"/>
            <p:cNvSpPr/>
            <p:nvPr/>
          </p:nvSpPr>
          <p:spPr>
            <a:xfrm>
              <a:off x="0" y="0"/>
              <a:ext cx="19405799" cy="1311375"/>
            </a:xfrm>
            <a:prstGeom prst="rect">
              <a:avLst/>
            </a:prstGeom>
            <a:gradFill flip="none" rotWithShape="1">
              <a:gsLst>
                <a:gs pos="0">
                  <a:srgbClr val="2F2A2B"/>
                </a:gs>
                <a:gs pos="100000">
                  <a:srgbClr val="CE3C3B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defTabSz="584200">
                <a:defRPr sz="4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Hadrons, Nuclei and Nuclear Matter from QCD</a:t>
              </a:r>
            </a:p>
          </p:txBody>
        </p:sp>
        <p:pic>
          <p:nvPicPr>
            <p:cNvPr id="19" name="dropped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76211" y="147687"/>
              <a:ext cx="1020537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860984" y="109645"/>
              <a:ext cx="3569647" cy="1092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quarter" idx="13"/>
          </p:nvPr>
        </p:nvSpPr>
        <p:spPr>
          <a:xfrm>
            <a:off x="15557500" y="2540000"/>
            <a:ext cx="6464300" cy="8623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1739900" y="6896100"/>
            <a:ext cx="12547600" cy="4635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-25400" y="12389445"/>
            <a:ext cx="24430631" cy="1311375"/>
            <a:chOff x="0" y="0"/>
            <a:chExt cx="24430630" cy="1311374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19405799" cy="1311375"/>
            </a:xfrm>
            <a:prstGeom prst="rect">
              <a:avLst/>
            </a:prstGeom>
            <a:gradFill flip="none" rotWithShape="1">
              <a:gsLst>
                <a:gs pos="0">
                  <a:srgbClr val="2F2A2B"/>
                </a:gs>
                <a:gs pos="100000">
                  <a:srgbClr val="CE3C3B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defTabSz="584200">
                <a:defRPr sz="4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Hadrons, Nuclei and Nuclear Matter from QCD</a:t>
              </a:r>
            </a:p>
          </p:txBody>
        </p:sp>
        <p:pic>
          <p:nvPicPr>
            <p:cNvPr id="41" name="dropped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676211" y="147687"/>
              <a:ext cx="1020537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860984" y="109645"/>
              <a:ext cx="3569647" cy="1092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393700" y="165100"/>
            <a:ext cx="230759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600" b="1"/>
            </a:lvl1pPr>
          </a:lstStyle>
          <a:p>
            <a: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pic" sz="quarter" idx="13"/>
          </p:nvPr>
        </p:nvSpPr>
        <p:spPr>
          <a:xfrm>
            <a:off x="15557500" y="2540000"/>
            <a:ext cx="6464300" cy="86233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1739900" y="6896100"/>
            <a:ext cx="12547600" cy="4635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-25400" y="12389445"/>
            <a:ext cx="24430631" cy="1311375"/>
            <a:chOff x="0" y="0"/>
            <a:chExt cx="24430630" cy="1311374"/>
          </a:xfrm>
        </p:grpSpPr>
        <p:sp>
          <p:nvSpPr>
            <p:cNvPr id="55" name="Shape 55"/>
            <p:cNvSpPr/>
            <p:nvPr/>
          </p:nvSpPr>
          <p:spPr>
            <a:xfrm>
              <a:off x="0" y="0"/>
              <a:ext cx="19405799" cy="1311375"/>
            </a:xfrm>
            <a:prstGeom prst="rect">
              <a:avLst/>
            </a:prstGeom>
            <a:gradFill flip="none" rotWithShape="1">
              <a:gsLst>
                <a:gs pos="0">
                  <a:srgbClr val="2F2A2B"/>
                </a:gs>
                <a:gs pos="100000">
                  <a:srgbClr val="CE3C3B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defTabSz="584200">
                <a:defRPr sz="4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Hadrons, Nuclei and Nuclear Matter from QCD</a:t>
              </a:r>
            </a:p>
          </p:txBody>
        </p:sp>
        <p:pic>
          <p:nvPicPr>
            <p:cNvPr id="56" name="dropped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676211" y="147687"/>
              <a:ext cx="1020537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860984" y="109645"/>
              <a:ext cx="3569647" cy="1092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9" name="Shape 59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93700" y="165100"/>
            <a:ext cx="230759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600" b="1"/>
            </a:lvl1pPr>
          </a:lstStyle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pic" sz="quarter" idx="13"/>
          </p:nvPr>
        </p:nvSpPr>
        <p:spPr>
          <a:xfrm>
            <a:off x="14478000" y="4127500"/>
            <a:ext cx="6083300" cy="8102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half" idx="1"/>
          </p:nvPr>
        </p:nvSpPr>
        <p:spPr>
          <a:xfrm>
            <a:off x="1739900" y="3898900"/>
            <a:ext cx="10210800" cy="854710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6900"/>
              </a:spcBef>
              <a:defRPr sz="4200"/>
            </a:lvl1pPr>
            <a:lvl2pPr>
              <a:spcBef>
                <a:spcPts val="6900"/>
              </a:spcBef>
              <a:buChar char="•"/>
            </a:lvl2pPr>
            <a:lvl3pPr>
              <a:spcBef>
                <a:spcPts val="6900"/>
              </a:spcBef>
            </a:lvl3pPr>
            <a:lvl4pPr>
              <a:spcBef>
                <a:spcPts val="6900"/>
              </a:spcBef>
              <a:buChar char="•"/>
            </a:lvl4pPr>
            <a:lvl5pPr>
              <a:spcBef>
                <a:spcPts val="69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73" name="Group 73"/>
          <p:cNvGrpSpPr/>
          <p:nvPr/>
        </p:nvGrpSpPr>
        <p:grpSpPr>
          <a:xfrm>
            <a:off x="-25400" y="12389445"/>
            <a:ext cx="24430631" cy="1311375"/>
            <a:chOff x="0" y="0"/>
            <a:chExt cx="24430630" cy="1311374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19405799" cy="1311375"/>
            </a:xfrm>
            <a:prstGeom prst="rect">
              <a:avLst/>
            </a:prstGeom>
            <a:gradFill flip="none" rotWithShape="1">
              <a:gsLst>
                <a:gs pos="0">
                  <a:srgbClr val="2F2A2B"/>
                </a:gs>
                <a:gs pos="100000">
                  <a:srgbClr val="CE3C3B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defTabSz="584200">
                <a:defRPr sz="4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Hadrons, Nuclei and Nuclear Matter from QCD</a:t>
              </a:r>
            </a:p>
          </p:txBody>
        </p:sp>
        <p:pic>
          <p:nvPicPr>
            <p:cNvPr id="71" name="dropped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676211" y="147687"/>
              <a:ext cx="1020537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860984" y="109645"/>
              <a:ext cx="3569647" cy="1092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4" name="Shape 74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93700" y="165100"/>
            <a:ext cx="230759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600" b="1"/>
            </a:lvl1pPr>
          </a:lstStyle>
          <a:p>
            <a: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body" sz="half" idx="1"/>
          </p:nvPr>
        </p:nvSpPr>
        <p:spPr>
          <a:xfrm>
            <a:off x="1739900" y="3898900"/>
            <a:ext cx="10210800" cy="854710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6900"/>
              </a:spcBef>
              <a:defRPr sz="4200"/>
            </a:lvl1pPr>
            <a:lvl2pPr>
              <a:spcBef>
                <a:spcPts val="6900"/>
              </a:spcBef>
              <a:buChar char="•"/>
            </a:lvl2pPr>
            <a:lvl3pPr>
              <a:spcBef>
                <a:spcPts val="6900"/>
              </a:spcBef>
            </a:lvl3pPr>
            <a:lvl4pPr>
              <a:spcBef>
                <a:spcPts val="6900"/>
              </a:spcBef>
              <a:buChar char="•"/>
            </a:lvl4pPr>
            <a:lvl5pPr>
              <a:spcBef>
                <a:spcPts val="69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-25400" y="12389445"/>
            <a:ext cx="24430631" cy="1311375"/>
            <a:chOff x="0" y="0"/>
            <a:chExt cx="24430630" cy="1311374"/>
          </a:xfrm>
        </p:grpSpPr>
        <p:sp>
          <p:nvSpPr>
            <p:cNvPr id="84" name="Shape 84"/>
            <p:cNvSpPr/>
            <p:nvPr/>
          </p:nvSpPr>
          <p:spPr>
            <a:xfrm>
              <a:off x="0" y="0"/>
              <a:ext cx="19405799" cy="1311375"/>
            </a:xfrm>
            <a:prstGeom prst="rect">
              <a:avLst/>
            </a:prstGeom>
            <a:gradFill flip="none" rotWithShape="1">
              <a:gsLst>
                <a:gs pos="0">
                  <a:srgbClr val="2F2A2B"/>
                </a:gs>
                <a:gs pos="100000">
                  <a:srgbClr val="CE3C3B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defTabSz="584200">
                <a:defRPr sz="4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Hadrons, Nuclei and Nuclear Matter from QCD</a:t>
              </a:r>
            </a:p>
          </p:txBody>
        </p:sp>
        <p:pic>
          <p:nvPicPr>
            <p:cNvPr id="85" name="dropped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676211" y="147687"/>
              <a:ext cx="1020537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860984" y="109645"/>
              <a:ext cx="3569647" cy="1092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8" name="Shape 88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393700" y="165100"/>
            <a:ext cx="230759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600" b="1"/>
            </a:lvl1pPr>
          </a:lstStyle>
          <a:p>
            <a:r>
              <a:t>Title Text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sz="half" idx="1"/>
          </p:nvPr>
        </p:nvSpPr>
        <p:spPr>
          <a:xfrm>
            <a:off x="13284200" y="3898900"/>
            <a:ext cx="9359900" cy="854710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6900"/>
              </a:spcBef>
              <a:defRPr sz="4200"/>
            </a:lvl1pPr>
            <a:lvl2pPr>
              <a:spcBef>
                <a:spcPts val="6900"/>
              </a:spcBef>
              <a:buChar char="•"/>
            </a:lvl2pPr>
            <a:lvl3pPr>
              <a:spcBef>
                <a:spcPts val="6900"/>
              </a:spcBef>
            </a:lvl3pPr>
            <a:lvl4pPr>
              <a:spcBef>
                <a:spcPts val="6900"/>
              </a:spcBef>
              <a:buChar char="•"/>
            </a:lvl4pPr>
            <a:lvl5pPr>
              <a:spcBef>
                <a:spcPts val="69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01" name="Group 101"/>
          <p:cNvGrpSpPr/>
          <p:nvPr/>
        </p:nvGrpSpPr>
        <p:grpSpPr>
          <a:xfrm>
            <a:off x="-25400" y="12389445"/>
            <a:ext cx="24430631" cy="1311375"/>
            <a:chOff x="0" y="0"/>
            <a:chExt cx="24430630" cy="1311374"/>
          </a:xfrm>
        </p:grpSpPr>
        <p:sp>
          <p:nvSpPr>
            <p:cNvPr id="98" name="Shape 98"/>
            <p:cNvSpPr/>
            <p:nvPr/>
          </p:nvSpPr>
          <p:spPr>
            <a:xfrm>
              <a:off x="0" y="0"/>
              <a:ext cx="19405799" cy="1311375"/>
            </a:xfrm>
            <a:prstGeom prst="rect">
              <a:avLst/>
            </a:prstGeom>
            <a:gradFill flip="none" rotWithShape="1">
              <a:gsLst>
                <a:gs pos="0">
                  <a:srgbClr val="2F2A2B"/>
                </a:gs>
                <a:gs pos="100000">
                  <a:srgbClr val="CE3C3B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defTabSz="584200">
                <a:defRPr sz="4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Hadrons, Nuclei and Nuclear Matter from QCD</a:t>
              </a:r>
            </a:p>
          </p:txBody>
        </p:sp>
        <p:pic>
          <p:nvPicPr>
            <p:cNvPr id="99" name="dropped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676211" y="147687"/>
              <a:ext cx="1020537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860984" y="109645"/>
              <a:ext cx="3569647" cy="1092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2" name="Shape 102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93700" y="165100"/>
            <a:ext cx="230759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600" b="1"/>
            </a:lvl1pPr>
          </a:lstStyle>
          <a:p>
            <a:r>
              <a:t>Title Text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533400" y="2247900"/>
            <a:ext cx="23075900" cy="9512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7" name="Group 117"/>
          <p:cNvGrpSpPr/>
          <p:nvPr/>
        </p:nvGrpSpPr>
        <p:grpSpPr>
          <a:xfrm>
            <a:off x="-25400" y="12389445"/>
            <a:ext cx="24430631" cy="1311375"/>
            <a:chOff x="0" y="0"/>
            <a:chExt cx="24430630" cy="1311374"/>
          </a:xfrm>
        </p:grpSpPr>
        <p:sp>
          <p:nvSpPr>
            <p:cNvPr id="114" name="Shape 114"/>
            <p:cNvSpPr/>
            <p:nvPr/>
          </p:nvSpPr>
          <p:spPr>
            <a:xfrm>
              <a:off x="0" y="0"/>
              <a:ext cx="19405799" cy="1311375"/>
            </a:xfrm>
            <a:prstGeom prst="rect">
              <a:avLst/>
            </a:prstGeom>
            <a:gradFill flip="none" rotWithShape="1">
              <a:gsLst>
                <a:gs pos="0">
                  <a:srgbClr val="2F2A2B"/>
                </a:gs>
                <a:gs pos="100000">
                  <a:srgbClr val="CE3C3B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defTabSz="584200">
                <a:defRPr sz="4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Hadrons, Nuclei and Nuclear Matter from QCD</a:t>
              </a:r>
            </a:p>
          </p:txBody>
        </p:sp>
        <p:pic>
          <p:nvPicPr>
            <p:cNvPr id="115" name="dropped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76211" y="147687"/>
              <a:ext cx="1020537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860984" y="109645"/>
              <a:ext cx="3569647" cy="1092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10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393700" y="165100"/>
            <a:ext cx="230759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54050" y="2247900"/>
            <a:ext cx="23075900" cy="951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 marL="1460500" indent="-698500">
              <a:buChar char="-"/>
              <a:defRPr sz="4200"/>
            </a:lvl2pPr>
            <a:lvl3pPr marL="1905000" indent="-698500">
              <a:defRPr sz="4200"/>
            </a:lvl3pPr>
            <a:lvl4pPr marL="2349500" indent="-698500">
              <a:buChar char="-"/>
              <a:defRPr sz="4200"/>
            </a:lvl4pPr>
            <a:lvl5pPr marL="2794000" indent="-698500">
              <a:defRPr sz="4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" name="Shape 5"/>
          <p:cNvSpPr/>
          <p:nvPr/>
        </p:nvSpPr>
        <p:spPr>
          <a:xfrm>
            <a:off x="-23313" y="12414541"/>
            <a:ext cx="9022934" cy="1311375"/>
          </a:xfrm>
          <a:prstGeom prst="rect">
            <a:avLst/>
          </a:prstGeom>
          <a:gradFill>
            <a:gsLst>
              <a:gs pos="0">
                <a:srgbClr val="2F2A2B"/>
              </a:gs>
              <a:gs pos="100000">
                <a:srgbClr val="CE3C3B"/>
              </a:gs>
            </a:gsLst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defTabSz="584200">
              <a:defRPr sz="4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en-US" sz="2800" b="1" dirty="0"/>
              <a:t>Computing</a:t>
            </a:r>
            <a:r>
              <a:rPr lang="en-US" sz="2800" b="1" baseline="0" dirty="0"/>
              <a:t> Properties of Matter with Leadership Computing Resources</a:t>
            </a:r>
            <a:endParaRPr sz="2800" b="1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4220284" y="12319689"/>
            <a:ext cx="3769690" cy="1178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1D88F0-AEB0-6F41-93D0-DFB75BAE83D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664" y="12414541"/>
            <a:ext cx="1970286" cy="9753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7D5A4E-FEA5-D746-8AB5-273DD644C83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974" y="12568799"/>
            <a:ext cx="3479800" cy="1003300"/>
          </a:xfrm>
          <a:prstGeom prst="rect">
            <a:avLst/>
          </a:prstGeom>
        </p:spPr>
      </p:pic>
      <p:pic>
        <p:nvPicPr>
          <p:cNvPr id="7" name="pasted-image.png"/>
          <p:cNvPicPr>
            <a:picLocks noChangeAspect="1"/>
          </p:cNvPicPr>
          <p:nvPr/>
        </p:nvPicPr>
        <p:blipFill>
          <a:blip r:embed="rId14">
            <a:extLst/>
          </a:blip>
          <a:srcRect/>
          <a:stretch>
            <a:fillRect/>
          </a:stretch>
        </p:blipFill>
        <p:spPr>
          <a:xfrm>
            <a:off x="9160985" y="12642738"/>
            <a:ext cx="5059299" cy="85497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1016000" marR="0" indent="-6985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15602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20047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24492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8937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32493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6049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9605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43161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An LLVM-based DSL Framework for LQCD</a:t>
            </a:r>
            <a:endParaRPr dirty="0"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257907" y="2900774"/>
            <a:ext cx="11336040" cy="388887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981891" indent="-702491" defTabSz="726440">
              <a:spcBef>
                <a:spcPts val="1500"/>
              </a:spcBef>
              <a:defRPr sz="3256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/>
              <a:t>Design and develop a high-productive embedded DSL framework for LQCD to match the best known hand-optimized performance on x86_64 processors</a:t>
            </a:r>
          </a:p>
          <a:p>
            <a:pPr marL="981891" indent="-702491" defTabSz="726440">
              <a:spcBef>
                <a:spcPts val="1500"/>
              </a:spcBef>
              <a:defRPr sz="3256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/>
              <a:t>New compiler techniques for high-performance DSLs using LLVM and C++</a:t>
            </a:r>
            <a:endParaRPr dirty="0"/>
          </a:p>
          <a:p>
            <a:pPr marL="981891" indent="-702491" defTabSz="726440">
              <a:spcBef>
                <a:spcPts val="1500"/>
              </a:spcBef>
              <a:defRPr sz="3256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/>
              <a:t>Improved SIMD vectorization and automation of data-layout and data distribution considerations for LQCD algorithms</a:t>
            </a:r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2070060" y="2921228"/>
            <a:ext cx="12151420" cy="3936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1071154" indent="-766354" algn="l" defTabSz="792479">
              <a:spcBef>
                <a:spcPts val="1700"/>
              </a:spcBef>
              <a:buSzPct val="171000"/>
              <a:buChar char="•"/>
              <a:defRPr sz="3455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/>
              <a:t>Close to </a:t>
            </a:r>
            <a:r>
              <a:rPr lang="en-US" dirty="0" err="1"/>
              <a:t>QPhiX</a:t>
            </a:r>
            <a:r>
              <a:rPr lang="en-US" dirty="0"/>
              <a:t> performance using an automated DSL using one-tenth lines of code for Wilson and Staggered </a:t>
            </a:r>
            <a:r>
              <a:rPr lang="en-US" dirty="0" err="1"/>
              <a:t>Dslash</a:t>
            </a:r>
            <a:r>
              <a:rPr lang="en-US" dirty="0"/>
              <a:t> kernels</a:t>
            </a:r>
            <a:endParaRPr dirty="0"/>
          </a:p>
          <a:p>
            <a:pPr marL="1071154" indent="-766354" algn="l" defTabSz="792479">
              <a:spcBef>
                <a:spcPts val="1700"/>
              </a:spcBef>
              <a:buSzPct val="171000"/>
              <a:buChar char="•"/>
              <a:defRPr sz="3455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/>
              <a:t>Complete iterative solvers in MILC rewritten using drop-in DSL code, fully automating SIMD vectorization and MPI code generation</a:t>
            </a:r>
          </a:p>
          <a:p>
            <a:pPr marL="1071154" indent="-766354" algn="l" defTabSz="792479">
              <a:spcBef>
                <a:spcPts val="1700"/>
              </a:spcBef>
              <a:buSzPct val="171000"/>
              <a:buChar char="•"/>
              <a:defRPr sz="3455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/>
              <a:t>Improvements demonstrate a way forward for combining high programmer productivity with high performance inside LQCD</a:t>
            </a:r>
            <a:endParaRPr dirty="0"/>
          </a:p>
        </p:txBody>
      </p:sp>
      <p:sp>
        <p:nvSpPr>
          <p:cNvPr id="131" name="Shape 131"/>
          <p:cNvSpPr/>
          <p:nvPr/>
        </p:nvSpPr>
        <p:spPr>
          <a:xfrm>
            <a:off x="12269353" y="7747952"/>
            <a:ext cx="11952127" cy="4598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736418" indent="-526868" algn="l" defTabSz="544830">
              <a:spcBef>
                <a:spcPts val="1100"/>
              </a:spcBef>
              <a:buSzPct val="171000"/>
              <a:buChar char="•"/>
              <a:defRPr sz="3168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>
                <a:solidFill>
                  <a:schemeClr val="tx1"/>
                </a:solidFill>
              </a:rPr>
              <a:t>Developed QUARC an array-based data-parallel DSL framework on top of LLVM and C++14</a:t>
            </a:r>
            <a:endParaRPr lang="en-US" b="1" dirty="0">
              <a:solidFill>
                <a:srgbClr val="641303"/>
              </a:solidFill>
            </a:endParaRPr>
          </a:p>
          <a:p>
            <a:pPr marL="736418" indent="-526868" algn="l" defTabSz="544830">
              <a:spcBef>
                <a:spcPts val="1100"/>
              </a:spcBef>
              <a:buSzPct val="171000"/>
              <a:buChar char="•"/>
              <a:defRPr sz="3168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>
                <a:solidFill>
                  <a:schemeClr val="tx1"/>
                </a:solidFill>
              </a:rPr>
              <a:t>Developed a data-placement algebra and transformations for improved SIMD vectorization and automated MPI code-generation</a:t>
            </a:r>
          </a:p>
          <a:p>
            <a:pPr marL="736418" indent="-526868" algn="l" defTabSz="544830">
              <a:spcBef>
                <a:spcPts val="1100"/>
              </a:spcBef>
              <a:buSzPct val="171000"/>
              <a:buChar char="•"/>
              <a:defRPr sz="3168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>
                <a:solidFill>
                  <a:schemeClr val="tx1"/>
                </a:solidFill>
              </a:rPr>
              <a:t>Developed a prototype LQCD DSL, QUICQ, based on QUARC that is an order of magnitude faster than  QDP++ and within 20% of </a:t>
            </a:r>
            <a:r>
              <a:rPr lang="en-US" dirty="0" err="1">
                <a:solidFill>
                  <a:schemeClr val="tx1"/>
                </a:solidFill>
              </a:rPr>
              <a:t>QPhiX</a:t>
            </a:r>
            <a:r>
              <a:rPr lang="en-US" dirty="0">
                <a:solidFill>
                  <a:schemeClr val="tx1"/>
                </a:solidFill>
              </a:rPr>
              <a:t> on Xeon and Xeon Phi servers</a:t>
            </a:r>
          </a:p>
          <a:p>
            <a:pPr marL="736418" indent="-526868" algn="l" defTabSz="544830">
              <a:spcBef>
                <a:spcPts val="1100"/>
              </a:spcBef>
              <a:buSzPct val="171000"/>
              <a:buFontTx/>
              <a:buChar char="•"/>
              <a:defRPr sz="3168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>
                <a:solidFill>
                  <a:schemeClr val="tx1"/>
                </a:solidFill>
              </a:rPr>
              <a:t>QUICQ code acts as a drop-in replacement for the CG solver in MILC</a:t>
            </a:r>
          </a:p>
          <a:p>
            <a:pPr marL="736418" indent="-526868" algn="l" defTabSz="544830">
              <a:spcBef>
                <a:spcPts val="1100"/>
              </a:spcBef>
              <a:buSzPct val="171000"/>
              <a:buChar char="•"/>
              <a:defRPr sz="3168">
                <a:latin typeface="Arial Narrow"/>
                <a:ea typeface="Arial Narrow"/>
                <a:cs typeface="Arial Narrow"/>
                <a:sym typeface="Arial Narrow"/>
              </a:defRPr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 flipV="1">
            <a:off x="104449" y="6857999"/>
            <a:ext cx="24137000" cy="2"/>
          </a:xfrm>
          <a:prstGeom prst="line">
            <a:avLst/>
          </a:prstGeom>
          <a:ln w="635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flipV="1">
            <a:off x="11931650" y="2108200"/>
            <a:ext cx="1" cy="4750525"/>
          </a:xfrm>
          <a:prstGeom prst="line">
            <a:avLst/>
          </a:prstGeom>
          <a:ln w="635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12145920" y="6959263"/>
            <a:ext cx="4927403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Accomplishments</a:t>
            </a:r>
          </a:p>
        </p:txBody>
      </p:sp>
      <p:sp>
        <p:nvSpPr>
          <p:cNvPr id="138" name="Shape 138"/>
          <p:cNvSpPr/>
          <p:nvPr/>
        </p:nvSpPr>
        <p:spPr>
          <a:xfrm>
            <a:off x="12269353" y="2027076"/>
            <a:ext cx="1915394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Impact</a:t>
            </a:r>
          </a:p>
        </p:txBody>
      </p:sp>
      <p:sp>
        <p:nvSpPr>
          <p:cNvPr id="139" name="Shape 139"/>
          <p:cNvSpPr/>
          <p:nvPr/>
        </p:nvSpPr>
        <p:spPr>
          <a:xfrm>
            <a:off x="291565" y="2095500"/>
            <a:ext cx="2940770" cy="718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Objectives</a:t>
            </a:r>
          </a:p>
        </p:txBody>
      </p:sp>
      <p:pic>
        <p:nvPicPr>
          <p:cNvPr id="20" name="Content Placeholder 5">
            <a:extLst>
              <a:ext uri="{FF2B5EF4-FFF2-40B4-BE49-F238E27FC236}">
                <a16:creationId xmlns:a16="http://schemas.microsoft.com/office/drawing/2014/main" id="{9272309D-5286-F94D-83C1-BABBBD074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270" y="8150082"/>
            <a:ext cx="6848380" cy="3876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90E9678D-87B4-0144-AA72-18E2997E4270}"/>
              </a:ext>
            </a:extLst>
          </p:cNvPr>
          <p:cNvSpPr txBox="1">
            <a:spLocks/>
          </p:cNvSpPr>
          <p:nvPr/>
        </p:nvSpPr>
        <p:spPr>
          <a:xfrm>
            <a:off x="3970248" y="6933526"/>
            <a:ext cx="4338340" cy="919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marR="0" indent="2286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6858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9144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11430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13716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1600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18288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hangingPunct="1"/>
            <a:r>
              <a:rPr lang="en-US" sz="4000" dirty="0">
                <a:solidFill>
                  <a:srgbClr val="03095E"/>
                </a:solidFill>
              </a:rPr>
              <a:t>QUARC v/s MILC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73AC08-5C22-B749-84A8-CCFC576AF0DF}"/>
              </a:ext>
            </a:extLst>
          </p:cNvPr>
          <p:cNvSpPr txBox="1"/>
          <p:nvPr/>
        </p:nvSpPr>
        <p:spPr>
          <a:xfrm>
            <a:off x="7683285" y="11993091"/>
            <a:ext cx="2178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48-core Skylake server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2AB3571-BC9B-0243-B4DD-83F90C6E2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573697"/>
              </p:ext>
            </p:extLst>
          </p:nvPr>
        </p:nvGraphicFramePr>
        <p:xfrm>
          <a:off x="291565" y="7584653"/>
          <a:ext cx="4893113" cy="4930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193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Gill Sans</vt:lpstr>
      <vt:lpstr>Helvetica</vt:lpstr>
      <vt:lpstr>Lucida Grande</vt:lpstr>
      <vt:lpstr>Times New Roman</vt:lpstr>
      <vt:lpstr>White</vt:lpstr>
      <vt:lpstr>An LLVM-based DSL Framework for LQCD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QCD Gauge Generation</dc:title>
  <dc:subject/>
  <dc:creator/>
  <cp:keywords/>
  <dc:description/>
  <cp:lastModifiedBy>Diptorup Deb</cp:lastModifiedBy>
  <cp:revision>48</cp:revision>
  <dcterms:modified xsi:type="dcterms:W3CDTF">2019-05-30T00:12:38Z</dcterms:modified>
  <cp:category/>
</cp:coreProperties>
</file>