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3429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10287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17145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2057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24003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000"/>
    <a:srgbClr val="C1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9"/>
    <p:restoredTop sz="94675"/>
  </p:normalViewPr>
  <p:slideViewPr>
    <p:cSldViewPr snapToGrid="0" snapToObjects="1">
      <p:cViewPr>
        <p:scale>
          <a:sx n="50" d="100"/>
          <a:sy n="50" d="100"/>
        </p:scale>
        <p:origin x="1376" y="40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855915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8255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8255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8255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8255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8255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8255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8255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8255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8255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1854200"/>
            <a:ext cx="24434800" cy="889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1625600" y="3594100"/>
            <a:ext cx="20904200" cy="1917700"/>
          </a:xfrm>
          <a:prstGeom prst="rect">
            <a:avLst/>
          </a:prstGeom>
        </p:spPr>
        <p:txBody>
          <a:bodyPr anchor="b"/>
          <a:lstStyle>
            <a:lvl1pPr>
              <a:defRPr b="0"/>
            </a:lvl1pPr>
          </a:lstStyle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half" idx="1"/>
          </p:nvPr>
        </p:nvSpPr>
        <p:spPr>
          <a:xfrm>
            <a:off x="1625600" y="7708900"/>
            <a:ext cx="20904200" cy="3657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  <a:defRPr sz="4800"/>
            </a:lvl2pPr>
            <a:lvl3pPr marL="0" indent="0" algn="ctr">
              <a:spcBef>
                <a:spcPts val="0"/>
              </a:spcBef>
              <a:buSzTx/>
              <a:buNone/>
              <a:defRPr sz="4800"/>
            </a:lvl3pPr>
            <a:lvl4pPr marL="0" indent="0" algn="ctr">
              <a:spcBef>
                <a:spcPts val="0"/>
              </a:spcBef>
              <a:buSzTx/>
              <a:buNone/>
              <a:defRPr sz="4800"/>
            </a:lvl4pPr>
            <a:lvl5pPr marL="0" indent="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-25400" y="12389445"/>
            <a:ext cx="24430631" cy="1311375"/>
            <a:chOff x="0" y="0"/>
            <a:chExt cx="24430630" cy="1311374"/>
          </a:xfrm>
        </p:grpSpPr>
        <p:sp>
          <p:nvSpPr>
            <p:cNvPr id="18" name="Shape 18"/>
            <p:cNvSpPr/>
            <p:nvPr/>
          </p:nvSpPr>
          <p:spPr>
            <a:xfrm>
              <a:off x="0" y="0"/>
              <a:ext cx="19405799" cy="1311375"/>
            </a:xfrm>
            <a:prstGeom prst="rect">
              <a:avLst/>
            </a:prstGeom>
            <a:gradFill flip="none" rotWithShape="1">
              <a:gsLst>
                <a:gs pos="0">
                  <a:srgbClr val="2F2A2B"/>
                </a:gs>
                <a:gs pos="100000">
                  <a:srgbClr val="CE3C3B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noAutofit/>
            </a:bodyPr>
            <a:lstStyle>
              <a:lvl1pPr defTabSz="584200">
                <a:defRPr sz="49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Hadrons, Nuclei and Nuclear Matter from QCD</a:t>
              </a:r>
            </a:p>
          </p:txBody>
        </p:sp>
        <p:pic>
          <p:nvPicPr>
            <p:cNvPr id="19" name="dropped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676211" y="147687"/>
              <a:ext cx="1020537" cy="1016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860984" y="109645"/>
              <a:ext cx="3569647" cy="10920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12128004" y="13093700"/>
            <a:ext cx="10259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12128004" y="13093700"/>
            <a:ext cx="10259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quarter" idx="13"/>
          </p:nvPr>
        </p:nvSpPr>
        <p:spPr>
          <a:xfrm>
            <a:off x="15557500" y="2540000"/>
            <a:ext cx="6464300" cy="86233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1739900" y="6896100"/>
            <a:ext cx="12547600" cy="4635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600"/>
            </a:lvl1pPr>
            <a:lvl2pPr marL="0" indent="0" algn="ctr">
              <a:spcBef>
                <a:spcPts val="0"/>
              </a:spcBef>
              <a:buSzTx/>
              <a:buNone/>
              <a:defRPr sz="4600"/>
            </a:lvl2pPr>
            <a:lvl3pPr marL="0" indent="0" algn="ctr">
              <a:spcBef>
                <a:spcPts val="0"/>
              </a:spcBef>
              <a:buSzTx/>
              <a:buNone/>
              <a:defRPr sz="4600"/>
            </a:lvl3pPr>
            <a:lvl4pPr marL="0" indent="0" algn="ctr">
              <a:spcBef>
                <a:spcPts val="0"/>
              </a:spcBef>
              <a:buSzTx/>
              <a:buNone/>
              <a:defRPr sz="4600"/>
            </a:lvl4pPr>
            <a:lvl5pPr marL="0" indent="0" algn="ctr">
              <a:spcBef>
                <a:spcPts val="0"/>
              </a:spcBef>
              <a:buSzTx/>
              <a:buNone/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-25400" y="12389445"/>
            <a:ext cx="24430631" cy="1311375"/>
            <a:chOff x="0" y="0"/>
            <a:chExt cx="24430630" cy="1311374"/>
          </a:xfrm>
        </p:grpSpPr>
        <p:sp>
          <p:nvSpPr>
            <p:cNvPr id="40" name="Shape 40"/>
            <p:cNvSpPr/>
            <p:nvPr/>
          </p:nvSpPr>
          <p:spPr>
            <a:xfrm>
              <a:off x="0" y="0"/>
              <a:ext cx="19405799" cy="1311375"/>
            </a:xfrm>
            <a:prstGeom prst="rect">
              <a:avLst/>
            </a:prstGeom>
            <a:gradFill flip="none" rotWithShape="1">
              <a:gsLst>
                <a:gs pos="0">
                  <a:srgbClr val="2F2A2B"/>
                </a:gs>
                <a:gs pos="100000">
                  <a:srgbClr val="CE3C3B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noAutofit/>
            </a:bodyPr>
            <a:lstStyle>
              <a:lvl1pPr defTabSz="584200">
                <a:defRPr sz="49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Hadrons, Nuclei and Nuclear Matter from QCD</a:t>
              </a:r>
            </a:p>
          </p:txBody>
        </p:sp>
        <p:pic>
          <p:nvPicPr>
            <p:cNvPr id="41" name="dropped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676211" y="147687"/>
              <a:ext cx="1020537" cy="1016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860984" y="109645"/>
              <a:ext cx="3569647" cy="10920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Shape 44"/>
          <p:cNvSpPr/>
          <p:nvPr/>
        </p:nvSpPr>
        <p:spPr>
          <a:xfrm>
            <a:off x="0" y="1854200"/>
            <a:ext cx="24434800" cy="889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393700" y="165100"/>
            <a:ext cx="230759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600" b="1"/>
            </a:lvl1pPr>
          </a:lstStyle>
          <a:p>
            <a:r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12128004" y="13093700"/>
            <a:ext cx="10259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pic" sz="quarter" idx="13"/>
          </p:nvPr>
        </p:nvSpPr>
        <p:spPr>
          <a:xfrm>
            <a:off x="15557500" y="2540000"/>
            <a:ext cx="6464300" cy="86233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1739900" y="6896100"/>
            <a:ext cx="12547600" cy="4635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600"/>
            </a:lvl1pPr>
            <a:lvl2pPr marL="0" indent="0" algn="ctr">
              <a:spcBef>
                <a:spcPts val="0"/>
              </a:spcBef>
              <a:buSzTx/>
              <a:buNone/>
              <a:defRPr sz="4600"/>
            </a:lvl2pPr>
            <a:lvl3pPr marL="0" indent="0" algn="ctr">
              <a:spcBef>
                <a:spcPts val="0"/>
              </a:spcBef>
              <a:buSzTx/>
              <a:buNone/>
              <a:defRPr sz="4600"/>
            </a:lvl3pPr>
            <a:lvl4pPr marL="0" indent="0" algn="ctr">
              <a:spcBef>
                <a:spcPts val="0"/>
              </a:spcBef>
              <a:buSzTx/>
              <a:buNone/>
              <a:defRPr sz="4600"/>
            </a:lvl4pPr>
            <a:lvl5pPr marL="0" indent="0" algn="ctr">
              <a:spcBef>
                <a:spcPts val="0"/>
              </a:spcBef>
              <a:buSzTx/>
              <a:buNone/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-25400" y="12389445"/>
            <a:ext cx="24430631" cy="1311375"/>
            <a:chOff x="0" y="0"/>
            <a:chExt cx="24430630" cy="1311374"/>
          </a:xfrm>
        </p:grpSpPr>
        <p:sp>
          <p:nvSpPr>
            <p:cNvPr id="55" name="Shape 55"/>
            <p:cNvSpPr/>
            <p:nvPr/>
          </p:nvSpPr>
          <p:spPr>
            <a:xfrm>
              <a:off x="0" y="0"/>
              <a:ext cx="19405799" cy="1311375"/>
            </a:xfrm>
            <a:prstGeom prst="rect">
              <a:avLst/>
            </a:prstGeom>
            <a:gradFill flip="none" rotWithShape="1">
              <a:gsLst>
                <a:gs pos="0">
                  <a:srgbClr val="2F2A2B"/>
                </a:gs>
                <a:gs pos="100000">
                  <a:srgbClr val="CE3C3B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noAutofit/>
            </a:bodyPr>
            <a:lstStyle>
              <a:lvl1pPr defTabSz="584200">
                <a:defRPr sz="49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Hadrons, Nuclei and Nuclear Matter from QCD</a:t>
              </a:r>
            </a:p>
          </p:txBody>
        </p:sp>
        <p:pic>
          <p:nvPicPr>
            <p:cNvPr id="56" name="dropped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676211" y="147687"/>
              <a:ext cx="1020537" cy="1016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860984" y="109645"/>
              <a:ext cx="3569647" cy="10920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9" name="Shape 59"/>
          <p:cNvSpPr/>
          <p:nvPr/>
        </p:nvSpPr>
        <p:spPr>
          <a:xfrm>
            <a:off x="0" y="1854200"/>
            <a:ext cx="24434800" cy="889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393700" y="165100"/>
            <a:ext cx="230759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600" b="1"/>
            </a:lvl1pPr>
          </a:lstStyle>
          <a:p>
            <a: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xfrm>
            <a:off x="12128004" y="13093700"/>
            <a:ext cx="10259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pic" sz="quarter" idx="13"/>
          </p:nvPr>
        </p:nvSpPr>
        <p:spPr>
          <a:xfrm>
            <a:off x="14478000" y="4127500"/>
            <a:ext cx="6083300" cy="81026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half" idx="1"/>
          </p:nvPr>
        </p:nvSpPr>
        <p:spPr>
          <a:xfrm>
            <a:off x="1739900" y="3898900"/>
            <a:ext cx="10210800" cy="854710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6900"/>
              </a:spcBef>
              <a:defRPr sz="4200"/>
            </a:lvl1pPr>
            <a:lvl2pPr>
              <a:spcBef>
                <a:spcPts val="6900"/>
              </a:spcBef>
              <a:buChar char="•"/>
            </a:lvl2pPr>
            <a:lvl3pPr>
              <a:spcBef>
                <a:spcPts val="6900"/>
              </a:spcBef>
            </a:lvl3pPr>
            <a:lvl4pPr>
              <a:spcBef>
                <a:spcPts val="6900"/>
              </a:spcBef>
              <a:buChar char="•"/>
            </a:lvl4pPr>
            <a:lvl5pPr>
              <a:spcBef>
                <a:spcPts val="69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73" name="Group 73"/>
          <p:cNvGrpSpPr/>
          <p:nvPr/>
        </p:nvGrpSpPr>
        <p:grpSpPr>
          <a:xfrm>
            <a:off x="-25400" y="12389445"/>
            <a:ext cx="24430631" cy="1311375"/>
            <a:chOff x="0" y="0"/>
            <a:chExt cx="24430630" cy="1311374"/>
          </a:xfrm>
        </p:grpSpPr>
        <p:sp>
          <p:nvSpPr>
            <p:cNvPr id="70" name="Shape 70"/>
            <p:cNvSpPr/>
            <p:nvPr/>
          </p:nvSpPr>
          <p:spPr>
            <a:xfrm>
              <a:off x="0" y="0"/>
              <a:ext cx="19405799" cy="1311375"/>
            </a:xfrm>
            <a:prstGeom prst="rect">
              <a:avLst/>
            </a:prstGeom>
            <a:gradFill flip="none" rotWithShape="1">
              <a:gsLst>
                <a:gs pos="0">
                  <a:srgbClr val="2F2A2B"/>
                </a:gs>
                <a:gs pos="100000">
                  <a:srgbClr val="CE3C3B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noAutofit/>
            </a:bodyPr>
            <a:lstStyle>
              <a:lvl1pPr defTabSz="584200">
                <a:defRPr sz="49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Hadrons, Nuclei and Nuclear Matter from QCD</a:t>
              </a:r>
            </a:p>
          </p:txBody>
        </p:sp>
        <p:pic>
          <p:nvPicPr>
            <p:cNvPr id="71" name="dropped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676211" y="147687"/>
              <a:ext cx="1020537" cy="1016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860984" y="109645"/>
              <a:ext cx="3569647" cy="10920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4" name="Shape 74"/>
          <p:cNvSpPr/>
          <p:nvPr/>
        </p:nvSpPr>
        <p:spPr>
          <a:xfrm>
            <a:off x="0" y="1854200"/>
            <a:ext cx="24434800" cy="889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93700" y="165100"/>
            <a:ext cx="230759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600" b="1"/>
            </a:lvl1pPr>
          </a:lstStyle>
          <a:p>
            <a:r>
              <a:t>Title Text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xfrm>
            <a:off x="12128004" y="13093700"/>
            <a:ext cx="10259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body" sz="half" idx="1"/>
          </p:nvPr>
        </p:nvSpPr>
        <p:spPr>
          <a:xfrm>
            <a:off x="1739900" y="3898900"/>
            <a:ext cx="10210800" cy="854710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6900"/>
              </a:spcBef>
              <a:defRPr sz="4200"/>
            </a:lvl1pPr>
            <a:lvl2pPr>
              <a:spcBef>
                <a:spcPts val="6900"/>
              </a:spcBef>
              <a:buChar char="•"/>
            </a:lvl2pPr>
            <a:lvl3pPr>
              <a:spcBef>
                <a:spcPts val="6900"/>
              </a:spcBef>
            </a:lvl3pPr>
            <a:lvl4pPr>
              <a:spcBef>
                <a:spcPts val="6900"/>
              </a:spcBef>
              <a:buChar char="•"/>
            </a:lvl4pPr>
            <a:lvl5pPr>
              <a:spcBef>
                <a:spcPts val="69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87" name="Group 87"/>
          <p:cNvGrpSpPr/>
          <p:nvPr/>
        </p:nvGrpSpPr>
        <p:grpSpPr>
          <a:xfrm>
            <a:off x="-25400" y="12389445"/>
            <a:ext cx="24430631" cy="1311375"/>
            <a:chOff x="0" y="0"/>
            <a:chExt cx="24430630" cy="1311374"/>
          </a:xfrm>
        </p:grpSpPr>
        <p:sp>
          <p:nvSpPr>
            <p:cNvPr id="84" name="Shape 84"/>
            <p:cNvSpPr/>
            <p:nvPr/>
          </p:nvSpPr>
          <p:spPr>
            <a:xfrm>
              <a:off x="0" y="0"/>
              <a:ext cx="19405799" cy="1311375"/>
            </a:xfrm>
            <a:prstGeom prst="rect">
              <a:avLst/>
            </a:prstGeom>
            <a:gradFill flip="none" rotWithShape="1">
              <a:gsLst>
                <a:gs pos="0">
                  <a:srgbClr val="2F2A2B"/>
                </a:gs>
                <a:gs pos="100000">
                  <a:srgbClr val="CE3C3B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noAutofit/>
            </a:bodyPr>
            <a:lstStyle>
              <a:lvl1pPr defTabSz="584200">
                <a:defRPr sz="49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Hadrons, Nuclei and Nuclear Matter from QCD</a:t>
              </a:r>
            </a:p>
          </p:txBody>
        </p:sp>
        <p:pic>
          <p:nvPicPr>
            <p:cNvPr id="85" name="dropped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676211" y="147687"/>
              <a:ext cx="1020537" cy="1016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860984" y="109645"/>
              <a:ext cx="3569647" cy="10920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8" name="Shape 88"/>
          <p:cNvSpPr/>
          <p:nvPr/>
        </p:nvSpPr>
        <p:spPr>
          <a:xfrm>
            <a:off x="0" y="1854200"/>
            <a:ext cx="24434800" cy="889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393700" y="165100"/>
            <a:ext cx="230759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600" b="1"/>
            </a:lvl1pPr>
          </a:lstStyle>
          <a:p>
            <a:r>
              <a:t>Title Text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xfrm>
            <a:off x="12128004" y="13093700"/>
            <a:ext cx="10259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body" sz="half" idx="1"/>
          </p:nvPr>
        </p:nvSpPr>
        <p:spPr>
          <a:xfrm>
            <a:off x="13284200" y="3898900"/>
            <a:ext cx="9359900" cy="854710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6900"/>
              </a:spcBef>
              <a:defRPr sz="4200"/>
            </a:lvl1pPr>
            <a:lvl2pPr>
              <a:spcBef>
                <a:spcPts val="6900"/>
              </a:spcBef>
              <a:buChar char="•"/>
            </a:lvl2pPr>
            <a:lvl3pPr>
              <a:spcBef>
                <a:spcPts val="6900"/>
              </a:spcBef>
            </a:lvl3pPr>
            <a:lvl4pPr>
              <a:spcBef>
                <a:spcPts val="6900"/>
              </a:spcBef>
              <a:buChar char="•"/>
            </a:lvl4pPr>
            <a:lvl5pPr>
              <a:spcBef>
                <a:spcPts val="69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01" name="Group 101"/>
          <p:cNvGrpSpPr/>
          <p:nvPr/>
        </p:nvGrpSpPr>
        <p:grpSpPr>
          <a:xfrm>
            <a:off x="-25400" y="12389445"/>
            <a:ext cx="24430631" cy="1311375"/>
            <a:chOff x="0" y="0"/>
            <a:chExt cx="24430630" cy="1311374"/>
          </a:xfrm>
        </p:grpSpPr>
        <p:sp>
          <p:nvSpPr>
            <p:cNvPr id="98" name="Shape 98"/>
            <p:cNvSpPr/>
            <p:nvPr/>
          </p:nvSpPr>
          <p:spPr>
            <a:xfrm>
              <a:off x="0" y="0"/>
              <a:ext cx="19405799" cy="1311375"/>
            </a:xfrm>
            <a:prstGeom prst="rect">
              <a:avLst/>
            </a:prstGeom>
            <a:gradFill flip="none" rotWithShape="1">
              <a:gsLst>
                <a:gs pos="0">
                  <a:srgbClr val="2F2A2B"/>
                </a:gs>
                <a:gs pos="100000">
                  <a:srgbClr val="CE3C3B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noAutofit/>
            </a:bodyPr>
            <a:lstStyle>
              <a:lvl1pPr defTabSz="584200">
                <a:defRPr sz="49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Hadrons, Nuclei and Nuclear Matter from QCD</a:t>
              </a:r>
            </a:p>
          </p:txBody>
        </p:sp>
        <p:pic>
          <p:nvPicPr>
            <p:cNvPr id="99" name="dropped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676211" y="147687"/>
              <a:ext cx="1020537" cy="1016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0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860984" y="109645"/>
              <a:ext cx="3569647" cy="10920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2" name="Shape 102"/>
          <p:cNvSpPr/>
          <p:nvPr/>
        </p:nvSpPr>
        <p:spPr>
          <a:xfrm>
            <a:off x="0" y="1854200"/>
            <a:ext cx="24434800" cy="889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93700" y="165100"/>
            <a:ext cx="230759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600" b="1"/>
            </a:lvl1pPr>
          </a:lstStyle>
          <a:p>
            <a:r>
              <a:t>Title Text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xfrm>
            <a:off x="12128004" y="13093700"/>
            <a:ext cx="10259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0" y="1854200"/>
            <a:ext cx="24434800" cy="889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533400" y="2247900"/>
            <a:ext cx="23075900" cy="9512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17" name="Group 117"/>
          <p:cNvGrpSpPr/>
          <p:nvPr/>
        </p:nvGrpSpPr>
        <p:grpSpPr>
          <a:xfrm>
            <a:off x="-25400" y="12389445"/>
            <a:ext cx="24430631" cy="1311375"/>
            <a:chOff x="0" y="0"/>
            <a:chExt cx="24430630" cy="1311374"/>
          </a:xfrm>
        </p:grpSpPr>
        <p:sp>
          <p:nvSpPr>
            <p:cNvPr id="114" name="Shape 114"/>
            <p:cNvSpPr/>
            <p:nvPr/>
          </p:nvSpPr>
          <p:spPr>
            <a:xfrm>
              <a:off x="0" y="0"/>
              <a:ext cx="19405799" cy="1311375"/>
            </a:xfrm>
            <a:prstGeom prst="rect">
              <a:avLst/>
            </a:prstGeom>
            <a:gradFill flip="none" rotWithShape="1">
              <a:gsLst>
                <a:gs pos="0">
                  <a:srgbClr val="2F2A2B"/>
                </a:gs>
                <a:gs pos="100000">
                  <a:srgbClr val="CE3C3B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noAutofit/>
            </a:bodyPr>
            <a:lstStyle>
              <a:lvl1pPr defTabSz="584200">
                <a:defRPr sz="49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Hadrons, Nuclei and Nuclear Matter from QCD</a:t>
              </a:r>
            </a:p>
          </p:txBody>
        </p:sp>
        <p:pic>
          <p:nvPicPr>
            <p:cNvPr id="115" name="dropped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676211" y="147687"/>
              <a:ext cx="1020537" cy="1016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6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860984" y="109645"/>
              <a:ext cx="3569647" cy="10920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28004" y="13093700"/>
            <a:ext cx="10259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1854200"/>
            <a:ext cx="24434800" cy="88900"/>
          </a:xfrm>
          <a:prstGeom prst="rect">
            <a:avLst/>
          </a:prstGeom>
          <a:blipFill>
            <a:blip r:embed="rId10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393700" y="165100"/>
            <a:ext cx="230759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54050" y="2247900"/>
            <a:ext cx="23075900" cy="951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 marL="1460500" indent="-698500">
              <a:buChar char="-"/>
              <a:defRPr sz="4200"/>
            </a:lvl2pPr>
            <a:lvl3pPr marL="1905000" indent="-698500">
              <a:defRPr sz="4200"/>
            </a:lvl3pPr>
            <a:lvl4pPr marL="2349500" indent="-698500">
              <a:buChar char="-"/>
              <a:defRPr sz="4200"/>
            </a:lvl4pPr>
            <a:lvl5pPr marL="2794000" indent="-698500">
              <a:defRPr sz="4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" name="Shape 5"/>
          <p:cNvSpPr/>
          <p:nvPr/>
        </p:nvSpPr>
        <p:spPr>
          <a:xfrm>
            <a:off x="-23313" y="12414541"/>
            <a:ext cx="10505756" cy="1311375"/>
          </a:xfrm>
          <a:prstGeom prst="rect">
            <a:avLst/>
          </a:prstGeom>
          <a:gradFill>
            <a:gsLst>
              <a:gs pos="0">
                <a:srgbClr val="2F2A2B"/>
              </a:gs>
              <a:gs pos="100000">
                <a:srgbClr val="CE3C3B"/>
              </a:gs>
            </a:gsLst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defTabSz="584200">
              <a:defRPr sz="49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en-US" sz="2800" b="1" dirty="0" smtClean="0"/>
              <a:t>Computing</a:t>
            </a:r>
            <a:r>
              <a:rPr lang="en-US" sz="2800" b="1" baseline="0" dirty="0" smtClean="0"/>
              <a:t> Properties of Matter with Leadership Computing Resources</a:t>
            </a:r>
            <a:endParaRPr sz="2800" b="1" dirty="0"/>
          </a:p>
        </p:txBody>
      </p:sp>
      <p:pic>
        <p:nvPicPr>
          <p:cNvPr id="7" name="pasted-image.png"/>
          <p:cNvPicPr>
            <a:picLocks noChangeAspect="1"/>
          </p:cNvPicPr>
          <p:nvPr/>
        </p:nvPicPr>
        <p:blipFill>
          <a:blip r:embed="rId11">
            <a:extLst/>
          </a:blip>
          <a:srcRect/>
          <a:stretch>
            <a:fillRect/>
          </a:stretch>
        </p:blipFill>
        <p:spPr>
          <a:xfrm>
            <a:off x="10635931" y="12666102"/>
            <a:ext cx="5059299" cy="854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22305871" y="12476775"/>
            <a:ext cx="1756306" cy="11065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5695230" y="12405287"/>
            <a:ext cx="3769690" cy="11780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294321" y="12234695"/>
            <a:ext cx="2746171" cy="164183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1016000" marR="0" indent="-6985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Pct val="171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1560285" marR="0" indent="-798285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Pct val="171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2004785" marR="0" indent="-798285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Pct val="171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2449285" marR="0" indent="-798285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Pct val="171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2893785" marR="0" indent="-798285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Pct val="171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3249385" marR="0" indent="-798285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Pct val="171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3604985" marR="0" indent="-798285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Pct val="171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3960585" marR="0" indent="-798285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Pct val="171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4316185" marR="0" indent="-798285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Pct val="171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9272" y="7677583"/>
            <a:ext cx="2212954" cy="3236649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-29272" y="165100"/>
            <a:ext cx="24413272" cy="1524000"/>
          </a:xfrm>
          <a:prstGeom prst="rect">
            <a:avLst/>
          </a:prstGeom>
        </p:spPr>
        <p:txBody>
          <a:bodyPr/>
          <a:lstStyle>
            <a:lvl1pPr>
              <a:defRPr sz="7600"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6000" dirty="0" smtClean="0"/>
              <a:t>MG Proto: Multigrid LQCD </a:t>
            </a:r>
            <a:r>
              <a:rPr lang="en-US" sz="6000" dirty="0" smtClean="0"/>
              <a:t>Propagators </a:t>
            </a:r>
            <a:r>
              <a:rPr lang="en-US" sz="6000" dirty="0" smtClean="0"/>
              <a:t>for </a:t>
            </a:r>
            <a:r>
              <a:rPr lang="en-US" sz="6000" dirty="0" smtClean="0"/>
              <a:t>M</a:t>
            </a:r>
            <a:r>
              <a:rPr lang="en-US" sz="6000" dirty="0" smtClean="0"/>
              <a:t>ulticore x86 systems</a:t>
            </a:r>
            <a:endParaRPr sz="6000" dirty="0"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257907" y="2824514"/>
            <a:ext cx="11336040" cy="388887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981891" indent="-702491" defTabSz="726440">
              <a:spcBef>
                <a:spcPts val="1500"/>
              </a:spcBef>
              <a:defRPr sz="3256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dirty="0" smtClean="0"/>
              <a:t>Discovery of the</a:t>
            </a:r>
            <a:r>
              <a:rPr dirty="0" smtClean="0"/>
              <a:t> </a:t>
            </a:r>
            <a:r>
              <a:rPr dirty="0"/>
              <a:t>properties of hadronic and nuclear matter through </a:t>
            </a:r>
            <a:r>
              <a:rPr lang="en-US" dirty="0" smtClean="0"/>
              <a:t>world leading </a:t>
            </a:r>
            <a:r>
              <a:rPr dirty="0" smtClean="0"/>
              <a:t>Lattice </a:t>
            </a:r>
            <a:r>
              <a:rPr dirty="0"/>
              <a:t>Quantum Chromodynamics (LQCD) </a:t>
            </a:r>
            <a:r>
              <a:rPr dirty="0" smtClean="0"/>
              <a:t>calculations</a:t>
            </a:r>
            <a:endParaRPr lang="en-US" dirty="0" smtClean="0"/>
          </a:p>
          <a:p>
            <a:pPr marL="981891" indent="-702491" defTabSz="726440">
              <a:spcBef>
                <a:spcPts val="1500"/>
              </a:spcBef>
              <a:defRPr sz="3256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dirty="0" smtClean="0"/>
              <a:t>Extension of the state of the art in LQCD computational capability by the development and integration of advanced algorithms</a:t>
            </a:r>
            <a:endParaRPr dirty="0"/>
          </a:p>
          <a:p>
            <a:pPr marL="981891" indent="-702491" defTabSz="726440">
              <a:spcBef>
                <a:spcPts val="1500"/>
              </a:spcBef>
              <a:defRPr sz="3256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dirty="0"/>
              <a:t>M</a:t>
            </a:r>
            <a:r>
              <a:rPr dirty="0" smtClean="0"/>
              <a:t>aximally exploit</a:t>
            </a:r>
            <a:r>
              <a:rPr lang="en-US" dirty="0" smtClean="0"/>
              <a:t>ing</a:t>
            </a:r>
            <a:r>
              <a:rPr dirty="0" smtClean="0"/>
              <a:t> </a:t>
            </a:r>
            <a:r>
              <a:rPr dirty="0"/>
              <a:t>advanced </a:t>
            </a:r>
            <a:r>
              <a:rPr dirty="0" smtClean="0"/>
              <a:t>hardware </a:t>
            </a:r>
            <a:r>
              <a:rPr dirty="0"/>
              <a:t>capabilities </a:t>
            </a:r>
            <a:r>
              <a:rPr lang="en-US" dirty="0" smtClean="0"/>
              <a:t>of DOE systems such as Cori at NERSC and Theta at ALCF</a:t>
            </a:r>
            <a:endParaRPr dirty="0"/>
          </a:p>
        </p:txBody>
      </p:sp>
      <p:sp>
        <p:nvSpPr>
          <p:cNvPr id="130" name="Shape 130"/>
          <p:cNvSpPr/>
          <p:nvPr/>
        </p:nvSpPr>
        <p:spPr>
          <a:xfrm>
            <a:off x="12070060" y="2921228"/>
            <a:ext cx="12151420" cy="3936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 lnSpcReduction="20000"/>
          </a:bodyPr>
          <a:lstStyle/>
          <a:p>
            <a:pPr marL="1071154" indent="-766354" algn="l" defTabSz="792479">
              <a:spcBef>
                <a:spcPts val="1700"/>
              </a:spcBef>
              <a:buSzPct val="171000"/>
              <a:buChar char="•"/>
              <a:defRPr sz="3455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dirty="0" smtClean="0"/>
              <a:t>Improvements increase the value of allocations on DOE systems such as Cori-KNL and ALCF Theta by </a:t>
            </a:r>
            <a:r>
              <a:rPr lang="en-US" b="1" i="1" dirty="0" smtClean="0">
                <a:solidFill>
                  <a:schemeClr val="accent2"/>
                </a:solidFill>
              </a:rPr>
              <a:t>a near order of magnitude</a:t>
            </a:r>
            <a:r>
              <a:rPr lang="en-US" dirty="0" smtClean="0"/>
              <a:t>, and (re)open other systems for our calculations (e.g. Stampede-2 &amp;  </a:t>
            </a:r>
            <a:r>
              <a:rPr lang="en-US" dirty="0" err="1" smtClean="0"/>
              <a:t>Frontera</a:t>
            </a:r>
            <a:r>
              <a:rPr lang="en-US" dirty="0" smtClean="0"/>
              <a:t> at TACC).</a:t>
            </a:r>
            <a:endParaRPr lang="en-US" dirty="0" smtClean="0"/>
          </a:p>
          <a:p>
            <a:pPr marL="1071154" indent="-766354" algn="l" defTabSz="792479">
              <a:spcBef>
                <a:spcPts val="1700"/>
              </a:spcBef>
              <a:buSzPct val="171000"/>
              <a:buChar char="•"/>
              <a:defRPr sz="3455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dirty="0" smtClean="0"/>
              <a:t>The solver development will enable more efficient gauge generation in the future, building on experience gained with similar work on GPU systems.</a:t>
            </a:r>
          </a:p>
          <a:p>
            <a:pPr marL="1071154" indent="-766354" algn="l" defTabSz="792479">
              <a:spcBef>
                <a:spcPts val="1700"/>
              </a:spcBef>
              <a:buSzPct val="171000"/>
              <a:buChar char="•"/>
              <a:defRPr sz="3455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dirty="0" smtClean="0"/>
              <a:t>The MG Proto library serves as a spring-board for exploration of new programming models for LQCD such as </a:t>
            </a:r>
            <a:r>
              <a:rPr lang="en-US" dirty="0" err="1" smtClean="0"/>
              <a:t>Kokkos</a:t>
            </a:r>
            <a:r>
              <a:rPr lang="en-US" dirty="0" smtClean="0"/>
              <a:t> &amp; </a:t>
            </a:r>
            <a:r>
              <a:rPr lang="en-US" dirty="0" err="1" smtClean="0"/>
              <a:t>SyCL</a:t>
            </a:r>
            <a:r>
              <a:rPr lang="en-US" dirty="0" smtClean="0"/>
              <a:t> for performance portability, e.g. targeting ALCF Aurora in the future.</a:t>
            </a:r>
            <a:endParaRPr dirty="0"/>
          </a:p>
        </p:txBody>
      </p:sp>
      <p:sp>
        <p:nvSpPr>
          <p:cNvPr id="131" name="Shape 131"/>
          <p:cNvSpPr/>
          <p:nvPr/>
        </p:nvSpPr>
        <p:spPr>
          <a:xfrm>
            <a:off x="11358520" y="7747096"/>
            <a:ext cx="12880182" cy="4598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marL="736418" indent="-526868" algn="l" defTabSz="544830">
              <a:spcBef>
                <a:spcPts val="1100"/>
              </a:spcBef>
              <a:buSzPct val="171000"/>
              <a:buChar char="•"/>
              <a:defRPr sz="3168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dirty="0" smtClean="0">
                <a:solidFill>
                  <a:schemeClr val="tx1"/>
                </a:solidFill>
              </a:rPr>
              <a:t>Implemented an Adaptive-Multigrid solver for Lattice QCD on x86 multi-core systems (Intel Knights Landing, </a:t>
            </a:r>
            <a:r>
              <a:rPr lang="en-US" dirty="0" err="1" smtClean="0">
                <a:solidFill>
                  <a:schemeClr val="tx1"/>
                </a:solidFill>
              </a:rPr>
              <a:t>Skylake</a:t>
            </a:r>
            <a:r>
              <a:rPr lang="en-US" dirty="0" smtClean="0">
                <a:solidFill>
                  <a:schemeClr val="tx1"/>
                </a:solidFill>
              </a:rPr>
              <a:t>) with </a:t>
            </a:r>
            <a:r>
              <a:rPr lang="en-US" dirty="0" err="1" smtClean="0">
                <a:solidFill>
                  <a:schemeClr val="tx1"/>
                </a:solidFill>
              </a:rPr>
              <a:t>OpenMP</a:t>
            </a:r>
            <a:r>
              <a:rPr lang="en-US" dirty="0" smtClean="0">
                <a:solidFill>
                  <a:schemeClr val="tx1"/>
                </a:solidFill>
              </a:rPr>
              <a:t> and AVX512 vectorization</a:t>
            </a:r>
          </a:p>
          <a:p>
            <a:pPr marL="736418" indent="-526868" algn="l" defTabSz="544830">
              <a:spcBef>
                <a:spcPts val="1100"/>
              </a:spcBef>
              <a:buSzPct val="171000"/>
              <a:buChar char="•"/>
              <a:defRPr sz="3168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dirty="0" smtClean="0">
                <a:solidFill>
                  <a:schemeClr val="tx1"/>
                </a:solidFill>
              </a:rPr>
              <a:t>The fine level of the Multigrid uses the optimized solvers from the </a:t>
            </a:r>
            <a:r>
              <a:rPr lang="en-US" dirty="0" err="1" smtClean="0">
                <a:solidFill>
                  <a:schemeClr val="tx1"/>
                </a:solidFill>
              </a:rPr>
              <a:t>QPhiX</a:t>
            </a:r>
            <a:r>
              <a:rPr lang="en-US" dirty="0" smtClean="0">
                <a:solidFill>
                  <a:schemeClr val="tx1"/>
                </a:solidFill>
              </a:rPr>
              <a:t> library</a:t>
            </a:r>
          </a:p>
          <a:p>
            <a:pPr marL="736418" indent="-526868" algn="l" defTabSz="544830">
              <a:spcBef>
                <a:spcPts val="1100"/>
              </a:spcBef>
              <a:buSzPct val="171000"/>
              <a:buChar char="•"/>
              <a:defRPr sz="3168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dirty="0" smtClean="0">
                <a:solidFill>
                  <a:schemeClr val="tx1"/>
                </a:solidFill>
              </a:rPr>
              <a:t>Investigated the potential for fine grained nested parallelism within </a:t>
            </a:r>
            <a:r>
              <a:rPr lang="en-US" dirty="0" err="1" smtClean="0">
                <a:solidFill>
                  <a:schemeClr val="tx1"/>
                </a:solidFill>
              </a:rPr>
              <a:t>OpenMP</a:t>
            </a:r>
            <a:r>
              <a:rPr lang="en-US" dirty="0" smtClean="0">
                <a:solidFill>
                  <a:schemeClr val="tx1"/>
                </a:solidFill>
              </a:rPr>
              <a:t> in collaboration with T. </a:t>
            </a:r>
            <a:r>
              <a:rPr lang="en-US" dirty="0" err="1" smtClean="0">
                <a:solidFill>
                  <a:schemeClr val="tx1"/>
                </a:solidFill>
              </a:rPr>
              <a:t>Kurth</a:t>
            </a:r>
            <a:r>
              <a:rPr lang="en-US" dirty="0" smtClean="0">
                <a:solidFill>
                  <a:schemeClr val="tx1"/>
                </a:solidFill>
              </a:rPr>
              <a:t> at </a:t>
            </a:r>
            <a:r>
              <a:rPr lang="en-US" dirty="0" smtClean="0">
                <a:solidFill>
                  <a:schemeClr val="tx1"/>
                </a:solidFill>
              </a:rPr>
              <a:t>NERSC (IXPUG-ISC 17 paper contribution)</a:t>
            </a:r>
            <a:endParaRPr lang="en-US" dirty="0">
              <a:solidFill>
                <a:schemeClr val="tx1"/>
              </a:solidFill>
            </a:endParaRPr>
          </a:p>
          <a:p>
            <a:pPr marL="736418" indent="-526868" algn="l" defTabSz="544830">
              <a:spcBef>
                <a:spcPts val="1100"/>
              </a:spcBef>
              <a:buSzPct val="171000"/>
              <a:buChar char="•"/>
              <a:defRPr sz="3168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dirty="0" smtClean="0">
                <a:solidFill>
                  <a:schemeClr val="tx1"/>
                </a:solidFill>
              </a:rPr>
              <a:t>Investigated </a:t>
            </a:r>
            <a:r>
              <a:rPr lang="en-US" dirty="0" err="1" smtClean="0">
                <a:solidFill>
                  <a:schemeClr val="tx1"/>
                </a:solidFill>
              </a:rPr>
              <a:t>Kokkos</a:t>
            </a:r>
            <a:r>
              <a:rPr lang="en-US" dirty="0" smtClean="0">
                <a:solidFill>
                  <a:schemeClr val="tx1"/>
                </a:solidFill>
              </a:rPr>
              <a:t> for Performance Portability in Wilson-</a:t>
            </a:r>
            <a:r>
              <a:rPr lang="en-US" dirty="0" err="1" smtClean="0">
                <a:solidFill>
                  <a:schemeClr val="tx1"/>
                </a:solidFill>
              </a:rPr>
              <a:t>Dslash</a:t>
            </a:r>
            <a:r>
              <a:rPr lang="en-US" dirty="0" smtClean="0">
                <a:solidFill>
                  <a:schemeClr val="tx1"/>
                </a:solidFill>
              </a:rPr>
              <a:t> kernel during a summer </a:t>
            </a:r>
            <a:r>
              <a:rPr lang="en-US" dirty="0" smtClean="0">
                <a:solidFill>
                  <a:schemeClr val="tx1"/>
                </a:solidFill>
              </a:rPr>
              <a:t>associate visit to NERSC as part of NESAP. </a:t>
            </a:r>
            <a:endParaRPr lang="en-US" dirty="0" smtClean="0">
              <a:solidFill>
                <a:schemeClr val="tx1"/>
              </a:solidFill>
            </a:endParaRPr>
          </a:p>
          <a:p>
            <a:pPr marL="736418" indent="-526868" algn="l" defTabSz="544830">
              <a:spcBef>
                <a:spcPts val="1100"/>
              </a:spcBef>
              <a:buSzPct val="171000"/>
              <a:buChar char="•"/>
              <a:defRPr sz="3168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b="1" i="1" dirty="0" smtClean="0">
                <a:solidFill>
                  <a:schemeClr val="accent2"/>
                </a:solidFill>
              </a:rPr>
              <a:t>7-8x speedup </a:t>
            </a:r>
            <a:r>
              <a:rPr lang="en-US" dirty="0" smtClean="0">
                <a:solidFill>
                  <a:schemeClr val="tx1"/>
                </a:solidFill>
              </a:rPr>
              <a:t>achieved over previous Mixed Precision Iterative Refinement </a:t>
            </a:r>
            <a:r>
              <a:rPr lang="en-US" dirty="0" err="1" smtClean="0">
                <a:solidFill>
                  <a:schemeClr val="tx1"/>
                </a:solidFill>
              </a:rPr>
              <a:t>BiCGStab</a:t>
            </a:r>
            <a:r>
              <a:rPr lang="en-US" dirty="0" smtClean="0">
                <a:solidFill>
                  <a:schemeClr val="tx1"/>
                </a:solidFill>
              </a:rPr>
              <a:t> solvers from the </a:t>
            </a:r>
            <a:r>
              <a:rPr lang="en-US" dirty="0" err="1" smtClean="0">
                <a:solidFill>
                  <a:schemeClr val="tx1"/>
                </a:solidFill>
              </a:rPr>
              <a:t>QPhiX</a:t>
            </a:r>
            <a:r>
              <a:rPr lang="en-US" dirty="0" smtClean="0">
                <a:solidFill>
                  <a:schemeClr val="tx1"/>
                </a:solidFill>
              </a:rPr>
              <a:t> library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for light quark masses</a:t>
            </a:r>
          </a:p>
        </p:txBody>
      </p:sp>
      <p:sp>
        <p:nvSpPr>
          <p:cNvPr id="132" name="Shape 132"/>
          <p:cNvSpPr/>
          <p:nvPr/>
        </p:nvSpPr>
        <p:spPr>
          <a:xfrm flipV="1">
            <a:off x="104449" y="6857999"/>
            <a:ext cx="24137000" cy="2"/>
          </a:xfrm>
          <a:prstGeom prst="line">
            <a:avLst/>
          </a:prstGeom>
          <a:ln w="635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flipV="1">
            <a:off x="11931650" y="2108200"/>
            <a:ext cx="1" cy="4750525"/>
          </a:xfrm>
          <a:prstGeom prst="line">
            <a:avLst/>
          </a:prstGeom>
          <a:ln w="635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0" y="11874264"/>
            <a:ext cx="225672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1700"/>
            </a:pPr>
            <a:r>
              <a:rPr sz="1200" dirty="0"/>
              <a:t>Image Credit:  Joanna Griffin, </a:t>
            </a:r>
          </a:p>
          <a:p>
            <a:pPr>
              <a:defRPr sz="1700"/>
            </a:pPr>
            <a:r>
              <a:rPr sz="1200" dirty="0"/>
              <a:t>Jefferson Lab Public Affairs</a:t>
            </a:r>
          </a:p>
        </p:txBody>
      </p:sp>
      <p:sp>
        <p:nvSpPr>
          <p:cNvPr id="137" name="Shape 137"/>
          <p:cNvSpPr/>
          <p:nvPr/>
        </p:nvSpPr>
        <p:spPr>
          <a:xfrm>
            <a:off x="12145920" y="6959263"/>
            <a:ext cx="4927403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Accomplishments</a:t>
            </a:r>
          </a:p>
        </p:txBody>
      </p:sp>
      <p:sp>
        <p:nvSpPr>
          <p:cNvPr id="138" name="Shape 138"/>
          <p:cNvSpPr/>
          <p:nvPr/>
        </p:nvSpPr>
        <p:spPr>
          <a:xfrm>
            <a:off x="12269353" y="2027076"/>
            <a:ext cx="1915394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Impact</a:t>
            </a:r>
          </a:p>
        </p:txBody>
      </p:sp>
      <p:sp>
        <p:nvSpPr>
          <p:cNvPr id="139" name="Shape 139"/>
          <p:cNvSpPr/>
          <p:nvPr/>
        </p:nvSpPr>
        <p:spPr>
          <a:xfrm>
            <a:off x="291565" y="2095500"/>
            <a:ext cx="2940770" cy="718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Objectives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95137" y="6371006"/>
            <a:ext cx="8347675" cy="6379793"/>
            <a:chOff x="2183682" y="6421806"/>
            <a:chExt cx="8347675" cy="6379793"/>
          </a:xfrm>
        </p:grpSpPr>
        <p:grpSp>
          <p:nvGrpSpPr>
            <p:cNvPr id="3" name="Group 2"/>
            <p:cNvGrpSpPr/>
            <p:nvPr/>
          </p:nvGrpSpPr>
          <p:grpSpPr>
            <a:xfrm>
              <a:off x="2183682" y="6421806"/>
              <a:ext cx="8347675" cy="6379793"/>
              <a:chOff x="1847202" y="6574207"/>
              <a:chExt cx="8055849" cy="6224974"/>
            </a:xfrm>
          </p:grpSpPr>
          <p:sp>
            <p:nvSpPr>
              <p:cNvPr id="9" name="Down Arrow 8"/>
              <p:cNvSpPr/>
              <p:nvPr/>
            </p:nvSpPr>
            <p:spPr>
              <a:xfrm>
                <a:off x="8359012" y="9883272"/>
                <a:ext cx="200787" cy="1030960"/>
              </a:xfrm>
              <a:prstGeom prst="downArrow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>
                  <a:sym typeface="Gill Sans"/>
                </a:endParaRPr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7202" y="6574207"/>
                <a:ext cx="8055849" cy="6224974"/>
              </a:xfrm>
              <a:prstGeom prst="rect">
                <a:avLst/>
              </a:prstGeom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7530359" y="10106480"/>
              <a:ext cx="1401026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spc="0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sym typeface="Helvetica"/>
                </a:rPr>
                <a:t>7.7x speedup</a:t>
              </a:r>
              <a:endPara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sym typeface="Helvetica"/>
              </a:endParaRPr>
            </a:p>
          </p:txBody>
        </p:sp>
      </p:grp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279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Gill Sans</vt:lpstr>
      <vt:lpstr>Helvetica</vt:lpstr>
      <vt:lpstr>Lucida Grande</vt:lpstr>
      <vt:lpstr>White</vt:lpstr>
      <vt:lpstr>MG Proto: Multigrid LQCD Propagators for Multicore x86 systems</vt:lpstr>
    </vt:vector>
  </TitlesOfParts>
  <Manager/>
  <Company/>
  <LinksUpToDate>false</LinksUpToDate>
  <SharedDoc>false</SharedDoc>
  <HyperlinkBase/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QCD Gauge Generation</dc:title>
  <dc:subject/>
  <dc:creator/>
  <cp:keywords/>
  <dc:description/>
  <cp:lastModifiedBy>Microsoft Office User</cp:lastModifiedBy>
  <cp:revision>24</cp:revision>
  <dcterms:modified xsi:type="dcterms:W3CDTF">2019-04-29T16:31:25Z</dcterms:modified>
  <cp:category/>
</cp:coreProperties>
</file>