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3429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10287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17145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2057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24003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8000"/>
    <a:srgbClr val="C1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840" y="-600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855915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825500" latinLnBrk="0">
      <a:defRPr sz="3000">
        <a:latin typeface="Lucida Grande"/>
        <a:ea typeface="Lucida Grande"/>
        <a:cs typeface="Lucida Grande"/>
        <a:sym typeface="Lucida Grande"/>
      </a:defRPr>
    </a:lvl1pPr>
    <a:lvl2pPr indent="228600" defTabSz="825500" latinLnBrk="0">
      <a:defRPr sz="3000">
        <a:latin typeface="Lucida Grande"/>
        <a:ea typeface="Lucida Grande"/>
        <a:cs typeface="Lucida Grande"/>
        <a:sym typeface="Lucida Grande"/>
      </a:defRPr>
    </a:lvl2pPr>
    <a:lvl3pPr indent="457200" defTabSz="825500" latinLnBrk="0">
      <a:defRPr sz="3000">
        <a:latin typeface="Lucida Grande"/>
        <a:ea typeface="Lucida Grande"/>
        <a:cs typeface="Lucida Grande"/>
        <a:sym typeface="Lucida Grande"/>
      </a:defRPr>
    </a:lvl3pPr>
    <a:lvl4pPr indent="685800" defTabSz="825500" latinLnBrk="0">
      <a:defRPr sz="3000">
        <a:latin typeface="Lucida Grande"/>
        <a:ea typeface="Lucida Grande"/>
        <a:cs typeface="Lucida Grande"/>
        <a:sym typeface="Lucida Grande"/>
      </a:defRPr>
    </a:lvl4pPr>
    <a:lvl5pPr indent="914400" defTabSz="825500" latinLnBrk="0">
      <a:defRPr sz="3000">
        <a:latin typeface="Lucida Grande"/>
        <a:ea typeface="Lucida Grande"/>
        <a:cs typeface="Lucida Grande"/>
        <a:sym typeface="Lucida Grande"/>
      </a:defRPr>
    </a:lvl5pPr>
    <a:lvl6pPr indent="1143000" defTabSz="825500" latinLnBrk="0">
      <a:defRPr sz="3000">
        <a:latin typeface="Lucida Grande"/>
        <a:ea typeface="Lucida Grande"/>
        <a:cs typeface="Lucida Grande"/>
        <a:sym typeface="Lucida Grande"/>
      </a:defRPr>
    </a:lvl6pPr>
    <a:lvl7pPr indent="1371600" defTabSz="825500" latinLnBrk="0">
      <a:defRPr sz="3000">
        <a:latin typeface="Lucida Grande"/>
        <a:ea typeface="Lucida Grande"/>
        <a:cs typeface="Lucida Grande"/>
        <a:sym typeface="Lucida Grande"/>
      </a:defRPr>
    </a:lvl7pPr>
    <a:lvl8pPr indent="1600200" defTabSz="825500" latinLnBrk="0">
      <a:defRPr sz="3000">
        <a:latin typeface="Lucida Grande"/>
        <a:ea typeface="Lucida Grande"/>
        <a:cs typeface="Lucida Grande"/>
        <a:sym typeface="Lucida Grande"/>
      </a:defRPr>
    </a:lvl8pPr>
    <a:lvl9pPr indent="1828800" defTabSz="825500" latinLnBrk="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1854200"/>
            <a:ext cx="24434800" cy="889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1625600" y="3594100"/>
            <a:ext cx="20904200" cy="1917700"/>
          </a:xfrm>
          <a:prstGeom prst="rect">
            <a:avLst/>
          </a:prstGeom>
        </p:spPr>
        <p:txBody>
          <a:bodyPr anchor="b"/>
          <a:lstStyle>
            <a:lvl1pPr>
              <a:defRPr b="0"/>
            </a:lvl1pPr>
          </a:lstStyle>
          <a:p>
            <a:r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sz="half" idx="1"/>
          </p:nvPr>
        </p:nvSpPr>
        <p:spPr>
          <a:xfrm>
            <a:off x="1625600" y="7708900"/>
            <a:ext cx="20904200" cy="3657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0" algn="ctr">
              <a:spcBef>
                <a:spcPts val="0"/>
              </a:spcBef>
              <a:buSzTx/>
              <a:buNone/>
              <a:defRPr sz="4800"/>
            </a:lvl2pPr>
            <a:lvl3pPr marL="0" indent="0" algn="ctr">
              <a:spcBef>
                <a:spcPts val="0"/>
              </a:spcBef>
              <a:buSzTx/>
              <a:buNone/>
              <a:defRPr sz="4800"/>
            </a:lvl3pPr>
            <a:lvl4pPr marL="0" indent="0" algn="ctr">
              <a:spcBef>
                <a:spcPts val="0"/>
              </a:spcBef>
              <a:buSzTx/>
              <a:buNone/>
              <a:defRPr sz="4800"/>
            </a:lvl4pPr>
            <a:lvl5pPr marL="0" indent="0" algn="ctr">
              <a:spcBef>
                <a:spcPts val="0"/>
              </a:spcBef>
              <a:buSzTx/>
              <a:buNone/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-25400" y="12389445"/>
            <a:ext cx="24430631" cy="1311375"/>
            <a:chOff x="0" y="0"/>
            <a:chExt cx="24430630" cy="1311374"/>
          </a:xfrm>
        </p:grpSpPr>
        <p:sp>
          <p:nvSpPr>
            <p:cNvPr id="18" name="Shape 18"/>
            <p:cNvSpPr/>
            <p:nvPr/>
          </p:nvSpPr>
          <p:spPr>
            <a:xfrm>
              <a:off x="0" y="0"/>
              <a:ext cx="19405799" cy="1311375"/>
            </a:xfrm>
            <a:prstGeom prst="rect">
              <a:avLst/>
            </a:prstGeom>
            <a:gradFill flip="none" rotWithShape="1">
              <a:gsLst>
                <a:gs pos="0">
                  <a:srgbClr val="2F2A2B"/>
                </a:gs>
                <a:gs pos="100000">
                  <a:srgbClr val="CE3C3B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ctr">
              <a:noAutofit/>
            </a:bodyPr>
            <a:lstStyle>
              <a:lvl1pPr defTabSz="584200">
                <a:defRPr sz="49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r>
                <a:t>Hadrons, Nuclei and Nuclear Matter from QCD</a:t>
              </a:r>
            </a:p>
          </p:txBody>
        </p:sp>
        <p:pic>
          <p:nvPicPr>
            <p:cNvPr id="19" name="dropped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9676211" y="147687"/>
              <a:ext cx="1020537" cy="1016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" name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0860984" y="109645"/>
              <a:ext cx="3569647" cy="10920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xfrm>
            <a:off x="12128004" y="13093700"/>
            <a:ext cx="102592" cy="4719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xfrm>
            <a:off x="12128004" y="13093700"/>
            <a:ext cx="102592" cy="4719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quarter" idx="13"/>
          </p:nvPr>
        </p:nvSpPr>
        <p:spPr>
          <a:xfrm>
            <a:off x="15557500" y="2540000"/>
            <a:ext cx="6464300" cy="86233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1739900" y="6896100"/>
            <a:ext cx="12547600" cy="46355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4600"/>
            </a:lvl1pPr>
            <a:lvl2pPr marL="0" indent="0" algn="ctr">
              <a:spcBef>
                <a:spcPts val="0"/>
              </a:spcBef>
              <a:buSzTx/>
              <a:buNone/>
              <a:defRPr sz="4600"/>
            </a:lvl2pPr>
            <a:lvl3pPr marL="0" indent="0" algn="ctr">
              <a:spcBef>
                <a:spcPts val="0"/>
              </a:spcBef>
              <a:buSzTx/>
              <a:buNone/>
              <a:defRPr sz="4600"/>
            </a:lvl3pPr>
            <a:lvl4pPr marL="0" indent="0" algn="ctr">
              <a:spcBef>
                <a:spcPts val="0"/>
              </a:spcBef>
              <a:buSzTx/>
              <a:buNone/>
              <a:defRPr sz="4600"/>
            </a:lvl4pPr>
            <a:lvl5pPr marL="0" indent="0" algn="ctr">
              <a:spcBef>
                <a:spcPts val="0"/>
              </a:spcBef>
              <a:buSzTx/>
              <a:buNone/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43" name="Group 43"/>
          <p:cNvGrpSpPr/>
          <p:nvPr/>
        </p:nvGrpSpPr>
        <p:grpSpPr>
          <a:xfrm>
            <a:off x="-25400" y="12389445"/>
            <a:ext cx="24430631" cy="1311375"/>
            <a:chOff x="0" y="0"/>
            <a:chExt cx="24430630" cy="1311374"/>
          </a:xfrm>
        </p:grpSpPr>
        <p:sp>
          <p:nvSpPr>
            <p:cNvPr id="40" name="Shape 40"/>
            <p:cNvSpPr/>
            <p:nvPr/>
          </p:nvSpPr>
          <p:spPr>
            <a:xfrm>
              <a:off x="0" y="0"/>
              <a:ext cx="19405799" cy="1311375"/>
            </a:xfrm>
            <a:prstGeom prst="rect">
              <a:avLst/>
            </a:prstGeom>
            <a:gradFill flip="none" rotWithShape="1">
              <a:gsLst>
                <a:gs pos="0">
                  <a:srgbClr val="2F2A2B"/>
                </a:gs>
                <a:gs pos="100000">
                  <a:srgbClr val="CE3C3B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ctr">
              <a:noAutofit/>
            </a:bodyPr>
            <a:lstStyle>
              <a:lvl1pPr defTabSz="584200">
                <a:defRPr sz="49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r>
                <a:t>Hadrons, Nuclei and Nuclear Matter from QCD</a:t>
              </a:r>
            </a:p>
          </p:txBody>
        </p:sp>
        <p:pic>
          <p:nvPicPr>
            <p:cNvPr id="41" name="dropped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9676211" y="147687"/>
              <a:ext cx="1020537" cy="1016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860984" y="109645"/>
              <a:ext cx="3569647" cy="10920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" name="Shape 44"/>
          <p:cNvSpPr/>
          <p:nvPr/>
        </p:nvSpPr>
        <p:spPr>
          <a:xfrm>
            <a:off x="0" y="1854200"/>
            <a:ext cx="24434800" cy="8890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393700" y="165100"/>
            <a:ext cx="230759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600" b="1"/>
            </a:lvl1pPr>
          </a:lstStyle>
          <a:p>
            <a:r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xfrm>
            <a:off x="12128004" y="13093700"/>
            <a:ext cx="102592" cy="4719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pic" sz="quarter" idx="13"/>
          </p:nvPr>
        </p:nvSpPr>
        <p:spPr>
          <a:xfrm>
            <a:off x="15557500" y="2540000"/>
            <a:ext cx="6464300" cy="8623300"/>
          </a:xfrm>
          <a:prstGeom prst="rect">
            <a:avLst/>
          </a:prstGeom>
          <a:ln w="25400"/>
          <a:effectLst>
            <a:reflection stA="50000" endPos="40000" dir="5400000" sy="-100000" algn="bl" rotWithShape="0"/>
          </a:effectLst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1739900" y="6896100"/>
            <a:ext cx="12547600" cy="46355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4600"/>
            </a:lvl1pPr>
            <a:lvl2pPr marL="0" indent="0" algn="ctr">
              <a:spcBef>
                <a:spcPts val="0"/>
              </a:spcBef>
              <a:buSzTx/>
              <a:buNone/>
              <a:defRPr sz="4600"/>
            </a:lvl2pPr>
            <a:lvl3pPr marL="0" indent="0" algn="ctr">
              <a:spcBef>
                <a:spcPts val="0"/>
              </a:spcBef>
              <a:buSzTx/>
              <a:buNone/>
              <a:defRPr sz="4600"/>
            </a:lvl3pPr>
            <a:lvl4pPr marL="0" indent="0" algn="ctr">
              <a:spcBef>
                <a:spcPts val="0"/>
              </a:spcBef>
              <a:buSzTx/>
              <a:buNone/>
              <a:defRPr sz="4600"/>
            </a:lvl4pPr>
            <a:lvl5pPr marL="0" indent="0" algn="ctr">
              <a:spcBef>
                <a:spcPts val="0"/>
              </a:spcBef>
              <a:buSzTx/>
              <a:buNone/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58" name="Group 58"/>
          <p:cNvGrpSpPr/>
          <p:nvPr/>
        </p:nvGrpSpPr>
        <p:grpSpPr>
          <a:xfrm>
            <a:off x="-25400" y="12389445"/>
            <a:ext cx="24430631" cy="1311375"/>
            <a:chOff x="0" y="0"/>
            <a:chExt cx="24430630" cy="1311374"/>
          </a:xfrm>
        </p:grpSpPr>
        <p:sp>
          <p:nvSpPr>
            <p:cNvPr id="55" name="Shape 55"/>
            <p:cNvSpPr/>
            <p:nvPr/>
          </p:nvSpPr>
          <p:spPr>
            <a:xfrm>
              <a:off x="0" y="0"/>
              <a:ext cx="19405799" cy="1311375"/>
            </a:xfrm>
            <a:prstGeom prst="rect">
              <a:avLst/>
            </a:prstGeom>
            <a:gradFill flip="none" rotWithShape="1">
              <a:gsLst>
                <a:gs pos="0">
                  <a:srgbClr val="2F2A2B"/>
                </a:gs>
                <a:gs pos="100000">
                  <a:srgbClr val="CE3C3B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ctr">
              <a:noAutofit/>
            </a:bodyPr>
            <a:lstStyle>
              <a:lvl1pPr defTabSz="584200">
                <a:defRPr sz="49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r>
                <a:t>Hadrons, Nuclei and Nuclear Matter from QCD</a:t>
              </a:r>
            </a:p>
          </p:txBody>
        </p:sp>
        <p:pic>
          <p:nvPicPr>
            <p:cNvPr id="56" name="dropped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9676211" y="147687"/>
              <a:ext cx="1020537" cy="1016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860984" y="109645"/>
              <a:ext cx="3569647" cy="10920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9" name="Shape 59"/>
          <p:cNvSpPr/>
          <p:nvPr/>
        </p:nvSpPr>
        <p:spPr>
          <a:xfrm>
            <a:off x="0" y="1854200"/>
            <a:ext cx="24434800" cy="8890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393700" y="165100"/>
            <a:ext cx="230759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600" b="1"/>
            </a:lvl1pPr>
          </a:lstStyle>
          <a:p>
            <a:r>
              <a:t>Title Text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xfrm>
            <a:off x="12128004" y="13093700"/>
            <a:ext cx="102592" cy="4719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pic" sz="quarter" idx="13"/>
          </p:nvPr>
        </p:nvSpPr>
        <p:spPr>
          <a:xfrm>
            <a:off x="14478000" y="4127500"/>
            <a:ext cx="6083300" cy="81026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body" sz="half" idx="1"/>
          </p:nvPr>
        </p:nvSpPr>
        <p:spPr>
          <a:xfrm>
            <a:off x="1739900" y="3898900"/>
            <a:ext cx="10210800" cy="8547100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6900"/>
              </a:spcBef>
              <a:defRPr sz="4200"/>
            </a:lvl1pPr>
            <a:lvl2pPr>
              <a:spcBef>
                <a:spcPts val="6900"/>
              </a:spcBef>
              <a:buChar char="•"/>
            </a:lvl2pPr>
            <a:lvl3pPr>
              <a:spcBef>
                <a:spcPts val="6900"/>
              </a:spcBef>
            </a:lvl3pPr>
            <a:lvl4pPr>
              <a:spcBef>
                <a:spcPts val="6900"/>
              </a:spcBef>
              <a:buChar char="•"/>
            </a:lvl4pPr>
            <a:lvl5pPr>
              <a:spcBef>
                <a:spcPts val="69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73" name="Group 73"/>
          <p:cNvGrpSpPr/>
          <p:nvPr/>
        </p:nvGrpSpPr>
        <p:grpSpPr>
          <a:xfrm>
            <a:off x="-25400" y="12389445"/>
            <a:ext cx="24430631" cy="1311375"/>
            <a:chOff x="0" y="0"/>
            <a:chExt cx="24430630" cy="1311374"/>
          </a:xfrm>
        </p:grpSpPr>
        <p:sp>
          <p:nvSpPr>
            <p:cNvPr id="70" name="Shape 70"/>
            <p:cNvSpPr/>
            <p:nvPr/>
          </p:nvSpPr>
          <p:spPr>
            <a:xfrm>
              <a:off x="0" y="0"/>
              <a:ext cx="19405799" cy="1311375"/>
            </a:xfrm>
            <a:prstGeom prst="rect">
              <a:avLst/>
            </a:prstGeom>
            <a:gradFill flip="none" rotWithShape="1">
              <a:gsLst>
                <a:gs pos="0">
                  <a:srgbClr val="2F2A2B"/>
                </a:gs>
                <a:gs pos="100000">
                  <a:srgbClr val="CE3C3B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ctr">
              <a:noAutofit/>
            </a:bodyPr>
            <a:lstStyle>
              <a:lvl1pPr defTabSz="584200">
                <a:defRPr sz="49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r>
                <a:t>Hadrons, Nuclei and Nuclear Matter from QCD</a:t>
              </a:r>
            </a:p>
          </p:txBody>
        </p:sp>
        <p:pic>
          <p:nvPicPr>
            <p:cNvPr id="71" name="dropped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9676211" y="147687"/>
              <a:ext cx="1020537" cy="1016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2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860984" y="109645"/>
              <a:ext cx="3569647" cy="10920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4" name="Shape 74"/>
          <p:cNvSpPr/>
          <p:nvPr/>
        </p:nvSpPr>
        <p:spPr>
          <a:xfrm>
            <a:off x="0" y="1854200"/>
            <a:ext cx="24434800" cy="8890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393700" y="165100"/>
            <a:ext cx="230759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600" b="1"/>
            </a:lvl1pPr>
          </a:lstStyle>
          <a:p>
            <a:r>
              <a:t>Title Text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xfrm>
            <a:off x="12128004" y="13093700"/>
            <a:ext cx="102592" cy="4719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body" sz="half" idx="1"/>
          </p:nvPr>
        </p:nvSpPr>
        <p:spPr>
          <a:xfrm>
            <a:off x="1739900" y="3898900"/>
            <a:ext cx="10210800" cy="8547100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6900"/>
              </a:spcBef>
              <a:defRPr sz="4200"/>
            </a:lvl1pPr>
            <a:lvl2pPr>
              <a:spcBef>
                <a:spcPts val="6900"/>
              </a:spcBef>
              <a:buChar char="•"/>
            </a:lvl2pPr>
            <a:lvl3pPr>
              <a:spcBef>
                <a:spcPts val="6900"/>
              </a:spcBef>
            </a:lvl3pPr>
            <a:lvl4pPr>
              <a:spcBef>
                <a:spcPts val="6900"/>
              </a:spcBef>
              <a:buChar char="•"/>
            </a:lvl4pPr>
            <a:lvl5pPr>
              <a:spcBef>
                <a:spcPts val="69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87" name="Group 87"/>
          <p:cNvGrpSpPr/>
          <p:nvPr/>
        </p:nvGrpSpPr>
        <p:grpSpPr>
          <a:xfrm>
            <a:off x="-25400" y="12389445"/>
            <a:ext cx="24430631" cy="1311375"/>
            <a:chOff x="0" y="0"/>
            <a:chExt cx="24430630" cy="1311374"/>
          </a:xfrm>
        </p:grpSpPr>
        <p:sp>
          <p:nvSpPr>
            <p:cNvPr id="84" name="Shape 84"/>
            <p:cNvSpPr/>
            <p:nvPr/>
          </p:nvSpPr>
          <p:spPr>
            <a:xfrm>
              <a:off x="0" y="0"/>
              <a:ext cx="19405799" cy="1311375"/>
            </a:xfrm>
            <a:prstGeom prst="rect">
              <a:avLst/>
            </a:prstGeom>
            <a:gradFill flip="none" rotWithShape="1">
              <a:gsLst>
                <a:gs pos="0">
                  <a:srgbClr val="2F2A2B"/>
                </a:gs>
                <a:gs pos="100000">
                  <a:srgbClr val="CE3C3B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ctr">
              <a:noAutofit/>
            </a:bodyPr>
            <a:lstStyle>
              <a:lvl1pPr defTabSz="584200">
                <a:defRPr sz="49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r>
                <a:t>Hadrons, Nuclei and Nuclear Matter from QCD</a:t>
              </a:r>
            </a:p>
          </p:txBody>
        </p:sp>
        <p:pic>
          <p:nvPicPr>
            <p:cNvPr id="85" name="dropped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9676211" y="147687"/>
              <a:ext cx="1020537" cy="1016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6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860984" y="109645"/>
              <a:ext cx="3569647" cy="10920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8" name="Shape 88"/>
          <p:cNvSpPr/>
          <p:nvPr/>
        </p:nvSpPr>
        <p:spPr>
          <a:xfrm>
            <a:off x="0" y="1854200"/>
            <a:ext cx="24434800" cy="8890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393700" y="165100"/>
            <a:ext cx="230759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600" b="1"/>
            </a:lvl1pPr>
          </a:lstStyle>
          <a:p>
            <a:r>
              <a:t>Title Text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xfrm>
            <a:off x="12128004" y="13093700"/>
            <a:ext cx="102592" cy="4719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body" sz="half" idx="1"/>
          </p:nvPr>
        </p:nvSpPr>
        <p:spPr>
          <a:xfrm>
            <a:off x="13284200" y="3898900"/>
            <a:ext cx="9359900" cy="8547100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6900"/>
              </a:spcBef>
              <a:defRPr sz="4200"/>
            </a:lvl1pPr>
            <a:lvl2pPr>
              <a:spcBef>
                <a:spcPts val="6900"/>
              </a:spcBef>
              <a:buChar char="•"/>
            </a:lvl2pPr>
            <a:lvl3pPr>
              <a:spcBef>
                <a:spcPts val="6900"/>
              </a:spcBef>
            </a:lvl3pPr>
            <a:lvl4pPr>
              <a:spcBef>
                <a:spcPts val="6900"/>
              </a:spcBef>
              <a:buChar char="•"/>
            </a:lvl4pPr>
            <a:lvl5pPr>
              <a:spcBef>
                <a:spcPts val="69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01" name="Group 101"/>
          <p:cNvGrpSpPr/>
          <p:nvPr/>
        </p:nvGrpSpPr>
        <p:grpSpPr>
          <a:xfrm>
            <a:off x="-25400" y="12389445"/>
            <a:ext cx="24430631" cy="1311375"/>
            <a:chOff x="0" y="0"/>
            <a:chExt cx="24430630" cy="1311374"/>
          </a:xfrm>
        </p:grpSpPr>
        <p:sp>
          <p:nvSpPr>
            <p:cNvPr id="98" name="Shape 98"/>
            <p:cNvSpPr/>
            <p:nvPr/>
          </p:nvSpPr>
          <p:spPr>
            <a:xfrm>
              <a:off x="0" y="0"/>
              <a:ext cx="19405799" cy="1311375"/>
            </a:xfrm>
            <a:prstGeom prst="rect">
              <a:avLst/>
            </a:prstGeom>
            <a:gradFill flip="none" rotWithShape="1">
              <a:gsLst>
                <a:gs pos="0">
                  <a:srgbClr val="2F2A2B"/>
                </a:gs>
                <a:gs pos="100000">
                  <a:srgbClr val="CE3C3B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ctr">
              <a:noAutofit/>
            </a:bodyPr>
            <a:lstStyle>
              <a:lvl1pPr defTabSz="584200">
                <a:defRPr sz="49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r>
                <a:t>Hadrons, Nuclei and Nuclear Matter from QCD</a:t>
              </a:r>
            </a:p>
          </p:txBody>
        </p:sp>
        <p:pic>
          <p:nvPicPr>
            <p:cNvPr id="99" name="dropped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9676211" y="147687"/>
              <a:ext cx="1020537" cy="1016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0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860984" y="109645"/>
              <a:ext cx="3569647" cy="10920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2" name="Shape 102"/>
          <p:cNvSpPr/>
          <p:nvPr/>
        </p:nvSpPr>
        <p:spPr>
          <a:xfrm>
            <a:off x="0" y="1854200"/>
            <a:ext cx="24434800" cy="8890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393700" y="165100"/>
            <a:ext cx="230759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600" b="1"/>
            </a:lvl1pPr>
          </a:lstStyle>
          <a:p>
            <a:r>
              <a:t>Title Text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xfrm>
            <a:off x="12128004" y="13093700"/>
            <a:ext cx="102592" cy="4719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0" y="1854200"/>
            <a:ext cx="24434800" cy="889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idx="1"/>
          </p:nvPr>
        </p:nvSpPr>
        <p:spPr>
          <a:xfrm>
            <a:off x="533400" y="2247900"/>
            <a:ext cx="23075900" cy="9512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17" name="Group 117"/>
          <p:cNvGrpSpPr/>
          <p:nvPr/>
        </p:nvGrpSpPr>
        <p:grpSpPr>
          <a:xfrm>
            <a:off x="-25400" y="12389445"/>
            <a:ext cx="24430631" cy="1311375"/>
            <a:chOff x="0" y="0"/>
            <a:chExt cx="24430630" cy="1311374"/>
          </a:xfrm>
        </p:grpSpPr>
        <p:sp>
          <p:nvSpPr>
            <p:cNvPr id="114" name="Shape 114"/>
            <p:cNvSpPr/>
            <p:nvPr/>
          </p:nvSpPr>
          <p:spPr>
            <a:xfrm>
              <a:off x="0" y="0"/>
              <a:ext cx="19405799" cy="1311375"/>
            </a:xfrm>
            <a:prstGeom prst="rect">
              <a:avLst/>
            </a:prstGeom>
            <a:gradFill flip="none" rotWithShape="1">
              <a:gsLst>
                <a:gs pos="0">
                  <a:srgbClr val="2F2A2B"/>
                </a:gs>
                <a:gs pos="100000">
                  <a:srgbClr val="CE3C3B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ctr">
              <a:noAutofit/>
            </a:bodyPr>
            <a:lstStyle>
              <a:lvl1pPr defTabSz="584200">
                <a:defRPr sz="49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r>
                <a:t>Hadrons, Nuclei and Nuclear Matter from QCD</a:t>
              </a:r>
            </a:p>
          </p:txBody>
        </p:sp>
        <p:pic>
          <p:nvPicPr>
            <p:cNvPr id="115" name="droppedImage.tif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9676211" y="147687"/>
              <a:ext cx="1020537" cy="1016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6" name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0860984" y="109645"/>
              <a:ext cx="3569647" cy="10920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28004" y="13093700"/>
            <a:ext cx="102592" cy="4719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3" Type="http://schemas.openxmlformats.org/officeDocument/2006/relationships/image" Target="../media/image5.png"/><Relationship Id="rId1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1854200"/>
            <a:ext cx="24434800" cy="88900"/>
          </a:xfrm>
          <a:prstGeom prst="rect">
            <a:avLst/>
          </a:prstGeom>
          <a:blipFill>
            <a:blip r:embed="rId10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393700" y="165100"/>
            <a:ext cx="230759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654050" y="2247900"/>
            <a:ext cx="23075900" cy="951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 marL="1460500" indent="-698500">
              <a:buChar char="-"/>
              <a:defRPr sz="4200"/>
            </a:lvl2pPr>
            <a:lvl3pPr marL="1905000" indent="-698500">
              <a:defRPr sz="4200"/>
            </a:lvl3pPr>
            <a:lvl4pPr marL="2349500" indent="-698500">
              <a:buChar char="-"/>
              <a:defRPr sz="4200"/>
            </a:lvl4pPr>
            <a:lvl5pPr marL="2794000" indent="-698500">
              <a:defRPr sz="4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" name="Shape 5"/>
          <p:cNvSpPr/>
          <p:nvPr/>
        </p:nvSpPr>
        <p:spPr>
          <a:xfrm>
            <a:off x="-23313" y="12414541"/>
            <a:ext cx="10505756" cy="1311375"/>
          </a:xfrm>
          <a:prstGeom prst="rect">
            <a:avLst/>
          </a:prstGeom>
          <a:gradFill>
            <a:gsLst>
              <a:gs pos="0">
                <a:srgbClr val="2F2A2B"/>
              </a:gs>
              <a:gs pos="100000">
                <a:srgbClr val="CE3C3B"/>
              </a:gs>
            </a:gsLst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defTabSz="584200">
              <a:defRPr sz="49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en-US" sz="2800" b="1" dirty="0" smtClean="0"/>
              <a:t>Computing</a:t>
            </a:r>
            <a:r>
              <a:rPr lang="en-US" sz="2800" b="1" baseline="0" dirty="0" smtClean="0"/>
              <a:t> Properties of Matter with Leadership Computing Resources</a:t>
            </a:r>
            <a:endParaRPr sz="2800" b="1" dirty="0"/>
          </a:p>
        </p:txBody>
      </p:sp>
      <p:pic>
        <p:nvPicPr>
          <p:cNvPr id="7" name="pasted-image.png"/>
          <p:cNvPicPr>
            <a:picLocks noChangeAspect="1"/>
          </p:cNvPicPr>
          <p:nvPr/>
        </p:nvPicPr>
        <p:blipFill>
          <a:blip r:embed="rId11">
            <a:extLst/>
          </a:blip>
          <a:srcRect/>
          <a:stretch>
            <a:fillRect/>
          </a:stretch>
        </p:blipFill>
        <p:spPr>
          <a:xfrm>
            <a:off x="10635931" y="12666102"/>
            <a:ext cx="5059299" cy="854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22305871" y="12476775"/>
            <a:ext cx="1756306" cy="11065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5695230" y="12405287"/>
            <a:ext cx="3769690" cy="11780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9294321" y="12234695"/>
            <a:ext cx="2746171" cy="164183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xmlns:p14="http://schemas.microsoft.com/office/powerpoint/2010/main"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1016000" marR="0" indent="-6985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Pct val="171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1560285" marR="0" indent="-798285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Pct val="171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2004785" marR="0" indent="-798285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Pct val="171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2449285" marR="0" indent="-798285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Pct val="171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2893785" marR="0" indent="-798285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Pct val="171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3249385" marR="0" indent="-798285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Pct val="171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3604985" marR="0" indent="-798285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Pct val="171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3960585" marR="0" indent="-798285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Pct val="171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4316185" marR="0" indent="-798285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Pct val="171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774" y="8889396"/>
            <a:ext cx="2212954" cy="3236649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600"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smtClean="0"/>
              <a:t>Accelerating</a:t>
            </a:r>
            <a:r>
              <a:rPr lang="en-US" dirty="0" smtClean="0"/>
              <a:t> QCD Gauge Generation on GPUs</a:t>
            </a:r>
            <a:endParaRPr dirty="0"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xfrm>
            <a:off x="257907" y="2824514"/>
            <a:ext cx="11336040" cy="388887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981891" indent="-702491" defTabSz="726440">
              <a:spcBef>
                <a:spcPts val="1500"/>
              </a:spcBef>
              <a:defRPr sz="3256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en-US" dirty="0" smtClean="0"/>
              <a:t>Discovery of the</a:t>
            </a:r>
            <a:r>
              <a:rPr dirty="0" smtClean="0"/>
              <a:t> </a:t>
            </a:r>
            <a:r>
              <a:rPr dirty="0"/>
              <a:t>properties of hadronic and nuclear matter through </a:t>
            </a:r>
            <a:r>
              <a:rPr lang="en-US" dirty="0" smtClean="0"/>
              <a:t>world leading </a:t>
            </a:r>
            <a:r>
              <a:rPr dirty="0" smtClean="0"/>
              <a:t>Lattice </a:t>
            </a:r>
            <a:r>
              <a:rPr dirty="0"/>
              <a:t>Quantum Chromodynamics (LQCD) </a:t>
            </a:r>
            <a:r>
              <a:rPr dirty="0" smtClean="0"/>
              <a:t>calculations</a:t>
            </a:r>
            <a:endParaRPr lang="en-US" dirty="0" smtClean="0"/>
          </a:p>
          <a:p>
            <a:pPr marL="981891" indent="-702491" defTabSz="726440">
              <a:spcBef>
                <a:spcPts val="1500"/>
              </a:spcBef>
              <a:defRPr sz="3256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en-US" dirty="0" smtClean="0"/>
              <a:t>Extension of the state of the art in LQCD computational capability by the development and integration of advanced algorithms</a:t>
            </a:r>
            <a:endParaRPr dirty="0"/>
          </a:p>
          <a:p>
            <a:pPr marL="981891" indent="-702491" defTabSz="726440">
              <a:spcBef>
                <a:spcPts val="1500"/>
              </a:spcBef>
              <a:defRPr sz="3256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en-US" dirty="0"/>
              <a:t>M</a:t>
            </a:r>
            <a:r>
              <a:rPr dirty="0" smtClean="0"/>
              <a:t>aximally exploit</a:t>
            </a:r>
            <a:r>
              <a:rPr lang="en-US" dirty="0" smtClean="0"/>
              <a:t>ing</a:t>
            </a:r>
            <a:r>
              <a:rPr dirty="0" smtClean="0"/>
              <a:t> </a:t>
            </a:r>
            <a:r>
              <a:rPr dirty="0"/>
              <a:t>advanced leadership hardware capabilities such as GPUs in </a:t>
            </a:r>
            <a:r>
              <a:rPr lang="en-US" dirty="0" smtClean="0"/>
              <a:t>OLCF Titan and OLCF Summit</a:t>
            </a:r>
            <a:endParaRPr dirty="0"/>
          </a:p>
        </p:txBody>
      </p:sp>
      <p:sp>
        <p:nvSpPr>
          <p:cNvPr id="130" name="Shape 130"/>
          <p:cNvSpPr/>
          <p:nvPr/>
        </p:nvSpPr>
        <p:spPr>
          <a:xfrm>
            <a:off x="12070060" y="2921228"/>
            <a:ext cx="12151420" cy="3936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92500" lnSpcReduction="10000"/>
          </a:bodyPr>
          <a:lstStyle/>
          <a:p>
            <a:pPr marL="1071154" indent="-766354" algn="l" defTabSz="792479">
              <a:spcBef>
                <a:spcPts val="1700"/>
              </a:spcBef>
              <a:buSzPct val="171000"/>
              <a:buChar char="•"/>
              <a:defRPr sz="3455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en-US" dirty="0" smtClean="0"/>
              <a:t>Nearly 2 orders of magnitude efficiency increase for gauge generation using OLCF Summit</a:t>
            </a:r>
            <a:endParaRPr dirty="0"/>
          </a:p>
          <a:p>
            <a:pPr marL="1071154" indent="-766354" algn="l" defTabSz="792479">
              <a:spcBef>
                <a:spcPts val="1700"/>
              </a:spcBef>
              <a:buSzPct val="171000"/>
              <a:buChar char="•"/>
              <a:defRPr sz="3455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en-US" dirty="0" smtClean="0"/>
              <a:t>Titan improvements bring nearly an order of magnitude increase in value from existing INCITE allocation for USQCD gauge generation program</a:t>
            </a:r>
          </a:p>
          <a:p>
            <a:pPr marL="1071154" indent="-766354" algn="l" defTabSz="792479">
              <a:spcBef>
                <a:spcPts val="1700"/>
              </a:spcBef>
              <a:buSzPct val="171000"/>
              <a:buChar char="•"/>
              <a:defRPr sz="3455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en-US" dirty="0" smtClean="0"/>
              <a:t>Improvements fundamentally shift the balance of costs between gauge generation and gauge field analysis, allowing previously </a:t>
            </a:r>
            <a:r>
              <a:rPr lang="en-US" dirty="0" smtClean="0"/>
              <a:t>unaffordable calculations</a:t>
            </a:r>
            <a:endParaRPr dirty="0"/>
          </a:p>
        </p:txBody>
      </p:sp>
      <p:sp>
        <p:nvSpPr>
          <p:cNvPr id="131" name="Shape 131"/>
          <p:cNvSpPr/>
          <p:nvPr/>
        </p:nvSpPr>
        <p:spPr>
          <a:xfrm>
            <a:off x="11358520" y="7747096"/>
            <a:ext cx="12880182" cy="4598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736418" indent="-526868" algn="l" defTabSz="544830">
              <a:spcBef>
                <a:spcPts val="1100"/>
              </a:spcBef>
              <a:buSzPct val="171000"/>
              <a:buChar char="•"/>
              <a:defRPr sz="3168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~9x </a:t>
            </a:r>
            <a:r>
              <a:rPr lang="en-US" dirty="0" err="1" smtClean="0">
                <a:solidFill>
                  <a:schemeClr val="tx1"/>
                </a:solidFill>
              </a:rPr>
              <a:t>wallclock</a:t>
            </a:r>
            <a:r>
              <a:rPr lang="en-US" dirty="0" smtClean="0">
                <a:solidFill>
                  <a:schemeClr val="tx1"/>
                </a:solidFill>
              </a:rPr>
              <a:t> speed-up on Summit using </a:t>
            </a:r>
            <a:r>
              <a:rPr lang="en-US" b="1" dirty="0" smtClean="0">
                <a:solidFill>
                  <a:srgbClr val="641303"/>
                </a:solidFill>
              </a:rPr>
              <a:t>8x</a:t>
            </a:r>
            <a:r>
              <a:rPr lang="en-US" dirty="0" smtClean="0">
                <a:solidFill>
                  <a:schemeClr val="tx1"/>
                </a:solidFill>
              </a:rPr>
              <a:t> fewer GPUs than Titan</a:t>
            </a:r>
            <a:r>
              <a:rPr lang="en-US" b="1" dirty="0" smtClean="0">
                <a:solidFill>
                  <a:srgbClr val="641303"/>
                </a:solidFill>
              </a:rPr>
              <a:t>: ~73x improvement in computational efficiency</a:t>
            </a:r>
          </a:p>
          <a:p>
            <a:pPr marL="736418" indent="-526868" algn="l" defTabSz="544830">
              <a:spcBef>
                <a:spcPts val="1100"/>
              </a:spcBef>
              <a:buSzPct val="171000"/>
              <a:buChar char="•"/>
              <a:defRPr sz="3168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en-US" dirty="0" smtClean="0">
                <a:solidFill>
                  <a:schemeClr val="tx1"/>
                </a:solidFill>
              </a:rPr>
              <a:t>Moved Multi-grid set-up phase in QUDA library entirely to GPUs allowing its </a:t>
            </a:r>
            <a:r>
              <a:rPr lang="en-US" smtClean="0">
                <a:solidFill>
                  <a:schemeClr val="tx1"/>
                </a:solidFill>
              </a:rPr>
              <a:t>use in gauge </a:t>
            </a:r>
            <a:r>
              <a:rPr lang="en-US" dirty="0" smtClean="0">
                <a:solidFill>
                  <a:schemeClr val="tx1"/>
                </a:solidFill>
              </a:rPr>
              <a:t>generation, and added extra optimizations (K. Clark, NVIDIA)</a:t>
            </a:r>
          </a:p>
          <a:p>
            <a:pPr marL="736418" indent="-526868" algn="l" defTabSz="544830">
              <a:spcBef>
                <a:spcPts val="1100"/>
              </a:spcBef>
              <a:buSzPct val="171000"/>
              <a:buChar char="•"/>
              <a:defRPr sz="3168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en-US" dirty="0" smtClean="0">
                <a:solidFill>
                  <a:schemeClr val="tx1"/>
                </a:solidFill>
              </a:rPr>
              <a:t>Multi-grid solver integrated into Gauge Generation code (B. Joo, </a:t>
            </a:r>
            <a:r>
              <a:rPr lang="en-US" dirty="0" err="1" smtClean="0">
                <a:solidFill>
                  <a:schemeClr val="tx1"/>
                </a:solidFill>
              </a:rPr>
              <a:t>JLab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736418" indent="-526868" algn="l" defTabSz="544830">
              <a:spcBef>
                <a:spcPts val="1100"/>
              </a:spcBef>
              <a:buSzPct val="171000"/>
              <a:buChar char="•"/>
              <a:defRPr sz="3168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en-US" dirty="0" smtClean="0">
                <a:solidFill>
                  <a:schemeClr val="tx1"/>
                </a:solidFill>
              </a:rPr>
              <a:t>Developed Force-Gradient Time-stepper for Chroma (B. Yoon, LANL)</a:t>
            </a:r>
          </a:p>
          <a:p>
            <a:pPr marL="736418" indent="-526868" algn="l" defTabSz="544830">
              <a:spcBef>
                <a:spcPts val="1100"/>
              </a:spcBef>
              <a:buSzPct val="171000"/>
              <a:buChar char="•"/>
              <a:defRPr sz="3168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en-US" dirty="0" smtClean="0">
                <a:solidFill>
                  <a:schemeClr val="tx1"/>
                </a:solidFill>
              </a:rPr>
              <a:t>Re-tuned Hamiltonian splitting and multi-level integration scheme enabled by these advances (B. Joo, </a:t>
            </a:r>
            <a:r>
              <a:rPr lang="en-US" dirty="0" err="1" smtClean="0">
                <a:solidFill>
                  <a:schemeClr val="tx1"/>
                </a:solidFill>
              </a:rPr>
              <a:t>JLab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dirty="0"/>
          </a:p>
        </p:txBody>
      </p:sp>
      <p:sp>
        <p:nvSpPr>
          <p:cNvPr id="132" name="Shape 132"/>
          <p:cNvSpPr/>
          <p:nvPr/>
        </p:nvSpPr>
        <p:spPr>
          <a:xfrm flipV="1">
            <a:off x="104449" y="6857999"/>
            <a:ext cx="24137000" cy="2"/>
          </a:xfrm>
          <a:prstGeom prst="line">
            <a:avLst/>
          </a:prstGeom>
          <a:ln w="63500">
            <a:solidFill>
              <a:schemeClr val="accent5">
                <a:hueOff val="-176146"/>
                <a:satOff val="3665"/>
                <a:lumOff val="-1398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flipV="1">
            <a:off x="11931650" y="2108200"/>
            <a:ext cx="1" cy="4750525"/>
          </a:xfrm>
          <a:prstGeom prst="line">
            <a:avLst/>
          </a:prstGeom>
          <a:ln w="63500">
            <a:solidFill>
              <a:schemeClr val="accent5">
                <a:hueOff val="-176146"/>
                <a:satOff val="3665"/>
                <a:lumOff val="-1398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0" y="11874264"/>
            <a:ext cx="225672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1700"/>
            </a:pPr>
            <a:r>
              <a:rPr sz="1200" dirty="0"/>
              <a:t>Image Credit:  Joanna Griffin, </a:t>
            </a:r>
          </a:p>
          <a:p>
            <a:pPr>
              <a:defRPr sz="1700"/>
            </a:pPr>
            <a:r>
              <a:rPr sz="1200" dirty="0"/>
              <a:t>Jefferson Lab Public Affairs</a:t>
            </a:r>
          </a:p>
        </p:txBody>
      </p:sp>
      <p:sp>
        <p:nvSpPr>
          <p:cNvPr id="137" name="Shape 137"/>
          <p:cNvSpPr/>
          <p:nvPr/>
        </p:nvSpPr>
        <p:spPr>
          <a:xfrm>
            <a:off x="12145920" y="6959263"/>
            <a:ext cx="4927403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 b="1"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Accomplishments</a:t>
            </a:r>
          </a:p>
        </p:txBody>
      </p:sp>
      <p:sp>
        <p:nvSpPr>
          <p:cNvPr id="138" name="Shape 138"/>
          <p:cNvSpPr/>
          <p:nvPr/>
        </p:nvSpPr>
        <p:spPr>
          <a:xfrm>
            <a:off x="12269353" y="2027076"/>
            <a:ext cx="1915394" cy="718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 b="1"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Impact</a:t>
            </a:r>
          </a:p>
        </p:txBody>
      </p:sp>
      <p:sp>
        <p:nvSpPr>
          <p:cNvPr id="139" name="Shape 139"/>
          <p:cNvSpPr/>
          <p:nvPr/>
        </p:nvSpPr>
        <p:spPr>
          <a:xfrm>
            <a:off x="291565" y="2095500"/>
            <a:ext cx="2940770" cy="718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 b="1" i="1">
                <a:solidFill>
                  <a:schemeClr val="accent5">
                    <a:hueOff val="-176146"/>
                    <a:satOff val="3665"/>
                    <a:lumOff val="-13986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Objectives</a:t>
            </a:r>
          </a:p>
        </p:txBody>
      </p:sp>
      <p:pic>
        <p:nvPicPr>
          <p:cNvPr id="4" name="Picture 3" descr="Wallclock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29" y="7175501"/>
            <a:ext cx="8931972" cy="4950712"/>
          </a:xfrm>
          <a:prstGeom prst="rect">
            <a:avLst/>
          </a:prstGeom>
        </p:spPr>
      </p:pic>
      <p:pic>
        <p:nvPicPr>
          <p:cNvPr id="6" name="Picture 5" descr="GaugeGen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07" y="6959263"/>
            <a:ext cx="1671551" cy="1752333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8115300" y="7803546"/>
            <a:ext cx="279400" cy="1892300"/>
          </a:xfrm>
          <a:prstGeom prst="downArrow">
            <a:avLst/>
          </a:prstGeom>
          <a:solidFill>
            <a:srgbClr val="C1504D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9994900" y="7797896"/>
            <a:ext cx="279400" cy="2520345"/>
          </a:xfrm>
          <a:prstGeom prst="downArrow">
            <a:avLst/>
          </a:prstGeom>
          <a:solidFill>
            <a:srgbClr val="268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6893" y="7814581"/>
            <a:ext cx="1231507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rgbClr val="268000"/>
                </a:solidFill>
              </a:rPr>
              <a:t>9.1</a:t>
            </a:r>
            <a:r>
              <a:rPr kumimoji="0" lang="en-US" sz="1600" b="1" i="0" u="none" strike="noStrike" cap="none" spc="0" normalizeH="0" baseline="0" dirty="0" smtClean="0">
                <a:ln>
                  <a:noFill/>
                </a:ln>
                <a:solidFill>
                  <a:srgbClr val="268000"/>
                </a:solidFill>
                <a:effectLst/>
                <a:uFillTx/>
                <a:sym typeface="Helvetica"/>
              </a:rPr>
              <a:t>x</a:t>
            </a:r>
            <a:r>
              <a:rPr kumimoji="0" lang="en-US" sz="1600" b="1" i="0" u="none" strike="noStrike" cap="none" spc="0" normalizeH="0" dirty="0" smtClean="0">
                <a:ln>
                  <a:noFill/>
                </a:ln>
                <a:solidFill>
                  <a:srgbClr val="268000"/>
                </a:solidFill>
                <a:effectLst/>
                <a:uFillTx/>
                <a:sym typeface="Helvetica"/>
              </a:rPr>
              <a:t> faster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rgbClr val="268000"/>
                </a:solidFill>
              </a:rPr>
              <a:t>on 8x fewer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 smtClean="0">
                <a:ln>
                  <a:noFill/>
                </a:ln>
                <a:solidFill>
                  <a:srgbClr val="268000"/>
                </a:solidFill>
                <a:effectLst/>
                <a:uFillTx/>
                <a:sym typeface="Helvetica"/>
              </a:rPr>
              <a:t>GPUs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600" b="1" dirty="0" smtClean="0">
              <a:solidFill>
                <a:srgbClr val="268000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600" b="1" dirty="0" smtClean="0">
              <a:solidFill>
                <a:srgbClr val="268000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268000"/>
                </a:solidFill>
              </a:rPr>
              <a:t>~</a:t>
            </a:r>
            <a:r>
              <a:rPr lang="en-US" sz="1600" b="1" dirty="0" smtClean="0">
                <a:solidFill>
                  <a:srgbClr val="268000"/>
                </a:solidFill>
              </a:rPr>
              <a:t>73</a:t>
            </a:r>
            <a:r>
              <a:rPr kumimoji="0" lang="en-US" sz="1600" b="1" i="0" u="none" strike="noStrike" cap="none" spc="0" normalizeH="0" baseline="0" dirty="0" smtClean="0">
                <a:ln>
                  <a:noFill/>
                </a:ln>
                <a:solidFill>
                  <a:srgbClr val="268000"/>
                </a:solidFill>
                <a:effectLst/>
                <a:uFillTx/>
                <a:sym typeface="Helvetica"/>
              </a:rPr>
              <a:t>x</a:t>
            </a:r>
            <a:r>
              <a:rPr lang="en-US" sz="1600" b="1" dirty="0" smtClean="0">
                <a:solidFill>
                  <a:srgbClr val="268000"/>
                </a:solidFill>
              </a:rPr>
              <a:t> gain</a:t>
            </a:r>
            <a:endParaRPr kumimoji="0" lang="en-US" sz="1600" b="1" i="0" u="none" strike="noStrike" cap="none" spc="0" normalizeH="0" baseline="0" dirty="0">
              <a:ln>
                <a:noFill/>
              </a:ln>
              <a:solidFill>
                <a:srgbClr val="268000"/>
              </a:solidFill>
              <a:effectLst/>
              <a:uFillTx/>
              <a:sym typeface="Helvetic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47293" y="7820231"/>
            <a:ext cx="1231507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 smtClean="0">
                <a:ln>
                  <a:noFill/>
                </a:ln>
                <a:solidFill>
                  <a:srgbClr val="C1504D"/>
                </a:solidFill>
                <a:effectLst/>
                <a:uFillTx/>
                <a:sym typeface="Helvetica"/>
              </a:rPr>
              <a:t>4.1x</a:t>
            </a:r>
            <a:r>
              <a:rPr kumimoji="0" lang="en-US" sz="1600" b="1" i="0" u="none" strike="noStrike" cap="none" spc="0" normalizeH="0" dirty="0" smtClean="0">
                <a:ln>
                  <a:noFill/>
                </a:ln>
                <a:solidFill>
                  <a:srgbClr val="C1504D"/>
                </a:solidFill>
                <a:effectLst/>
                <a:uFillTx/>
                <a:sym typeface="Helvetica"/>
              </a:rPr>
              <a:t> faster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rgbClr val="C1504D"/>
                </a:solidFill>
              </a:rPr>
              <a:t>on 2x fewer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 smtClean="0">
                <a:ln>
                  <a:noFill/>
                </a:ln>
                <a:solidFill>
                  <a:srgbClr val="C1504D"/>
                </a:solidFill>
                <a:effectLst/>
                <a:uFillTx/>
                <a:sym typeface="Helvetica"/>
              </a:rPr>
              <a:t>GPUs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600" b="1" dirty="0" smtClean="0">
              <a:solidFill>
                <a:srgbClr val="C1504D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600" b="1" dirty="0">
              <a:solidFill>
                <a:srgbClr val="C1504D"/>
              </a:solidFill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 smtClean="0">
                <a:ln>
                  <a:noFill/>
                </a:ln>
                <a:solidFill>
                  <a:srgbClr val="C1504D"/>
                </a:solidFill>
                <a:effectLst/>
                <a:uFillTx/>
                <a:sym typeface="Helvetica"/>
              </a:rPr>
              <a:t>~8x</a:t>
            </a:r>
            <a:r>
              <a:rPr kumimoji="0" lang="en-US" sz="1600" b="1" i="0" u="none" strike="noStrike" cap="none" spc="0" normalizeH="0" dirty="0" smtClean="0">
                <a:ln>
                  <a:noFill/>
                </a:ln>
                <a:solidFill>
                  <a:srgbClr val="C1504D"/>
                </a:solidFill>
                <a:effectLst/>
                <a:uFillTx/>
                <a:sym typeface="Helvetica"/>
              </a:rPr>
              <a:t> gain</a:t>
            </a:r>
            <a:endParaRPr kumimoji="0" lang="en-US" sz="1600" b="1" i="0" u="none" strike="noStrike" cap="none" spc="0" normalizeH="0" baseline="0" dirty="0">
              <a:ln>
                <a:noFill/>
              </a:ln>
              <a:solidFill>
                <a:srgbClr val="C1504D"/>
              </a:solidFill>
              <a:effectLst/>
              <a:uFillTx/>
              <a:sym typeface="Helvetica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249</Words>
  <Application>Microsoft Macintosh PowerPoint</Application>
  <PresentationFormat>Custom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White</vt:lpstr>
      <vt:lpstr>Accelerating QCD Gauge Generation on GPUs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Accelerating QCD Gauge Generation</dc:title>
  <dc:subject/>
  <dc:creator/>
  <cp:keywords/>
  <dc:description/>
  <cp:lastModifiedBy>Balint Joo</cp:lastModifiedBy>
  <cp:revision>19</cp:revision>
  <dcterms:modified xsi:type="dcterms:W3CDTF">2018-04-30T20:42:09Z</dcterms:modified>
  <cp:category/>
</cp:coreProperties>
</file>