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6" r:id="rId37"/>
    <p:sldId id="298" r:id="rId38"/>
    <p:sldId id="299" r:id="rId39"/>
    <p:sldId id="300" r:id="rId40"/>
    <p:sldId id="295" r:id="rId41"/>
    <p:sldId id="301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25" autoAdjust="0"/>
  </p:normalViewPr>
  <p:slideViewPr>
    <p:cSldViewPr snapToGrid="0">
      <p:cViewPr varScale="1">
        <p:scale>
          <a:sx n="101" d="100"/>
          <a:sy n="101" d="100"/>
        </p:scale>
        <p:origin x="13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8EDF6-3A88-8540-95BB-09D6CF106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5FC2B0-7846-8B9B-C99E-EEEBEF808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15D31-9867-862C-4E50-19F094F6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9CC8-D28C-48A5-A3C0-37BF24412A5D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40EDA-9BBF-4447-9FD7-65559402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4409D8-E253-8E83-7477-E3BD326A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377E-7EAB-44EF-A620-93AEB809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13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EEB48-86F4-8228-464E-9865C5519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99D990-382D-DBD3-EFB0-AC4EB493A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378B9-E579-4CE3-8E5B-8FE3ADD7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9CC8-D28C-48A5-A3C0-37BF24412A5D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D4015-3C32-C2DE-16DD-3E2EAB28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EF0E2-400A-38FF-93FA-3643FF26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377E-7EAB-44EF-A620-93AEB809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75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442B4C-F49A-DEF0-8803-199D4CAB8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BF7EB3-2716-D47E-5CB1-67FA2D71D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6A02AB-6A15-D0BA-1BDC-054D79BA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9CC8-D28C-48A5-A3C0-37BF24412A5D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2122C0-5930-D76B-FF3B-8B631A30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640C8F-C7B0-9283-C5C5-0E70A38A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377E-7EAB-44EF-A620-93AEB809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86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8735F-5EA6-1455-62BD-A68BCD69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CA441-9B81-2086-1153-E27350E47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70C6A-BE0C-06D4-9E36-7918B1EE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9CC8-D28C-48A5-A3C0-37BF24412A5D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F5494-509B-77F4-58E7-C7C67D80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729AE4-2986-80A8-9A86-5289F2E7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377E-7EAB-44EF-A620-93AEB809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28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696B4-CA52-5226-DC16-52E85A705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4C15DB-02E1-30A5-42A5-57D09096C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E357E8-34F4-F68D-A49F-7A9F6597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9CC8-D28C-48A5-A3C0-37BF24412A5D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4FF458-4B52-967F-D6FB-A34E3C2F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1D81E0-1DAD-0BCA-F070-018EB881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377E-7EAB-44EF-A620-93AEB809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49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BC5FD-C02A-1233-3CE2-F176A400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6AF0B-6622-3B50-D8F1-FF3D2CEDF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F3A720-00FF-0659-F460-DC763ABAC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86A419-460D-1AF1-BA4A-2C4AF960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9CC8-D28C-48A5-A3C0-37BF24412A5D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A60B2A-AFBC-ADBE-155B-11B7A4C7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0A1BFC-BC64-D9DC-B99A-3AF759C0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377E-7EAB-44EF-A620-93AEB809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41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A8ABE-67C2-8844-6766-AD10EBBA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4AF7D2-584F-3A29-0E7B-E26B36C71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2CCC7C-EF7F-218A-80D2-8B6E896DB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5AB249-0ABC-82CF-4AF3-18E95C2DD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2CBC2B-6A9E-2EA1-1D8A-C8E160E47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0F851E-500D-1C7E-72B9-DBF61FBA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9CC8-D28C-48A5-A3C0-37BF24412A5D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7A9478-C240-A85E-CC6E-46449067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4A9D69-F9EB-AAB1-4AAA-DD74807F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377E-7EAB-44EF-A620-93AEB809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99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4E894-9C44-F68C-47B5-FD097A21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324D88-7550-AB89-4E26-4D281C78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9CC8-D28C-48A5-A3C0-37BF24412A5D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E2482C-E707-950C-9EAE-491471BC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329E08-8B54-18E5-F9DD-C2E7EBD9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377E-7EAB-44EF-A620-93AEB809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7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12B0EB-BEE0-E5F0-B2FE-A8E07664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9CC8-D28C-48A5-A3C0-37BF24412A5D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40011A-F789-C137-DB85-5D597F2F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B9ACB4-EDC3-93CB-B325-CF561CE7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377E-7EAB-44EF-A620-93AEB809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15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96945-DBBF-D52D-7610-2E8DF14D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659BC-F5E4-4EE7-834A-0913D8A4E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35EEC4-1ED6-6602-9FD5-C465E7306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BCE189-74EA-DD59-3486-2C8863DE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9CC8-D28C-48A5-A3C0-37BF24412A5D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218BC3-0627-FD00-05A1-AD982553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FADD8F-64AD-C95F-84A5-E03324A7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377E-7EAB-44EF-A620-93AEB809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54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1F9CC-37C6-AD12-F91A-E38070535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061441-74D4-F71A-99BA-5382DC85F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0C4C15-73B1-52B7-19BF-F05ED0A2E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649ED4-4738-57BE-107E-A7A7FFAA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9CC8-D28C-48A5-A3C0-37BF24412A5D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027331-7624-AE82-9260-E5786910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F2EEFB-42A8-20A7-E877-A83001EF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377E-7EAB-44EF-A620-93AEB809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50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FA2896-E391-CE63-F755-ADFBBDDA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30FB08-19F0-CFC5-F860-56530B0B4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DEE4C3-CB61-1B19-89D7-6329596FA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9CC8-D28C-48A5-A3C0-37BF24412A5D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D1FB8-02A5-0F15-1E18-F0E1BAB4F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62171A-F6EA-C4BA-1077-5AFB068DD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3377E-7EAB-44EF-A620-93AEB809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2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>
            <a:extLst>
              <a:ext uri="{FF2B5EF4-FFF2-40B4-BE49-F238E27FC236}">
                <a16:creationId xmlns:a16="http://schemas.microsoft.com/office/drawing/2014/main" id="{4E1B8F55-5B33-9A8E-79CA-624A1AAF5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21" y="-28091"/>
            <a:ext cx="11473358" cy="6858000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AB6ED8-46CF-A8C4-EA1B-F766DB472FB4}"/>
              </a:ext>
            </a:extLst>
          </p:cNvPr>
          <p:cNvCxnSpPr>
            <a:cxnSpLocks/>
          </p:cNvCxnSpPr>
          <p:nvPr/>
        </p:nvCxnSpPr>
        <p:spPr>
          <a:xfrm>
            <a:off x="248337" y="7120551"/>
            <a:ext cx="199644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11EBDB4-FE37-C134-1847-6298A8A8F86F}"/>
              </a:ext>
            </a:extLst>
          </p:cNvPr>
          <p:cNvCxnSpPr>
            <a:cxnSpLocks/>
          </p:cNvCxnSpPr>
          <p:nvPr/>
        </p:nvCxnSpPr>
        <p:spPr>
          <a:xfrm>
            <a:off x="219075" y="7026234"/>
            <a:ext cx="326898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8FD008-6F4E-FB9E-CD2E-8389FEDA8D8D}"/>
              </a:ext>
            </a:extLst>
          </p:cNvPr>
          <p:cNvSpPr txBox="1"/>
          <p:nvPr/>
        </p:nvSpPr>
        <p:spPr>
          <a:xfrm>
            <a:off x="5273040" y="7010994"/>
            <a:ext cx="6339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QMainWindow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：主窗口类，具有菜单栏、工具栏、状态栏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：所有界面组件类的基类，可做独立的窗口（空白）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Qdialog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：对话框类，窗口具有对话框的显示效果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FE98CF-4058-FF21-5E84-3B898C5AB34D}"/>
              </a:ext>
            </a:extLst>
          </p:cNvPr>
          <p:cNvCxnSpPr/>
          <p:nvPr/>
        </p:nvCxnSpPr>
        <p:spPr>
          <a:xfrm>
            <a:off x="6999657" y="8097032"/>
            <a:ext cx="327660" cy="426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F5FFB69-DD72-76B4-DEA2-A8CD4737A94A}"/>
              </a:ext>
            </a:extLst>
          </p:cNvPr>
          <p:cNvCxnSpPr>
            <a:cxnSpLocks/>
          </p:cNvCxnSpPr>
          <p:nvPr/>
        </p:nvCxnSpPr>
        <p:spPr>
          <a:xfrm>
            <a:off x="6005247" y="8097032"/>
            <a:ext cx="99441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EE867D2-C320-9155-3441-D758F8F65C34}"/>
              </a:ext>
            </a:extLst>
          </p:cNvPr>
          <p:cNvSpPr txBox="1"/>
          <p:nvPr/>
        </p:nvSpPr>
        <p:spPr>
          <a:xfrm>
            <a:off x="5245152" y="2117777"/>
            <a:ext cx="4751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待设计窗体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.ui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文件的显示效果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38D6DC9-03E1-DB04-48AD-AABF8C685CAE}"/>
              </a:ext>
            </a:extLst>
          </p:cNvPr>
          <p:cNvSpPr/>
          <p:nvPr/>
        </p:nvSpPr>
        <p:spPr>
          <a:xfrm>
            <a:off x="932726" y="545125"/>
            <a:ext cx="2221954" cy="58804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78361BC-3138-975B-96AC-0055BC6FFA23}"/>
              </a:ext>
            </a:extLst>
          </p:cNvPr>
          <p:cNvSpPr/>
          <p:nvPr/>
        </p:nvSpPr>
        <p:spPr>
          <a:xfrm>
            <a:off x="349302" y="1447665"/>
            <a:ext cx="549858" cy="4889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0F3027A-B13D-F9D8-9445-4CBF7D6679C4}"/>
              </a:ext>
            </a:extLst>
          </p:cNvPr>
          <p:cNvSpPr txBox="1"/>
          <p:nvPr/>
        </p:nvSpPr>
        <p:spPr>
          <a:xfrm>
            <a:off x="9451259" y="1964899"/>
            <a:ext cx="1982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对象检查器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用来显示窗体上所有组件的层次结构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A318C9C-5BF3-63B2-22D4-FF2046DB6CBC}"/>
              </a:ext>
            </a:extLst>
          </p:cNvPr>
          <p:cNvCxnSpPr>
            <a:cxnSpLocks/>
          </p:cNvCxnSpPr>
          <p:nvPr/>
        </p:nvCxnSpPr>
        <p:spPr>
          <a:xfrm>
            <a:off x="4077044" y="7369731"/>
            <a:ext cx="133731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8B2BF1B-98AB-2A12-88EC-5CA855F6305B}"/>
              </a:ext>
            </a:extLst>
          </p:cNvPr>
          <p:cNvSpPr txBox="1"/>
          <p:nvPr/>
        </p:nvSpPr>
        <p:spPr>
          <a:xfrm>
            <a:off x="2295525" y="7748061"/>
            <a:ext cx="475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Qmake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构建系统的项目配置文件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16452D7-7B46-6AC2-0D1A-7E5D3BA15934}"/>
              </a:ext>
            </a:extLst>
          </p:cNvPr>
          <p:cNvCxnSpPr>
            <a:cxnSpLocks/>
          </p:cNvCxnSpPr>
          <p:nvPr/>
        </p:nvCxnSpPr>
        <p:spPr>
          <a:xfrm>
            <a:off x="3890354" y="7514775"/>
            <a:ext cx="944880" cy="8029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86407E50-2860-A709-D6A8-315EA61619D4}"/>
              </a:ext>
            </a:extLst>
          </p:cNvPr>
          <p:cNvSpPr txBox="1"/>
          <p:nvPr/>
        </p:nvSpPr>
        <p:spPr>
          <a:xfrm>
            <a:off x="9563672" y="4821340"/>
            <a:ext cx="2049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属性编辑器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显示和修改组件属性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476E930-0B37-94FB-F8DE-28E7EF27657A}"/>
              </a:ext>
            </a:extLst>
          </p:cNvPr>
          <p:cNvCxnSpPr>
            <a:cxnSpLocks/>
          </p:cNvCxnSpPr>
          <p:nvPr/>
        </p:nvCxnSpPr>
        <p:spPr>
          <a:xfrm>
            <a:off x="579120" y="1945039"/>
            <a:ext cx="320040" cy="34189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5E07BF7C-9819-3F12-199F-2AF1362EE656}"/>
              </a:ext>
            </a:extLst>
          </p:cNvPr>
          <p:cNvSpPr txBox="1"/>
          <p:nvPr/>
        </p:nvSpPr>
        <p:spPr>
          <a:xfrm>
            <a:off x="762000" y="2275028"/>
            <a:ext cx="475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Design</a:t>
            </a:r>
            <a:endParaRPr lang="zh-CN" altLang="en-US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F282976-8FED-C7FD-0437-354191F18808}"/>
              </a:ext>
            </a:extLst>
          </p:cNvPr>
          <p:cNvSpPr txBox="1"/>
          <p:nvPr/>
        </p:nvSpPr>
        <p:spPr>
          <a:xfrm>
            <a:off x="1564005" y="567063"/>
            <a:ext cx="475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组件面板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F4167F5-7F2C-BA3D-91E1-84B13BB3744F}"/>
              </a:ext>
            </a:extLst>
          </p:cNvPr>
          <p:cNvSpPr/>
          <p:nvPr/>
        </p:nvSpPr>
        <p:spPr>
          <a:xfrm>
            <a:off x="3262504" y="545125"/>
            <a:ext cx="5957696" cy="38873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C3B168F-98B5-9597-E26A-1E3BBDDE39A2}"/>
              </a:ext>
            </a:extLst>
          </p:cNvPr>
          <p:cNvSpPr/>
          <p:nvPr/>
        </p:nvSpPr>
        <p:spPr>
          <a:xfrm>
            <a:off x="9328024" y="567063"/>
            <a:ext cx="2422016" cy="29762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29DA466-6349-DB98-13E6-CF8944E006FE}"/>
              </a:ext>
            </a:extLst>
          </p:cNvPr>
          <p:cNvSpPr/>
          <p:nvPr/>
        </p:nvSpPr>
        <p:spPr>
          <a:xfrm>
            <a:off x="9315431" y="3605895"/>
            <a:ext cx="2422016" cy="29762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41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A620D75-47BC-83DB-C7A6-C38D4EEB4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04" y="2460474"/>
            <a:ext cx="4699613" cy="67518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D441BFB-6D1E-B89B-7EAE-1C71072AD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414" y="3276251"/>
            <a:ext cx="8122067" cy="113670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FE98CF-4058-FF21-5E84-3B898C5AB34D}"/>
              </a:ext>
            </a:extLst>
          </p:cNvPr>
          <p:cNvCxnSpPr/>
          <p:nvPr/>
        </p:nvCxnSpPr>
        <p:spPr>
          <a:xfrm>
            <a:off x="6999657" y="8097032"/>
            <a:ext cx="327660" cy="426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21E04CC-69F6-8854-5799-75C0800C2692}"/>
              </a:ext>
            </a:extLst>
          </p:cNvPr>
          <p:cNvSpPr txBox="1"/>
          <p:nvPr/>
        </p:nvSpPr>
        <p:spPr>
          <a:xfrm>
            <a:off x="3278669" y="424134"/>
            <a:ext cx="4750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进入编辑状态，就是正常的设计状态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706B231-0075-5E57-6D53-305611ED442D}"/>
              </a:ext>
            </a:extLst>
          </p:cNvPr>
          <p:cNvSpPr txBox="1"/>
          <p:nvPr/>
        </p:nvSpPr>
        <p:spPr>
          <a:xfrm>
            <a:off x="3720808" y="672286"/>
            <a:ext cx="4750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进入信号与槽的可视化设计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49069EC-A488-5C82-07E6-454179F75185}"/>
              </a:ext>
            </a:extLst>
          </p:cNvPr>
          <p:cNvSpPr txBox="1"/>
          <p:nvPr/>
        </p:nvSpPr>
        <p:spPr>
          <a:xfrm>
            <a:off x="3003806" y="3056476"/>
            <a:ext cx="6529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在经过编译的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文件中，根据组件信号的名字和自动生成的槽函数名字进行匹配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1A618BC-0199-9AEB-33B5-349C164B41F2}"/>
              </a:ext>
            </a:extLst>
          </p:cNvPr>
          <p:cNvCxnSpPr>
            <a:cxnSpLocks/>
          </p:cNvCxnSpPr>
          <p:nvPr/>
        </p:nvCxnSpPr>
        <p:spPr>
          <a:xfrm flipH="1" flipV="1">
            <a:off x="3437620" y="670253"/>
            <a:ext cx="217804" cy="58581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FCDC089-3A0A-6BC6-3731-59EB2912F2EE}"/>
              </a:ext>
            </a:extLst>
          </p:cNvPr>
          <p:cNvCxnSpPr>
            <a:cxnSpLocks/>
          </p:cNvCxnSpPr>
          <p:nvPr/>
        </p:nvCxnSpPr>
        <p:spPr>
          <a:xfrm flipH="1">
            <a:off x="2503358" y="2919143"/>
            <a:ext cx="359764" cy="4204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3C968701-2DF5-665F-1307-7E9B7F3F2D0B}"/>
              </a:ext>
            </a:extLst>
          </p:cNvPr>
          <p:cNvSpPr/>
          <p:nvPr/>
        </p:nvSpPr>
        <p:spPr>
          <a:xfrm>
            <a:off x="2269519" y="3963664"/>
            <a:ext cx="3269347" cy="25248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10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506F675-9B7F-FB64-581E-3C5AA21BC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457" y="1046291"/>
            <a:ext cx="3429176" cy="55438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D959711-566B-4027-5A8A-B12D29ABF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9" y="698245"/>
            <a:ext cx="4813547" cy="519456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FE98CF-4058-FF21-5E84-3B898C5AB34D}"/>
              </a:ext>
            </a:extLst>
          </p:cNvPr>
          <p:cNvCxnSpPr/>
          <p:nvPr/>
        </p:nvCxnSpPr>
        <p:spPr>
          <a:xfrm>
            <a:off x="6999657" y="8097032"/>
            <a:ext cx="327660" cy="426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49069EC-A488-5C82-07E6-454179F75185}"/>
              </a:ext>
            </a:extLst>
          </p:cNvPr>
          <p:cNvSpPr txBox="1"/>
          <p:nvPr/>
        </p:nvSpPr>
        <p:spPr>
          <a:xfrm>
            <a:off x="8312122" y="1311169"/>
            <a:ext cx="5962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自动在窗口文件中定义槽函数类型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槽函数的命名有规定讲究！！！！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1A618BC-0199-9AEB-33B5-349C164B41F2}"/>
              </a:ext>
            </a:extLst>
          </p:cNvPr>
          <p:cNvCxnSpPr>
            <a:cxnSpLocks/>
          </p:cNvCxnSpPr>
          <p:nvPr/>
        </p:nvCxnSpPr>
        <p:spPr>
          <a:xfrm>
            <a:off x="4617659" y="3495228"/>
            <a:ext cx="414798" cy="310903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FCDC089-3A0A-6BC6-3731-59EB2912F2EE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616969" y="1224669"/>
            <a:ext cx="515077" cy="213406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3C968701-2DF5-665F-1307-7E9B7F3F2D0B}"/>
              </a:ext>
            </a:extLst>
          </p:cNvPr>
          <p:cNvSpPr/>
          <p:nvPr/>
        </p:nvSpPr>
        <p:spPr>
          <a:xfrm>
            <a:off x="2216419" y="3172962"/>
            <a:ext cx="2400550" cy="3715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C897C16-3CBF-C271-2AE4-237F8B4A6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546" y="1848529"/>
            <a:ext cx="5664491" cy="4051508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53C1EE0-908F-C29A-AACE-E68EC0710FF8}"/>
              </a:ext>
            </a:extLst>
          </p:cNvPr>
          <p:cNvCxnSpPr>
            <a:cxnSpLocks/>
          </p:cNvCxnSpPr>
          <p:nvPr/>
        </p:nvCxnSpPr>
        <p:spPr>
          <a:xfrm>
            <a:off x="5626074" y="2580168"/>
            <a:ext cx="94123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55CCBA9-284F-CD82-2C07-2D5F6643E369}"/>
              </a:ext>
            </a:extLst>
          </p:cNvPr>
          <p:cNvCxnSpPr>
            <a:cxnSpLocks/>
          </p:cNvCxnSpPr>
          <p:nvPr/>
        </p:nvCxnSpPr>
        <p:spPr>
          <a:xfrm>
            <a:off x="6617406" y="2469315"/>
            <a:ext cx="2003178" cy="232004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FCBD3E2-28E4-7D7A-6756-44A27585ECDB}"/>
              </a:ext>
            </a:extLst>
          </p:cNvPr>
          <p:cNvCxnSpPr>
            <a:cxnSpLocks/>
          </p:cNvCxnSpPr>
          <p:nvPr/>
        </p:nvCxnSpPr>
        <p:spPr>
          <a:xfrm>
            <a:off x="6639235" y="2580168"/>
            <a:ext cx="1872491" cy="33126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18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23124E0-4503-65FD-1BB4-7CB92D9D9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11" y="2269628"/>
            <a:ext cx="3164570" cy="75189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235B7B1-2B64-9999-B99A-D591280708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54" b="27447"/>
          <a:stretch/>
        </p:blipFill>
        <p:spPr>
          <a:xfrm>
            <a:off x="3592849" y="837511"/>
            <a:ext cx="7753748" cy="40848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FE98CF-4058-FF21-5E84-3B898C5AB34D}"/>
              </a:ext>
            </a:extLst>
          </p:cNvPr>
          <p:cNvCxnSpPr/>
          <p:nvPr/>
        </p:nvCxnSpPr>
        <p:spPr>
          <a:xfrm>
            <a:off x="6999657" y="8097032"/>
            <a:ext cx="327660" cy="426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49069EC-A488-5C82-07E6-454179F75185}"/>
              </a:ext>
            </a:extLst>
          </p:cNvPr>
          <p:cNvSpPr txBox="1"/>
          <p:nvPr/>
        </p:nvSpPr>
        <p:spPr>
          <a:xfrm>
            <a:off x="479761" y="1470313"/>
            <a:ext cx="59629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在窗口头文件中的类声明 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slots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中声明函数名，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右击函数名，自动生成函数定义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1A618BC-0199-9AEB-33B5-349C164B41F2}"/>
              </a:ext>
            </a:extLst>
          </p:cNvPr>
          <p:cNvCxnSpPr>
            <a:cxnSpLocks/>
          </p:cNvCxnSpPr>
          <p:nvPr/>
        </p:nvCxnSpPr>
        <p:spPr>
          <a:xfrm flipV="1">
            <a:off x="3252863" y="2728210"/>
            <a:ext cx="551501" cy="15171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3C968701-2DF5-665F-1307-7E9B7F3F2D0B}"/>
              </a:ext>
            </a:extLst>
          </p:cNvPr>
          <p:cNvSpPr/>
          <p:nvPr/>
        </p:nvSpPr>
        <p:spPr>
          <a:xfrm>
            <a:off x="365611" y="2390931"/>
            <a:ext cx="1665554" cy="22362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D544C42-B3A5-3A58-BF21-25C592A83183}"/>
              </a:ext>
            </a:extLst>
          </p:cNvPr>
          <p:cNvSpPr/>
          <p:nvPr/>
        </p:nvSpPr>
        <p:spPr>
          <a:xfrm>
            <a:off x="9227295" y="2834337"/>
            <a:ext cx="2119301" cy="2611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2665AA-36FD-386A-0681-8786991A115C}"/>
              </a:ext>
            </a:extLst>
          </p:cNvPr>
          <p:cNvSpPr txBox="1"/>
          <p:nvPr/>
        </p:nvSpPr>
        <p:spPr>
          <a:xfrm>
            <a:off x="447163" y="2969171"/>
            <a:ext cx="596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自定义槽函数命名规范：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do_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1844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FE98CF-4058-FF21-5E84-3B898C5AB34D}"/>
              </a:ext>
            </a:extLst>
          </p:cNvPr>
          <p:cNvCxnSpPr/>
          <p:nvPr/>
        </p:nvCxnSpPr>
        <p:spPr>
          <a:xfrm>
            <a:off x="6987540" y="4897874"/>
            <a:ext cx="327660" cy="426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49069EC-A488-5C82-07E6-454179F75185}"/>
              </a:ext>
            </a:extLst>
          </p:cNvPr>
          <p:cNvSpPr txBox="1"/>
          <p:nvPr/>
        </p:nvSpPr>
        <p:spPr>
          <a:xfrm>
            <a:off x="4340068" y="1560786"/>
            <a:ext cx="1921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MOC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968701-2DF5-665F-1307-7E9B7F3F2D0B}"/>
              </a:ext>
            </a:extLst>
          </p:cNvPr>
          <p:cNvSpPr/>
          <p:nvPr/>
        </p:nvSpPr>
        <p:spPr>
          <a:xfrm>
            <a:off x="731128" y="4273343"/>
            <a:ext cx="6155111" cy="4942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D544C42-B3A5-3A58-BF21-25C592A83183}"/>
              </a:ext>
            </a:extLst>
          </p:cNvPr>
          <p:cNvSpPr/>
          <p:nvPr/>
        </p:nvSpPr>
        <p:spPr>
          <a:xfrm>
            <a:off x="1689382" y="1736752"/>
            <a:ext cx="2119301" cy="36725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Qt C++</a:t>
            </a:r>
            <a:r>
              <a:rPr lang="zh-CN" altLang="en-US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头文件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2665AA-36FD-386A-0681-8786991A115C}"/>
              </a:ext>
            </a:extLst>
          </p:cNvPr>
          <p:cNvSpPr txBox="1"/>
          <p:nvPr/>
        </p:nvSpPr>
        <p:spPr>
          <a:xfrm>
            <a:off x="3874511" y="4980790"/>
            <a:ext cx="596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在界面构造函数内，对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setupUi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之后进行手动关联信号与槽函数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4E4796-9A5D-3D9C-B77F-17DD824BA7E0}"/>
              </a:ext>
            </a:extLst>
          </p:cNvPr>
          <p:cNvSpPr/>
          <p:nvPr/>
        </p:nvSpPr>
        <p:spPr>
          <a:xfrm>
            <a:off x="1689381" y="2608569"/>
            <a:ext cx="2119301" cy="36725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窗口 </a:t>
            </a:r>
            <a:r>
              <a:rPr lang="en-US" altLang="zh-CN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UI </a:t>
            </a:r>
            <a:r>
              <a:rPr lang="zh-CN" altLang="en-US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文件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5BC315-6714-6B93-1E7E-395598E53014}"/>
              </a:ext>
            </a:extLst>
          </p:cNvPr>
          <p:cNvSpPr/>
          <p:nvPr/>
        </p:nvSpPr>
        <p:spPr>
          <a:xfrm>
            <a:off x="1689381" y="3480386"/>
            <a:ext cx="2119301" cy="36725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资源文件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844634-7160-B9B9-FE69-AD59E6E91229}"/>
              </a:ext>
            </a:extLst>
          </p:cNvPr>
          <p:cNvSpPr/>
          <p:nvPr/>
        </p:nvSpPr>
        <p:spPr>
          <a:xfrm>
            <a:off x="4916425" y="2607142"/>
            <a:ext cx="2119301" cy="36725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标准</a:t>
            </a:r>
            <a:r>
              <a:rPr lang="en-US" altLang="zh-CN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C++</a:t>
            </a:r>
            <a:r>
              <a:rPr lang="zh-CN" altLang="en-US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程序</a:t>
            </a: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6054FDAA-B463-9AB2-FDEA-C98A92179765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>
            <a:off x="3808683" y="1920381"/>
            <a:ext cx="2167393" cy="686761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5601F5A0-C49E-92D6-9804-B3951B74EA92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3808682" y="2974400"/>
            <a:ext cx="2167394" cy="689615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AEB13CE-9CA6-E460-F53B-337400A7162C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808682" y="2790771"/>
            <a:ext cx="1107743" cy="142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882BEBE-229C-B182-E8AC-5F41E8C86EEF}"/>
              </a:ext>
            </a:extLst>
          </p:cNvPr>
          <p:cNvSpPr txBox="1"/>
          <p:nvPr/>
        </p:nvSpPr>
        <p:spPr>
          <a:xfrm>
            <a:off x="3931476" y="2434041"/>
            <a:ext cx="1921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UIC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727F7D4-2C34-92ED-CA39-0FFA1C715337}"/>
              </a:ext>
            </a:extLst>
          </p:cNvPr>
          <p:cNvSpPr txBox="1"/>
          <p:nvPr/>
        </p:nvSpPr>
        <p:spPr>
          <a:xfrm>
            <a:off x="4362553" y="3315929"/>
            <a:ext cx="1921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RCC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1C475D6-C93C-EE54-06F9-21DFD637489B}"/>
              </a:ext>
            </a:extLst>
          </p:cNvPr>
          <p:cNvSpPr/>
          <p:nvPr/>
        </p:nvSpPr>
        <p:spPr>
          <a:xfrm>
            <a:off x="8225923" y="2605540"/>
            <a:ext cx="2119301" cy="36725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可执行文件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EA3B449-2D1F-8A6F-9DC6-C798E218D5E1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 flipV="1">
            <a:off x="7035726" y="2789169"/>
            <a:ext cx="1190197" cy="16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6007AE55-BB34-ACEC-D2F3-4C392FDABD4A}"/>
              </a:ext>
            </a:extLst>
          </p:cNvPr>
          <p:cNvSpPr txBox="1"/>
          <p:nvPr/>
        </p:nvSpPr>
        <p:spPr>
          <a:xfrm>
            <a:off x="6731057" y="2533857"/>
            <a:ext cx="1921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</a:p>
          <a:p>
            <a:pPr algn="ctr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37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4ABD9C8-1676-E5A0-4F90-AEB60856F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626" y="1071233"/>
            <a:ext cx="7649643" cy="471553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968701-2DF5-665F-1307-7E9B7F3F2D0B}"/>
              </a:ext>
            </a:extLst>
          </p:cNvPr>
          <p:cNvSpPr/>
          <p:nvPr/>
        </p:nvSpPr>
        <p:spPr>
          <a:xfrm>
            <a:off x="3807960" y="3929449"/>
            <a:ext cx="1147099" cy="25949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542B8E-4220-1723-9772-BEE8DFAD8D39}"/>
              </a:ext>
            </a:extLst>
          </p:cNvPr>
          <p:cNvSpPr txBox="1"/>
          <p:nvPr/>
        </p:nvSpPr>
        <p:spPr>
          <a:xfrm>
            <a:off x="5236801" y="3905306"/>
            <a:ext cx="596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不勾选，表示不自动生成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.ui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8651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956B6B5-419B-D87A-C8D2-D960391F7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0" y="609206"/>
            <a:ext cx="6020640" cy="563958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968701-2DF5-665F-1307-7E9B7F3F2D0B}"/>
              </a:ext>
            </a:extLst>
          </p:cNvPr>
          <p:cNvSpPr/>
          <p:nvPr/>
        </p:nvSpPr>
        <p:spPr>
          <a:xfrm>
            <a:off x="849915" y="2091649"/>
            <a:ext cx="2125746" cy="165244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542B8E-4220-1723-9772-BEE8DFAD8D39}"/>
              </a:ext>
            </a:extLst>
          </p:cNvPr>
          <p:cNvSpPr txBox="1"/>
          <p:nvPr/>
        </p:nvSpPr>
        <p:spPr>
          <a:xfrm>
            <a:off x="3057430" y="2763984"/>
            <a:ext cx="596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界面包含组件对象指针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5777D3-2EDB-634D-C3E4-84610FEC327E}"/>
              </a:ext>
            </a:extLst>
          </p:cNvPr>
          <p:cNvSpPr txBox="1"/>
          <p:nvPr/>
        </p:nvSpPr>
        <p:spPr>
          <a:xfrm>
            <a:off x="3086295" y="3744097"/>
            <a:ext cx="596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用于初始化，界面对象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FBF765-3C3F-7F2A-E537-BB5C4BFD93E8}"/>
              </a:ext>
            </a:extLst>
          </p:cNvPr>
          <p:cNvSpPr txBox="1"/>
          <p:nvPr/>
        </p:nvSpPr>
        <p:spPr>
          <a:xfrm>
            <a:off x="3086295" y="4016332"/>
            <a:ext cx="596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用于绑定信号与槽函数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F9C68A-7B1B-A848-8511-91FB66A17429}"/>
              </a:ext>
            </a:extLst>
          </p:cNvPr>
          <p:cNvSpPr/>
          <p:nvPr/>
        </p:nvSpPr>
        <p:spPr>
          <a:xfrm>
            <a:off x="837557" y="4546531"/>
            <a:ext cx="2978363" cy="65529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EFFCC8-E7EC-CEA2-F6D6-90B2FB0EC95A}"/>
              </a:ext>
            </a:extLst>
          </p:cNvPr>
          <p:cNvSpPr txBox="1"/>
          <p:nvPr/>
        </p:nvSpPr>
        <p:spPr>
          <a:xfrm>
            <a:off x="3815920" y="4700419"/>
            <a:ext cx="596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定义槽函数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874015C-ED3B-E653-EE42-952F0DC5D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695" y="117388"/>
            <a:ext cx="3894418" cy="662322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699DCD83-3F21-19AB-1C9A-2C0913933BC2}"/>
              </a:ext>
            </a:extLst>
          </p:cNvPr>
          <p:cNvSpPr/>
          <p:nvPr/>
        </p:nvSpPr>
        <p:spPr>
          <a:xfrm>
            <a:off x="5431185" y="462990"/>
            <a:ext cx="3284190" cy="113721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7A4C847-DD02-1E2F-A587-F4848BB72653}"/>
              </a:ext>
            </a:extLst>
          </p:cNvPr>
          <p:cNvSpPr txBox="1"/>
          <p:nvPr/>
        </p:nvSpPr>
        <p:spPr>
          <a:xfrm>
            <a:off x="8829580" y="877682"/>
            <a:ext cx="596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QCheckBox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9C529AF-37CB-3BBF-A0AD-FFC6EE24CDDD}"/>
              </a:ext>
            </a:extLst>
          </p:cNvPr>
          <p:cNvSpPr/>
          <p:nvPr/>
        </p:nvSpPr>
        <p:spPr>
          <a:xfrm>
            <a:off x="5431185" y="1676458"/>
            <a:ext cx="3284190" cy="129154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F985395-23ED-0E0B-D732-84F4C6E68274}"/>
              </a:ext>
            </a:extLst>
          </p:cNvPr>
          <p:cNvSpPr txBox="1"/>
          <p:nvPr/>
        </p:nvSpPr>
        <p:spPr>
          <a:xfrm>
            <a:off x="8829579" y="2130030"/>
            <a:ext cx="596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QRadioButton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39333A9-6737-9F19-920A-AF2B8FB503CF}"/>
              </a:ext>
            </a:extLst>
          </p:cNvPr>
          <p:cNvSpPr/>
          <p:nvPr/>
        </p:nvSpPr>
        <p:spPr>
          <a:xfrm>
            <a:off x="5428094" y="3098323"/>
            <a:ext cx="3284190" cy="1448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F6ABB80-1678-194A-F297-D6EE119ACD29}"/>
              </a:ext>
            </a:extLst>
          </p:cNvPr>
          <p:cNvSpPr txBox="1"/>
          <p:nvPr/>
        </p:nvSpPr>
        <p:spPr>
          <a:xfrm>
            <a:off x="8829579" y="3715430"/>
            <a:ext cx="596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QPushButton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36C470D-6D9A-420A-40E2-C108DE3AFD7B}"/>
              </a:ext>
            </a:extLst>
          </p:cNvPr>
          <p:cNvSpPr/>
          <p:nvPr/>
        </p:nvSpPr>
        <p:spPr>
          <a:xfrm>
            <a:off x="5428093" y="4645241"/>
            <a:ext cx="3618019" cy="8792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180890C-894B-015A-4092-84648AF4CE8A}"/>
              </a:ext>
            </a:extLst>
          </p:cNvPr>
          <p:cNvSpPr txBox="1"/>
          <p:nvPr/>
        </p:nvSpPr>
        <p:spPr>
          <a:xfrm>
            <a:off x="9046112" y="4953017"/>
            <a:ext cx="596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QPlainTextEdit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D12B141-4C79-44AF-2136-E6CCDCF955CC}"/>
              </a:ext>
            </a:extLst>
          </p:cNvPr>
          <p:cNvSpPr/>
          <p:nvPr/>
        </p:nvSpPr>
        <p:spPr>
          <a:xfrm>
            <a:off x="5428093" y="5627686"/>
            <a:ext cx="3618019" cy="94728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07ACAD9-97C4-AEB1-1B38-029EF0DB8031}"/>
              </a:ext>
            </a:extLst>
          </p:cNvPr>
          <p:cNvSpPr txBox="1"/>
          <p:nvPr/>
        </p:nvSpPr>
        <p:spPr>
          <a:xfrm>
            <a:off x="9046112" y="5990910"/>
            <a:ext cx="596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主窗口界面分布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7642878-C499-4BC3-E6D9-32C6EEF3F286}"/>
              </a:ext>
            </a:extLst>
          </p:cNvPr>
          <p:cNvCxnSpPr>
            <a:cxnSpLocks/>
          </p:cNvCxnSpPr>
          <p:nvPr/>
        </p:nvCxnSpPr>
        <p:spPr>
          <a:xfrm flipV="1">
            <a:off x="1912788" y="3248025"/>
            <a:ext cx="3106887" cy="74438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35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3D1C5F5D-B7E4-117D-2F9B-61DA91887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969" y="1890417"/>
            <a:ext cx="6839905" cy="234347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6F21529-FD56-0623-4735-3B208B521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15" y="537759"/>
            <a:ext cx="4020111" cy="578248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542B8E-4220-1723-9772-BEE8DFAD8D39}"/>
              </a:ext>
            </a:extLst>
          </p:cNvPr>
          <p:cNvSpPr txBox="1"/>
          <p:nvPr/>
        </p:nvSpPr>
        <p:spPr>
          <a:xfrm>
            <a:off x="4189295" y="1218058"/>
            <a:ext cx="596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槽函数的定义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FBF765-3C3F-7F2A-E537-BB5C4BFD93E8}"/>
              </a:ext>
            </a:extLst>
          </p:cNvPr>
          <p:cNvSpPr txBox="1"/>
          <p:nvPr/>
        </p:nvSpPr>
        <p:spPr>
          <a:xfrm>
            <a:off x="6498289" y="4104713"/>
            <a:ext cx="596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手动关联信号与槽函数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59CDDB-02A9-0FD8-B93B-CE1E2408B2A0}"/>
              </a:ext>
            </a:extLst>
          </p:cNvPr>
          <p:cNvSpPr/>
          <p:nvPr/>
        </p:nvSpPr>
        <p:spPr>
          <a:xfrm>
            <a:off x="4878990" y="2235931"/>
            <a:ext cx="6224744" cy="184407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B681271-AA70-8DBD-1C43-ED9141CDA3E7}"/>
              </a:ext>
            </a:extLst>
          </p:cNvPr>
          <p:cNvSpPr/>
          <p:nvPr/>
        </p:nvSpPr>
        <p:spPr>
          <a:xfrm>
            <a:off x="403115" y="592945"/>
            <a:ext cx="3786180" cy="328372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502B6BF-8121-5BCA-24E6-388B4CD7164C}"/>
              </a:ext>
            </a:extLst>
          </p:cNvPr>
          <p:cNvSpPr/>
          <p:nvPr/>
        </p:nvSpPr>
        <p:spPr>
          <a:xfrm>
            <a:off x="403115" y="3931860"/>
            <a:ext cx="3786180" cy="238838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B5B829A-0FFE-3286-A374-5AF21F497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969" y="4805300"/>
            <a:ext cx="2781688" cy="125747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C3B79E3-F4AB-96E7-2F74-D8BE63444751}"/>
              </a:ext>
            </a:extLst>
          </p:cNvPr>
          <p:cNvSpPr txBox="1"/>
          <p:nvPr/>
        </p:nvSpPr>
        <p:spPr>
          <a:xfrm>
            <a:off x="6917389" y="5162489"/>
            <a:ext cx="596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在构造函数完成对界面初始化和信号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槽函数的关联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5985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7EB8422-782E-5021-B283-B8A2E7AE1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292" y="787677"/>
            <a:ext cx="5016343" cy="311658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19F93FD-D1A7-26F2-B6C7-6A423ABB8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15" y="787678"/>
            <a:ext cx="4963043" cy="311658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B681271-AA70-8DBD-1C43-ED9141CDA3E7}"/>
              </a:ext>
            </a:extLst>
          </p:cNvPr>
          <p:cNvSpPr/>
          <p:nvPr/>
        </p:nvSpPr>
        <p:spPr>
          <a:xfrm>
            <a:off x="476250" y="1333500"/>
            <a:ext cx="1638300" cy="14287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502B6BF-8121-5BCA-24E6-388B4CD7164C}"/>
              </a:ext>
            </a:extLst>
          </p:cNvPr>
          <p:cNvSpPr/>
          <p:nvPr/>
        </p:nvSpPr>
        <p:spPr>
          <a:xfrm>
            <a:off x="2041415" y="1151781"/>
            <a:ext cx="1638300" cy="3245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C3B79E3-F4AB-96E7-2F74-D8BE63444751}"/>
              </a:ext>
            </a:extLst>
          </p:cNvPr>
          <p:cNvSpPr txBox="1"/>
          <p:nvPr/>
        </p:nvSpPr>
        <p:spPr>
          <a:xfrm>
            <a:off x="7743825" y="2345971"/>
            <a:ext cx="596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选择基类和使用元对象系统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7065EE-6E85-4431-A27D-C7555D1A15A0}"/>
              </a:ext>
            </a:extLst>
          </p:cNvPr>
          <p:cNvSpPr/>
          <p:nvPr/>
        </p:nvSpPr>
        <p:spPr>
          <a:xfrm>
            <a:off x="6680091" y="2047874"/>
            <a:ext cx="958960" cy="1714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DA825CE-F6DF-7C77-DA69-717D7F7A28E4}"/>
              </a:ext>
            </a:extLst>
          </p:cNvPr>
          <p:cNvSpPr/>
          <p:nvPr/>
        </p:nvSpPr>
        <p:spPr>
          <a:xfrm>
            <a:off x="6680091" y="2762711"/>
            <a:ext cx="958960" cy="1714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7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B681271-AA70-8DBD-1C43-ED9141CDA3E7}"/>
              </a:ext>
            </a:extLst>
          </p:cNvPr>
          <p:cNvSpPr/>
          <p:nvPr/>
        </p:nvSpPr>
        <p:spPr>
          <a:xfrm>
            <a:off x="476250" y="1333500"/>
            <a:ext cx="1638300" cy="14287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502B6BF-8121-5BCA-24E6-388B4CD7164C}"/>
              </a:ext>
            </a:extLst>
          </p:cNvPr>
          <p:cNvSpPr/>
          <p:nvPr/>
        </p:nvSpPr>
        <p:spPr>
          <a:xfrm>
            <a:off x="2041415" y="1151781"/>
            <a:ext cx="1638300" cy="3245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C3B79E3-F4AB-96E7-2F74-D8BE63444751}"/>
              </a:ext>
            </a:extLst>
          </p:cNvPr>
          <p:cNvSpPr txBox="1"/>
          <p:nvPr/>
        </p:nvSpPr>
        <p:spPr>
          <a:xfrm>
            <a:off x="1481364" y="2806473"/>
            <a:ext cx="1025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7065EE-6E85-4431-A27D-C7555D1A15A0}"/>
              </a:ext>
            </a:extLst>
          </p:cNvPr>
          <p:cNvSpPr/>
          <p:nvPr/>
        </p:nvSpPr>
        <p:spPr>
          <a:xfrm>
            <a:off x="6680091" y="2047874"/>
            <a:ext cx="958960" cy="1714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DA825CE-F6DF-7C77-DA69-717D7F7A28E4}"/>
              </a:ext>
            </a:extLst>
          </p:cNvPr>
          <p:cNvSpPr/>
          <p:nvPr/>
        </p:nvSpPr>
        <p:spPr>
          <a:xfrm>
            <a:off x="9413766" y="2626960"/>
            <a:ext cx="958960" cy="1714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928A71-6596-ADA6-8720-49BF7062174B}"/>
              </a:ext>
            </a:extLst>
          </p:cNvPr>
          <p:cNvSpPr txBox="1"/>
          <p:nvPr/>
        </p:nvSpPr>
        <p:spPr>
          <a:xfrm>
            <a:off x="843318" y="2139671"/>
            <a:ext cx="1025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QObject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C86329-D348-F75F-CF88-54D2AEEDE307}"/>
              </a:ext>
            </a:extLst>
          </p:cNvPr>
          <p:cNvSpPr txBox="1"/>
          <p:nvPr/>
        </p:nvSpPr>
        <p:spPr>
          <a:xfrm>
            <a:off x="1976793" y="2145758"/>
            <a:ext cx="146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QPaintDevice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5553812-6750-9789-4E52-B05AD459B7A0}"/>
              </a:ext>
            </a:extLst>
          </p:cNvPr>
          <p:cNvCxnSpPr>
            <a:stCxn id="2" idx="2"/>
            <a:endCxn id="21" idx="0"/>
          </p:cNvCxnSpPr>
          <p:nvPr/>
        </p:nvCxnSpPr>
        <p:spPr>
          <a:xfrm>
            <a:off x="1356200" y="2447448"/>
            <a:ext cx="638046" cy="3590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53A71AF-0C25-C07F-F2B7-5E1AA7C40653}"/>
              </a:ext>
            </a:extLst>
          </p:cNvPr>
          <p:cNvCxnSpPr>
            <a:stCxn id="4" idx="2"/>
            <a:endCxn id="21" idx="0"/>
          </p:cNvCxnSpPr>
          <p:nvPr/>
        </p:nvCxnSpPr>
        <p:spPr>
          <a:xfrm flipH="1">
            <a:off x="1994246" y="2453535"/>
            <a:ext cx="714439" cy="3529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3D58F82-C16D-52B6-070E-7A9F570905E7}"/>
              </a:ext>
            </a:extLst>
          </p:cNvPr>
          <p:cNvSpPr txBox="1"/>
          <p:nvPr/>
        </p:nvSpPr>
        <p:spPr>
          <a:xfrm>
            <a:off x="476250" y="1893985"/>
            <a:ext cx="146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支持元对象系统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1EEFC7E-C648-A4E0-922F-4E390B4CC4EE}"/>
              </a:ext>
            </a:extLst>
          </p:cNvPr>
          <p:cNvSpPr txBox="1"/>
          <p:nvPr/>
        </p:nvSpPr>
        <p:spPr>
          <a:xfrm>
            <a:off x="2027227" y="1893985"/>
            <a:ext cx="2033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在绘制设备上绘制的类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526EDD7-53F8-4C59-79D4-39D1735A9846}"/>
              </a:ext>
            </a:extLst>
          </p:cNvPr>
          <p:cNvSpPr txBox="1"/>
          <p:nvPr/>
        </p:nvSpPr>
        <p:spPr>
          <a:xfrm>
            <a:off x="3543300" y="5128298"/>
            <a:ext cx="1025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B1F72D2-5DC3-0017-B97D-2C171AD0C8E4}"/>
              </a:ext>
            </a:extLst>
          </p:cNvPr>
          <p:cNvSpPr txBox="1"/>
          <p:nvPr/>
        </p:nvSpPr>
        <p:spPr>
          <a:xfrm>
            <a:off x="4652732" y="4344152"/>
            <a:ext cx="1729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QAbstractButton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709EAAE-F733-75D7-FAE2-376DC8C9A3CD}"/>
              </a:ext>
            </a:extLst>
          </p:cNvPr>
          <p:cNvSpPr txBox="1"/>
          <p:nvPr/>
        </p:nvSpPr>
        <p:spPr>
          <a:xfrm>
            <a:off x="4633681" y="5891042"/>
            <a:ext cx="1912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QDialogButtonBox</a:t>
            </a:r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7053352B-4ACA-C31C-0995-50441F98D56B}"/>
              </a:ext>
            </a:extLst>
          </p:cNvPr>
          <p:cNvSpPr/>
          <p:nvPr/>
        </p:nvSpPr>
        <p:spPr>
          <a:xfrm>
            <a:off x="6343649" y="3741167"/>
            <a:ext cx="211604" cy="1527259"/>
          </a:xfrm>
          <a:prstGeom prst="leftBrace">
            <a:avLst>
              <a:gd name="adj1" fmla="val 12864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ACEE2E6-6BAE-BB84-0097-E0C70E4AB9B3}"/>
              </a:ext>
            </a:extLst>
          </p:cNvPr>
          <p:cNvSpPr txBox="1"/>
          <p:nvPr/>
        </p:nvSpPr>
        <p:spPr>
          <a:xfrm>
            <a:off x="6577238" y="3494286"/>
            <a:ext cx="1573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QPushButton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52797FC-140C-62E9-744E-C2E66F81BE83}"/>
              </a:ext>
            </a:extLst>
          </p:cNvPr>
          <p:cNvSpPr txBox="1"/>
          <p:nvPr/>
        </p:nvSpPr>
        <p:spPr>
          <a:xfrm>
            <a:off x="6577238" y="3916188"/>
            <a:ext cx="1573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QToolButton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9172339-87F6-174B-BFEE-A7E55E402D70}"/>
              </a:ext>
            </a:extLst>
          </p:cNvPr>
          <p:cNvSpPr txBox="1"/>
          <p:nvPr/>
        </p:nvSpPr>
        <p:spPr>
          <a:xfrm>
            <a:off x="6577238" y="4355746"/>
            <a:ext cx="1573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QRadioButton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500D233-4C37-2557-D8DB-A94F692079C6}"/>
              </a:ext>
            </a:extLst>
          </p:cNvPr>
          <p:cNvSpPr txBox="1"/>
          <p:nvPr/>
        </p:nvSpPr>
        <p:spPr>
          <a:xfrm>
            <a:off x="6577238" y="4795304"/>
            <a:ext cx="1573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QCheckButton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22CEF1D-0D84-B100-C3D9-A094BD6C3AE3}"/>
              </a:ext>
            </a:extLst>
          </p:cNvPr>
          <p:cNvSpPr txBox="1"/>
          <p:nvPr/>
        </p:nvSpPr>
        <p:spPr>
          <a:xfrm>
            <a:off x="6577238" y="5231731"/>
            <a:ext cx="2338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QCommandLinkButton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089836D-DE99-1363-4928-EA3290ABAC8D}"/>
              </a:ext>
            </a:extLst>
          </p:cNvPr>
          <p:cNvSpPr txBox="1"/>
          <p:nvPr/>
        </p:nvSpPr>
        <p:spPr>
          <a:xfrm>
            <a:off x="7982547" y="3479683"/>
            <a:ext cx="2033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普通按钮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75E7EDC-BFD3-1BC5-8C23-5380DAA6A7BA}"/>
              </a:ext>
            </a:extLst>
          </p:cNvPr>
          <p:cNvSpPr txBox="1"/>
          <p:nvPr/>
        </p:nvSpPr>
        <p:spPr>
          <a:xfrm>
            <a:off x="7982547" y="3935241"/>
            <a:ext cx="2033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工具按钮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DBC50DD-4EBA-BCD8-95B2-04FD539C3388}"/>
              </a:ext>
            </a:extLst>
          </p:cNvPr>
          <p:cNvSpPr txBox="1"/>
          <p:nvPr/>
        </p:nvSpPr>
        <p:spPr>
          <a:xfrm>
            <a:off x="7982547" y="4373269"/>
            <a:ext cx="2033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单选按钮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983EC0C-D8B6-1086-6602-A1F9C4659389}"/>
              </a:ext>
            </a:extLst>
          </p:cNvPr>
          <p:cNvSpPr txBox="1"/>
          <p:nvPr/>
        </p:nvSpPr>
        <p:spPr>
          <a:xfrm>
            <a:off x="7982546" y="4812631"/>
            <a:ext cx="2033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复选按钮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4AE87B0-458A-BA45-AAFE-99979DBC2671}"/>
              </a:ext>
            </a:extLst>
          </p:cNvPr>
          <p:cNvSpPr txBox="1"/>
          <p:nvPr/>
        </p:nvSpPr>
        <p:spPr>
          <a:xfrm>
            <a:off x="8692069" y="5231731"/>
            <a:ext cx="2033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类似单选按钮，互斥项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D873D60-7A71-F9D0-7195-3E48E225330D}"/>
              </a:ext>
            </a:extLst>
          </p:cNvPr>
          <p:cNvSpPr txBox="1"/>
          <p:nvPr/>
        </p:nvSpPr>
        <p:spPr>
          <a:xfrm>
            <a:off x="6545727" y="5892677"/>
            <a:ext cx="2741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复合组件类，设置多个按钮组合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66E10A3F-C0F8-C34E-4191-DBE6B0DF9121}"/>
              </a:ext>
            </a:extLst>
          </p:cNvPr>
          <p:cNvSpPr/>
          <p:nvPr/>
        </p:nvSpPr>
        <p:spPr>
          <a:xfrm>
            <a:off x="4489779" y="4511123"/>
            <a:ext cx="211604" cy="1527259"/>
          </a:xfrm>
          <a:prstGeom prst="leftBrace">
            <a:avLst>
              <a:gd name="adj1" fmla="val 12864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0A999D7F-04C9-D893-FD95-99D4058FD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86" y="4336241"/>
            <a:ext cx="1962424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14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526EDD7-53F8-4C59-79D4-39D1735A9846}"/>
              </a:ext>
            </a:extLst>
          </p:cNvPr>
          <p:cNvSpPr txBox="1"/>
          <p:nvPr/>
        </p:nvSpPr>
        <p:spPr>
          <a:xfrm>
            <a:off x="664571" y="3573312"/>
            <a:ext cx="1025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B1F72D2-5DC3-0017-B97D-2C171AD0C8E4}"/>
              </a:ext>
            </a:extLst>
          </p:cNvPr>
          <p:cNvSpPr txBox="1"/>
          <p:nvPr/>
        </p:nvSpPr>
        <p:spPr>
          <a:xfrm>
            <a:off x="2309581" y="3036878"/>
            <a:ext cx="2005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QAbstractSpinBox</a:t>
            </a:r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7053352B-4ACA-C31C-0995-50441F98D56B}"/>
              </a:ext>
            </a:extLst>
          </p:cNvPr>
          <p:cNvSpPr/>
          <p:nvPr/>
        </p:nvSpPr>
        <p:spPr>
          <a:xfrm>
            <a:off x="6152902" y="1760449"/>
            <a:ext cx="202755" cy="828339"/>
          </a:xfrm>
          <a:prstGeom prst="leftBrace">
            <a:avLst>
              <a:gd name="adj1" fmla="val 12864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ACEE2E6-6BAE-BB84-0097-E0C70E4AB9B3}"/>
              </a:ext>
            </a:extLst>
          </p:cNvPr>
          <p:cNvSpPr txBox="1"/>
          <p:nvPr/>
        </p:nvSpPr>
        <p:spPr>
          <a:xfrm>
            <a:off x="4262663" y="2582409"/>
            <a:ext cx="1573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QSpinBox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52797FC-140C-62E9-744E-C2E66F81BE83}"/>
              </a:ext>
            </a:extLst>
          </p:cNvPr>
          <p:cNvSpPr txBox="1"/>
          <p:nvPr/>
        </p:nvSpPr>
        <p:spPr>
          <a:xfrm>
            <a:off x="4262663" y="3014451"/>
            <a:ext cx="1802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QDoubleSpinBox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9172339-87F6-174B-BFEE-A7E55E402D70}"/>
              </a:ext>
            </a:extLst>
          </p:cNvPr>
          <p:cNvSpPr txBox="1"/>
          <p:nvPr/>
        </p:nvSpPr>
        <p:spPr>
          <a:xfrm>
            <a:off x="4262663" y="3452106"/>
            <a:ext cx="1573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QDataTimeEdit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500D233-4C37-2557-D8DB-A94F692079C6}"/>
              </a:ext>
            </a:extLst>
          </p:cNvPr>
          <p:cNvSpPr txBox="1"/>
          <p:nvPr/>
        </p:nvSpPr>
        <p:spPr>
          <a:xfrm>
            <a:off x="6016438" y="3299924"/>
            <a:ext cx="1573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QDataEdit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75E7EDC-BFD3-1BC5-8C23-5380DAA6A7BA}"/>
              </a:ext>
            </a:extLst>
          </p:cNvPr>
          <p:cNvSpPr txBox="1"/>
          <p:nvPr/>
        </p:nvSpPr>
        <p:spPr>
          <a:xfrm>
            <a:off x="2228720" y="576527"/>
            <a:ext cx="4505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下拉列表框（从下拉列表中选一项，或直接输入）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DBC50DD-4EBA-BCD8-95B2-04FD539C3388}"/>
              </a:ext>
            </a:extLst>
          </p:cNvPr>
          <p:cNvSpPr txBox="1"/>
          <p:nvPr/>
        </p:nvSpPr>
        <p:spPr>
          <a:xfrm>
            <a:off x="5267767" y="4264545"/>
            <a:ext cx="3264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表盘（设定的范围内输入和显示数值）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983EC0C-D8B6-1086-6602-A1F9C4659389}"/>
              </a:ext>
            </a:extLst>
          </p:cNvPr>
          <p:cNvSpPr txBox="1"/>
          <p:nvPr/>
        </p:nvSpPr>
        <p:spPr>
          <a:xfrm>
            <a:off x="4272058" y="6093609"/>
            <a:ext cx="615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按键序列编辑器（获取输入焦点时，可记录用户设置的按键序列）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66E10A3F-C0F8-C34E-4191-DBE6B0DF9121}"/>
              </a:ext>
            </a:extLst>
          </p:cNvPr>
          <p:cNvSpPr/>
          <p:nvPr/>
        </p:nvSpPr>
        <p:spPr>
          <a:xfrm>
            <a:off x="1887641" y="1168862"/>
            <a:ext cx="435669" cy="5116678"/>
          </a:xfrm>
          <a:prstGeom prst="leftBrace">
            <a:avLst>
              <a:gd name="adj1" fmla="val 12864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C1F961-00FA-2518-327D-410A2FEEA585}"/>
              </a:ext>
            </a:extLst>
          </p:cNvPr>
          <p:cNvSpPr txBox="1"/>
          <p:nvPr/>
        </p:nvSpPr>
        <p:spPr>
          <a:xfrm>
            <a:off x="2309582" y="982794"/>
            <a:ext cx="1729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QComboBox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52FB86-4DBA-7FE5-0668-B7D45961030A}"/>
              </a:ext>
            </a:extLst>
          </p:cNvPr>
          <p:cNvSpPr txBox="1"/>
          <p:nvPr/>
        </p:nvSpPr>
        <p:spPr>
          <a:xfrm>
            <a:off x="4262663" y="967083"/>
            <a:ext cx="1802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QFontComboBox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F46C48-138D-0073-9306-5823325600A7}"/>
              </a:ext>
            </a:extLst>
          </p:cNvPr>
          <p:cNvSpPr txBox="1"/>
          <p:nvPr/>
        </p:nvSpPr>
        <p:spPr>
          <a:xfrm>
            <a:off x="2309581" y="1485648"/>
            <a:ext cx="1729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QLineEdit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13EF64-3D34-0245-08BC-87FF2A258C60}"/>
              </a:ext>
            </a:extLst>
          </p:cNvPr>
          <p:cNvSpPr txBox="1"/>
          <p:nvPr/>
        </p:nvSpPr>
        <p:spPr>
          <a:xfrm>
            <a:off x="2309581" y="1992969"/>
            <a:ext cx="1729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QFrame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0C37367-8B9D-3E33-D7ED-B9C62E5E6085}"/>
              </a:ext>
            </a:extLst>
          </p:cNvPr>
          <p:cNvSpPr txBox="1"/>
          <p:nvPr/>
        </p:nvSpPr>
        <p:spPr>
          <a:xfrm>
            <a:off x="4262663" y="2025671"/>
            <a:ext cx="2188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QAbstraceScrollAre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5F339A-5FB9-BAC4-7DF0-4EACF945F35E}"/>
              </a:ext>
            </a:extLst>
          </p:cNvPr>
          <p:cNvSpPr txBox="1"/>
          <p:nvPr/>
        </p:nvSpPr>
        <p:spPr>
          <a:xfrm>
            <a:off x="6343650" y="1641736"/>
            <a:ext cx="2188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QTextEdit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37B88F-8DBD-A818-30FE-3906145415E5}"/>
              </a:ext>
            </a:extLst>
          </p:cNvPr>
          <p:cNvSpPr txBox="1"/>
          <p:nvPr/>
        </p:nvSpPr>
        <p:spPr>
          <a:xfrm>
            <a:off x="6343650" y="2373704"/>
            <a:ext cx="2188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QPlainTextEdit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EBE83-2C25-1FF0-940B-966160397AF6}"/>
              </a:ext>
            </a:extLst>
          </p:cNvPr>
          <p:cNvSpPr txBox="1"/>
          <p:nvPr/>
        </p:nvSpPr>
        <p:spPr>
          <a:xfrm>
            <a:off x="6016438" y="3726099"/>
            <a:ext cx="1573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QTimeEdit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F3B3D3-6D75-A902-76D9-66C1DA83C904}"/>
              </a:ext>
            </a:extLst>
          </p:cNvPr>
          <p:cNvSpPr txBox="1"/>
          <p:nvPr/>
        </p:nvSpPr>
        <p:spPr>
          <a:xfrm>
            <a:off x="2309581" y="4835369"/>
            <a:ext cx="2005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QAbstractSlider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DE3642-5E76-6F00-B283-D25625B273B9}"/>
              </a:ext>
            </a:extLst>
          </p:cNvPr>
          <p:cNvSpPr txBox="1"/>
          <p:nvPr/>
        </p:nvSpPr>
        <p:spPr>
          <a:xfrm>
            <a:off x="4262663" y="4266252"/>
            <a:ext cx="2005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QDial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D8D72ED-925C-86F6-8389-3079A23827B0}"/>
              </a:ext>
            </a:extLst>
          </p:cNvPr>
          <p:cNvSpPr txBox="1"/>
          <p:nvPr/>
        </p:nvSpPr>
        <p:spPr>
          <a:xfrm>
            <a:off x="4262663" y="4818917"/>
            <a:ext cx="2005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QScrollBar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8570755-73C5-3CD8-3F13-E64699F12E15}"/>
              </a:ext>
            </a:extLst>
          </p:cNvPr>
          <p:cNvSpPr txBox="1"/>
          <p:nvPr/>
        </p:nvSpPr>
        <p:spPr>
          <a:xfrm>
            <a:off x="4262663" y="5382910"/>
            <a:ext cx="2005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QSlider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78FB357-718B-76FB-D983-A81AB285E1C4}"/>
              </a:ext>
            </a:extLst>
          </p:cNvPr>
          <p:cNvSpPr txBox="1"/>
          <p:nvPr/>
        </p:nvSpPr>
        <p:spPr>
          <a:xfrm>
            <a:off x="2309581" y="6097841"/>
            <a:ext cx="2005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QKeySequenceEdit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59BE2C1-1AD9-0CE9-C229-BD3D4B1324B5}"/>
              </a:ext>
            </a:extLst>
          </p:cNvPr>
          <p:cNvSpPr txBox="1"/>
          <p:nvPr/>
        </p:nvSpPr>
        <p:spPr>
          <a:xfrm>
            <a:off x="6053974" y="959212"/>
            <a:ext cx="4505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字体下拉列表框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FC1E54A-60EC-985E-D6E0-37FB3FDC95DE}"/>
              </a:ext>
            </a:extLst>
          </p:cNvPr>
          <p:cNvSpPr txBox="1"/>
          <p:nvPr/>
        </p:nvSpPr>
        <p:spPr>
          <a:xfrm>
            <a:off x="2418332" y="1281424"/>
            <a:ext cx="4505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编辑框（用于输入单行文字）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9A3722A-662F-B59E-BA54-2DFE9B0E185A}"/>
              </a:ext>
            </a:extLst>
          </p:cNvPr>
          <p:cNvSpPr txBox="1"/>
          <p:nvPr/>
        </p:nvSpPr>
        <p:spPr>
          <a:xfrm>
            <a:off x="7437999" y="1631715"/>
            <a:ext cx="4505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文本编辑器，支持富文本格式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B630DD6-E6EE-E88C-9314-A98D9969EBFF}"/>
              </a:ext>
            </a:extLst>
          </p:cNvPr>
          <p:cNvSpPr txBox="1"/>
          <p:nvPr/>
        </p:nvSpPr>
        <p:spPr>
          <a:xfrm>
            <a:off x="7747123" y="2369621"/>
            <a:ext cx="4505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纯文本编辑器，支持富文本格式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6EB6CDA-9BD0-3816-A3A3-025CB2480EB8}"/>
              </a:ext>
            </a:extLst>
          </p:cNvPr>
          <p:cNvSpPr txBox="1"/>
          <p:nvPr/>
        </p:nvSpPr>
        <p:spPr>
          <a:xfrm>
            <a:off x="5356379" y="2588788"/>
            <a:ext cx="4505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整数输入框（整数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离散型数据输入）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2A32130-8397-45C4-10C4-A95BD58F05D8}"/>
              </a:ext>
            </a:extLst>
          </p:cNvPr>
          <p:cNvSpPr txBox="1"/>
          <p:nvPr/>
        </p:nvSpPr>
        <p:spPr>
          <a:xfrm>
            <a:off x="5989783" y="3018718"/>
            <a:ext cx="4505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浮点数输入框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7829DDE-531D-9EAD-E4B3-31B17AD53C20}"/>
              </a:ext>
            </a:extLst>
          </p:cNvPr>
          <p:cNvSpPr txBox="1"/>
          <p:nvPr/>
        </p:nvSpPr>
        <p:spPr>
          <a:xfrm>
            <a:off x="7099300" y="3296169"/>
            <a:ext cx="1133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日期编辑框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9A89D52-CA87-0574-416C-9809F0F20AFE}"/>
              </a:ext>
            </a:extLst>
          </p:cNvPr>
          <p:cNvSpPr txBox="1"/>
          <p:nvPr/>
        </p:nvSpPr>
        <p:spPr>
          <a:xfrm>
            <a:off x="7099301" y="3734196"/>
            <a:ext cx="1219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时间编辑框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4917A0EB-237C-AD71-97B2-66D41A7A43E1}"/>
              </a:ext>
            </a:extLst>
          </p:cNvPr>
          <p:cNvSpPr/>
          <p:nvPr/>
        </p:nvSpPr>
        <p:spPr>
          <a:xfrm>
            <a:off x="4082570" y="2707348"/>
            <a:ext cx="202755" cy="966835"/>
          </a:xfrm>
          <a:prstGeom prst="leftBrace">
            <a:avLst>
              <a:gd name="adj1" fmla="val 12864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6EB64948-4C11-AFB5-A350-99983C3317AC}"/>
              </a:ext>
            </a:extLst>
          </p:cNvPr>
          <p:cNvSpPr/>
          <p:nvPr/>
        </p:nvSpPr>
        <p:spPr>
          <a:xfrm>
            <a:off x="5787028" y="3336346"/>
            <a:ext cx="202755" cy="675673"/>
          </a:xfrm>
          <a:prstGeom prst="leftBrace">
            <a:avLst>
              <a:gd name="adj1" fmla="val 12864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DF38AC0-916C-5D9E-BA53-A8C7DFB29400}"/>
              </a:ext>
            </a:extLst>
          </p:cNvPr>
          <p:cNvSpPr txBox="1"/>
          <p:nvPr/>
        </p:nvSpPr>
        <p:spPr>
          <a:xfrm>
            <a:off x="5356379" y="4835369"/>
            <a:ext cx="3264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卷滚条（实现在大的显示区域内滑动）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DCFF333-45AA-BA0E-EFD5-60D1916077B1}"/>
              </a:ext>
            </a:extLst>
          </p:cNvPr>
          <p:cNvSpPr txBox="1"/>
          <p:nvPr/>
        </p:nvSpPr>
        <p:spPr>
          <a:xfrm>
            <a:off x="5147229" y="5388406"/>
            <a:ext cx="3787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滑动条（具有设定的数值范围，拖动设定值）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左大括号 49">
            <a:extLst>
              <a:ext uri="{FF2B5EF4-FFF2-40B4-BE49-F238E27FC236}">
                <a16:creationId xmlns:a16="http://schemas.microsoft.com/office/drawing/2014/main" id="{50AE9C1D-67AA-1108-BDC1-1F3B9F6CCD69}"/>
              </a:ext>
            </a:extLst>
          </p:cNvPr>
          <p:cNvSpPr/>
          <p:nvPr/>
        </p:nvSpPr>
        <p:spPr>
          <a:xfrm>
            <a:off x="3889338" y="4389116"/>
            <a:ext cx="202755" cy="1187460"/>
          </a:xfrm>
          <a:prstGeom prst="leftBrace">
            <a:avLst>
              <a:gd name="adj1" fmla="val 12864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085FD22B-B1CF-6809-D2CD-DAD040FAB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748" y="2665482"/>
            <a:ext cx="1811866" cy="3706089"/>
          </a:xfrm>
          <a:prstGeom prst="rect">
            <a:avLst/>
          </a:prstGeom>
        </p:spPr>
      </p:pic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88FB83E1-E62C-1472-C5ED-980E5819A5E7}"/>
              </a:ext>
            </a:extLst>
          </p:cNvPr>
          <p:cNvCxnSpPr>
            <a:cxnSpLocks/>
          </p:cNvCxnSpPr>
          <p:nvPr/>
        </p:nvCxnSpPr>
        <p:spPr>
          <a:xfrm>
            <a:off x="3695700" y="1136682"/>
            <a:ext cx="488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6D5147B-3BAB-5896-EE9B-0B34E2153233}"/>
              </a:ext>
            </a:extLst>
          </p:cNvPr>
          <p:cNvCxnSpPr>
            <a:cxnSpLocks/>
          </p:cNvCxnSpPr>
          <p:nvPr/>
        </p:nvCxnSpPr>
        <p:spPr>
          <a:xfrm>
            <a:off x="3312203" y="2174618"/>
            <a:ext cx="8717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32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78F0E5-65F9-4627-F1DE-F039C1DD6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338"/>
            <a:ext cx="12192000" cy="671132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AB6ED8-46CF-A8C4-EA1B-F766DB472FB4}"/>
              </a:ext>
            </a:extLst>
          </p:cNvPr>
          <p:cNvCxnSpPr>
            <a:cxnSpLocks/>
          </p:cNvCxnSpPr>
          <p:nvPr/>
        </p:nvCxnSpPr>
        <p:spPr>
          <a:xfrm>
            <a:off x="248337" y="7120551"/>
            <a:ext cx="199644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11EBDB4-FE37-C134-1847-6298A8A8F86F}"/>
              </a:ext>
            </a:extLst>
          </p:cNvPr>
          <p:cNvCxnSpPr>
            <a:cxnSpLocks/>
          </p:cNvCxnSpPr>
          <p:nvPr/>
        </p:nvCxnSpPr>
        <p:spPr>
          <a:xfrm>
            <a:off x="219075" y="7026234"/>
            <a:ext cx="326898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8FD008-6F4E-FB9E-CD2E-8389FEDA8D8D}"/>
              </a:ext>
            </a:extLst>
          </p:cNvPr>
          <p:cNvSpPr txBox="1"/>
          <p:nvPr/>
        </p:nvSpPr>
        <p:spPr>
          <a:xfrm>
            <a:off x="5273040" y="7010994"/>
            <a:ext cx="6339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QMainWindow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：主窗口类，具有菜单栏、工具栏、状态栏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：所有界面组件类的基类，可做独立的窗口（空白）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Qdialog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：对话框类，窗口具有对话框的显示效果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FE98CF-4058-FF21-5E84-3B898C5AB34D}"/>
              </a:ext>
            </a:extLst>
          </p:cNvPr>
          <p:cNvCxnSpPr/>
          <p:nvPr/>
        </p:nvCxnSpPr>
        <p:spPr>
          <a:xfrm>
            <a:off x="6999657" y="8097032"/>
            <a:ext cx="327660" cy="426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F5FFB69-DD72-76B4-DEA2-A8CD4737A94A}"/>
              </a:ext>
            </a:extLst>
          </p:cNvPr>
          <p:cNvCxnSpPr>
            <a:cxnSpLocks/>
          </p:cNvCxnSpPr>
          <p:nvPr/>
        </p:nvCxnSpPr>
        <p:spPr>
          <a:xfrm>
            <a:off x="6005247" y="8097032"/>
            <a:ext cx="99441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338D6DC9-03E1-DB04-48AD-AABF8C685CAE}"/>
              </a:ext>
            </a:extLst>
          </p:cNvPr>
          <p:cNvSpPr/>
          <p:nvPr/>
        </p:nvSpPr>
        <p:spPr>
          <a:xfrm>
            <a:off x="3488055" y="1334823"/>
            <a:ext cx="2340920" cy="2256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78361BC-3138-975B-96AC-0055BC6FFA23}"/>
              </a:ext>
            </a:extLst>
          </p:cNvPr>
          <p:cNvSpPr/>
          <p:nvPr/>
        </p:nvSpPr>
        <p:spPr>
          <a:xfrm>
            <a:off x="29262" y="5029200"/>
            <a:ext cx="664158" cy="7696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A318C9C-5BF3-63B2-22D4-FF2046DB6CBC}"/>
              </a:ext>
            </a:extLst>
          </p:cNvPr>
          <p:cNvCxnSpPr>
            <a:cxnSpLocks/>
          </p:cNvCxnSpPr>
          <p:nvPr/>
        </p:nvCxnSpPr>
        <p:spPr>
          <a:xfrm>
            <a:off x="4077044" y="7369731"/>
            <a:ext cx="133731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8B2BF1B-98AB-2A12-88EC-5CA855F6305B}"/>
              </a:ext>
            </a:extLst>
          </p:cNvPr>
          <p:cNvSpPr txBox="1"/>
          <p:nvPr/>
        </p:nvSpPr>
        <p:spPr>
          <a:xfrm>
            <a:off x="927735" y="5027390"/>
            <a:ext cx="7477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构建模式有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种：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（调试）、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（发行版）、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Profile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（介于两者之间可以调试）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16452D7-7B46-6AC2-0D1A-7E5D3BA15934}"/>
              </a:ext>
            </a:extLst>
          </p:cNvPr>
          <p:cNvCxnSpPr>
            <a:cxnSpLocks/>
          </p:cNvCxnSpPr>
          <p:nvPr/>
        </p:nvCxnSpPr>
        <p:spPr>
          <a:xfrm>
            <a:off x="3890354" y="7514775"/>
            <a:ext cx="944880" cy="8029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5E07BF7C-9819-3F12-199F-2AF1362EE656}"/>
              </a:ext>
            </a:extLst>
          </p:cNvPr>
          <p:cNvSpPr txBox="1"/>
          <p:nvPr/>
        </p:nvSpPr>
        <p:spPr>
          <a:xfrm>
            <a:off x="5526062" y="828268"/>
            <a:ext cx="6316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勾选：构建项目后将会在项目的同级目录下出创建一个输出文件夹，文件夹名称包含套件和构建模式信息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不勾选：会在项目的目录下创建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文件夹用于存放输出文件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1EE297-619B-E2A8-0548-43B9C038DED4}"/>
              </a:ext>
            </a:extLst>
          </p:cNvPr>
          <p:cNvSpPr/>
          <p:nvPr/>
        </p:nvSpPr>
        <p:spPr>
          <a:xfrm>
            <a:off x="22860" y="5879063"/>
            <a:ext cx="664158" cy="3312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EDACC4-80BC-BE58-13A2-B361AB42DB50}"/>
              </a:ext>
            </a:extLst>
          </p:cNvPr>
          <p:cNvSpPr txBox="1"/>
          <p:nvPr/>
        </p:nvSpPr>
        <p:spPr>
          <a:xfrm>
            <a:off x="836295" y="5713056"/>
            <a:ext cx="7477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直接运行程序，如果程序修改后未构建，会先构建项目，直接运行（不调试）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68CC6A-ADE7-78A9-98C4-372393C9C19F}"/>
              </a:ext>
            </a:extLst>
          </p:cNvPr>
          <p:cNvSpPr txBox="1"/>
          <p:nvPr/>
        </p:nvSpPr>
        <p:spPr>
          <a:xfrm>
            <a:off x="836294" y="6116445"/>
            <a:ext cx="9397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项目需要以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Profile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构建，点击进入调试运行，可以设置断点，如果是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构建，无法进入调试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80B1FA-4E3D-5DCB-1D2B-15140094232C}"/>
              </a:ext>
            </a:extLst>
          </p:cNvPr>
          <p:cNvSpPr txBox="1"/>
          <p:nvPr/>
        </p:nvSpPr>
        <p:spPr>
          <a:xfrm>
            <a:off x="836294" y="6504997"/>
            <a:ext cx="9397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根据设置的构建模式，构建当前活动项目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762B5C5-53F6-FB2B-C59D-74DCC4F67B8C}"/>
              </a:ext>
            </a:extLst>
          </p:cNvPr>
          <p:cNvSpPr/>
          <p:nvPr/>
        </p:nvSpPr>
        <p:spPr>
          <a:xfrm>
            <a:off x="14022" y="6258141"/>
            <a:ext cx="664158" cy="3312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8F3931-2DAA-7E58-71AA-983677F3C470}"/>
              </a:ext>
            </a:extLst>
          </p:cNvPr>
          <p:cNvSpPr/>
          <p:nvPr/>
        </p:nvSpPr>
        <p:spPr>
          <a:xfrm>
            <a:off x="38100" y="6619043"/>
            <a:ext cx="664158" cy="3312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372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526EDD7-53F8-4C59-79D4-39D1735A9846}"/>
              </a:ext>
            </a:extLst>
          </p:cNvPr>
          <p:cNvSpPr txBox="1"/>
          <p:nvPr/>
        </p:nvSpPr>
        <p:spPr>
          <a:xfrm>
            <a:off x="1070997" y="3419423"/>
            <a:ext cx="1025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75E7EDC-BFD3-1BC5-8C23-5380DAA6A7BA}"/>
              </a:ext>
            </a:extLst>
          </p:cNvPr>
          <p:cNvSpPr txBox="1"/>
          <p:nvPr/>
        </p:nvSpPr>
        <p:spPr>
          <a:xfrm>
            <a:off x="2418332" y="280935"/>
            <a:ext cx="4505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下拉列表框（从下拉列表中选一项，或直接输入）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66E10A3F-C0F8-C34E-4191-DBE6B0DF9121}"/>
              </a:ext>
            </a:extLst>
          </p:cNvPr>
          <p:cNvSpPr/>
          <p:nvPr/>
        </p:nvSpPr>
        <p:spPr>
          <a:xfrm>
            <a:off x="2045729" y="1896611"/>
            <a:ext cx="284961" cy="3353402"/>
          </a:xfrm>
          <a:prstGeom prst="leftBrace">
            <a:avLst>
              <a:gd name="adj1" fmla="val 12864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C1F961-00FA-2518-327D-410A2FEEA585}"/>
              </a:ext>
            </a:extLst>
          </p:cNvPr>
          <p:cNvSpPr txBox="1"/>
          <p:nvPr/>
        </p:nvSpPr>
        <p:spPr>
          <a:xfrm>
            <a:off x="2309582" y="1735269"/>
            <a:ext cx="1729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QFrame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52FB86-4DBA-7FE5-0668-B7D45961030A}"/>
              </a:ext>
            </a:extLst>
          </p:cNvPr>
          <p:cNvSpPr txBox="1"/>
          <p:nvPr/>
        </p:nvSpPr>
        <p:spPr>
          <a:xfrm>
            <a:off x="4174422" y="1266170"/>
            <a:ext cx="1802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QLabel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59BE2C1-1AD9-0CE9-C229-BD3D4B1324B5}"/>
              </a:ext>
            </a:extLst>
          </p:cNvPr>
          <p:cNvSpPr txBox="1"/>
          <p:nvPr/>
        </p:nvSpPr>
        <p:spPr>
          <a:xfrm>
            <a:off x="5088891" y="1269259"/>
            <a:ext cx="702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9A3722A-662F-B59E-BA54-2DFE9B0E185A}"/>
              </a:ext>
            </a:extLst>
          </p:cNvPr>
          <p:cNvSpPr txBox="1"/>
          <p:nvPr/>
        </p:nvSpPr>
        <p:spPr>
          <a:xfrm>
            <a:off x="9445066" y="1542612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文本浏览器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B630DD6-E6EE-E88C-9314-A98D9969EBFF}"/>
              </a:ext>
            </a:extLst>
          </p:cNvPr>
          <p:cNvSpPr txBox="1"/>
          <p:nvPr/>
        </p:nvSpPr>
        <p:spPr>
          <a:xfrm>
            <a:off x="7934836" y="1957819"/>
            <a:ext cx="2466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视图架构中的视图组件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60EA1A-2E1E-90E7-EDF7-BCD3589CACD6}"/>
              </a:ext>
            </a:extLst>
          </p:cNvPr>
          <p:cNvSpPr txBox="1"/>
          <p:nvPr/>
        </p:nvSpPr>
        <p:spPr>
          <a:xfrm>
            <a:off x="2309581" y="2479438"/>
            <a:ext cx="1953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QCalendarWidget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354BCA4-EFB7-70E7-AEA2-A96F56A3E90D}"/>
              </a:ext>
            </a:extLst>
          </p:cNvPr>
          <p:cNvSpPr txBox="1"/>
          <p:nvPr/>
        </p:nvSpPr>
        <p:spPr>
          <a:xfrm>
            <a:off x="2323310" y="3345316"/>
            <a:ext cx="1953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QProgressBar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7097251-BCB7-7862-C2AE-DC50207E4338}"/>
              </a:ext>
            </a:extLst>
          </p:cNvPr>
          <p:cNvSpPr txBox="1"/>
          <p:nvPr/>
        </p:nvSpPr>
        <p:spPr>
          <a:xfrm>
            <a:off x="2323310" y="4211194"/>
            <a:ext cx="1953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QOpenGLWidget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ECC88A5-92B3-5574-0493-CE56B3B2A3FB}"/>
              </a:ext>
            </a:extLst>
          </p:cNvPr>
          <p:cNvSpPr txBox="1"/>
          <p:nvPr/>
        </p:nvSpPr>
        <p:spPr>
          <a:xfrm>
            <a:off x="2323310" y="5098614"/>
            <a:ext cx="1953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QQuickWidget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0E53733-8C51-42E4-B6C5-E4D8BF8DE698}"/>
              </a:ext>
            </a:extLst>
          </p:cNvPr>
          <p:cNvSpPr txBox="1"/>
          <p:nvPr/>
        </p:nvSpPr>
        <p:spPr>
          <a:xfrm>
            <a:off x="4174422" y="1740368"/>
            <a:ext cx="220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QAbstractScrollArea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8F08C30-B8DD-F979-9AD2-EE2BC1721C8F}"/>
              </a:ext>
            </a:extLst>
          </p:cNvPr>
          <p:cNvSpPr txBox="1"/>
          <p:nvPr/>
        </p:nvSpPr>
        <p:spPr>
          <a:xfrm>
            <a:off x="4174422" y="2217313"/>
            <a:ext cx="162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QLCDNumber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E648B62-4F7F-1881-C13C-1E30D786E477}"/>
              </a:ext>
            </a:extLst>
          </p:cNvPr>
          <p:cNvSpPr txBox="1"/>
          <p:nvPr/>
        </p:nvSpPr>
        <p:spPr>
          <a:xfrm>
            <a:off x="6301434" y="1542612"/>
            <a:ext cx="162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QTextEdit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A8D269B-6629-67E1-46F2-DF458BB7A00B}"/>
              </a:ext>
            </a:extLst>
          </p:cNvPr>
          <p:cNvSpPr txBox="1"/>
          <p:nvPr/>
        </p:nvSpPr>
        <p:spPr>
          <a:xfrm>
            <a:off x="6311013" y="1967822"/>
            <a:ext cx="162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QGraphicsView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3BB5C69-3C0F-7EAF-449A-E6D50F7FFC0B}"/>
              </a:ext>
            </a:extLst>
          </p:cNvPr>
          <p:cNvSpPr txBox="1"/>
          <p:nvPr/>
        </p:nvSpPr>
        <p:spPr>
          <a:xfrm>
            <a:off x="7786953" y="1542612"/>
            <a:ext cx="162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QTextBrowser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A16EC81-FFE3-A140-CD15-F35540E1F86D}"/>
              </a:ext>
            </a:extLst>
          </p:cNvPr>
          <p:cNvSpPr txBox="1"/>
          <p:nvPr/>
        </p:nvSpPr>
        <p:spPr>
          <a:xfrm>
            <a:off x="4321554" y="2501182"/>
            <a:ext cx="4505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日历组件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529D8637-F343-EE1F-AA7B-B2AEF3AFE793}"/>
              </a:ext>
            </a:extLst>
          </p:cNvPr>
          <p:cNvSpPr/>
          <p:nvPr/>
        </p:nvSpPr>
        <p:spPr>
          <a:xfrm>
            <a:off x="4017014" y="1416172"/>
            <a:ext cx="166171" cy="960878"/>
          </a:xfrm>
          <a:prstGeom prst="leftBrace">
            <a:avLst>
              <a:gd name="adj1" fmla="val 12864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93819F62-CFA9-DB5A-ED61-8D2013FC7820}"/>
              </a:ext>
            </a:extLst>
          </p:cNvPr>
          <p:cNvSpPr/>
          <p:nvPr/>
        </p:nvSpPr>
        <p:spPr>
          <a:xfrm>
            <a:off x="6169907" y="1683791"/>
            <a:ext cx="135643" cy="450467"/>
          </a:xfrm>
          <a:prstGeom prst="leftBrace">
            <a:avLst>
              <a:gd name="adj1" fmla="val 12864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24592C0-DDBF-CBA1-C58D-6DF8207B7F9D}"/>
              </a:ext>
            </a:extLst>
          </p:cNvPr>
          <p:cNvCxnSpPr>
            <a:cxnSpLocks/>
          </p:cNvCxnSpPr>
          <p:nvPr/>
        </p:nvCxnSpPr>
        <p:spPr>
          <a:xfrm>
            <a:off x="3295650" y="1896611"/>
            <a:ext cx="7213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3EBE1AD-473A-45B8-E220-35822077A768}"/>
              </a:ext>
            </a:extLst>
          </p:cNvPr>
          <p:cNvSpPr txBox="1"/>
          <p:nvPr/>
        </p:nvSpPr>
        <p:spPr>
          <a:xfrm>
            <a:off x="4321554" y="3347803"/>
            <a:ext cx="1574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进度条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EB0AA3C-398F-BAAD-6033-ACAE6EA83CBD}"/>
              </a:ext>
            </a:extLst>
          </p:cNvPr>
          <p:cNvSpPr txBox="1"/>
          <p:nvPr/>
        </p:nvSpPr>
        <p:spPr>
          <a:xfrm>
            <a:off x="4321554" y="4205188"/>
            <a:ext cx="177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显示组件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8FDDEB-5607-4056-F330-41AAEBBD98FE}"/>
              </a:ext>
            </a:extLst>
          </p:cNvPr>
          <p:cNvSpPr txBox="1"/>
          <p:nvPr/>
        </p:nvSpPr>
        <p:spPr>
          <a:xfrm>
            <a:off x="4321554" y="5098614"/>
            <a:ext cx="177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QML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显示组件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28341F0-5AFB-0E72-6CDC-CA50E7902AC8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301178" y="1696500"/>
            <a:ext cx="48577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4C35F66F-2568-4E0D-CB7B-46E11C876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124" y="2336677"/>
            <a:ext cx="2754041" cy="347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05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526EDD7-53F8-4C59-79D4-39D1735A9846}"/>
              </a:ext>
            </a:extLst>
          </p:cNvPr>
          <p:cNvSpPr txBox="1"/>
          <p:nvPr/>
        </p:nvSpPr>
        <p:spPr>
          <a:xfrm>
            <a:off x="1063618" y="2975641"/>
            <a:ext cx="1025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75E7EDC-BFD3-1BC5-8C23-5380DAA6A7BA}"/>
              </a:ext>
            </a:extLst>
          </p:cNvPr>
          <p:cNvSpPr txBox="1"/>
          <p:nvPr/>
        </p:nvSpPr>
        <p:spPr>
          <a:xfrm>
            <a:off x="2418332" y="280935"/>
            <a:ext cx="4505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下拉列表框（从下拉列表中选一项，或直接输入）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66E10A3F-C0F8-C34E-4191-DBE6B0DF9121}"/>
              </a:ext>
            </a:extLst>
          </p:cNvPr>
          <p:cNvSpPr/>
          <p:nvPr/>
        </p:nvSpPr>
        <p:spPr>
          <a:xfrm>
            <a:off x="2045729" y="1896611"/>
            <a:ext cx="277581" cy="2465838"/>
          </a:xfrm>
          <a:prstGeom prst="leftBrace">
            <a:avLst>
              <a:gd name="adj1" fmla="val 12864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C1F961-00FA-2518-327D-410A2FEEA585}"/>
              </a:ext>
            </a:extLst>
          </p:cNvPr>
          <p:cNvSpPr txBox="1"/>
          <p:nvPr/>
        </p:nvSpPr>
        <p:spPr>
          <a:xfrm>
            <a:off x="2309582" y="1735269"/>
            <a:ext cx="1729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QGroupBox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52FB86-4DBA-7FE5-0668-B7D45961030A}"/>
              </a:ext>
            </a:extLst>
          </p:cNvPr>
          <p:cNvSpPr txBox="1"/>
          <p:nvPr/>
        </p:nvSpPr>
        <p:spPr>
          <a:xfrm>
            <a:off x="4469697" y="1266170"/>
            <a:ext cx="2127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QAbstractScrollArea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59BE2C1-1AD9-0CE9-C229-BD3D4B1324B5}"/>
              </a:ext>
            </a:extLst>
          </p:cNvPr>
          <p:cNvSpPr txBox="1"/>
          <p:nvPr/>
        </p:nvSpPr>
        <p:spPr>
          <a:xfrm>
            <a:off x="7575627" y="69995"/>
            <a:ext cx="702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9A3722A-662F-B59E-BA54-2DFE9B0E185A}"/>
              </a:ext>
            </a:extLst>
          </p:cNvPr>
          <p:cNvSpPr txBox="1"/>
          <p:nvPr/>
        </p:nvSpPr>
        <p:spPr>
          <a:xfrm>
            <a:off x="8211059" y="1075887"/>
            <a:ext cx="3895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卷滚区域（水平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垂直）容纳大面积显示区域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B630DD6-E6EE-E88C-9314-A98D9969EBFF}"/>
              </a:ext>
            </a:extLst>
          </p:cNvPr>
          <p:cNvSpPr txBox="1"/>
          <p:nvPr/>
        </p:nvSpPr>
        <p:spPr>
          <a:xfrm>
            <a:off x="8230111" y="1491094"/>
            <a:ext cx="2466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工作区组件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60EA1A-2E1E-90E7-EDF7-BCD3589CACD6}"/>
              </a:ext>
            </a:extLst>
          </p:cNvPr>
          <p:cNvSpPr txBox="1"/>
          <p:nvPr/>
        </p:nvSpPr>
        <p:spPr>
          <a:xfrm>
            <a:off x="2309581" y="2479438"/>
            <a:ext cx="1953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QFrame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354BCA4-EFB7-70E7-AEA2-A96F56A3E90D}"/>
              </a:ext>
            </a:extLst>
          </p:cNvPr>
          <p:cNvSpPr txBox="1"/>
          <p:nvPr/>
        </p:nvSpPr>
        <p:spPr>
          <a:xfrm>
            <a:off x="2323310" y="3345316"/>
            <a:ext cx="1953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QTabWidget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7097251-BCB7-7862-C2AE-DC50207E4338}"/>
              </a:ext>
            </a:extLst>
          </p:cNvPr>
          <p:cNvSpPr txBox="1"/>
          <p:nvPr/>
        </p:nvSpPr>
        <p:spPr>
          <a:xfrm>
            <a:off x="2323310" y="4211194"/>
            <a:ext cx="1953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QDockWidget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0E53733-8C51-42E4-B6C5-E4D8BF8DE698}"/>
              </a:ext>
            </a:extLst>
          </p:cNvPr>
          <p:cNvSpPr txBox="1"/>
          <p:nvPr/>
        </p:nvSpPr>
        <p:spPr>
          <a:xfrm>
            <a:off x="4469697" y="1740368"/>
            <a:ext cx="220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QToolBox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8F08C30-B8DD-F979-9AD2-EE2BC1721C8F}"/>
              </a:ext>
            </a:extLst>
          </p:cNvPr>
          <p:cNvSpPr txBox="1"/>
          <p:nvPr/>
        </p:nvSpPr>
        <p:spPr>
          <a:xfrm>
            <a:off x="4469697" y="2217313"/>
            <a:ext cx="177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QStackedWidget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E648B62-4F7F-1881-C13C-1E30D786E477}"/>
              </a:ext>
            </a:extLst>
          </p:cNvPr>
          <p:cNvSpPr txBox="1"/>
          <p:nvPr/>
        </p:nvSpPr>
        <p:spPr>
          <a:xfrm>
            <a:off x="6596709" y="1075887"/>
            <a:ext cx="162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QScrollArea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A8D269B-6629-67E1-46F2-DF458BB7A00B}"/>
              </a:ext>
            </a:extLst>
          </p:cNvPr>
          <p:cNvSpPr txBox="1"/>
          <p:nvPr/>
        </p:nvSpPr>
        <p:spPr>
          <a:xfrm>
            <a:off x="6606288" y="1501097"/>
            <a:ext cx="162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QMidArea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A16EC81-FFE3-A140-CD15-F35540E1F86D}"/>
              </a:ext>
            </a:extLst>
          </p:cNvPr>
          <p:cNvSpPr txBox="1"/>
          <p:nvPr/>
        </p:nvSpPr>
        <p:spPr>
          <a:xfrm>
            <a:off x="3769104" y="2501182"/>
            <a:ext cx="4505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框架组件，所有边框的界面组件的父类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529D8637-F343-EE1F-AA7B-B2AEF3AFE793}"/>
              </a:ext>
            </a:extLst>
          </p:cNvPr>
          <p:cNvSpPr/>
          <p:nvPr/>
        </p:nvSpPr>
        <p:spPr>
          <a:xfrm>
            <a:off x="4312289" y="1416172"/>
            <a:ext cx="166171" cy="960878"/>
          </a:xfrm>
          <a:prstGeom prst="leftBrace">
            <a:avLst>
              <a:gd name="adj1" fmla="val 12864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93819F62-CFA9-DB5A-ED61-8D2013FC7820}"/>
              </a:ext>
            </a:extLst>
          </p:cNvPr>
          <p:cNvSpPr/>
          <p:nvPr/>
        </p:nvSpPr>
        <p:spPr>
          <a:xfrm>
            <a:off x="6465182" y="1217066"/>
            <a:ext cx="135643" cy="450467"/>
          </a:xfrm>
          <a:prstGeom prst="leftBrace">
            <a:avLst>
              <a:gd name="adj1" fmla="val 12864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24592C0-DDBF-CBA1-C58D-6DF8207B7F9D}"/>
              </a:ext>
            </a:extLst>
          </p:cNvPr>
          <p:cNvCxnSpPr>
            <a:cxnSpLocks/>
          </p:cNvCxnSpPr>
          <p:nvPr/>
        </p:nvCxnSpPr>
        <p:spPr>
          <a:xfrm>
            <a:off x="3590925" y="1896611"/>
            <a:ext cx="7213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3EBE1AD-473A-45B8-E220-35822077A768}"/>
              </a:ext>
            </a:extLst>
          </p:cNvPr>
          <p:cNvSpPr txBox="1"/>
          <p:nvPr/>
        </p:nvSpPr>
        <p:spPr>
          <a:xfrm>
            <a:off x="3769104" y="3347803"/>
            <a:ext cx="471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带标签栏的多页组件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EB0AA3C-398F-BAAD-6033-ACAE6EA83CBD}"/>
              </a:ext>
            </a:extLst>
          </p:cNvPr>
          <p:cNvSpPr txBox="1"/>
          <p:nvPr/>
        </p:nvSpPr>
        <p:spPr>
          <a:xfrm>
            <a:off x="3769104" y="4205188"/>
            <a:ext cx="5123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停靠组件，可在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QMainWindow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窗口的上下左右区域停靠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459EB4-2999-31C3-4DA4-5660B1EF352A}"/>
              </a:ext>
            </a:extLst>
          </p:cNvPr>
          <p:cNvSpPr txBox="1"/>
          <p:nvPr/>
        </p:nvSpPr>
        <p:spPr>
          <a:xfrm>
            <a:off x="5572524" y="1764713"/>
            <a:ext cx="4866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工具箱    垂直方向的多页容器组件，每个页面有标签栏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F98639B-6E18-23F5-D69D-A4745B39A48C}"/>
              </a:ext>
            </a:extLst>
          </p:cNvPr>
          <p:cNvSpPr txBox="1"/>
          <p:nvPr/>
        </p:nvSpPr>
        <p:spPr>
          <a:xfrm>
            <a:off x="6225603" y="2211759"/>
            <a:ext cx="5309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堆叠多页组件      类似于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QTabWidget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，但没有标签栏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E70DAD-734B-57AF-5B35-B2A90E819E40}"/>
              </a:ext>
            </a:extLst>
          </p:cNvPr>
          <p:cNvSpPr txBox="1"/>
          <p:nvPr/>
        </p:nvSpPr>
        <p:spPr>
          <a:xfrm>
            <a:off x="-1034647" y="3223607"/>
            <a:ext cx="47176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界面组件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当没有父容器时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就是独立的窗口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BD98E-64EA-C000-89BE-6D0E3BAD0CA9}"/>
              </a:ext>
            </a:extLst>
          </p:cNvPr>
          <p:cNvSpPr txBox="1"/>
          <p:nvPr/>
        </p:nvSpPr>
        <p:spPr>
          <a:xfrm>
            <a:off x="2568458" y="1455725"/>
            <a:ext cx="856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分组框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D7A6C3A7-1739-A330-2262-5D907BCBC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184" y="2471737"/>
            <a:ext cx="2308385" cy="301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3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526EDD7-53F8-4C59-79D4-39D1735A9846}"/>
              </a:ext>
            </a:extLst>
          </p:cNvPr>
          <p:cNvSpPr txBox="1"/>
          <p:nvPr/>
        </p:nvSpPr>
        <p:spPr>
          <a:xfrm>
            <a:off x="438150" y="2975641"/>
            <a:ext cx="1651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QAbstractItem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75E7EDC-BFD3-1BC5-8C23-5380DAA6A7BA}"/>
              </a:ext>
            </a:extLst>
          </p:cNvPr>
          <p:cNvSpPr txBox="1"/>
          <p:nvPr/>
        </p:nvSpPr>
        <p:spPr>
          <a:xfrm>
            <a:off x="2418332" y="280935"/>
            <a:ext cx="4505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下拉列表框（从下拉列表中选一项，或直接输入）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66E10A3F-C0F8-C34E-4191-DBE6B0DF9121}"/>
              </a:ext>
            </a:extLst>
          </p:cNvPr>
          <p:cNvSpPr/>
          <p:nvPr/>
        </p:nvSpPr>
        <p:spPr>
          <a:xfrm>
            <a:off x="2045729" y="1896611"/>
            <a:ext cx="277581" cy="2465838"/>
          </a:xfrm>
          <a:prstGeom prst="leftBrace">
            <a:avLst>
              <a:gd name="adj1" fmla="val 12864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C1F961-00FA-2518-327D-410A2FEEA585}"/>
              </a:ext>
            </a:extLst>
          </p:cNvPr>
          <p:cNvSpPr txBox="1"/>
          <p:nvPr/>
        </p:nvSpPr>
        <p:spPr>
          <a:xfrm>
            <a:off x="2309582" y="1735269"/>
            <a:ext cx="1729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QListView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52FB86-4DBA-7FE5-0668-B7D45961030A}"/>
              </a:ext>
            </a:extLst>
          </p:cNvPr>
          <p:cNvSpPr txBox="1"/>
          <p:nvPr/>
        </p:nvSpPr>
        <p:spPr>
          <a:xfrm>
            <a:off x="4345872" y="1399520"/>
            <a:ext cx="2127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QUndoView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59BE2C1-1AD9-0CE9-C229-BD3D4B1324B5}"/>
              </a:ext>
            </a:extLst>
          </p:cNvPr>
          <p:cNvSpPr txBox="1"/>
          <p:nvPr/>
        </p:nvSpPr>
        <p:spPr>
          <a:xfrm>
            <a:off x="7575627" y="69995"/>
            <a:ext cx="702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60EA1A-2E1E-90E7-EDF7-BCD3589CACD6}"/>
              </a:ext>
            </a:extLst>
          </p:cNvPr>
          <p:cNvSpPr txBox="1"/>
          <p:nvPr/>
        </p:nvSpPr>
        <p:spPr>
          <a:xfrm>
            <a:off x="2309581" y="2479438"/>
            <a:ext cx="1953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QTreeView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354BCA4-EFB7-70E7-AEA2-A96F56A3E90D}"/>
              </a:ext>
            </a:extLst>
          </p:cNvPr>
          <p:cNvSpPr txBox="1"/>
          <p:nvPr/>
        </p:nvSpPr>
        <p:spPr>
          <a:xfrm>
            <a:off x="2323310" y="3345316"/>
            <a:ext cx="1953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QTableView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7097251-BCB7-7862-C2AE-DC50207E4338}"/>
              </a:ext>
            </a:extLst>
          </p:cNvPr>
          <p:cNvSpPr txBox="1"/>
          <p:nvPr/>
        </p:nvSpPr>
        <p:spPr>
          <a:xfrm>
            <a:off x="2323310" y="4211194"/>
            <a:ext cx="1953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QColumnView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0E53733-8C51-42E4-B6C5-E4D8BF8DE698}"/>
              </a:ext>
            </a:extLst>
          </p:cNvPr>
          <p:cNvSpPr txBox="1"/>
          <p:nvPr/>
        </p:nvSpPr>
        <p:spPr>
          <a:xfrm>
            <a:off x="4345872" y="2045168"/>
            <a:ext cx="220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QListWidget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A16EC81-FFE3-A140-CD15-F35540E1F86D}"/>
              </a:ext>
            </a:extLst>
          </p:cNvPr>
          <p:cNvSpPr txBox="1"/>
          <p:nvPr/>
        </p:nvSpPr>
        <p:spPr>
          <a:xfrm>
            <a:off x="3769104" y="2501182"/>
            <a:ext cx="4505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框架组件，所有边框的界面组件的父类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529D8637-F343-EE1F-AA7B-B2AEF3AFE793}"/>
              </a:ext>
            </a:extLst>
          </p:cNvPr>
          <p:cNvSpPr/>
          <p:nvPr/>
        </p:nvSpPr>
        <p:spPr>
          <a:xfrm>
            <a:off x="4188465" y="1549522"/>
            <a:ext cx="157408" cy="707383"/>
          </a:xfrm>
          <a:prstGeom prst="leftBrace">
            <a:avLst>
              <a:gd name="adj1" fmla="val 12864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24592C0-DDBF-CBA1-C58D-6DF8207B7F9D}"/>
              </a:ext>
            </a:extLst>
          </p:cNvPr>
          <p:cNvCxnSpPr>
            <a:cxnSpLocks/>
          </p:cNvCxnSpPr>
          <p:nvPr/>
        </p:nvCxnSpPr>
        <p:spPr>
          <a:xfrm>
            <a:off x="3467101" y="1896852"/>
            <a:ext cx="7213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3EBE1AD-473A-45B8-E220-35822077A768}"/>
              </a:ext>
            </a:extLst>
          </p:cNvPr>
          <p:cNvSpPr txBox="1"/>
          <p:nvPr/>
        </p:nvSpPr>
        <p:spPr>
          <a:xfrm>
            <a:off x="3769104" y="3347803"/>
            <a:ext cx="471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带标签栏的多页组件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EB0AA3C-398F-BAAD-6033-ACAE6EA83CBD}"/>
              </a:ext>
            </a:extLst>
          </p:cNvPr>
          <p:cNvSpPr txBox="1"/>
          <p:nvPr/>
        </p:nvSpPr>
        <p:spPr>
          <a:xfrm>
            <a:off x="3769104" y="4205188"/>
            <a:ext cx="5123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停靠组件，可在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QMainWindow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窗口的上下左右区域停靠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459EB4-2999-31C3-4DA4-5660B1EF352A}"/>
              </a:ext>
            </a:extLst>
          </p:cNvPr>
          <p:cNvSpPr txBox="1"/>
          <p:nvPr/>
        </p:nvSpPr>
        <p:spPr>
          <a:xfrm>
            <a:off x="5863158" y="2069513"/>
            <a:ext cx="4866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工具箱    垂直方向的多页容器组件，每个页面有标签栏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F98639B-6E18-23F5-D69D-A4745B39A48C}"/>
              </a:ext>
            </a:extLst>
          </p:cNvPr>
          <p:cNvSpPr txBox="1"/>
          <p:nvPr/>
        </p:nvSpPr>
        <p:spPr>
          <a:xfrm>
            <a:off x="5863158" y="1393514"/>
            <a:ext cx="5309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堆叠多页组件      类似于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QTabWidget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，但没有标签栏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E70DAD-734B-57AF-5B35-B2A90E819E40}"/>
              </a:ext>
            </a:extLst>
          </p:cNvPr>
          <p:cNvSpPr txBox="1"/>
          <p:nvPr/>
        </p:nvSpPr>
        <p:spPr>
          <a:xfrm>
            <a:off x="-868862" y="4701734"/>
            <a:ext cx="47176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界面组件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当没有父容器时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就是独立的窗口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BD98E-64EA-C000-89BE-6D0E3BAD0CA9}"/>
              </a:ext>
            </a:extLst>
          </p:cNvPr>
          <p:cNvSpPr txBox="1"/>
          <p:nvPr/>
        </p:nvSpPr>
        <p:spPr>
          <a:xfrm>
            <a:off x="2568458" y="1455725"/>
            <a:ext cx="856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分组框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4590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9F207549-B8C8-E13A-AA65-DE32B8FB5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301" y="1090993"/>
            <a:ext cx="4819648" cy="11200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9E499D1-7187-BBA4-5685-6E4D50AF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6" y="69995"/>
            <a:ext cx="5723774" cy="654501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A75E7EDC-BFD3-1BC5-8C23-5380DAA6A7BA}"/>
              </a:ext>
            </a:extLst>
          </p:cNvPr>
          <p:cNvSpPr txBox="1"/>
          <p:nvPr/>
        </p:nvSpPr>
        <p:spPr>
          <a:xfrm>
            <a:off x="2646932" y="301572"/>
            <a:ext cx="4505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组件使能，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才能操作组件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59BE2C1-1AD9-0CE9-C229-BD3D4B1324B5}"/>
              </a:ext>
            </a:extLst>
          </p:cNvPr>
          <p:cNvSpPr txBox="1"/>
          <p:nvPr/>
        </p:nvSpPr>
        <p:spPr>
          <a:xfrm>
            <a:off x="7416430" y="395735"/>
            <a:ext cx="430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Horizontal Policy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：水平方向上尺寸变化策略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Vertical Policy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：垂直方向上尺寸变化策略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567618-F57F-5E57-9891-EFA9C97A3D14}"/>
              </a:ext>
            </a:extLst>
          </p:cNvPr>
          <p:cNvSpPr txBox="1"/>
          <p:nvPr/>
        </p:nvSpPr>
        <p:spPr>
          <a:xfrm>
            <a:off x="3789932" y="533149"/>
            <a:ext cx="4505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QRect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几何形状，在界面上的矩形区域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D5E29B-8E4A-E1A6-9125-28CF0EF1E831}"/>
              </a:ext>
            </a:extLst>
          </p:cNvPr>
          <p:cNvSpPr txBox="1"/>
          <p:nvPr/>
        </p:nvSpPr>
        <p:spPr>
          <a:xfrm>
            <a:off x="4104257" y="776977"/>
            <a:ext cx="4505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QSizePolicy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组件默认布局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8B2278A-6318-4766-36FC-BE47C7AAD3E0}"/>
              </a:ext>
            </a:extLst>
          </p:cNvPr>
          <p:cNvSpPr txBox="1"/>
          <p:nvPr/>
        </p:nvSpPr>
        <p:spPr>
          <a:xfrm>
            <a:off x="4104256" y="1010184"/>
            <a:ext cx="4505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QSize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组件的最小尺寸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7E46370-851C-3203-4C29-74BFC6C09DF3}"/>
              </a:ext>
            </a:extLst>
          </p:cNvPr>
          <p:cNvSpPr txBox="1"/>
          <p:nvPr/>
        </p:nvSpPr>
        <p:spPr>
          <a:xfrm>
            <a:off x="4104255" y="1958281"/>
            <a:ext cx="4505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QPalette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调色板，定义了组件部分的颜色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48877AA-527A-87F1-9052-244E9E749A96}"/>
              </a:ext>
            </a:extLst>
          </p:cNvPr>
          <p:cNvSpPr txBox="1"/>
          <p:nvPr/>
        </p:nvSpPr>
        <p:spPr>
          <a:xfrm>
            <a:off x="4104254" y="2211053"/>
            <a:ext cx="4505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QFont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字体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A110068-99F0-12F1-8CDC-8CEB52A6D8A2}"/>
              </a:ext>
            </a:extLst>
          </p:cNvPr>
          <p:cNvSpPr txBox="1"/>
          <p:nvPr/>
        </p:nvSpPr>
        <p:spPr>
          <a:xfrm>
            <a:off x="4104254" y="2481929"/>
            <a:ext cx="4505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QCursor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鼠标光标移动到组件上时的形状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8E1E8B6-1D3B-C755-2711-D69329FE76B3}"/>
              </a:ext>
            </a:extLst>
          </p:cNvPr>
          <p:cNvSpPr txBox="1"/>
          <p:nvPr/>
        </p:nvSpPr>
        <p:spPr>
          <a:xfrm>
            <a:off x="4107506" y="2736812"/>
            <a:ext cx="4505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鼠标移动到组件上就接受鼠标移动事件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37720C4-B412-E171-D4DC-FB7EBD6FCA9A}"/>
              </a:ext>
            </a:extLst>
          </p:cNvPr>
          <p:cNvSpPr txBox="1"/>
          <p:nvPr/>
        </p:nvSpPr>
        <p:spPr>
          <a:xfrm>
            <a:off x="4104253" y="2985010"/>
            <a:ext cx="4505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是否开启平板追踪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0A152F4-5123-3240-3AEB-62EF24041DF3}"/>
              </a:ext>
            </a:extLst>
          </p:cNvPr>
          <p:cNvSpPr txBox="1"/>
          <p:nvPr/>
        </p:nvSpPr>
        <p:spPr>
          <a:xfrm>
            <a:off x="4101000" y="3200881"/>
            <a:ext cx="4505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Qt::FocusPolicy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表示组件获取焦点的方式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090D418-0450-71D8-036F-7227DDA1E2B3}"/>
              </a:ext>
            </a:extLst>
          </p:cNvPr>
          <p:cNvSpPr txBox="1"/>
          <p:nvPr/>
        </p:nvSpPr>
        <p:spPr>
          <a:xfrm>
            <a:off x="4107505" y="3444709"/>
            <a:ext cx="5827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Qt::ContextMenuPolicy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上下文菜单策略，鼠标右击弹出的快捷菜单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D013A96-E09D-BEA6-7055-FAF980396E79}"/>
              </a:ext>
            </a:extLst>
          </p:cNvPr>
          <p:cNvSpPr txBox="1"/>
          <p:nvPr/>
        </p:nvSpPr>
        <p:spPr>
          <a:xfrm>
            <a:off x="4101000" y="3654807"/>
            <a:ext cx="5827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是否接受拖动来的其他对象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5BEB34F-3633-EE97-5751-08971D4AC6F7}"/>
              </a:ext>
            </a:extLst>
          </p:cNvPr>
          <p:cNvSpPr txBox="1"/>
          <p:nvPr/>
        </p:nvSpPr>
        <p:spPr>
          <a:xfrm>
            <a:off x="4094495" y="3920689"/>
            <a:ext cx="5827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QString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鼠标移动到组件上，光标显示提示文字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4423D0D-4427-97A6-8E1D-06C5B19DABC0}"/>
              </a:ext>
            </a:extLst>
          </p:cNvPr>
          <p:cNvSpPr txBox="1"/>
          <p:nvPr/>
        </p:nvSpPr>
        <p:spPr>
          <a:xfrm>
            <a:off x="4094494" y="4364849"/>
            <a:ext cx="5827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QString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鼠标移动到组件上，主窗口状态栏提示文字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DA6757E-10B0-1A21-DCD0-73D4D03D9EEA}"/>
              </a:ext>
            </a:extLst>
          </p:cNvPr>
          <p:cNvSpPr txBox="1"/>
          <p:nvPr/>
        </p:nvSpPr>
        <p:spPr>
          <a:xfrm>
            <a:off x="4107505" y="5537417"/>
            <a:ext cx="5827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组件背景是否自动填充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24D99AF-0EF8-A22D-8D35-936DCA19AF50}"/>
              </a:ext>
            </a:extLst>
          </p:cNvPr>
          <p:cNvSpPr txBox="1"/>
          <p:nvPr/>
        </p:nvSpPr>
        <p:spPr>
          <a:xfrm>
            <a:off x="4100999" y="5803609"/>
            <a:ext cx="5827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QString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组件的样式表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8731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49E27C-437B-881C-DC9B-775161D78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68472"/>
            <a:ext cx="7782823" cy="766292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9F207549-B8C8-E13A-AA65-DE32B8FB5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301" y="1090993"/>
            <a:ext cx="4819648" cy="112006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A75E7EDC-BFD3-1BC5-8C23-5380DAA6A7BA}"/>
              </a:ext>
            </a:extLst>
          </p:cNvPr>
          <p:cNvSpPr txBox="1"/>
          <p:nvPr/>
        </p:nvSpPr>
        <p:spPr>
          <a:xfrm>
            <a:off x="2646932" y="301572"/>
            <a:ext cx="4505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组件使能，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才能操作组件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59BE2C1-1AD9-0CE9-C229-BD3D4B1324B5}"/>
              </a:ext>
            </a:extLst>
          </p:cNvPr>
          <p:cNvSpPr txBox="1"/>
          <p:nvPr/>
        </p:nvSpPr>
        <p:spPr>
          <a:xfrm>
            <a:off x="7416430" y="395735"/>
            <a:ext cx="430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Horizontal Policy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：水平方向上尺寸变化策略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Vertical Policy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：垂直方向上尺寸变化策略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567618-F57F-5E57-9891-EFA9C97A3D14}"/>
              </a:ext>
            </a:extLst>
          </p:cNvPr>
          <p:cNvSpPr txBox="1"/>
          <p:nvPr/>
        </p:nvSpPr>
        <p:spPr>
          <a:xfrm>
            <a:off x="3789932" y="533149"/>
            <a:ext cx="4505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QRect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几何形状，在界面上的矩形区域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D5E29B-8E4A-E1A6-9125-28CF0EF1E831}"/>
              </a:ext>
            </a:extLst>
          </p:cNvPr>
          <p:cNvSpPr txBox="1"/>
          <p:nvPr/>
        </p:nvSpPr>
        <p:spPr>
          <a:xfrm>
            <a:off x="4104257" y="776977"/>
            <a:ext cx="4505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QSizePolicy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组件默认布局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8B2278A-6318-4766-36FC-BE47C7AAD3E0}"/>
              </a:ext>
            </a:extLst>
          </p:cNvPr>
          <p:cNvSpPr txBox="1"/>
          <p:nvPr/>
        </p:nvSpPr>
        <p:spPr>
          <a:xfrm>
            <a:off x="4104256" y="1010184"/>
            <a:ext cx="4505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QSize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组件的最小尺寸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7E46370-851C-3203-4C29-74BFC6C09DF3}"/>
              </a:ext>
            </a:extLst>
          </p:cNvPr>
          <p:cNvSpPr txBox="1"/>
          <p:nvPr/>
        </p:nvSpPr>
        <p:spPr>
          <a:xfrm>
            <a:off x="4104255" y="1958281"/>
            <a:ext cx="4505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QPalette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调色板，定义了组件部分的颜色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575CF0-3879-F093-6D70-CB10A48F820D}"/>
              </a:ext>
            </a:extLst>
          </p:cNvPr>
          <p:cNvSpPr txBox="1"/>
          <p:nvPr/>
        </p:nvSpPr>
        <p:spPr>
          <a:xfrm>
            <a:off x="3128897" y="3403340"/>
            <a:ext cx="4505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QString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窗口标题栏上的文字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D20736-9AE0-8160-118E-5DA53E9F10E4}"/>
              </a:ext>
            </a:extLst>
          </p:cNvPr>
          <p:cNvSpPr txBox="1"/>
          <p:nvPr/>
        </p:nvSpPr>
        <p:spPr>
          <a:xfrm>
            <a:off x="3128896" y="3618593"/>
            <a:ext cx="4505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QIcon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窗口标题栏上的图标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5AE4AE-5A21-9074-22E6-6155729DBC38}"/>
              </a:ext>
            </a:extLst>
          </p:cNvPr>
          <p:cNvSpPr txBox="1"/>
          <p:nvPr/>
        </p:nvSpPr>
        <p:spPr>
          <a:xfrm>
            <a:off x="3128895" y="3816866"/>
            <a:ext cx="4505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qreal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窗口不透明度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0.0~1.0    0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：完全透明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F70D69-0159-2FED-4D93-33A2618E4389}"/>
              </a:ext>
            </a:extLst>
          </p:cNvPr>
          <p:cNvSpPr txBox="1"/>
          <p:nvPr/>
        </p:nvSpPr>
        <p:spPr>
          <a:xfrm>
            <a:off x="3128895" y="6081023"/>
            <a:ext cx="7672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QString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窗口相关的含路径的文件名，若没设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windowTitle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前提有效，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平台有效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9F99E9-E1AA-66A9-C165-C39B2AB59E95}"/>
              </a:ext>
            </a:extLst>
          </p:cNvPr>
          <p:cNvSpPr txBox="1"/>
          <p:nvPr/>
        </p:nvSpPr>
        <p:spPr>
          <a:xfrm>
            <a:off x="3156452" y="6557273"/>
            <a:ext cx="7672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Qt::WindowModality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窗口的模态，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上有意义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B093DC-B46B-4C32-2064-F080756C91C0}"/>
              </a:ext>
            </a:extLst>
          </p:cNvPr>
          <p:cNvSpPr/>
          <p:nvPr/>
        </p:nvSpPr>
        <p:spPr>
          <a:xfrm>
            <a:off x="110368" y="3429001"/>
            <a:ext cx="2689982" cy="6286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B29F14-098B-6B69-1776-5BE9332DB87E}"/>
              </a:ext>
            </a:extLst>
          </p:cNvPr>
          <p:cNvSpPr/>
          <p:nvPr/>
        </p:nvSpPr>
        <p:spPr>
          <a:xfrm>
            <a:off x="137925" y="6139979"/>
            <a:ext cx="2689982" cy="6286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89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526EDD7-53F8-4C59-79D4-39D1735A9846}"/>
              </a:ext>
            </a:extLst>
          </p:cNvPr>
          <p:cNvSpPr txBox="1"/>
          <p:nvPr/>
        </p:nvSpPr>
        <p:spPr>
          <a:xfrm>
            <a:off x="3238500" y="2867692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QLayout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75E7EDC-BFD3-1BC5-8C23-5380DAA6A7BA}"/>
              </a:ext>
            </a:extLst>
          </p:cNvPr>
          <p:cNvSpPr txBox="1"/>
          <p:nvPr/>
        </p:nvSpPr>
        <p:spPr>
          <a:xfrm>
            <a:off x="4951204" y="5049727"/>
            <a:ext cx="4505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在布局中占位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填充剩余空间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66E10A3F-C0F8-C34E-4191-DBE6B0DF9121}"/>
              </a:ext>
            </a:extLst>
          </p:cNvPr>
          <p:cNvSpPr/>
          <p:nvPr/>
        </p:nvSpPr>
        <p:spPr>
          <a:xfrm>
            <a:off x="4160280" y="1896611"/>
            <a:ext cx="277580" cy="2256289"/>
          </a:xfrm>
          <a:prstGeom prst="leftBrace">
            <a:avLst>
              <a:gd name="adj1" fmla="val 12864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C1F961-00FA-2518-327D-410A2FEEA585}"/>
              </a:ext>
            </a:extLst>
          </p:cNvPr>
          <p:cNvSpPr txBox="1"/>
          <p:nvPr/>
        </p:nvSpPr>
        <p:spPr>
          <a:xfrm>
            <a:off x="4424132" y="1735269"/>
            <a:ext cx="1729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QVBoxLayout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59BE2C1-1AD9-0CE9-C229-BD3D4B1324B5}"/>
              </a:ext>
            </a:extLst>
          </p:cNvPr>
          <p:cNvSpPr txBox="1"/>
          <p:nvPr/>
        </p:nvSpPr>
        <p:spPr>
          <a:xfrm>
            <a:off x="7575627" y="69995"/>
            <a:ext cx="702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60EA1A-2E1E-90E7-EDF7-BCD3589CACD6}"/>
              </a:ext>
            </a:extLst>
          </p:cNvPr>
          <p:cNvSpPr txBox="1"/>
          <p:nvPr/>
        </p:nvSpPr>
        <p:spPr>
          <a:xfrm>
            <a:off x="4424131" y="2295801"/>
            <a:ext cx="1953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QHBoxLayout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354BCA4-EFB7-70E7-AEA2-A96F56A3E90D}"/>
              </a:ext>
            </a:extLst>
          </p:cNvPr>
          <p:cNvSpPr txBox="1"/>
          <p:nvPr/>
        </p:nvSpPr>
        <p:spPr>
          <a:xfrm>
            <a:off x="4437860" y="2856333"/>
            <a:ext cx="1953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QGridLayout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7097251-BCB7-7862-C2AE-DC50207E4338}"/>
              </a:ext>
            </a:extLst>
          </p:cNvPr>
          <p:cNvSpPr txBox="1"/>
          <p:nvPr/>
        </p:nvSpPr>
        <p:spPr>
          <a:xfrm>
            <a:off x="4437860" y="3421135"/>
            <a:ext cx="1953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QFormLayout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E70DAD-734B-57AF-5B35-B2A90E819E40}"/>
              </a:ext>
            </a:extLst>
          </p:cNvPr>
          <p:cNvSpPr txBox="1"/>
          <p:nvPr/>
        </p:nvSpPr>
        <p:spPr>
          <a:xfrm>
            <a:off x="1302129" y="3132684"/>
            <a:ext cx="471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窗口不可见组件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BD98E-64EA-C000-89BE-6D0E3BAD0CA9}"/>
              </a:ext>
            </a:extLst>
          </p:cNvPr>
          <p:cNvSpPr txBox="1"/>
          <p:nvPr/>
        </p:nvSpPr>
        <p:spPr>
          <a:xfrm>
            <a:off x="5988965" y="1731042"/>
            <a:ext cx="4212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垂直布局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0527BF-B9F0-0B35-203A-6DEC8C5EAEE3}"/>
              </a:ext>
            </a:extLst>
          </p:cNvPr>
          <p:cNvSpPr txBox="1"/>
          <p:nvPr/>
        </p:nvSpPr>
        <p:spPr>
          <a:xfrm>
            <a:off x="4437860" y="3983087"/>
            <a:ext cx="1953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QStackedLayout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E9B12B-5611-1C24-A7A1-CABF9FAEA982}"/>
              </a:ext>
            </a:extLst>
          </p:cNvPr>
          <p:cNvSpPr txBox="1"/>
          <p:nvPr/>
        </p:nvSpPr>
        <p:spPr>
          <a:xfrm>
            <a:off x="5988965" y="2297936"/>
            <a:ext cx="4212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水平布局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C57C1AC-4EC5-CD73-9C05-DDCA8642D5D7}"/>
              </a:ext>
            </a:extLst>
          </p:cNvPr>
          <p:cNvSpPr txBox="1"/>
          <p:nvPr/>
        </p:nvSpPr>
        <p:spPr>
          <a:xfrm>
            <a:off x="5988965" y="2860560"/>
            <a:ext cx="4212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网格布局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1232E18-9A29-6207-E228-0D925687AFCB}"/>
              </a:ext>
            </a:extLst>
          </p:cNvPr>
          <p:cNvSpPr txBox="1"/>
          <p:nvPr/>
        </p:nvSpPr>
        <p:spPr>
          <a:xfrm>
            <a:off x="5988965" y="3429000"/>
            <a:ext cx="4212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表单布局，适用于两列组件的布局管理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F223CB-5E13-F1F9-83AE-45FBE435D406}"/>
              </a:ext>
            </a:extLst>
          </p:cNvPr>
          <p:cNvSpPr txBox="1"/>
          <p:nvPr/>
        </p:nvSpPr>
        <p:spPr>
          <a:xfrm>
            <a:off x="5988965" y="3989822"/>
            <a:ext cx="4212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堆叠布局，管理多个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类对象，多个页面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BC5EC70-4865-8705-A37A-FB1368DC885E}"/>
              </a:ext>
            </a:extLst>
          </p:cNvPr>
          <p:cNvSpPr txBox="1"/>
          <p:nvPr/>
        </p:nvSpPr>
        <p:spPr>
          <a:xfrm>
            <a:off x="1568320" y="2380028"/>
            <a:ext cx="162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QObject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59BBF1-3B37-2779-091A-D73908BC1891}"/>
              </a:ext>
            </a:extLst>
          </p:cNvPr>
          <p:cNvSpPr txBox="1"/>
          <p:nvPr/>
        </p:nvSpPr>
        <p:spPr>
          <a:xfrm>
            <a:off x="1568320" y="3289473"/>
            <a:ext cx="162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QLayoutItem</a:t>
            </a:r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BFD01CA2-5791-4C37-2D65-077BDBA317AB}"/>
              </a:ext>
            </a:extLst>
          </p:cNvPr>
          <p:cNvSpPr/>
          <p:nvPr/>
        </p:nvSpPr>
        <p:spPr>
          <a:xfrm rot="10800000">
            <a:off x="2868239" y="2571112"/>
            <a:ext cx="277581" cy="857887"/>
          </a:xfrm>
          <a:prstGeom prst="leftBrace">
            <a:avLst>
              <a:gd name="adj1" fmla="val 32656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964FC5-4575-D276-72C1-E430B8A37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350" y="1349395"/>
            <a:ext cx="2357309" cy="2091535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30B12BE-7799-1C7E-6D9A-1250881D4605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2354580" y="3597250"/>
            <a:ext cx="25652" cy="1367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54CCE67-BDA9-30AA-E294-6C773C24CD1E}"/>
              </a:ext>
            </a:extLst>
          </p:cNvPr>
          <p:cNvSpPr txBox="1"/>
          <p:nvPr/>
        </p:nvSpPr>
        <p:spPr>
          <a:xfrm>
            <a:off x="1682620" y="5010697"/>
            <a:ext cx="162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QSpacerItem</a:t>
            </a:r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84DC0669-D05E-2518-77C4-401ED845AA44}"/>
              </a:ext>
            </a:extLst>
          </p:cNvPr>
          <p:cNvSpPr/>
          <p:nvPr/>
        </p:nvSpPr>
        <p:spPr>
          <a:xfrm>
            <a:off x="3036648" y="4810893"/>
            <a:ext cx="157408" cy="707383"/>
          </a:xfrm>
          <a:prstGeom prst="leftBrace">
            <a:avLst>
              <a:gd name="adj1" fmla="val 12864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7C356D6-B129-3893-DD03-C6D1CFD10352}"/>
              </a:ext>
            </a:extLst>
          </p:cNvPr>
          <p:cNvSpPr txBox="1"/>
          <p:nvPr/>
        </p:nvSpPr>
        <p:spPr>
          <a:xfrm>
            <a:off x="3192143" y="4657004"/>
            <a:ext cx="1953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Horizontal Spacer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365266E-10BE-5EBE-E585-C3F7690C961E}"/>
              </a:ext>
            </a:extLst>
          </p:cNvPr>
          <p:cNvSpPr txBox="1"/>
          <p:nvPr/>
        </p:nvSpPr>
        <p:spPr>
          <a:xfrm>
            <a:off x="3201668" y="5396534"/>
            <a:ext cx="1953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Vertical Spacer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5C9B8F9-0819-94ED-712D-4AB2AD78060F}"/>
              </a:ext>
            </a:extLst>
          </p:cNvPr>
          <p:cNvSpPr txBox="1"/>
          <p:nvPr/>
        </p:nvSpPr>
        <p:spPr>
          <a:xfrm>
            <a:off x="1682620" y="6224339"/>
            <a:ext cx="1025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209CBFE-86DA-1E5B-54A2-F9F80880D46E}"/>
              </a:ext>
            </a:extLst>
          </p:cNvPr>
          <p:cNvCxnSpPr>
            <a:cxnSpLocks/>
          </p:cNvCxnSpPr>
          <p:nvPr/>
        </p:nvCxnSpPr>
        <p:spPr>
          <a:xfrm>
            <a:off x="2708384" y="6382886"/>
            <a:ext cx="7213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C674561B-C4F7-F0F9-2DFE-D535B215FE1F}"/>
              </a:ext>
            </a:extLst>
          </p:cNvPr>
          <p:cNvSpPr txBox="1"/>
          <p:nvPr/>
        </p:nvSpPr>
        <p:spPr>
          <a:xfrm>
            <a:off x="3511420" y="6224338"/>
            <a:ext cx="1025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QFrame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34C417B-6B06-9B8F-0291-89A068DDD26A}"/>
              </a:ext>
            </a:extLst>
          </p:cNvPr>
          <p:cNvCxnSpPr>
            <a:cxnSpLocks/>
          </p:cNvCxnSpPr>
          <p:nvPr/>
        </p:nvCxnSpPr>
        <p:spPr>
          <a:xfrm>
            <a:off x="4423861" y="6379362"/>
            <a:ext cx="7213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802A5836-5E5E-7C54-A0BF-96644A8126CE}"/>
              </a:ext>
            </a:extLst>
          </p:cNvPr>
          <p:cNvSpPr txBox="1"/>
          <p:nvPr/>
        </p:nvSpPr>
        <p:spPr>
          <a:xfrm>
            <a:off x="5250059" y="6230329"/>
            <a:ext cx="1953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QSplitter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B3CDA65-EC46-1E09-0D98-56BC5B4F5432}"/>
              </a:ext>
            </a:extLst>
          </p:cNvPr>
          <p:cNvSpPr txBox="1"/>
          <p:nvPr/>
        </p:nvSpPr>
        <p:spPr>
          <a:xfrm>
            <a:off x="6226600" y="6224337"/>
            <a:ext cx="4505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可见的界面组件 水平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垂直分割两个容器类组件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6699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>
            <a:extLst>
              <a:ext uri="{FF2B5EF4-FFF2-40B4-BE49-F238E27FC236}">
                <a16:creationId xmlns:a16="http://schemas.microsoft.com/office/drawing/2014/main" id="{DA89C272-FBF0-1EDB-A607-CEBBD04E46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73"/>
          <a:stretch/>
        </p:blipFill>
        <p:spPr>
          <a:xfrm>
            <a:off x="1789381" y="3582888"/>
            <a:ext cx="3751414" cy="15337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3ACB61F-1903-BAED-8EAC-ADF760663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5853"/>
            <a:ext cx="11081590" cy="278587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59BE2C1-1AD9-0CE9-C229-BD3D4B1324B5}"/>
              </a:ext>
            </a:extLst>
          </p:cNvPr>
          <p:cNvSpPr txBox="1"/>
          <p:nvPr/>
        </p:nvSpPr>
        <p:spPr>
          <a:xfrm>
            <a:off x="7575627" y="69995"/>
            <a:ext cx="702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BD98E-64EA-C000-89BE-6D0E3BAD0CA9}"/>
              </a:ext>
            </a:extLst>
          </p:cNvPr>
          <p:cNvSpPr txBox="1"/>
          <p:nvPr/>
        </p:nvSpPr>
        <p:spPr>
          <a:xfrm>
            <a:off x="1699966" y="746401"/>
            <a:ext cx="4212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布局类对象都有属性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E9B12B-5611-1C24-A7A1-CABF9FAEA982}"/>
              </a:ext>
            </a:extLst>
          </p:cNvPr>
          <p:cNvSpPr txBox="1"/>
          <p:nvPr/>
        </p:nvSpPr>
        <p:spPr>
          <a:xfrm>
            <a:off x="2775231" y="1806180"/>
            <a:ext cx="4212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布局组件与父容器的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个边距的最小值，单位：像素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C57C1AC-4EC5-CD73-9C05-DDCA8642D5D7}"/>
              </a:ext>
            </a:extLst>
          </p:cNvPr>
          <p:cNvSpPr txBox="1"/>
          <p:nvPr/>
        </p:nvSpPr>
        <p:spPr>
          <a:xfrm>
            <a:off x="2991622" y="2522983"/>
            <a:ext cx="4212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组件的最小间距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1232E18-9A29-6207-E228-0D925687AFCB}"/>
              </a:ext>
            </a:extLst>
          </p:cNvPr>
          <p:cNvSpPr txBox="1"/>
          <p:nvPr/>
        </p:nvSpPr>
        <p:spPr>
          <a:xfrm>
            <a:off x="3074315" y="2830760"/>
            <a:ext cx="4212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控制各组件的宽度占比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F223CB-5E13-F1F9-83AE-45FBE435D406}"/>
              </a:ext>
            </a:extLst>
          </p:cNvPr>
          <p:cNvSpPr txBox="1"/>
          <p:nvPr/>
        </p:nvSpPr>
        <p:spPr>
          <a:xfrm>
            <a:off x="3806120" y="4688579"/>
            <a:ext cx="4632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通过设置组件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Horizontal Stretch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同样能实现类似效果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3023EC-41D5-DDDC-53DD-166821784A85}"/>
              </a:ext>
            </a:extLst>
          </p:cNvPr>
          <p:cNvSpPr/>
          <p:nvPr/>
        </p:nvSpPr>
        <p:spPr>
          <a:xfrm>
            <a:off x="393590" y="1348397"/>
            <a:ext cx="2130535" cy="11852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F14241D-ACFA-A5B3-0BFB-E537B773C8AA}"/>
              </a:ext>
            </a:extLst>
          </p:cNvPr>
          <p:cNvCxnSpPr>
            <a:cxnSpLocks/>
          </p:cNvCxnSpPr>
          <p:nvPr/>
        </p:nvCxnSpPr>
        <p:spPr>
          <a:xfrm flipV="1">
            <a:off x="1981200" y="1014594"/>
            <a:ext cx="373380" cy="33380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A8849949-E976-DD73-C33F-654E49BCDB53}"/>
              </a:ext>
            </a:extLst>
          </p:cNvPr>
          <p:cNvSpPr/>
          <p:nvPr/>
        </p:nvSpPr>
        <p:spPr>
          <a:xfrm>
            <a:off x="2167890" y="4676060"/>
            <a:ext cx="607341" cy="4405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63688F9-28D5-6B6D-7795-79DAE090FC13}"/>
              </a:ext>
            </a:extLst>
          </p:cNvPr>
          <p:cNvCxnSpPr>
            <a:cxnSpLocks/>
          </p:cNvCxnSpPr>
          <p:nvPr/>
        </p:nvCxnSpPr>
        <p:spPr>
          <a:xfrm>
            <a:off x="1905000" y="2994771"/>
            <a:ext cx="666184" cy="52695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381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17F1E9-D33D-A44A-F1F5-6C3F3A3B6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6780"/>
            <a:ext cx="10444151" cy="38059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59BE2C1-1AD9-0CE9-C229-BD3D4B1324B5}"/>
              </a:ext>
            </a:extLst>
          </p:cNvPr>
          <p:cNvSpPr txBox="1"/>
          <p:nvPr/>
        </p:nvSpPr>
        <p:spPr>
          <a:xfrm>
            <a:off x="7575627" y="69995"/>
            <a:ext cx="702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BD98E-64EA-C000-89BE-6D0E3BAD0CA9}"/>
              </a:ext>
            </a:extLst>
          </p:cNvPr>
          <p:cNvSpPr txBox="1"/>
          <p:nvPr/>
        </p:nvSpPr>
        <p:spPr>
          <a:xfrm>
            <a:off x="2071441" y="975923"/>
            <a:ext cx="4212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网格布局特有的属性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E9B12B-5611-1C24-A7A1-CABF9FAEA982}"/>
              </a:ext>
            </a:extLst>
          </p:cNvPr>
          <p:cNvSpPr txBox="1"/>
          <p:nvPr/>
        </p:nvSpPr>
        <p:spPr>
          <a:xfrm>
            <a:off x="3714507" y="1766267"/>
            <a:ext cx="4212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 方向上组件的最小间距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3023EC-41D5-DDDC-53DD-166821784A85}"/>
              </a:ext>
            </a:extLst>
          </p:cNvPr>
          <p:cNvSpPr/>
          <p:nvPr/>
        </p:nvSpPr>
        <p:spPr>
          <a:xfrm>
            <a:off x="440649" y="1672693"/>
            <a:ext cx="2550973" cy="19197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F14241D-ACFA-A5B3-0BFB-E537B773C8AA}"/>
              </a:ext>
            </a:extLst>
          </p:cNvPr>
          <p:cNvCxnSpPr>
            <a:cxnSpLocks/>
          </p:cNvCxnSpPr>
          <p:nvPr/>
        </p:nvCxnSpPr>
        <p:spPr>
          <a:xfrm flipV="1">
            <a:off x="1981200" y="1290248"/>
            <a:ext cx="373380" cy="33380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31D391C-D7EF-F3F4-DCD2-D068F25186F1}"/>
              </a:ext>
            </a:extLst>
          </p:cNvPr>
          <p:cNvSpPr txBox="1"/>
          <p:nvPr/>
        </p:nvSpPr>
        <p:spPr>
          <a:xfrm>
            <a:off x="3714506" y="2342531"/>
            <a:ext cx="4212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各行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各列 的延展因子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D53DA8-3F13-9240-CD0A-8C370AF750F8}"/>
              </a:ext>
            </a:extLst>
          </p:cNvPr>
          <p:cNvSpPr txBox="1"/>
          <p:nvPr/>
        </p:nvSpPr>
        <p:spPr>
          <a:xfrm>
            <a:off x="3714505" y="2908212"/>
            <a:ext cx="4212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各行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各列 的最小 高度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宽度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EC4E65-8459-9D9F-9A1B-766B96E1292C}"/>
              </a:ext>
            </a:extLst>
          </p:cNvPr>
          <p:cNvSpPr txBox="1"/>
          <p:nvPr/>
        </p:nvSpPr>
        <p:spPr>
          <a:xfrm>
            <a:off x="5028955" y="3334235"/>
            <a:ext cx="6181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布局的尺寸限制方式，   默认将父组件的最小尺寸作为网格布局的最小尺寸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56433F0-A5CD-5244-58DB-5C18F0C1C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229" y="5009840"/>
            <a:ext cx="7255452" cy="153903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04BB06A-8B61-D706-D519-FD7A2B91D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124" y="4353264"/>
            <a:ext cx="5628503" cy="595959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D453C3E4-7834-7EE3-7500-58564C56968D}"/>
              </a:ext>
            </a:extLst>
          </p:cNvPr>
          <p:cNvSpPr/>
          <p:nvPr/>
        </p:nvSpPr>
        <p:spPr>
          <a:xfrm>
            <a:off x="4545173" y="4379802"/>
            <a:ext cx="826928" cy="5224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FE29F40-9831-32FB-A75B-CBC0CF1EF760}"/>
              </a:ext>
            </a:extLst>
          </p:cNvPr>
          <p:cNvSpPr txBox="1"/>
          <p:nvPr/>
        </p:nvSpPr>
        <p:spPr>
          <a:xfrm>
            <a:off x="5820659" y="5318044"/>
            <a:ext cx="4212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水平分割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垂直分割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696BE85-3C49-0B5A-88DC-E10452356660}"/>
              </a:ext>
            </a:extLst>
          </p:cNvPr>
          <p:cNvSpPr txBox="1"/>
          <p:nvPr/>
        </p:nvSpPr>
        <p:spPr>
          <a:xfrm>
            <a:off x="5820658" y="5625469"/>
            <a:ext cx="4623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时，表示拖动分割条时，组件是动态改变大小的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D8A935C-2903-8162-55F9-6E205822C0E6}"/>
              </a:ext>
            </a:extLst>
          </p:cNvPr>
          <p:cNvSpPr txBox="1"/>
          <p:nvPr/>
        </p:nvSpPr>
        <p:spPr>
          <a:xfrm>
            <a:off x="5820658" y="5895925"/>
            <a:ext cx="4623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进行分割操作的拖动条的宽度，单位：像素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C3310CD-B2F9-E99A-BEFA-803DEAC94587}"/>
              </a:ext>
            </a:extLst>
          </p:cNvPr>
          <p:cNvSpPr txBox="1"/>
          <p:nvPr/>
        </p:nvSpPr>
        <p:spPr>
          <a:xfrm>
            <a:off x="5820658" y="6197144"/>
            <a:ext cx="4623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进行分割操作时，子组件的大小是否可以变为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2C81BBC-665C-5A5C-234F-599B51494892}"/>
              </a:ext>
            </a:extLst>
          </p:cNvPr>
          <p:cNvCxnSpPr>
            <a:cxnSpLocks/>
          </p:cNvCxnSpPr>
          <p:nvPr/>
        </p:nvCxnSpPr>
        <p:spPr>
          <a:xfrm flipH="1">
            <a:off x="3422036" y="4902203"/>
            <a:ext cx="1485714" cy="23561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786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C8439B0-58F8-CFC3-AA81-BCFB9F8C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505628"/>
            <a:ext cx="10519938" cy="32416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59BE2C1-1AD9-0CE9-C229-BD3D4B1324B5}"/>
              </a:ext>
            </a:extLst>
          </p:cNvPr>
          <p:cNvSpPr txBox="1"/>
          <p:nvPr/>
        </p:nvSpPr>
        <p:spPr>
          <a:xfrm>
            <a:off x="7575627" y="69995"/>
            <a:ext cx="702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E9B12B-5611-1C24-A7A1-CABF9FAEA982}"/>
              </a:ext>
            </a:extLst>
          </p:cNvPr>
          <p:cNvSpPr txBox="1"/>
          <p:nvPr/>
        </p:nvSpPr>
        <p:spPr>
          <a:xfrm>
            <a:off x="4567060" y="805729"/>
            <a:ext cx="4212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Qstring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按钮的显示文字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42791D-EEB7-7E63-6C28-D5FFD76860D3}"/>
              </a:ext>
            </a:extLst>
          </p:cNvPr>
          <p:cNvSpPr txBox="1"/>
          <p:nvPr/>
        </p:nvSpPr>
        <p:spPr>
          <a:xfrm>
            <a:off x="4567059" y="1113506"/>
            <a:ext cx="4212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Qicon   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按钮的图标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F33675-B660-498B-0E82-693C170228E6}"/>
              </a:ext>
            </a:extLst>
          </p:cNvPr>
          <p:cNvSpPr txBox="1"/>
          <p:nvPr/>
        </p:nvSpPr>
        <p:spPr>
          <a:xfrm>
            <a:off x="4567058" y="1700410"/>
            <a:ext cx="4212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QKeySequence   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按钮的快捷键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8A6344-72B9-61C6-C48D-84E7A35D4A61}"/>
              </a:ext>
            </a:extLst>
          </p:cNvPr>
          <p:cNvSpPr txBox="1"/>
          <p:nvPr/>
        </p:nvSpPr>
        <p:spPr>
          <a:xfrm>
            <a:off x="4567058" y="1979537"/>
            <a:ext cx="4212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   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按钮是否可复选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1D6E9B0-3C29-0B4F-1EFC-DA9FC11104FD}"/>
              </a:ext>
            </a:extLst>
          </p:cNvPr>
          <p:cNvSpPr txBox="1"/>
          <p:nvPr/>
        </p:nvSpPr>
        <p:spPr>
          <a:xfrm>
            <a:off x="4567058" y="2276482"/>
            <a:ext cx="4212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   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按钮是否复选的状态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9356FE1-13CA-D9BF-7A33-36BF91EE5E2C}"/>
              </a:ext>
            </a:extLst>
          </p:cNvPr>
          <p:cNvSpPr txBox="1"/>
          <p:nvPr/>
        </p:nvSpPr>
        <p:spPr>
          <a:xfrm>
            <a:off x="4567058" y="2852554"/>
            <a:ext cx="5952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   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在一个布局或者一个容器组件内的同类按钮是否是互斥的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F0039D-CCF8-018E-FD8F-AC3DA46AC133}"/>
              </a:ext>
            </a:extLst>
          </p:cNvPr>
          <p:cNvSpPr txBox="1"/>
          <p:nvPr/>
        </p:nvSpPr>
        <p:spPr>
          <a:xfrm>
            <a:off x="2643008" y="2555609"/>
            <a:ext cx="895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   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是否自动重复，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时，按钮按下后，将自动重复发射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clicked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pressed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06C5ABC-C936-D241-F90A-14075DF32E23}"/>
              </a:ext>
            </a:extLst>
          </p:cNvPr>
          <p:cNvSpPr txBox="1"/>
          <p:nvPr/>
        </p:nvSpPr>
        <p:spPr>
          <a:xfrm>
            <a:off x="4567058" y="3148837"/>
            <a:ext cx="5952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初次重复的延迟时间     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毫秒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AF85A9A-79D9-E4CE-FE26-DFB0E492994A}"/>
              </a:ext>
            </a:extLst>
          </p:cNvPr>
          <p:cNvSpPr txBox="1"/>
          <p:nvPr/>
        </p:nvSpPr>
        <p:spPr>
          <a:xfrm>
            <a:off x="4567058" y="3443624"/>
            <a:ext cx="5952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重复的周期时间           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毫秒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CA678369-B97B-10F1-1DDD-C941ADB5A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88" y="4044182"/>
            <a:ext cx="10620375" cy="1304788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0F3751D8-DB81-6701-9151-E822F657A5F2}"/>
              </a:ext>
            </a:extLst>
          </p:cNvPr>
          <p:cNvSpPr txBox="1"/>
          <p:nvPr/>
        </p:nvSpPr>
        <p:spPr>
          <a:xfrm>
            <a:off x="4567058" y="4355115"/>
            <a:ext cx="4212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        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是否为自动默认按钮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756C88D-C7B3-CDFD-08C3-BD2AD3238221}"/>
              </a:ext>
            </a:extLst>
          </p:cNvPr>
          <p:cNvSpPr txBox="1"/>
          <p:nvPr/>
        </p:nvSpPr>
        <p:spPr>
          <a:xfrm>
            <a:off x="4567058" y="4647896"/>
            <a:ext cx="4212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        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是否为默认按钮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6123037-8BE0-9E6A-B969-1B48264BF7A9}"/>
              </a:ext>
            </a:extLst>
          </p:cNvPr>
          <p:cNvSpPr txBox="1"/>
          <p:nvPr/>
        </p:nvSpPr>
        <p:spPr>
          <a:xfrm>
            <a:off x="4567058" y="4953635"/>
            <a:ext cx="6634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             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时，按钮没有边框，只有被点击或复选的时才显示按钮边框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54BF6369-6168-B1E5-B7D7-AF2623B2C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88" y="5639713"/>
            <a:ext cx="10473162" cy="667553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32B05703-C37A-60C9-1A15-C0A178BCD3A7}"/>
              </a:ext>
            </a:extLst>
          </p:cNvPr>
          <p:cNvSpPr txBox="1"/>
          <p:nvPr/>
        </p:nvSpPr>
        <p:spPr>
          <a:xfrm>
            <a:off x="3805058" y="5950646"/>
            <a:ext cx="7243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        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表示是否允许有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种复选状态，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Checked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Unchecked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PartiallyCheck</a:t>
            </a:r>
          </a:p>
        </p:txBody>
      </p:sp>
    </p:spTree>
    <p:extLst>
      <p:ext uri="{BB962C8B-B14F-4D97-AF65-F5344CB8AC3E}">
        <p14:creationId xmlns:p14="http://schemas.microsoft.com/office/powerpoint/2010/main" val="477556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2848000-BB4E-9F10-D382-92BA50432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04" y="428829"/>
            <a:ext cx="10406046" cy="313363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59BE2C1-1AD9-0CE9-C229-BD3D4B1324B5}"/>
              </a:ext>
            </a:extLst>
          </p:cNvPr>
          <p:cNvSpPr txBox="1"/>
          <p:nvPr/>
        </p:nvSpPr>
        <p:spPr>
          <a:xfrm>
            <a:off x="7575627" y="69995"/>
            <a:ext cx="702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E9B12B-5611-1C24-A7A1-CABF9FAEA982}"/>
              </a:ext>
            </a:extLst>
          </p:cNvPr>
          <p:cNvSpPr txBox="1"/>
          <p:nvPr/>
        </p:nvSpPr>
        <p:spPr>
          <a:xfrm>
            <a:off x="4567058" y="723711"/>
            <a:ext cx="4212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数据范围的最小值，默认值：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D783DF-CFAD-D47A-91A2-81BADAF7B61F}"/>
              </a:ext>
            </a:extLst>
          </p:cNvPr>
          <p:cNvSpPr txBox="1"/>
          <p:nvPr/>
        </p:nvSpPr>
        <p:spPr>
          <a:xfrm>
            <a:off x="4567057" y="1014454"/>
            <a:ext cx="4212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数据范围的最大值，默认值：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AEE356-FA92-54BB-BBC5-9D9AB8503287}"/>
              </a:ext>
            </a:extLst>
          </p:cNvPr>
          <p:cNvSpPr txBox="1"/>
          <p:nvPr/>
        </p:nvSpPr>
        <p:spPr>
          <a:xfrm>
            <a:off x="4567056" y="1288811"/>
            <a:ext cx="4212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单步变化的最小数值，默认：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DEC282-4CB0-8D35-EB46-67579AADFD0E}"/>
              </a:ext>
            </a:extLst>
          </p:cNvPr>
          <p:cNvSpPr txBox="1"/>
          <p:nvPr/>
        </p:nvSpPr>
        <p:spPr>
          <a:xfrm>
            <a:off x="4567055" y="1585467"/>
            <a:ext cx="633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输入焦点在组件上时，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PgUp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PgDn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键时变化的数值，默认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BC1B71-C0F7-16DB-F3E8-9C0323BF6991}"/>
              </a:ext>
            </a:extLst>
          </p:cNvPr>
          <p:cNvSpPr txBox="1"/>
          <p:nvPr/>
        </p:nvSpPr>
        <p:spPr>
          <a:xfrm>
            <a:off x="4567055" y="1853911"/>
            <a:ext cx="633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组件的当前值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E30C2C-ADD0-9208-6D7B-1686C6133272}"/>
              </a:ext>
            </a:extLst>
          </p:cNvPr>
          <p:cNvSpPr txBox="1"/>
          <p:nvPr/>
        </p:nvSpPr>
        <p:spPr>
          <a:xfrm>
            <a:off x="4567055" y="2139446"/>
            <a:ext cx="633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滑块的位置，若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tracking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，则值等于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C0DD67-1E79-389F-ED21-64492158F431}"/>
              </a:ext>
            </a:extLst>
          </p:cNvPr>
          <p:cNvSpPr txBox="1"/>
          <p:nvPr/>
        </p:nvSpPr>
        <p:spPr>
          <a:xfrm>
            <a:off x="4567055" y="2414442"/>
            <a:ext cx="633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值的改变同时会改变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sliderPosition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9032488-8682-0325-CA05-340A2380EE5A}"/>
              </a:ext>
            </a:extLst>
          </p:cNvPr>
          <p:cNvSpPr txBox="1"/>
          <p:nvPr/>
        </p:nvSpPr>
        <p:spPr>
          <a:xfrm>
            <a:off x="4567055" y="2691275"/>
            <a:ext cx="633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Qt::Orientation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滑动条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卷滚条的方向，水平方向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垂直方向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CD61E4C-48EC-0601-89F5-48EBC0E228E3}"/>
              </a:ext>
            </a:extLst>
          </p:cNvPr>
          <p:cNvSpPr txBox="1"/>
          <p:nvPr/>
        </p:nvSpPr>
        <p:spPr>
          <a:xfrm>
            <a:off x="4567055" y="2977289"/>
            <a:ext cx="633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显示方式是否反向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3A07538-8AD1-7176-6CCD-76AFCD946EFB}"/>
              </a:ext>
            </a:extLst>
          </p:cNvPr>
          <p:cNvSpPr txBox="1"/>
          <p:nvPr/>
        </p:nvSpPr>
        <p:spPr>
          <a:xfrm>
            <a:off x="4567055" y="3263466"/>
            <a:ext cx="633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反向按键控制，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PgUp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PgDn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键调整数值方向相反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8929DF92-5722-5662-3BD5-43E52887D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04" y="3692068"/>
            <a:ext cx="10427274" cy="887428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FC9732F6-2C0F-8DBB-4106-BB0E44DDAA7A}"/>
              </a:ext>
            </a:extLst>
          </p:cNvPr>
          <p:cNvSpPr txBox="1"/>
          <p:nvPr/>
        </p:nvSpPr>
        <p:spPr>
          <a:xfrm>
            <a:off x="4233680" y="3981893"/>
            <a:ext cx="633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QSlider::TickPosition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标尺刻度的显示位置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601DFFA-8ED8-2D31-76F2-BA29A690349A}"/>
              </a:ext>
            </a:extLst>
          </p:cNvPr>
          <p:cNvSpPr txBox="1"/>
          <p:nvPr/>
        </p:nvSpPr>
        <p:spPr>
          <a:xfrm>
            <a:off x="3709805" y="4269250"/>
            <a:ext cx="633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标尺刻度的间隔值      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singleStep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pageStep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之间自动选择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0CC90136-4A6E-28BB-822F-FAF560D31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03" y="4767805"/>
            <a:ext cx="10625121" cy="132814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8226F007-EF75-685C-E70E-B37D7574D715}"/>
              </a:ext>
            </a:extLst>
          </p:cNvPr>
          <p:cNvSpPr txBox="1"/>
          <p:nvPr/>
        </p:nvSpPr>
        <p:spPr>
          <a:xfrm>
            <a:off x="4233680" y="5124098"/>
            <a:ext cx="633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	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表盘上首尾刻度是否连贯，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刻度之间有空间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FA85EA2-12AF-51D7-266D-2F10195091DB}"/>
              </a:ext>
            </a:extLst>
          </p:cNvPr>
          <p:cNvSpPr txBox="1"/>
          <p:nvPr/>
        </p:nvSpPr>
        <p:spPr>
          <a:xfrm>
            <a:off x="4233680" y="5407446"/>
            <a:ext cx="633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	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表盘刻度间的间隔像素值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B87F575-B1D2-A44B-0789-884AAB4C6CB9}"/>
              </a:ext>
            </a:extLst>
          </p:cNvPr>
          <p:cNvSpPr txBox="1"/>
          <p:nvPr/>
        </p:nvSpPr>
        <p:spPr>
          <a:xfrm>
            <a:off x="4233680" y="5709067"/>
            <a:ext cx="633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	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表盘外围的小刻度线是否可见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FFCC0A18-B482-CE4B-88D7-1BBE9C2FA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0850" y="2849724"/>
            <a:ext cx="1867161" cy="3848637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2AF0C1AA-5F46-B9DF-C1C2-5677E2CA5AFB}"/>
              </a:ext>
            </a:extLst>
          </p:cNvPr>
          <p:cNvSpPr/>
          <p:nvPr/>
        </p:nvSpPr>
        <p:spPr>
          <a:xfrm>
            <a:off x="10572750" y="5301669"/>
            <a:ext cx="1714500" cy="2577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69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F2246077-8BB9-7013-9D22-F281C279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31" y="0"/>
            <a:ext cx="11535137" cy="6858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8FD008-6F4E-FB9E-CD2E-8389FEDA8D8D}"/>
              </a:ext>
            </a:extLst>
          </p:cNvPr>
          <p:cNvSpPr txBox="1"/>
          <p:nvPr/>
        </p:nvSpPr>
        <p:spPr>
          <a:xfrm>
            <a:off x="5273040" y="7010994"/>
            <a:ext cx="6339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QMainWindow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：主窗口类，具有菜单栏、工具栏、状态栏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：所有界面组件类的基类，可做独立的窗口（空白）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Qdialog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：对话框类，窗口具有对话框的显示效果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FE98CF-4058-FF21-5E84-3B898C5AB34D}"/>
              </a:ext>
            </a:extLst>
          </p:cNvPr>
          <p:cNvCxnSpPr/>
          <p:nvPr/>
        </p:nvCxnSpPr>
        <p:spPr>
          <a:xfrm>
            <a:off x="6999657" y="8097032"/>
            <a:ext cx="327660" cy="426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F5FFB69-DD72-76B4-DEA2-A8CD4737A94A}"/>
              </a:ext>
            </a:extLst>
          </p:cNvPr>
          <p:cNvCxnSpPr>
            <a:cxnSpLocks/>
          </p:cNvCxnSpPr>
          <p:nvPr/>
        </p:nvCxnSpPr>
        <p:spPr>
          <a:xfrm>
            <a:off x="6005247" y="8097032"/>
            <a:ext cx="99441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338D6DC9-03E1-DB04-48AD-AABF8C685CAE}"/>
              </a:ext>
            </a:extLst>
          </p:cNvPr>
          <p:cNvSpPr/>
          <p:nvPr/>
        </p:nvSpPr>
        <p:spPr>
          <a:xfrm>
            <a:off x="3154679" y="307694"/>
            <a:ext cx="2850567" cy="2374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A318C9C-5BF3-63B2-22D4-FF2046DB6CBC}"/>
              </a:ext>
            </a:extLst>
          </p:cNvPr>
          <p:cNvCxnSpPr>
            <a:cxnSpLocks/>
          </p:cNvCxnSpPr>
          <p:nvPr/>
        </p:nvCxnSpPr>
        <p:spPr>
          <a:xfrm>
            <a:off x="4077044" y="7369731"/>
            <a:ext cx="133731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16452D7-7B46-6AC2-0D1A-7E5D3BA15934}"/>
              </a:ext>
            </a:extLst>
          </p:cNvPr>
          <p:cNvCxnSpPr>
            <a:cxnSpLocks/>
          </p:cNvCxnSpPr>
          <p:nvPr/>
        </p:nvCxnSpPr>
        <p:spPr>
          <a:xfrm>
            <a:off x="3890354" y="7514775"/>
            <a:ext cx="944880" cy="8029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C2E9B78-52C3-0C15-1727-1AD9073C3784}"/>
              </a:ext>
            </a:extLst>
          </p:cNvPr>
          <p:cNvSpPr/>
          <p:nvPr/>
        </p:nvSpPr>
        <p:spPr>
          <a:xfrm>
            <a:off x="932726" y="545125"/>
            <a:ext cx="2221954" cy="58804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A86701-A9B7-B294-CD16-68025FDBC9FB}"/>
              </a:ext>
            </a:extLst>
          </p:cNvPr>
          <p:cNvSpPr txBox="1"/>
          <p:nvPr/>
        </p:nvSpPr>
        <p:spPr>
          <a:xfrm>
            <a:off x="1564005" y="567063"/>
            <a:ext cx="475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组件面板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95C800D-4943-4569-E9A1-53F7A6B7A5A8}"/>
              </a:ext>
            </a:extLst>
          </p:cNvPr>
          <p:cNvSpPr txBox="1"/>
          <p:nvPr/>
        </p:nvSpPr>
        <p:spPr>
          <a:xfrm>
            <a:off x="5245152" y="2117777"/>
            <a:ext cx="4751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待设计窗体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.ui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文件的显示效果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5DDE3E4-316E-3ECE-42D3-4CD1122A07A9}"/>
              </a:ext>
            </a:extLst>
          </p:cNvPr>
          <p:cNvSpPr/>
          <p:nvPr/>
        </p:nvSpPr>
        <p:spPr>
          <a:xfrm>
            <a:off x="3262504" y="545125"/>
            <a:ext cx="5957696" cy="38873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5DE937-0521-2685-8D0B-172ECCD493C6}"/>
              </a:ext>
            </a:extLst>
          </p:cNvPr>
          <p:cNvSpPr txBox="1"/>
          <p:nvPr/>
        </p:nvSpPr>
        <p:spPr>
          <a:xfrm>
            <a:off x="9451259" y="1964899"/>
            <a:ext cx="1982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对象检查器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用来显示窗体上所有组件的层次结构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B0C2F6A-DA84-3701-C8D8-0BA586CCE6B8}"/>
              </a:ext>
            </a:extLst>
          </p:cNvPr>
          <p:cNvSpPr/>
          <p:nvPr/>
        </p:nvSpPr>
        <p:spPr>
          <a:xfrm>
            <a:off x="9328024" y="567063"/>
            <a:ext cx="2422016" cy="29762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D8FCC7-DA2E-759F-503E-27C5EECC6B25}"/>
              </a:ext>
            </a:extLst>
          </p:cNvPr>
          <p:cNvSpPr txBox="1"/>
          <p:nvPr/>
        </p:nvSpPr>
        <p:spPr>
          <a:xfrm>
            <a:off x="9563672" y="4821340"/>
            <a:ext cx="2049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属性编辑器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显示和修改组件属性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066C789-71F7-C7AD-BC4B-AB42008855C4}"/>
              </a:ext>
            </a:extLst>
          </p:cNvPr>
          <p:cNvSpPr/>
          <p:nvPr/>
        </p:nvSpPr>
        <p:spPr>
          <a:xfrm>
            <a:off x="9315431" y="3605895"/>
            <a:ext cx="2422016" cy="29762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DB89D85-6C2E-0BC9-DD9A-85786BB6424C}"/>
              </a:ext>
            </a:extLst>
          </p:cNvPr>
          <p:cNvSpPr txBox="1"/>
          <p:nvPr/>
        </p:nvSpPr>
        <p:spPr>
          <a:xfrm>
            <a:off x="6062740" y="258106"/>
            <a:ext cx="1982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布局和界面设计工具栏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FA3B1F3-4CA1-A58A-831F-C18DDBCBC2E8}"/>
              </a:ext>
            </a:extLst>
          </p:cNvPr>
          <p:cNvSpPr txBox="1"/>
          <p:nvPr/>
        </p:nvSpPr>
        <p:spPr>
          <a:xfrm>
            <a:off x="3154678" y="5836945"/>
            <a:ext cx="329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       信号和槽编辑器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9637BB2-4B31-F8B7-36EE-CD3400B4427A}"/>
              </a:ext>
            </a:extLst>
          </p:cNvPr>
          <p:cNvCxnSpPr>
            <a:cxnSpLocks/>
          </p:cNvCxnSpPr>
          <p:nvPr/>
        </p:nvCxnSpPr>
        <p:spPr>
          <a:xfrm flipV="1">
            <a:off x="3585304" y="6089917"/>
            <a:ext cx="79791" cy="18543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2A5CDAA-5FA4-C4F0-AA81-673472FAD240}"/>
              </a:ext>
            </a:extLst>
          </p:cNvPr>
          <p:cNvCxnSpPr>
            <a:cxnSpLocks/>
          </p:cNvCxnSpPr>
          <p:nvPr/>
        </p:nvCxnSpPr>
        <p:spPr>
          <a:xfrm flipV="1">
            <a:off x="4665908" y="6040882"/>
            <a:ext cx="79791" cy="18543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9CA2DEC2-E31C-E38A-2B95-94FFC7820C99}"/>
              </a:ext>
            </a:extLst>
          </p:cNvPr>
          <p:cNvSpPr/>
          <p:nvPr/>
        </p:nvSpPr>
        <p:spPr>
          <a:xfrm>
            <a:off x="3154678" y="6226316"/>
            <a:ext cx="1897007" cy="2491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071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953F9C3-0BE2-3E52-A7A9-34FEA1586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3" y="481862"/>
            <a:ext cx="12092627" cy="331516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59BE2C1-1AD9-0CE9-C229-BD3D4B1324B5}"/>
              </a:ext>
            </a:extLst>
          </p:cNvPr>
          <p:cNvSpPr txBox="1"/>
          <p:nvPr/>
        </p:nvSpPr>
        <p:spPr>
          <a:xfrm>
            <a:off x="7575627" y="69995"/>
            <a:ext cx="702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E9B12B-5611-1C24-A7A1-CABF9FAEA982}"/>
              </a:ext>
            </a:extLst>
          </p:cNvPr>
          <p:cNvSpPr txBox="1"/>
          <p:nvPr/>
        </p:nvSpPr>
        <p:spPr>
          <a:xfrm>
            <a:off x="5224281" y="3159323"/>
            <a:ext cx="554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文字的方向，垂直进度条的文字阅读方向，对水平进度条无意义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03EFF4-3626-5811-93D2-D1800B3AEE28}"/>
              </a:ext>
            </a:extLst>
          </p:cNvPr>
          <p:cNvSpPr txBox="1"/>
          <p:nvPr/>
        </p:nvSpPr>
        <p:spPr>
          <a:xfrm>
            <a:off x="5224281" y="3478176"/>
            <a:ext cx="554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显示文字的格式，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%p%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百分比；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%v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当前值；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%m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总步数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539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225AC4-64B1-C901-D63D-E7422504C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65" y="71483"/>
            <a:ext cx="10497010" cy="585526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E9B12B-5611-1C24-A7A1-CABF9FAEA982}"/>
              </a:ext>
            </a:extLst>
          </p:cNvPr>
          <p:cNvSpPr txBox="1"/>
          <p:nvPr/>
        </p:nvSpPr>
        <p:spPr>
          <a:xfrm>
            <a:off x="4548006" y="3566877"/>
            <a:ext cx="554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数字显示前缀，“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03EFF4-3626-5811-93D2-D1800B3AEE28}"/>
              </a:ext>
            </a:extLst>
          </p:cNvPr>
          <p:cNvSpPr txBox="1"/>
          <p:nvPr/>
        </p:nvSpPr>
        <p:spPr>
          <a:xfrm>
            <a:off x="4541733" y="4154252"/>
            <a:ext cx="554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数值范围的最小值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21A1A8-100C-2BB0-509F-2F68BB005516}"/>
              </a:ext>
            </a:extLst>
          </p:cNvPr>
          <p:cNvSpPr txBox="1"/>
          <p:nvPr/>
        </p:nvSpPr>
        <p:spPr>
          <a:xfrm>
            <a:off x="4548006" y="3846475"/>
            <a:ext cx="554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数字显示后缀，“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kg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C8F53E-ED28-8467-28F1-AA5647A365EF}"/>
              </a:ext>
            </a:extLst>
          </p:cNvPr>
          <p:cNvSpPr txBox="1"/>
          <p:nvPr/>
        </p:nvSpPr>
        <p:spPr>
          <a:xfrm>
            <a:off x="5224281" y="1553277"/>
            <a:ext cx="554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编辑框右侧的调节按钮形式，可以取消调节按钮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798FFB-46D0-7D04-50FD-3EB5C23CD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90" y="5926751"/>
            <a:ext cx="10497010" cy="267749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EAA7A35-9309-BEA9-A53C-AE85C25F3B65}"/>
              </a:ext>
            </a:extLst>
          </p:cNvPr>
          <p:cNvSpPr txBox="1"/>
          <p:nvPr/>
        </p:nvSpPr>
        <p:spPr>
          <a:xfrm>
            <a:off x="4541733" y="4433850"/>
            <a:ext cx="554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数值范围的最大值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9FB9E09-2204-1A7B-10C6-40EFA23F98FE}"/>
              </a:ext>
            </a:extLst>
          </p:cNvPr>
          <p:cNvSpPr txBox="1"/>
          <p:nvPr/>
        </p:nvSpPr>
        <p:spPr>
          <a:xfrm>
            <a:off x="4541733" y="4713448"/>
            <a:ext cx="554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点击调节按钮时单步改变值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6F5EE5-7D2E-FFFE-C0D3-916C0EBCFA89}"/>
              </a:ext>
            </a:extLst>
          </p:cNvPr>
          <p:cNvSpPr txBox="1"/>
          <p:nvPr/>
        </p:nvSpPr>
        <p:spPr>
          <a:xfrm>
            <a:off x="5037033" y="5017942"/>
            <a:ext cx="554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步长类型，单一步长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自适应步长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F916F96-0E7B-C778-F6B2-D224B24B874D}"/>
              </a:ext>
            </a:extLst>
          </p:cNvPr>
          <p:cNvSpPr txBox="1"/>
          <p:nvPr/>
        </p:nvSpPr>
        <p:spPr>
          <a:xfrm>
            <a:off x="4541733" y="5302689"/>
            <a:ext cx="554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当前显示的值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11E13D4-944C-0EF1-321C-FE7244EA124E}"/>
              </a:ext>
            </a:extLst>
          </p:cNvPr>
          <p:cNvSpPr txBox="1"/>
          <p:nvPr/>
        </p:nvSpPr>
        <p:spPr>
          <a:xfrm>
            <a:off x="4541733" y="5610466"/>
            <a:ext cx="554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整数使用的进制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DFF2B59-453D-F8AA-43E2-E920412F3A8B}"/>
              </a:ext>
            </a:extLst>
          </p:cNvPr>
          <p:cNvSpPr txBox="1"/>
          <p:nvPr/>
        </p:nvSpPr>
        <p:spPr>
          <a:xfrm>
            <a:off x="4541733" y="6818498"/>
            <a:ext cx="554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小数的位数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2F54340-E4DB-A020-1465-DFF5C56F82A8}"/>
              </a:ext>
            </a:extLst>
          </p:cNvPr>
          <p:cNvSpPr txBox="1"/>
          <p:nvPr/>
        </p:nvSpPr>
        <p:spPr>
          <a:xfrm>
            <a:off x="5152569" y="5895223"/>
            <a:ext cx="5548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QAbstractSpinBox::StepType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QAbstractSpinBox::DefaultStepType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默认步长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QAbstractSpinBox::AdaptiveDecimalStepType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自适应步长，根据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来判断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7D2CB7A-ADEB-2D27-724F-490FF5BED0B4}"/>
              </a:ext>
            </a:extLst>
          </p:cNvPr>
          <p:cNvCxnSpPr>
            <a:cxnSpLocks/>
          </p:cNvCxnSpPr>
          <p:nvPr/>
        </p:nvCxnSpPr>
        <p:spPr>
          <a:xfrm>
            <a:off x="6400800" y="5292446"/>
            <a:ext cx="744279" cy="58524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A7A0A46-4C0F-A82D-EA5C-B76116DEB18C}"/>
              </a:ext>
            </a:extLst>
          </p:cNvPr>
          <p:cNvSpPr txBox="1"/>
          <p:nvPr/>
        </p:nvSpPr>
        <p:spPr>
          <a:xfrm>
            <a:off x="6533255" y="3974784"/>
            <a:ext cx="554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两个只读属性：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SpinBox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里面显示的全部文字，包括前后缀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cleanText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：不带前缀和后缀且去除了前后空格的文字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4618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5DE51FF-FFC2-BFD8-D5A9-C9868ACB5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33" y="469229"/>
            <a:ext cx="10735368" cy="447950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E9B12B-5611-1C24-A7A1-CABF9FAEA982}"/>
              </a:ext>
            </a:extLst>
          </p:cNvPr>
          <p:cNvSpPr txBox="1"/>
          <p:nvPr/>
        </p:nvSpPr>
        <p:spPr>
          <a:xfrm>
            <a:off x="5224281" y="3364954"/>
            <a:ext cx="554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光标所在的日期时间输入段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251A2E-7CC8-9811-59D8-3781E106A270}"/>
              </a:ext>
            </a:extLst>
          </p:cNvPr>
          <p:cNvSpPr txBox="1"/>
          <p:nvPr/>
        </p:nvSpPr>
        <p:spPr>
          <a:xfrm>
            <a:off x="5224281" y="4275707"/>
            <a:ext cx="554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用序号表示的光标所在的段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622D136-0818-3225-E96E-7C170E7A5E1B}"/>
              </a:ext>
            </a:extLst>
          </p:cNvPr>
          <p:cNvSpPr txBox="1"/>
          <p:nvPr/>
        </p:nvSpPr>
        <p:spPr>
          <a:xfrm>
            <a:off x="5224281" y="3967930"/>
            <a:ext cx="554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是否弹出一个日历选择框，在日历上选择日期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A68C3F6-AC1A-A571-A199-46115A9BB36C}"/>
              </a:ext>
            </a:extLst>
          </p:cNvPr>
          <p:cNvSpPr txBox="1"/>
          <p:nvPr/>
        </p:nvSpPr>
        <p:spPr>
          <a:xfrm>
            <a:off x="5224281" y="3672731"/>
            <a:ext cx="554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日期时间的显示格式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7977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0DAB75-D124-AB1B-45D5-20061DEDE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37" y="846259"/>
            <a:ext cx="11610926" cy="44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1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5C83B2-6A77-DA7B-A6CA-AAA2A7D0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47" y="1210285"/>
            <a:ext cx="11211306" cy="31596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956CF7F-A295-6175-6926-83479DA8A87C}"/>
              </a:ext>
            </a:extLst>
          </p:cNvPr>
          <p:cNvSpPr txBox="1"/>
          <p:nvPr/>
        </p:nvSpPr>
        <p:spPr>
          <a:xfrm>
            <a:off x="5100899" y="2482356"/>
            <a:ext cx="554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是否显示小数点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624F5C-26F9-D9F1-8A6C-09898469ED82}"/>
              </a:ext>
            </a:extLst>
          </p:cNvPr>
          <p:cNvSpPr txBox="1"/>
          <p:nvPr/>
        </p:nvSpPr>
        <p:spPr>
          <a:xfrm>
            <a:off x="5100899" y="2790133"/>
            <a:ext cx="554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显示的数字位数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3518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D39963-308D-76B7-6D6C-F2B824C9E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98" y="553636"/>
            <a:ext cx="11087280" cy="486450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56CF7F-A295-6175-6926-83479DA8A87C}"/>
              </a:ext>
            </a:extLst>
          </p:cNvPr>
          <p:cNvSpPr txBox="1"/>
          <p:nvPr/>
        </p:nvSpPr>
        <p:spPr>
          <a:xfrm>
            <a:off x="4090806" y="1477262"/>
            <a:ext cx="554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是否可编辑。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，会提示一个编辑框允许输入文字；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624F5C-26F9-D9F1-8A6C-09898469ED82}"/>
              </a:ext>
            </a:extLst>
          </p:cNvPr>
          <p:cNvSpPr txBox="1"/>
          <p:nvPr/>
        </p:nvSpPr>
        <p:spPr>
          <a:xfrm>
            <a:off x="4898880" y="2671881"/>
            <a:ext cx="554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下拉列表项的最大条数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9BBEB5-58DE-D88C-68B5-B8674FB9AD87}"/>
              </a:ext>
            </a:extLst>
          </p:cNvPr>
          <p:cNvSpPr txBox="1"/>
          <p:nvPr/>
        </p:nvSpPr>
        <p:spPr>
          <a:xfrm>
            <a:off x="4090806" y="1785039"/>
            <a:ext cx="554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QString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当前显示的文字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465CA0-5A3E-7DA3-9C65-7A7C005B22F8}"/>
              </a:ext>
            </a:extLst>
          </p:cNvPr>
          <p:cNvSpPr txBox="1"/>
          <p:nvPr/>
        </p:nvSpPr>
        <p:spPr>
          <a:xfrm>
            <a:off x="4090806" y="2092816"/>
            <a:ext cx="554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当前选中项的序号，从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开始，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表示没有项被选中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3F8905-E90C-521A-E44D-D3595AF2921C}"/>
              </a:ext>
            </a:extLst>
          </p:cNvPr>
          <p:cNvSpPr txBox="1"/>
          <p:nvPr/>
        </p:nvSpPr>
        <p:spPr>
          <a:xfrm>
            <a:off x="4090806" y="2387028"/>
            <a:ext cx="696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显示的项的最大条数，如果下拉列表中项的条数超过这个值，会自动出现卷滚条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A1815E-31A1-6EE8-9C28-D80819A80809}"/>
              </a:ext>
            </a:extLst>
          </p:cNvPr>
          <p:cNvSpPr txBox="1"/>
          <p:nvPr/>
        </p:nvSpPr>
        <p:spPr>
          <a:xfrm>
            <a:off x="5204122" y="2979658"/>
            <a:ext cx="6374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InsertPolicy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用户编辑的新文字插入列表方式，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NoInsert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表示不允许插入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34C2AF-9F15-06DA-E31F-B0027497CBB2}"/>
              </a:ext>
            </a:extLst>
          </p:cNvPr>
          <p:cNvSpPr txBox="1"/>
          <p:nvPr/>
        </p:nvSpPr>
        <p:spPr>
          <a:xfrm>
            <a:off x="3677686" y="4163512"/>
            <a:ext cx="6374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QString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占位文字，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currentIndex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时，下拉列表框显示的文字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015EE3E-B358-09CE-F858-A99DB50657EF}"/>
              </a:ext>
            </a:extLst>
          </p:cNvPr>
          <p:cNvSpPr txBox="1"/>
          <p:nvPr/>
        </p:nvSpPr>
        <p:spPr>
          <a:xfrm>
            <a:off x="3964765" y="4483049"/>
            <a:ext cx="6374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是否允许列表中出现重复的项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5AB487-0E53-884D-6A7F-CF5B5A90A4FE}"/>
              </a:ext>
            </a:extLst>
          </p:cNvPr>
          <p:cNvSpPr txBox="1"/>
          <p:nvPr/>
        </p:nvSpPr>
        <p:spPr>
          <a:xfrm>
            <a:off x="3964765" y="5069631"/>
            <a:ext cx="6374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下拉列表中的数据在数据模型中的列编号，默认值为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57261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F8F32B1-E97C-EFD7-91F1-699DEDE47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9" y="2441822"/>
            <a:ext cx="12192000" cy="235672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FE98CF-4058-FF21-5E84-3B898C5AB34D}"/>
              </a:ext>
            </a:extLst>
          </p:cNvPr>
          <p:cNvCxnSpPr/>
          <p:nvPr/>
        </p:nvCxnSpPr>
        <p:spPr>
          <a:xfrm>
            <a:off x="6999657" y="8097032"/>
            <a:ext cx="327660" cy="426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3514282C-42CA-B0CA-91FB-658ECF935D6F}"/>
              </a:ext>
            </a:extLst>
          </p:cNvPr>
          <p:cNvSpPr/>
          <p:nvPr/>
        </p:nvSpPr>
        <p:spPr>
          <a:xfrm>
            <a:off x="261218" y="2705101"/>
            <a:ext cx="1272308" cy="2476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2E259A7-D8A9-7840-227D-54E52FF18BFC}"/>
              </a:ext>
            </a:extLst>
          </p:cNvPr>
          <p:cNvSpPr txBox="1"/>
          <p:nvPr/>
        </p:nvSpPr>
        <p:spPr>
          <a:xfrm>
            <a:off x="261218" y="2111796"/>
            <a:ext cx="288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新建、复制、粘贴、删除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endParaRPr lang="zh-CN" altLang="en-US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0A1AC89-EF44-C04B-2538-0CF92EC93A93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1200151" y="2419573"/>
            <a:ext cx="502684" cy="2744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FDB875A3-9487-D9E0-EC4B-F12C77CE9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432" y="3380309"/>
            <a:ext cx="4275326" cy="347769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CF17A0D-6CDA-C1DD-1F77-34604E6155CE}"/>
              </a:ext>
            </a:extLst>
          </p:cNvPr>
          <p:cNvSpPr txBox="1"/>
          <p:nvPr/>
        </p:nvSpPr>
        <p:spPr>
          <a:xfrm>
            <a:off x="5390400" y="3534458"/>
            <a:ext cx="416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显示文字，会作为菜单项标题或工具按钮标题显示，后面 有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表示有打开对话框的操作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0E4A4ED-50A9-F233-86C9-7B70FE3E8274}"/>
              </a:ext>
            </a:extLst>
          </p:cNvPr>
          <p:cNvSpPr txBox="1"/>
          <p:nvPr/>
        </p:nvSpPr>
        <p:spPr>
          <a:xfrm>
            <a:off x="5638050" y="4058619"/>
            <a:ext cx="416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的对象名称 命名规范：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act_xxxx</a:t>
            </a:r>
            <a:endParaRPr lang="zh-CN" altLang="en-US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BCF6642-B2DF-6675-D84A-74C2782D1C76}"/>
              </a:ext>
            </a:extLst>
          </p:cNvPr>
          <p:cNvSpPr txBox="1"/>
          <p:nvPr/>
        </p:nvSpPr>
        <p:spPr>
          <a:xfrm>
            <a:off x="5645426" y="4364016"/>
            <a:ext cx="416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鼠标短暂停留，光标处显示文字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DCF9470-097D-E2B1-0DF9-E652869D280A}"/>
              </a:ext>
            </a:extLst>
          </p:cNvPr>
          <p:cNvSpPr txBox="1"/>
          <p:nvPr/>
        </p:nvSpPr>
        <p:spPr>
          <a:xfrm>
            <a:off x="5638049" y="4628947"/>
            <a:ext cx="416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图标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042D100-71DC-6293-4B9F-3855833DAB90}"/>
              </a:ext>
            </a:extLst>
          </p:cNvPr>
          <p:cNvSpPr txBox="1"/>
          <p:nvPr/>
        </p:nvSpPr>
        <p:spPr>
          <a:xfrm>
            <a:off x="5390400" y="5451539"/>
            <a:ext cx="416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是否可被复选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9B14F4A-7129-B697-4972-790EBB19687A}"/>
              </a:ext>
            </a:extLst>
          </p:cNvPr>
          <p:cNvSpPr txBox="1"/>
          <p:nvPr/>
        </p:nvSpPr>
        <p:spPr>
          <a:xfrm>
            <a:off x="5390399" y="5729698"/>
            <a:ext cx="416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快捷键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A2AD11F-6234-C553-3A26-20FB245C7E55}"/>
              </a:ext>
            </a:extLst>
          </p:cNvPr>
          <p:cNvSpPr txBox="1"/>
          <p:nvPr/>
        </p:nvSpPr>
        <p:spPr>
          <a:xfrm>
            <a:off x="1533526" y="3542209"/>
            <a:ext cx="6701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新建或者双击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时：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E05E573-B8D9-3F07-74FB-05B6C4AA6F82}"/>
              </a:ext>
            </a:extLst>
          </p:cNvPr>
          <p:cNvCxnSpPr>
            <a:cxnSpLocks/>
          </p:cNvCxnSpPr>
          <p:nvPr/>
        </p:nvCxnSpPr>
        <p:spPr>
          <a:xfrm flipV="1">
            <a:off x="3712557" y="3620183"/>
            <a:ext cx="358814" cy="832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077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550499B-197E-C4B7-F298-2A8469142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812" y="278298"/>
            <a:ext cx="10461867" cy="571049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56CF7F-A295-6175-6926-83479DA8A87C}"/>
              </a:ext>
            </a:extLst>
          </p:cNvPr>
          <p:cNvSpPr txBox="1"/>
          <p:nvPr/>
        </p:nvSpPr>
        <p:spPr>
          <a:xfrm>
            <a:off x="4033656" y="2010662"/>
            <a:ext cx="554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时，显示文字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053D73A-15A9-58BC-AE75-0E0CC5A4B378}"/>
              </a:ext>
            </a:extLst>
          </p:cNvPr>
          <p:cNvSpPr txBox="1"/>
          <p:nvPr/>
        </p:nvSpPr>
        <p:spPr>
          <a:xfrm>
            <a:off x="4033656" y="2299389"/>
            <a:ext cx="554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创建工具按钮时按钮上显示的文字，默认等同于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BC22C10-095C-F8CC-9E36-37DB6497968F}"/>
              </a:ext>
            </a:extLst>
          </p:cNvPr>
          <p:cNvSpPr txBox="1"/>
          <p:nvPr/>
        </p:nvSpPr>
        <p:spPr>
          <a:xfrm>
            <a:off x="4288273" y="4278051"/>
            <a:ext cx="6701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快捷键被一直按下时，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是否自动重复执行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8586006-7A44-6E60-CC89-B2EFDDA3CB23}"/>
              </a:ext>
            </a:extLst>
          </p:cNvPr>
          <p:cNvSpPr txBox="1"/>
          <p:nvPr/>
        </p:nvSpPr>
        <p:spPr>
          <a:xfrm>
            <a:off x="4033655" y="2567308"/>
            <a:ext cx="6701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鼠标短暂停留提示的文字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简要描述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EAD09FF-CF7A-4330-D957-C326C5A12A06}"/>
              </a:ext>
            </a:extLst>
          </p:cNvPr>
          <p:cNvSpPr txBox="1"/>
          <p:nvPr/>
        </p:nvSpPr>
        <p:spPr>
          <a:xfrm>
            <a:off x="5892165" y="3493191"/>
            <a:ext cx="6701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WindowShortcut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关联的组件是当前窗口子组件时有效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ApplicationShortcut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：只要应用程序有窗口显示就有效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D6127C-D844-C1F0-1AE6-1665CB48EB86}"/>
              </a:ext>
            </a:extLst>
          </p:cNvPr>
          <p:cNvSpPr txBox="1"/>
          <p:nvPr/>
        </p:nvSpPr>
        <p:spPr>
          <a:xfrm>
            <a:off x="4303513" y="4825645"/>
            <a:ext cx="6701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macOS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6AD7939-A92F-7E85-D592-44F7F46A2402}"/>
              </a:ext>
            </a:extLst>
          </p:cNvPr>
          <p:cNvSpPr txBox="1"/>
          <p:nvPr/>
        </p:nvSpPr>
        <p:spPr>
          <a:xfrm>
            <a:off x="4288273" y="5087285"/>
            <a:ext cx="6701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在菜单项上是否显示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图标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E0DAC3E-52FE-1F81-ABE6-D04E79AE088B}"/>
              </a:ext>
            </a:extLst>
          </p:cNvPr>
          <p:cNvSpPr txBox="1"/>
          <p:nvPr/>
        </p:nvSpPr>
        <p:spPr>
          <a:xfrm>
            <a:off x="4273033" y="5367626"/>
            <a:ext cx="6701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创建右键快捷菜单时，是否显示快捷键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008DF6B-B4A2-9E6D-667C-4950ABF46C4B}"/>
              </a:ext>
            </a:extLst>
          </p:cNvPr>
          <p:cNvSpPr txBox="1"/>
          <p:nvPr/>
        </p:nvSpPr>
        <p:spPr>
          <a:xfrm>
            <a:off x="4434958" y="5666151"/>
            <a:ext cx="6701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显示优先级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C0E7671-7537-2FDB-82DB-DCFE9B25014F}"/>
              </a:ext>
            </a:extLst>
          </p:cNvPr>
          <p:cNvSpPr txBox="1"/>
          <p:nvPr/>
        </p:nvSpPr>
        <p:spPr>
          <a:xfrm>
            <a:off x="593291" y="5983437"/>
            <a:ext cx="9841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LowPriority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时，当工具栏的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toolButtonStyle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属性为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Qt::ToolButtonTextBesideIcon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时，按钮上不显示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6227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FA3AEEC-8D09-3612-3677-4B5FD9D5C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458" y="4938127"/>
            <a:ext cx="8545118" cy="1190791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36C77F74-3B36-71CB-92B8-D0DECAAD9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112" y="4790140"/>
            <a:ext cx="3259213" cy="16296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74790F-874C-CB53-2473-24D6F45F6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02" y="4165081"/>
            <a:ext cx="3034172" cy="20505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335B1B6-B457-DDB0-6D65-F2A72EA72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497" y="2572752"/>
            <a:ext cx="4948405" cy="135256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FE98CF-4058-FF21-5E84-3B898C5AB34D}"/>
              </a:ext>
            </a:extLst>
          </p:cNvPr>
          <p:cNvCxnSpPr/>
          <p:nvPr/>
        </p:nvCxnSpPr>
        <p:spPr>
          <a:xfrm>
            <a:off x="6999657" y="8097032"/>
            <a:ext cx="327660" cy="426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3514282C-42CA-B0CA-91FB-658ECF935D6F}"/>
              </a:ext>
            </a:extLst>
          </p:cNvPr>
          <p:cNvSpPr/>
          <p:nvPr/>
        </p:nvSpPr>
        <p:spPr>
          <a:xfrm>
            <a:off x="1416391" y="2744535"/>
            <a:ext cx="1412534" cy="4082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2E259A7-D8A9-7840-227D-54E52FF18BFC}"/>
              </a:ext>
            </a:extLst>
          </p:cNvPr>
          <p:cNvSpPr txBox="1"/>
          <p:nvPr/>
        </p:nvSpPr>
        <p:spPr>
          <a:xfrm>
            <a:off x="3481563" y="2684109"/>
            <a:ext cx="288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创建菜单栏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0A1AC89-EF44-C04B-2538-0CF92EC93A93}"/>
              </a:ext>
            </a:extLst>
          </p:cNvPr>
          <p:cNvCxnSpPr>
            <a:cxnSpLocks/>
          </p:cNvCxnSpPr>
          <p:nvPr/>
        </p:nvCxnSpPr>
        <p:spPr>
          <a:xfrm flipH="1" flipV="1">
            <a:off x="2495550" y="4916949"/>
            <a:ext cx="1111908" cy="74090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AA2AD11F-6234-C553-3A26-20FB245C7E55}"/>
              </a:ext>
            </a:extLst>
          </p:cNvPr>
          <p:cNvSpPr txBox="1"/>
          <p:nvPr/>
        </p:nvSpPr>
        <p:spPr>
          <a:xfrm>
            <a:off x="3896160" y="2978578"/>
            <a:ext cx="6701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(&amp;E)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：通过快捷键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Alt+E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能快速打开编辑菜单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F7B77F-DEF7-72A7-48CD-345CFFA5E7EF}"/>
              </a:ext>
            </a:extLst>
          </p:cNvPr>
          <p:cNvSpPr/>
          <p:nvPr/>
        </p:nvSpPr>
        <p:spPr>
          <a:xfrm>
            <a:off x="3629156" y="5585354"/>
            <a:ext cx="1419093" cy="4344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E5CC37F-B45C-7971-7A94-48D2D0A075C3}"/>
              </a:ext>
            </a:extLst>
          </p:cNvPr>
          <p:cNvCxnSpPr>
            <a:cxnSpLocks/>
          </p:cNvCxnSpPr>
          <p:nvPr/>
        </p:nvCxnSpPr>
        <p:spPr>
          <a:xfrm flipV="1">
            <a:off x="2873918" y="2837997"/>
            <a:ext cx="612710" cy="13201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DA13D18-6E36-A4E5-AFB9-A789204394AB}"/>
              </a:ext>
            </a:extLst>
          </p:cNvPr>
          <p:cNvSpPr txBox="1"/>
          <p:nvPr/>
        </p:nvSpPr>
        <p:spPr>
          <a:xfrm>
            <a:off x="2897085" y="4217757"/>
            <a:ext cx="694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创建菜单项：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编辑器列表中将一个 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拖放到某个菜单分组下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DAF01A1-8190-E665-6D97-CD0EF67E4EC6}"/>
              </a:ext>
            </a:extLst>
          </p:cNvPr>
          <p:cNvCxnSpPr>
            <a:cxnSpLocks/>
          </p:cNvCxnSpPr>
          <p:nvPr/>
        </p:nvCxnSpPr>
        <p:spPr>
          <a:xfrm flipH="1">
            <a:off x="1117201" y="6019800"/>
            <a:ext cx="500632" cy="3999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E6DB9A7-9F4F-8569-05C5-4BDFB9609742}"/>
              </a:ext>
            </a:extLst>
          </p:cNvPr>
          <p:cNvSpPr txBox="1"/>
          <p:nvPr/>
        </p:nvSpPr>
        <p:spPr>
          <a:xfrm>
            <a:off x="305710" y="6419746"/>
            <a:ext cx="288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创建一个分割条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6FC6F12-3B72-3257-9742-73F021955DDD}"/>
              </a:ext>
            </a:extLst>
          </p:cNvPr>
          <p:cNvSpPr txBox="1"/>
          <p:nvPr/>
        </p:nvSpPr>
        <p:spPr>
          <a:xfrm>
            <a:off x="7163487" y="6462354"/>
            <a:ext cx="288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右击可以移除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或分割条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1AF0C81-5C68-DF80-C0EB-74DC57E247D6}"/>
              </a:ext>
            </a:extLst>
          </p:cNvPr>
          <p:cNvCxnSpPr>
            <a:cxnSpLocks/>
          </p:cNvCxnSpPr>
          <p:nvPr/>
        </p:nvCxnSpPr>
        <p:spPr>
          <a:xfrm>
            <a:off x="7630411" y="5621018"/>
            <a:ext cx="291221" cy="8812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755D631-8058-02C4-8B50-04B6ECE5D412}"/>
              </a:ext>
            </a:extLst>
          </p:cNvPr>
          <p:cNvCxnSpPr>
            <a:cxnSpLocks/>
          </p:cNvCxnSpPr>
          <p:nvPr/>
        </p:nvCxnSpPr>
        <p:spPr>
          <a:xfrm>
            <a:off x="2235575" y="5287399"/>
            <a:ext cx="515615" cy="11323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91D69DEB-3360-39F5-4B80-712F0512CF21}"/>
              </a:ext>
            </a:extLst>
          </p:cNvPr>
          <p:cNvSpPr txBox="1"/>
          <p:nvPr/>
        </p:nvSpPr>
        <p:spPr>
          <a:xfrm>
            <a:off x="2454543" y="6409718"/>
            <a:ext cx="288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为一个菜单项创建下一级菜单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C3DBAE4-795D-BD0B-CC2E-99122DB82FF5}"/>
              </a:ext>
            </a:extLst>
          </p:cNvPr>
          <p:cNvSpPr/>
          <p:nvPr/>
        </p:nvSpPr>
        <p:spPr>
          <a:xfrm>
            <a:off x="2122658" y="4979622"/>
            <a:ext cx="331885" cy="3077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872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52E3063-9295-EEBC-2662-5F6DC8E9B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41" y="1843233"/>
            <a:ext cx="11355918" cy="259106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56CF7F-A295-6175-6926-83479DA8A87C}"/>
              </a:ext>
            </a:extLst>
          </p:cNvPr>
          <p:cNvSpPr txBox="1"/>
          <p:nvPr/>
        </p:nvSpPr>
        <p:spPr>
          <a:xfrm>
            <a:off x="3576455" y="2896255"/>
            <a:ext cx="7596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QToolButton::ToolButtonPopupMode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当按钮有下拉菜单时，决定了弹出菜单的方式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9586B19-706A-F8D4-2815-A7AD95235BBE}"/>
              </a:ext>
            </a:extLst>
          </p:cNvPr>
          <p:cNvSpPr txBox="1"/>
          <p:nvPr/>
        </p:nvSpPr>
        <p:spPr>
          <a:xfrm>
            <a:off x="6233930" y="3443103"/>
            <a:ext cx="7596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Qt::ToolButtonStyle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工具按钮上文字与图标的显示方式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5CFE4B-0484-521B-17AE-1845222A9DF6}"/>
              </a:ext>
            </a:extLst>
          </p:cNvPr>
          <p:cNvSpPr txBox="1"/>
          <p:nvPr/>
        </p:nvSpPr>
        <p:spPr>
          <a:xfrm>
            <a:off x="4205105" y="3767826"/>
            <a:ext cx="7596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true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：按钮就没有边框，鼠标移动到按钮上才显示按钮边框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3F7FBB6-867A-A65A-D3D9-D48A05F5B215}"/>
              </a:ext>
            </a:extLst>
          </p:cNvPr>
          <p:cNvSpPr txBox="1"/>
          <p:nvPr/>
        </p:nvSpPr>
        <p:spPr>
          <a:xfrm>
            <a:off x="5050615" y="4057891"/>
            <a:ext cx="6374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Qt::ArrowType</a:t>
            </a: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按钮上显示表示方向的箭头图标</a:t>
            </a:r>
            <a:endParaRPr lang="en-US" altLang="zh-CN" sz="1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961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>
            <a:extLst>
              <a:ext uri="{FF2B5EF4-FFF2-40B4-BE49-F238E27FC236}">
                <a16:creationId xmlns:a16="http://schemas.microsoft.com/office/drawing/2014/main" id="{B9C080C6-DD33-1840-9816-FA9B34B5F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" y="54588"/>
            <a:ext cx="8233982" cy="679369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8FD008-6F4E-FB9E-CD2E-8389FEDA8D8D}"/>
              </a:ext>
            </a:extLst>
          </p:cNvPr>
          <p:cNvSpPr txBox="1"/>
          <p:nvPr/>
        </p:nvSpPr>
        <p:spPr>
          <a:xfrm>
            <a:off x="5273040" y="7010994"/>
            <a:ext cx="6339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QMainWindow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：主窗口类，具有菜单栏、工具栏、状态栏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：所有界面组件类的基类，可做独立的窗口（空白）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Qdialog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：对话框类，窗口具有对话框的显示效果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FE98CF-4058-FF21-5E84-3B898C5AB34D}"/>
              </a:ext>
            </a:extLst>
          </p:cNvPr>
          <p:cNvCxnSpPr/>
          <p:nvPr/>
        </p:nvCxnSpPr>
        <p:spPr>
          <a:xfrm>
            <a:off x="6999657" y="8097032"/>
            <a:ext cx="327660" cy="426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16452D7-7B46-6AC2-0D1A-7E5D3BA15934}"/>
              </a:ext>
            </a:extLst>
          </p:cNvPr>
          <p:cNvCxnSpPr>
            <a:cxnSpLocks/>
          </p:cNvCxnSpPr>
          <p:nvPr/>
        </p:nvCxnSpPr>
        <p:spPr>
          <a:xfrm>
            <a:off x="3890354" y="7514775"/>
            <a:ext cx="944880" cy="8029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21E04CC-69F6-8854-5799-75C0800C2692}"/>
              </a:ext>
            </a:extLst>
          </p:cNvPr>
          <p:cNvSpPr txBox="1"/>
          <p:nvPr/>
        </p:nvSpPr>
        <p:spPr>
          <a:xfrm>
            <a:off x="9285330" y="3763328"/>
            <a:ext cx="4750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将自身（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widget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）传入，用来创建窗口上的所有组件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所有组件并以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Widget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窗口作为父容器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446216-C53E-C28D-C3C6-CF94EDE2CDAB}"/>
              </a:ext>
            </a:extLst>
          </p:cNvPr>
          <p:cNvSpPr txBox="1"/>
          <p:nvPr/>
        </p:nvSpPr>
        <p:spPr>
          <a:xfrm>
            <a:off x="2585959" y="763048"/>
            <a:ext cx="355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界面上所有组件的指针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890261-EB5A-7FA2-7574-92793483EC33}"/>
              </a:ext>
            </a:extLst>
          </p:cNvPr>
          <p:cNvSpPr txBox="1"/>
          <p:nvPr/>
        </p:nvSpPr>
        <p:spPr>
          <a:xfrm>
            <a:off x="9288766" y="1448326"/>
            <a:ext cx="329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命名空间内有一个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Widget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AD3789A-BFB5-F2C0-9156-B28A9D65239E}"/>
              </a:ext>
            </a:extLst>
          </p:cNvPr>
          <p:cNvSpPr/>
          <p:nvPr/>
        </p:nvSpPr>
        <p:spPr>
          <a:xfrm>
            <a:off x="1051348" y="1710468"/>
            <a:ext cx="2951026" cy="59051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D067396-5D96-9C77-63DD-28373E7535AD}"/>
              </a:ext>
            </a:extLst>
          </p:cNvPr>
          <p:cNvSpPr/>
          <p:nvPr/>
        </p:nvSpPr>
        <p:spPr>
          <a:xfrm>
            <a:off x="1051347" y="4818398"/>
            <a:ext cx="3709047" cy="7879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58DCCE6-FC28-8DD2-D560-E7E04A884B95}"/>
              </a:ext>
            </a:extLst>
          </p:cNvPr>
          <p:cNvSpPr/>
          <p:nvPr/>
        </p:nvSpPr>
        <p:spPr>
          <a:xfrm>
            <a:off x="789843" y="615736"/>
            <a:ext cx="1758485" cy="59051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6F758E0-3E9B-E64D-A353-06F254B685A8}"/>
              </a:ext>
            </a:extLst>
          </p:cNvPr>
          <p:cNvSpPr txBox="1"/>
          <p:nvPr/>
        </p:nvSpPr>
        <p:spPr>
          <a:xfrm>
            <a:off x="4168089" y="1865457"/>
            <a:ext cx="355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Widget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的一些属性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4F4B655-0EE4-5A78-65AE-0417DFCDD3D7}"/>
              </a:ext>
            </a:extLst>
          </p:cNvPr>
          <p:cNvSpPr/>
          <p:nvPr/>
        </p:nvSpPr>
        <p:spPr>
          <a:xfrm>
            <a:off x="1072814" y="2277993"/>
            <a:ext cx="3709047" cy="12446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F9DA47F-D9DE-3B9C-DAD9-A12B1305F94A}"/>
              </a:ext>
            </a:extLst>
          </p:cNvPr>
          <p:cNvSpPr txBox="1"/>
          <p:nvPr/>
        </p:nvSpPr>
        <p:spPr>
          <a:xfrm>
            <a:off x="4889290" y="2727805"/>
            <a:ext cx="355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对象并设置其属性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6D31DB3-8A3B-AA7C-945F-E9DDAAD76E3D}"/>
              </a:ext>
            </a:extLst>
          </p:cNvPr>
          <p:cNvSpPr/>
          <p:nvPr/>
        </p:nvSpPr>
        <p:spPr>
          <a:xfrm>
            <a:off x="1051348" y="3548195"/>
            <a:ext cx="3709047" cy="12446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F7D7AD2-4191-EA1A-3209-D71F09AFFB74}"/>
              </a:ext>
            </a:extLst>
          </p:cNvPr>
          <p:cNvSpPr txBox="1"/>
          <p:nvPr/>
        </p:nvSpPr>
        <p:spPr>
          <a:xfrm>
            <a:off x="4781861" y="3936325"/>
            <a:ext cx="355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pushButtom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对象并设置其属性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83A5629-A6AD-6E66-1059-181AC369143B}"/>
              </a:ext>
            </a:extLst>
          </p:cNvPr>
          <p:cNvSpPr txBox="1"/>
          <p:nvPr/>
        </p:nvSpPr>
        <p:spPr>
          <a:xfrm>
            <a:off x="4731410" y="5013497"/>
            <a:ext cx="355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pushButtom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对象并设置其属性</a:t>
            </a: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E2BE45F-90A2-90E6-588A-5344033A9094}"/>
              </a:ext>
            </a:extLst>
          </p:cNvPr>
          <p:cNvCxnSpPr>
            <a:cxnSpLocks/>
          </p:cNvCxnSpPr>
          <p:nvPr/>
        </p:nvCxnSpPr>
        <p:spPr>
          <a:xfrm>
            <a:off x="1051347" y="6630921"/>
            <a:ext cx="31167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5653604D-84EE-7F2C-1787-A781B50D78A3}"/>
              </a:ext>
            </a:extLst>
          </p:cNvPr>
          <p:cNvSpPr txBox="1"/>
          <p:nvPr/>
        </p:nvSpPr>
        <p:spPr>
          <a:xfrm>
            <a:off x="4459574" y="5623114"/>
            <a:ext cx="3983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信号与槽编辑器中信号与槽关联的实现代码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70ED488-4585-74C7-BB7B-7F9590232F1B}"/>
              </a:ext>
            </a:extLst>
          </p:cNvPr>
          <p:cNvSpPr txBox="1"/>
          <p:nvPr/>
        </p:nvSpPr>
        <p:spPr>
          <a:xfrm>
            <a:off x="4217745" y="6433467"/>
            <a:ext cx="3983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用于窗口上各组件的信号与槽函数自动连接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14F5BC2-0719-4FE1-F648-57E0A56AD168}"/>
              </a:ext>
            </a:extLst>
          </p:cNvPr>
          <p:cNvSpPr/>
          <p:nvPr/>
        </p:nvSpPr>
        <p:spPr>
          <a:xfrm>
            <a:off x="1051346" y="5903334"/>
            <a:ext cx="6608628" cy="4177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314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0FFA63-6C80-4EE3-481E-EA322EF4E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265" y="761643"/>
            <a:ext cx="3543795" cy="510611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1B70594-31AA-428E-021F-2FA8D206CAA4}"/>
              </a:ext>
            </a:extLst>
          </p:cNvPr>
          <p:cNvSpPr txBox="1"/>
          <p:nvPr/>
        </p:nvSpPr>
        <p:spPr>
          <a:xfrm>
            <a:off x="2090018" y="761643"/>
            <a:ext cx="288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右击调出快捷菜单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F126CD-536B-6A8B-CFB2-C1B1E5A355E5}"/>
              </a:ext>
            </a:extLst>
          </p:cNvPr>
          <p:cNvSpPr/>
          <p:nvPr/>
        </p:nvSpPr>
        <p:spPr>
          <a:xfrm>
            <a:off x="3560717" y="3148679"/>
            <a:ext cx="1011283" cy="2326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07F11F-8FEB-4104-3A42-F24B19379908}"/>
              </a:ext>
            </a:extLst>
          </p:cNvPr>
          <p:cNvSpPr/>
          <p:nvPr/>
        </p:nvSpPr>
        <p:spPr>
          <a:xfrm>
            <a:off x="1970042" y="3352240"/>
            <a:ext cx="1011283" cy="2326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9859CD-6B66-6028-89E6-55137BA7D8EE}"/>
              </a:ext>
            </a:extLst>
          </p:cNvPr>
          <p:cNvSpPr txBox="1"/>
          <p:nvPr/>
        </p:nvSpPr>
        <p:spPr>
          <a:xfrm>
            <a:off x="2794868" y="2840902"/>
            <a:ext cx="288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 页</a:t>
            </a:r>
          </a:p>
        </p:txBody>
      </p:sp>
    </p:spTree>
    <p:extLst>
      <p:ext uri="{BB962C8B-B14F-4D97-AF65-F5344CB8AC3E}">
        <p14:creationId xmlns:p14="http://schemas.microsoft.com/office/powerpoint/2010/main" val="34436570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C8A54A6-4ED0-74C9-0BEE-2BE428DE8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70" y="1580892"/>
            <a:ext cx="10459910" cy="369621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B70594-31AA-428E-021F-2FA8D206CAA4}"/>
              </a:ext>
            </a:extLst>
          </p:cNvPr>
          <p:cNvSpPr txBox="1"/>
          <p:nvPr/>
        </p:nvSpPr>
        <p:spPr>
          <a:xfrm>
            <a:off x="1787827" y="2167232"/>
            <a:ext cx="288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双击打开编辑器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F126CD-536B-6A8B-CFB2-C1B1E5A355E5}"/>
              </a:ext>
            </a:extLst>
          </p:cNvPr>
          <p:cNvSpPr/>
          <p:nvPr/>
        </p:nvSpPr>
        <p:spPr>
          <a:xfrm>
            <a:off x="3340825" y="4504568"/>
            <a:ext cx="2317025" cy="3077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07F11F-8FEB-4104-3A42-F24B19379908}"/>
              </a:ext>
            </a:extLst>
          </p:cNvPr>
          <p:cNvSpPr/>
          <p:nvPr/>
        </p:nvSpPr>
        <p:spPr>
          <a:xfrm>
            <a:off x="6470084" y="4534468"/>
            <a:ext cx="820615" cy="2778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9859CD-6B66-6028-89E6-55137BA7D8EE}"/>
              </a:ext>
            </a:extLst>
          </p:cNvPr>
          <p:cNvSpPr txBox="1"/>
          <p:nvPr/>
        </p:nvSpPr>
        <p:spPr>
          <a:xfrm>
            <a:off x="3302725" y="4196791"/>
            <a:ext cx="288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上移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下移 列表项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9AAD0F2-ACDA-9F0E-0B5A-94E9B7D19361}"/>
              </a:ext>
            </a:extLst>
          </p:cNvPr>
          <p:cNvCxnSpPr/>
          <p:nvPr/>
        </p:nvCxnSpPr>
        <p:spPr>
          <a:xfrm flipV="1">
            <a:off x="2475683" y="2312678"/>
            <a:ext cx="1085034" cy="5803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B17028C-1A3A-6BB2-858D-F7628C206E0C}"/>
              </a:ext>
            </a:extLst>
          </p:cNvPr>
          <p:cNvSpPr txBox="1"/>
          <p:nvPr/>
        </p:nvSpPr>
        <p:spPr>
          <a:xfrm>
            <a:off x="5438776" y="3646359"/>
            <a:ext cx="288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设置每个列表项的属性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A58AFFE-6F49-8BF0-7479-DE1E93A0E66C}"/>
              </a:ext>
            </a:extLst>
          </p:cNvPr>
          <p:cNvCxnSpPr>
            <a:cxnSpLocks/>
          </p:cNvCxnSpPr>
          <p:nvPr/>
        </p:nvCxnSpPr>
        <p:spPr>
          <a:xfrm flipV="1">
            <a:off x="6816802" y="3616459"/>
            <a:ext cx="820615" cy="8881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7401215-D8FF-0D47-D631-F08DD1C5B12C}"/>
              </a:ext>
            </a:extLst>
          </p:cNvPr>
          <p:cNvSpPr txBox="1"/>
          <p:nvPr/>
        </p:nvSpPr>
        <p:spPr>
          <a:xfrm>
            <a:off x="9163051" y="3171051"/>
            <a:ext cx="2883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列表项可被选择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DD36BC5-EFF1-07DD-C63C-E7486DB5DFFE}"/>
              </a:ext>
            </a:extLst>
          </p:cNvPr>
          <p:cNvSpPr txBox="1"/>
          <p:nvPr/>
        </p:nvSpPr>
        <p:spPr>
          <a:xfrm>
            <a:off x="9163050" y="3359835"/>
            <a:ext cx="2883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列表项可被编辑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E591481-CE59-C2D3-D4A8-27C1451215C5}"/>
              </a:ext>
            </a:extLst>
          </p:cNvPr>
          <p:cNvSpPr txBox="1"/>
          <p:nvPr/>
        </p:nvSpPr>
        <p:spPr>
          <a:xfrm>
            <a:off x="9163049" y="3548782"/>
            <a:ext cx="2883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列表项可被拖动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778072-1E9D-03EB-382E-A34FD4025A29}"/>
              </a:ext>
            </a:extLst>
          </p:cNvPr>
          <p:cNvSpPr txBox="1"/>
          <p:nvPr/>
        </p:nvSpPr>
        <p:spPr>
          <a:xfrm>
            <a:off x="9163049" y="3737729"/>
            <a:ext cx="2883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列表项可接收拖放的项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5F3B76-E3AC-78AA-7498-AF6EF6E9F445}"/>
              </a:ext>
            </a:extLst>
          </p:cNvPr>
          <p:cNvSpPr txBox="1"/>
          <p:nvPr/>
        </p:nvSpPr>
        <p:spPr>
          <a:xfrm>
            <a:off x="9163048" y="3919792"/>
            <a:ext cx="2883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列表项可以被复选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2A1A65F-42AA-D9A2-D1ED-3511B9545D3F}"/>
              </a:ext>
            </a:extLst>
          </p:cNvPr>
          <p:cNvSpPr txBox="1"/>
          <p:nvPr/>
        </p:nvSpPr>
        <p:spPr>
          <a:xfrm>
            <a:off x="9163047" y="4101288"/>
            <a:ext cx="2883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列表项可用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1322563-8A9F-95E2-E8B0-F250390F0A71}"/>
              </a:ext>
            </a:extLst>
          </p:cNvPr>
          <p:cNvSpPr txBox="1"/>
          <p:nvPr/>
        </p:nvSpPr>
        <p:spPr>
          <a:xfrm>
            <a:off x="9163046" y="4271022"/>
            <a:ext cx="2883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自动改变列表项的复选状态，</a:t>
            </a:r>
            <a:endParaRPr lang="en-US" altLang="zh-CN" sz="1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QTreeWidget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</a:t>
            </a:r>
            <a:endParaRPr lang="en-US" altLang="zh-CN" sz="1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QListWidget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无效</a:t>
            </a:r>
            <a:endParaRPr lang="en-US" altLang="zh-CN" sz="1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18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48B2E8A-8B7F-7881-D2FA-E9F66BC3E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624"/>
            <a:ext cx="10903510" cy="294655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8FD008-6F4E-FB9E-CD2E-8389FEDA8D8D}"/>
              </a:ext>
            </a:extLst>
          </p:cNvPr>
          <p:cNvSpPr txBox="1"/>
          <p:nvPr/>
        </p:nvSpPr>
        <p:spPr>
          <a:xfrm>
            <a:off x="5273040" y="7010994"/>
            <a:ext cx="6339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QMainWindow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：主窗口类，具有菜单栏、工具栏、状态栏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：所有界面组件类的基类，可做独立的窗口（空白）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Qdialog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：对话框类，窗口具有对话框的显示效果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FE98CF-4058-FF21-5E84-3B898C5AB34D}"/>
              </a:ext>
            </a:extLst>
          </p:cNvPr>
          <p:cNvCxnSpPr/>
          <p:nvPr/>
        </p:nvCxnSpPr>
        <p:spPr>
          <a:xfrm>
            <a:off x="6999657" y="8097032"/>
            <a:ext cx="327660" cy="426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16452D7-7B46-6AC2-0D1A-7E5D3BA15934}"/>
              </a:ext>
            </a:extLst>
          </p:cNvPr>
          <p:cNvCxnSpPr>
            <a:cxnSpLocks/>
          </p:cNvCxnSpPr>
          <p:nvPr/>
        </p:nvCxnSpPr>
        <p:spPr>
          <a:xfrm>
            <a:off x="3890354" y="7514775"/>
            <a:ext cx="944880" cy="8029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21E04CC-69F6-8854-5799-75C0800C2692}"/>
              </a:ext>
            </a:extLst>
          </p:cNvPr>
          <p:cNvSpPr txBox="1"/>
          <p:nvPr/>
        </p:nvSpPr>
        <p:spPr>
          <a:xfrm>
            <a:off x="9285330" y="3763328"/>
            <a:ext cx="4750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将自身（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widget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）传入，用来创建窗口上的所有组件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所有组件并以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Widget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窗口作为父容器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446216-C53E-C28D-C3C6-CF94EDE2CDAB}"/>
              </a:ext>
            </a:extLst>
          </p:cNvPr>
          <p:cNvSpPr txBox="1"/>
          <p:nvPr/>
        </p:nvSpPr>
        <p:spPr>
          <a:xfrm>
            <a:off x="2833296" y="1984477"/>
            <a:ext cx="4676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设置界面上组件的文字属性（多语言界面时会用到）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890261-EB5A-7FA2-7574-92793483EC33}"/>
              </a:ext>
            </a:extLst>
          </p:cNvPr>
          <p:cNvSpPr txBox="1"/>
          <p:nvPr/>
        </p:nvSpPr>
        <p:spPr>
          <a:xfrm>
            <a:off x="4114800" y="2908246"/>
            <a:ext cx="329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做了层封装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58DCCE6-FC28-8DD2-D560-E7E04A884B95}"/>
              </a:ext>
            </a:extLst>
          </p:cNvPr>
          <p:cNvSpPr/>
          <p:nvPr/>
        </p:nvSpPr>
        <p:spPr>
          <a:xfrm>
            <a:off x="1089947" y="969935"/>
            <a:ext cx="8271410" cy="911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E2BE45F-90A2-90E6-588A-5344033A9094}"/>
              </a:ext>
            </a:extLst>
          </p:cNvPr>
          <p:cNvCxnSpPr>
            <a:cxnSpLocks/>
          </p:cNvCxnSpPr>
          <p:nvPr/>
        </p:nvCxnSpPr>
        <p:spPr>
          <a:xfrm>
            <a:off x="1051347" y="6630921"/>
            <a:ext cx="31167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A70ED488-4585-74C7-BB7B-7F9590232F1B}"/>
              </a:ext>
            </a:extLst>
          </p:cNvPr>
          <p:cNvSpPr txBox="1"/>
          <p:nvPr/>
        </p:nvSpPr>
        <p:spPr>
          <a:xfrm>
            <a:off x="4217745" y="6433467"/>
            <a:ext cx="3983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用于窗口上各组件的信号与槽函数自动连接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7F1E13-3116-7966-1DB4-C3AB1B830CBC}"/>
              </a:ext>
            </a:extLst>
          </p:cNvPr>
          <p:cNvSpPr/>
          <p:nvPr/>
        </p:nvSpPr>
        <p:spPr>
          <a:xfrm>
            <a:off x="410393" y="2686478"/>
            <a:ext cx="3704407" cy="76969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73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20E5F66-12A8-D3D8-CF9E-EEAA12527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78" y="512936"/>
            <a:ext cx="8484036" cy="321961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8FD008-6F4E-FB9E-CD2E-8389FEDA8D8D}"/>
              </a:ext>
            </a:extLst>
          </p:cNvPr>
          <p:cNvSpPr txBox="1"/>
          <p:nvPr/>
        </p:nvSpPr>
        <p:spPr>
          <a:xfrm>
            <a:off x="5273040" y="7010994"/>
            <a:ext cx="6339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QMainWindow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：主窗口类，具有菜单栏、工具栏、状态栏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：所有界面组件类的基类，可做独立的窗口（空白）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Qdialog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：对话框类，窗口具有对话框的显示效果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FE98CF-4058-FF21-5E84-3B898C5AB34D}"/>
              </a:ext>
            </a:extLst>
          </p:cNvPr>
          <p:cNvCxnSpPr/>
          <p:nvPr/>
        </p:nvCxnSpPr>
        <p:spPr>
          <a:xfrm>
            <a:off x="6999657" y="8097032"/>
            <a:ext cx="327660" cy="426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E2BE45F-90A2-90E6-588A-5344033A9094}"/>
              </a:ext>
            </a:extLst>
          </p:cNvPr>
          <p:cNvCxnSpPr>
            <a:cxnSpLocks/>
          </p:cNvCxnSpPr>
          <p:nvPr/>
        </p:nvCxnSpPr>
        <p:spPr>
          <a:xfrm>
            <a:off x="271859" y="1468397"/>
            <a:ext cx="189422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A70ED488-4585-74C7-BB7B-7F9590232F1B}"/>
              </a:ext>
            </a:extLst>
          </p:cNvPr>
          <p:cNvSpPr txBox="1"/>
          <p:nvPr/>
        </p:nvSpPr>
        <p:spPr>
          <a:xfrm>
            <a:off x="4217745" y="6433467"/>
            <a:ext cx="3983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用于窗口上各组件的信号与槽函数自动连接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8A8535E-5E64-0631-C68E-0EE02709E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307" y="1565213"/>
            <a:ext cx="6663345" cy="4128705"/>
          </a:xfrm>
          <a:prstGeom prst="rect">
            <a:avLst/>
          </a:prstGeom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16452D7-7B46-6AC2-0D1A-7E5D3BA15934}"/>
              </a:ext>
            </a:extLst>
          </p:cNvPr>
          <p:cNvCxnSpPr>
            <a:cxnSpLocks/>
          </p:cNvCxnSpPr>
          <p:nvPr/>
        </p:nvCxnSpPr>
        <p:spPr>
          <a:xfrm>
            <a:off x="1816030" y="1468397"/>
            <a:ext cx="439331" cy="35290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9169F1F-4838-7530-47F5-7FE1081B29D4}"/>
              </a:ext>
            </a:extLst>
          </p:cNvPr>
          <p:cNvCxnSpPr>
            <a:cxnSpLocks/>
          </p:cNvCxnSpPr>
          <p:nvPr/>
        </p:nvCxnSpPr>
        <p:spPr>
          <a:xfrm>
            <a:off x="2255361" y="2715079"/>
            <a:ext cx="42787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9236061F-792B-B108-F1D2-5340CCF814E2}"/>
              </a:ext>
            </a:extLst>
          </p:cNvPr>
          <p:cNvSpPr/>
          <p:nvPr/>
        </p:nvSpPr>
        <p:spPr>
          <a:xfrm>
            <a:off x="4496724" y="3125563"/>
            <a:ext cx="2158909" cy="3821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8BDD538-FCCE-D4B7-63E9-346EF3A0E9B7}"/>
              </a:ext>
            </a:extLst>
          </p:cNvPr>
          <p:cNvSpPr/>
          <p:nvPr/>
        </p:nvSpPr>
        <p:spPr>
          <a:xfrm>
            <a:off x="7527235" y="5392793"/>
            <a:ext cx="732345" cy="3011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C8E89835-2CF8-0F7F-34F9-1936F9568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59" y="4565413"/>
            <a:ext cx="5270453" cy="866697"/>
          </a:xfrm>
          <a:prstGeom prst="rect">
            <a:avLst/>
          </a:prstGeom>
        </p:spPr>
      </p:pic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0A707D5-162D-1342-4ACD-464CF2CFCD05}"/>
              </a:ext>
            </a:extLst>
          </p:cNvPr>
          <p:cNvCxnSpPr>
            <a:cxnSpLocks/>
          </p:cNvCxnSpPr>
          <p:nvPr/>
        </p:nvCxnSpPr>
        <p:spPr>
          <a:xfrm>
            <a:off x="1218969" y="5160974"/>
            <a:ext cx="42787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21E04CC-69F6-8854-5799-75C0800C2692}"/>
              </a:ext>
            </a:extLst>
          </p:cNvPr>
          <p:cNvSpPr txBox="1"/>
          <p:nvPr/>
        </p:nvSpPr>
        <p:spPr>
          <a:xfrm>
            <a:off x="2295868" y="4563165"/>
            <a:ext cx="4750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命名规范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.qrc</a:t>
            </a:r>
            <a:endParaRPr lang="zh-CN" altLang="en-US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60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FE98CF-4058-FF21-5E84-3B898C5AB34D}"/>
              </a:ext>
            </a:extLst>
          </p:cNvPr>
          <p:cNvCxnSpPr/>
          <p:nvPr/>
        </p:nvCxnSpPr>
        <p:spPr>
          <a:xfrm>
            <a:off x="6999657" y="8097032"/>
            <a:ext cx="327660" cy="426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21E04CC-69F6-8854-5799-75C0800C2692}"/>
              </a:ext>
            </a:extLst>
          </p:cNvPr>
          <p:cNvSpPr txBox="1"/>
          <p:nvPr/>
        </p:nvSpPr>
        <p:spPr>
          <a:xfrm>
            <a:off x="9285330" y="3763328"/>
            <a:ext cx="4750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将自身（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widget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）传入，用来创建窗口上的所有组件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所有组件并以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Widget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窗口作为父容器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E153ED4-2BAA-E1E8-A7C3-589D04424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70" y="576148"/>
            <a:ext cx="4184865" cy="37784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985277-971A-36B2-10FA-E429744E7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683" y="3207572"/>
            <a:ext cx="9798554" cy="1987652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3F482A7-3DF4-98AB-BDF1-3A6BBA3FB372}"/>
              </a:ext>
            </a:extLst>
          </p:cNvPr>
          <p:cNvCxnSpPr>
            <a:cxnSpLocks/>
          </p:cNvCxnSpPr>
          <p:nvPr/>
        </p:nvCxnSpPr>
        <p:spPr>
          <a:xfrm>
            <a:off x="601643" y="1078653"/>
            <a:ext cx="96482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53D461A-17BC-316A-108D-BB5E2AAAD9E6}"/>
              </a:ext>
            </a:extLst>
          </p:cNvPr>
          <p:cNvCxnSpPr>
            <a:cxnSpLocks/>
          </p:cNvCxnSpPr>
          <p:nvPr/>
        </p:nvCxnSpPr>
        <p:spPr>
          <a:xfrm>
            <a:off x="2133138" y="3044863"/>
            <a:ext cx="144951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BFAFEB9-DB8B-30C8-F8F9-A8BB3131A4B9}"/>
              </a:ext>
            </a:extLst>
          </p:cNvPr>
          <p:cNvCxnSpPr>
            <a:cxnSpLocks/>
          </p:cNvCxnSpPr>
          <p:nvPr/>
        </p:nvCxnSpPr>
        <p:spPr>
          <a:xfrm>
            <a:off x="3270390" y="3031118"/>
            <a:ext cx="199833" cy="30419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3514282C-42CA-B0CA-91FB-658ECF935D6F}"/>
              </a:ext>
            </a:extLst>
          </p:cNvPr>
          <p:cNvSpPr/>
          <p:nvPr/>
        </p:nvSpPr>
        <p:spPr>
          <a:xfrm>
            <a:off x="3579431" y="3326372"/>
            <a:ext cx="1090006" cy="30124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8FD008-6F4E-FB9E-CD2E-8389FEDA8D8D}"/>
              </a:ext>
            </a:extLst>
          </p:cNvPr>
          <p:cNvSpPr txBox="1"/>
          <p:nvPr/>
        </p:nvSpPr>
        <p:spPr>
          <a:xfrm>
            <a:off x="1407466" y="709321"/>
            <a:ext cx="31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C998D37-FA49-4693-1DAF-1F98E28FD62E}"/>
              </a:ext>
            </a:extLst>
          </p:cNvPr>
          <p:cNvSpPr txBox="1"/>
          <p:nvPr/>
        </p:nvSpPr>
        <p:spPr>
          <a:xfrm>
            <a:off x="3412638" y="2712974"/>
            <a:ext cx="31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D6B73FC-B213-A075-BB47-F4BC509997FE}"/>
              </a:ext>
            </a:extLst>
          </p:cNvPr>
          <p:cNvSpPr txBox="1"/>
          <p:nvPr/>
        </p:nvSpPr>
        <p:spPr>
          <a:xfrm>
            <a:off x="3983349" y="2965979"/>
            <a:ext cx="31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3A4DC43-1645-6DC4-5B5D-DCB4ABC0A423}"/>
              </a:ext>
            </a:extLst>
          </p:cNvPr>
          <p:cNvCxnSpPr>
            <a:cxnSpLocks/>
          </p:cNvCxnSpPr>
          <p:nvPr/>
        </p:nvCxnSpPr>
        <p:spPr>
          <a:xfrm>
            <a:off x="4373435" y="4501407"/>
            <a:ext cx="63328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A70ED488-4585-74C7-BB7B-7F9590232F1B}"/>
              </a:ext>
            </a:extLst>
          </p:cNvPr>
          <p:cNvSpPr txBox="1"/>
          <p:nvPr/>
        </p:nvSpPr>
        <p:spPr>
          <a:xfrm>
            <a:off x="4373435" y="4564189"/>
            <a:ext cx="3983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首先需要创建一个前缀，表示资源的分组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ABC7B66-DE48-08D3-EB7D-055B408923E7}"/>
              </a:ext>
            </a:extLst>
          </p:cNvPr>
          <p:cNvSpPr/>
          <p:nvPr/>
        </p:nvSpPr>
        <p:spPr>
          <a:xfrm>
            <a:off x="4669437" y="3326372"/>
            <a:ext cx="1090006" cy="30124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69A8964-60AC-3BF7-7A91-C631E2918350}"/>
              </a:ext>
            </a:extLst>
          </p:cNvPr>
          <p:cNvSpPr txBox="1"/>
          <p:nvPr/>
        </p:nvSpPr>
        <p:spPr>
          <a:xfrm>
            <a:off x="4847709" y="4146922"/>
            <a:ext cx="31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45DFF46-E578-AF4E-F2E4-180234ADB446}"/>
              </a:ext>
            </a:extLst>
          </p:cNvPr>
          <p:cNvSpPr txBox="1"/>
          <p:nvPr/>
        </p:nvSpPr>
        <p:spPr>
          <a:xfrm>
            <a:off x="5055434" y="2968943"/>
            <a:ext cx="31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86E633E3-408B-AE7A-75A6-9C1AD1B8F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709" y="893987"/>
            <a:ext cx="3200564" cy="1778091"/>
          </a:xfrm>
          <a:prstGeom prst="rect">
            <a:avLst/>
          </a:prstGeom>
        </p:spPr>
      </p:pic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7527E6E-0C51-FE23-F388-1ED0B1119D67}"/>
              </a:ext>
            </a:extLst>
          </p:cNvPr>
          <p:cNvCxnSpPr>
            <a:cxnSpLocks/>
          </p:cNvCxnSpPr>
          <p:nvPr/>
        </p:nvCxnSpPr>
        <p:spPr>
          <a:xfrm flipV="1">
            <a:off x="5525194" y="2706682"/>
            <a:ext cx="234249" cy="5676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39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323A00E-844A-25E1-6BB6-A25331F28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44" y="1259812"/>
            <a:ext cx="9798554" cy="382289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FE98CF-4058-FF21-5E84-3B898C5AB34D}"/>
              </a:ext>
            </a:extLst>
          </p:cNvPr>
          <p:cNvCxnSpPr/>
          <p:nvPr/>
        </p:nvCxnSpPr>
        <p:spPr>
          <a:xfrm>
            <a:off x="6999657" y="8097032"/>
            <a:ext cx="327660" cy="426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21E04CC-69F6-8854-5799-75C0800C2692}"/>
              </a:ext>
            </a:extLst>
          </p:cNvPr>
          <p:cNvSpPr txBox="1"/>
          <p:nvPr/>
        </p:nvSpPr>
        <p:spPr>
          <a:xfrm>
            <a:off x="3278669" y="424134"/>
            <a:ext cx="4750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进入编辑状态，就是正常的设计状态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514282C-42CA-B0CA-91FB-658ECF935D6F}"/>
              </a:ext>
            </a:extLst>
          </p:cNvPr>
          <p:cNvSpPr/>
          <p:nvPr/>
        </p:nvSpPr>
        <p:spPr>
          <a:xfrm>
            <a:off x="353739" y="1817438"/>
            <a:ext cx="3083881" cy="22970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70ED488-4585-74C7-BB7B-7F9590232F1B}"/>
              </a:ext>
            </a:extLst>
          </p:cNvPr>
          <p:cNvSpPr txBox="1"/>
          <p:nvPr/>
        </p:nvSpPr>
        <p:spPr>
          <a:xfrm>
            <a:off x="1970752" y="2069159"/>
            <a:ext cx="3983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垂直方向布局，组件自动在垂直方向上分布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725DC5-BA08-6F69-1199-92FA485ED328}"/>
              </a:ext>
            </a:extLst>
          </p:cNvPr>
          <p:cNvSpPr/>
          <p:nvPr/>
        </p:nvSpPr>
        <p:spPr>
          <a:xfrm>
            <a:off x="4894805" y="1256072"/>
            <a:ext cx="2522452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7D7D06-CE21-CAE3-5602-FA0AF0076CB0}"/>
              </a:ext>
            </a:extLst>
          </p:cNvPr>
          <p:cNvSpPr txBox="1"/>
          <p:nvPr/>
        </p:nvSpPr>
        <p:spPr>
          <a:xfrm>
            <a:off x="1957988" y="2378969"/>
            <a:ext cx="3983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水平方向布局，组件自动在水平方向上分布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EBCC53-E358-BA12-287F-C154311A102F}"/>
              </a:ext>
            </a:extLst>
          </p:cNvPr>
          <p:cNvSpPr txBox="1"/>
          <p:nvPr/>
        </p:nvSpPr>
        <p:spPr>
          <a:xfrm>
            <a:off x="1970628" y="2686746"/>
            <a:ext cx="472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网格布局，网格布局大小改变时，每个网格的大小都改变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1DCB58E-62B4-3ABA-3C37-CCA9447E3687}"/>
              </a:ext>
            </a:extLst>
          </p:cNvPr>
          <p:cNvSpPr txBox="1"/>
          <p:nvPr/>
        </p:nvSpPr>
        <p:spPr>
          <a:xfrm>
            <a:off x="1970628" y="2988189"/>
            <a:ext cx="8094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表单布局，与网格布局类似，但是只有最右侧的一列网格会改变大小，适用于只有两列组件时布局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C21D7B6-02AE-19F5-6B43-D8C377E6F825}"/>
              </a:ext>
            </a:extLst>
          </p:cNvPr>
          <p:cNvSpPr txBox="1"/>
          <p:nvPr/>
        </p:nvSpPr>
        <p:spPr>
          <a:xfrm>
            <a:off x="1970628" y="3466296"/>
            <a:ext cx="3983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用于水平间隔的非可视组件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2E259A7-D8A9-7840-227D-54E52FF18BFC}"/>
              </a:ext>
            </a:extLst>
          </p:cNvPr>
          <p:cNvSpPr txBox="1"/>
          <p:nvPr/>
        </p:nvSpPr>
        <p:spPr>
          <a:xfrm>
            <a:off x="1970628" y="3797457"/>
            <a:ext cx="3983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用于垂直间隔的非可视组件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A8B49E8-C86E-C0AB-3B24-046F0A9B7D70}"/>
              </a:ext>
            </a:extLst>
          </p:cNvPr>
          <p:cNvSpPr/>
          <p:nvPr/>
        </p:nvSpPr>
        <p:spPr>
          <a:xfrm>
            <a:off x="3543639" y="1269332"/>
            <a:ext cx="1351166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706B231-0075-5E57-6D53-305611ED442D}"/>
              </a:ext>
            </a:extLst>
          </p:cNvPr>
          <p:cNvSpPr txBox="1"/>
          <p:nvPr/>
        </p:nvSpPr>
        <p:spPr>
          <a:xfrm>
            <a:off x="3720808" y="672286"/>
            <a:ext cx="4750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进入信号与槽的可视化设计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49069EC-A488-5C82-07E6-454179F75185}"/>
              </a:ext>
            </a:extLst>
          </p:cNvPr>
          <p:cNvSpPr txBox="1"/>
          <p:nvPr/>
        </p:nvSpPr>
        <p:spPr>
          <a:xfrm>
            <a:off x="4162947" y="950002"/>
            <a:ext cx="596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进入伙伴关系编辑状态，可以设置一个标签与一个输入组件的伙伴关系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4906B3-EC6F-C6D8-F19B-4070ED559370}"/>
              </a:ext>
            </a:extLst>
          </p:cNvPr>
          <p:cNvSpPr txBox="1"/>
          <p:nvPr/>
        </p:nvSpPr>
        <p:spPr>
          <a:xfrm>
            <a:off x="4671060" y="1648184"/>
            <a:ext cx="5621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顺序编辑状态，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顺序是键盘按下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键时，输入焦点在各输入组件之间的顺序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1A618BC-0199-9AEB-33B5-349C164B41F2}"/>
              </a:ext>
            </a:extLst>
          </p:cNvPr>
          <p:cNvCxnSpPr>
            <a:cxnSpLocks/>
          </p:cNvCxnSpPr>
          <p:nvPr/>
        </p:nvCxnSpPr>
        <p:spPr>
          <a:xfrm flipH="1" flipV="1">
            <a:off x="3437620" y="670253"/>
            <a:ext cx="217804" cy="58581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FCDC089-3A0A-6BC6-3731-59EB2912F2EE}"/>
              </a:ext>
            </a:extLst>
          </p:cNvPr>
          <p:cNvCxnSpPr>
            <a:cxnSpLocks/>
          </p:cNvCxnSpPr>
          <p:nvPr/>
        </p:nvCxnSpPr>
        <p:spPr>
          <a:xfrm flipH="1" flipV="1">
            <a:off x="3935781" y="908038"/>
            <a:ext cx="85572" cy="35653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E79103E-1BBB-4626-D7C8-AD4E4C658555}"/>
              </a:ext>
            </a:extLst>
          </p:cNvPr>
          <p:cNvCxnSpPr>
            <a:cxnSpLocks/>
          </p:cNvCxnSpPr>
          <p:nvPr/>
        </p:nvCxnSpPr>
        <p:spPr>
          <a:xfrm flipH="1" flipV="1">
            <a:off x="4216138" y="1076271"/>
            <a:ext cx="115730" cy="2184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0A1AC89-EF44-C04B-2538-0CF92EC93A93}"/>
              </a:ext>
            </a:extLst>
          </p:cNvPr>
          <p:cNvCxnSpPr>
            <a:cxnSpLocks/>
          </p:cNvCxnSpPr>
          <p:nvPr/>
        </p:nvCxnSpPr>
        <p:spPr>
          <a:xfrm>
            <a:off x="4667639" y="1524474"/>
            <a:ext cx="57974" cy="3256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1E990B06-0967-FDF1-A3EF-67E8933FCB94}"/>
              </a:ext>
            </a:extLst>
          </p:cNvPr>
          <p:cNvSpPr/>
          <p:nvPr/>
        </p:nvSpPr>
        <p:spPr>
          <a:xfrm>
            <a:off x="6017813" y="3479971"/>
            <a:ext cx="4203559" cy="185383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1E4CA22-018D-938D-7DFA-499791E9C915}"/>
              </a:ext>
            </a:extLst>
          </p:cNvPr>
          <p:cNvSpPr txBox="1"/>
          <p:nvPr/>
        </p:nvSpPr>
        <p:spPr>
          <a:xfrm>
            <a:off x="6111999" y="3458536"/>
            <a:ext cx="47503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Ctrl+N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：窗体上所选组件水平布局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Ctrl+L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：窗体上所选组件水平布局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窗体上所选组件用一个分割条进行水平分割布局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窗体上所选组件用一个分割条进行垂直分割布局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将窗体上所选组件按表单方式布局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将窗体上所选组件按网格方式布局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解除窗体上所选组件的布局，也就是打散现有布局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自动调整所选组件的大小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58BE0D2-0A8A-FD8B-A2B3-463C9866BA26}"/>
              </a:ext>
            </a:extLst>
          </p:cNvPr>
          <p:cNvCxnSpPr>
            <a:cxnSpLocks/>
          </p:cNvCxnSpPr>
          <p:nvPr/>
        </p:nvCxnSpPr>
        <p:spPr>
          <a:xfrm>
            <a:off x="7399992" y="1612459"/>
            <a:ext cx="2028821" cy="1853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85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537463DE-81CD-ED8B-ECA7-86FCE1DD9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75" y="1502191"/>
            <a:ext cx="6470983" cy="490245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FE98CF-4058-FF21-5E84-3B898C5AB34D}"/>
              </a:ext>
            </a:extLst>
          </p:cNvPr>
          <p:cNvCxnSpPr/>
          <p:nvPr/>
        </p:nvCxnSpPr>
        <p:spPr>
          <a:xfrm>
            <a:off x="6999657" y="8097032"/>
            <a:ext cx="327660" cy="426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21E04CC-69F6-8854-5799-75C0800C2692}"/>
              </a:ext>
            </a:extLst>
          </p:cNvPr>
          <p:cNvSpPr txBox="1"/>
          <p:nvPr/>
        </p:nvSpPr>
        <p:spPr>
          <a:xfrm>
            <a:off x="3278669" y="424134"/>
            <a:ext cx="4750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进入编辑状态，就是正常的设计状态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706B231-0075-5E57-6D53-305611ED442D}"/>
              </a:ext>
            </a:extLst>
          </p:cNvPr>
          <p:cNvSpPr txBox="1"/>
          <p:nvPr/>
        </p:nvSpPr>
        <p:spPr>
          <a:xfrm>
            <a:off x="3720808" y="672286"/>
            <a:ext cx="4750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进入信号与槽的可视化设计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49069EC-A488-5C82-07E6-454179F75185}"/>
              </a:ext>
            </a:extLst>
          </p:cNvPr>
          <p:cNvSpPr txBox="1"/>
          <p:nvPr/>
        </p:nvSpPr>
        <p:spPr>
          <a:xfrm>
            <a:off x="2354580" y="2116523"/>
            <a:ext cx="596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顺序编辑状态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1A618BC-0199-9AEB-33B5-349C164B41F2}"/>
              </a:ext>
            </a:extLst>
          </p:cNvPr>
          <p:cNvCxnSpPr>
            <a:cxnSpLocks/>
          </p:cNvCxnSpPr>
          <p:nvPr/>
        </p:nvCxnSpPr>
        <p:spPr>
          <a:xfrm flipH="1" flipV="1">
            <a:off x="3437620" y="670253"/>
            <a:ext cx="217804" cy="58581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FCDC089-3A0A-6BC6-3731-59EB2912F2EE}"/>
              </a:ext>
            </a:extLst>
          </p:cNvPr>
          <p:cNvCxnSpPr>
            <a:cxnSpLocks/>
          </p:cNvCxnSpPr>
          <p:nvPr/>
        </p:nvCxnSpPr>
        <p:spPr>
          <a:xfrm flipH="1" flipV="1">
            <a:off x="3935781" y="908038"/>
            <a:ext cx="85572" cy="35653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E79103E-1BBB-4626-D7C8-AD4E4C658555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997233" y="1908692"/>
            <a:ext cx="357347" cy="3617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3C968701-2DF5-665F-1307-7E9B7F3F2D0B}"/>
              </a:ext>
            </a:extLst>
          </p:cNvPr>
          <p:cNvSpPr/>
          <p:nvPr/>
        </p:nvSpPr>
        <p:spPr>
          <a:xfrm>
            <a:off x="1827826" y="1543207"/>
            <a:ext cx="338814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8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3113</Words>
  <Application>Microsoft Office PowerPoint</Application>
  <PresentationFormat>宽屏</PresentationFormat>
  <Paragraphs>449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6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其峰 吕</dc:creator>
  <cp:lastModifiedBy>Administrator</cp:lastModifiedBy>
  <cp:revision>16</cp:revision>
  <dcterms:created xsi:type="dcterms:W3CDTF">2024-08-18T10:26:55Z</dcterms:created>
  <dcterms:modified xsi:type="dcterms:W3CDTF">2024-09-30T15:33:32Z</dcterms:modified>
</cp:coreProperties>
</file>