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6588" autoAdjust="0"/>
  </p:normalViewPr>
  <p:slideViewPr>
    <p:cSldViewPr snapToGrid="0">
      <p:cViewPr varScale="1">
        <p:scale>
          <a:sx n="32" d="100"/>
          <a:sy n="32" d="100"/>
        </p:scale>
        <p:origin x="1396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000C6-0EF1-40C3-9430-B6CC03001685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CDD24-3DF9-4D83-A181-8B9D4D45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9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0" i="0" kern="1200" spc="1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model has a fixed size defined during training. This means that this size of face is detected in the image if occurring. However, by rescaling the input image, you can resize a larger face towards a smaller one, making it detectable for the algorithm.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0" i="0" kern="1200" spc="1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 small step for resizing, for example 1.05 which means you reduce size by 5 %, you increase the chance of a matching size with the model for detection is found. 1.10 means that each time you downscale the image by 10%. This continues starting from the input image resolution until you reach the model dimension in X or 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0" i="0" kern="1200" spc="1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may increase it to as much as 1.4 for faster detection, with the risk of missing some faces altogether.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b="0" i="0" kern="1200" spc="1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0" i="0" kern="1200" spc="1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specifying how many neighbours each candidate rectangle should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up an object.</a:t>
            </a:r>
            <a:r>
              <a:rPr lang="en-AU" sz="1200" b="0" i="0" kern="1200" spc="1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i="0" kern="1200" spc="1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parameter will affect the quality of the detected faces.  Higher value results in less detections but with higher quality.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0" i="0" kern="1200" spc="1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Minneighbors</a:t>
            </a:r>
            <a:r>
              <a:rPr lang="en-AU" sz="1200" b="0" i="0" kern="1200" spc="1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0, the function does not any grouping at all and returns all the detected candidate rectangles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b="0" i="0" kern="1200" spc="1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Minimum possible object size. Objects smaller than that are ignored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possible object size. Objects bigger than this are ignored.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0" i="0" kern="1200" spc="1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two parameter related to picture resolution.</a:t>
            </a:r>
          </a:p>
          <a:p>
            <a:endParaRPr lang="en-US" spc="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CDD24-3DF9-4D83-A181-8B9D4D453E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9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Scalefactor</a:t>
            </a:r>
            <a:r>
              <a:rPr lang="en-US" dirty="0" smtClean="0"/>
              <a:t> is 1.3</a:t>
            </a:r>
          </a:p>
          <a:p>
            <a:r>
              <a:rPr lang="en-US" dirty="0" err="1" smtClean="0"/>
              <a:t>Minneighbors</a:t>
            </a:r>
            <a:r>
              <a:rPr lang="en-US" baseline="0" dirty="0" smtClean="0"/>
              <a:t> is 3</a:t>
            </a:r>
          </a:p>
          <a:p>
            <a:r>
              <a:rPr lang="en-US" baseline="0" dirty="0" err="1" smtClean="0"/>
              <a:t>Maxsize</a:t>
            </a:r>
            <a:r>
              <a:rPr lang="en-US" baseline="0" dirty="0" smtClean="0"/>
              <a:t> disabled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pic </a:t>
            </a:r>
            <a:r>
              <a:rPr lang="en-US" baseline="0" dirty="0" err="1" smtClean="0"/>
              <a:t>minsize</a:t>
            </a:r>
            <a:r>
              <a:rPr lang="en-US" baseline="0" dirty="0" smtClean="0"/>
              <a:t> is 30 30</a:t>
            </a:r>
          </a:p>
          <a:p>
            <a:r>
              <a:rPr lang="en-US" baseline="0" dirty="0" smtClean="0"/>
              <a:t>Second is 200 200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CDD24-3DF9-4D83-A181-8B9D4D453E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Scalefactor</a:t>
            </a:r>
            <a:r>
              <a:rPr lang="en-US" baseline="0" dirty="0" smtClean="0"/>
              <a:t> is 1.1</a:t>
            </a:r>
          </a:p>
          <a:p>
            <a:r>
              <a:rPr lang="en-US" baseline="0" dirty="0" err="1" smtClean="0"/>
              <a:t>Minisize</a:t>
            </a:r>
            <a:r>
              <a:rPr lang="en-US" baseline="0" dirty="0" smtClean="0"/>
              <a:t> is 1515</a:t>
            </a:r>
          </a:p>
          <a:p>
            <a:r>
              <a:rPr lang="en-US" baseline="0" dirty="0" err="1" smtClean="0"/>
              <a:t>Maxsize</a:t>
            </a:r>
            <a:r>
              <a:rPr lang="en-US" baseline="0" dirty="0" smtClean="0"/>
              <a:t> disabled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</a:t>
            </a:r>
            <a:r>
              <a:rPr lang="en-US" baseline="0" dirty="0" err="1" smtClean="0"/>
              <a:t>minneighbors</a:t>
            </a:r>
            <a:r>
              <a:rPr lang="en-US" baseline="0" dirty="0" smtClean="0"/>
              <a:t> is 3, second is 2, third is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CDD24-3DF9-4D83-A181-8B9D4D453E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83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CDD24-3DF9-4D83-A181-8B9D4D453E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9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Scalefactor</a:t>
            </a:r>
            <a:r>
              <a:rPr lang="en-US" dirty="0" smtClean="0"/>
              <a:t> changed from 1.1 to 1.01</a:t>
            </a:r>
          </a:p>
          <a:p>
            <a:r>
              <a:rPr lang="en-US" dirty="0" smtClean="0"/>
              <a:t>Then </a:t>
            </a:r>
            <a:r>
              <a:rPr lang="en-US" dirty="0" err="1" smtClean="0"/>
              <a:t>maxsize</a:t>
            </a:r>
            <a:r>
              <a:rPr lang="en-US" dirty="0" smtClean="0"/>
              <a:t> 3030 is applied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CDD24-3DF9-4D83-A181-8B9D4D453E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08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Trypophobia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please turn away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with default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setting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1.3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minnei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minisize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3030 no face found each face is smaller than 3030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CDD24-3DF9-4D83-A181-8B9D4D453E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51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Minisize</a:t>
            </a:r>
            <a:r>
              <a:rPr lang="en-US" dirty="0" smtClean="0"/>
              <a:t> reduced to 1515, 15 faces found</a:t>
            </a:r>
          </a:p>
          <a:p>
            <a:endParaRPr lang="en-US" dirty="0" smtClean="0"/>
          </a:p>
          <a:p>
            <a:r>
              <a:rPr lang="en-US" dirty="0" err="1" smtClean="0"/>
              <a:t>Scalefactor</a:t>
            </a:r>
            <a:r>
              <a:rPr lang="en-US" dirty="0" smtClean="0"/>
              <a:t> reduced to 1.1, 212 faces found</a:t>
            </a:r>
          </a:p>
          <a:p>
            <a:endParaRPr lang="en-US" dirty="0" smtClean="0"/>
          </a:p>
          <a:p>
            <a:r>
              <a:rPr lang="en-US" dirty="0" err="1" smtClean="0"/>
              <a:t>Minneig</a:t>
            </a:r>
            <a:r>
              <a:rPr lang="en-US" baseline="0" dirty="0" smtClean="0"/>
              <a:t> reduced to 2,  309 faces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Scale factor 1.01, 670 faces, errors start to occur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Minneig</a:t>
            </a:r>
            <a:r>
              <a:rPr lang="en-US" baseline="0" dirty="0" smtClean="0"/>
              <a:t> to 1, 707 faces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Scale to 1.001, 857 faces, takes very long time, error prone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Minneig</a:t>
            </a:r>
            <a:r>
              <a:rPr lang="en-US" baseline="0" dirty="0" smtClean="0"/>
              <a:t> to 2, 840 faces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Applying </a:t>
            </a:r>
            <a:r>
              <a:rPr lang="en-US" baseline="0" dirty="0" err="1" smtClean="0"/>
              <a:t>maxsize</a:t>
            </a:r>
            <a:r>
              <a:rPr lang="en-US" baseline="0" dirty="0" smtClean="0"/>
              <a:t> 3030, 742 face found, almost no errors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CDD24-3DF9-4D83-A181-8B9D4D453E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7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7BF-D358-4734-A1D2-C04230FCA0C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8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7BF-D358-4734-A1D2-C04230FCA0C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8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7BF-D358-4734-A1D2-C04230FCA0C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170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7BF-D358-4734-A1D2-C04230FCA0C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49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7BF-D358-4734-A1D2-C04230FCA0C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7BF-D358-4734-A1D2-C04230FCA0C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1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7BF-D358-4734-A1D2-C04230FCA0C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42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7BF-D358-4734-A1D2-C04230FCA0C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5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7BF-D358-4734-A1D2-C04230FCA0C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2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7BF-D358-4734-A1D2-C04230FCA0C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7BF-D358-4734-A1D2-C04230FCA0C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1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7BF-D358-4734-A1D2-C04230FCA0C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8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7BF-D358-4734-A1D2-C04230FCA0C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1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7BF-D358-4734-A1D2-C04230FCA0C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0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7BF-D358-4734-A1D2-C04230FCA0C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0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7BF-D358-4734-A1D2-C04230FCA0C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3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B57BF-D358-4734-A1D2-C04230FCA0C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5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782" y="1042874"/>
            <a:ext cx="6410740" cy="1646302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EC500 C1 Group 2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Face Detection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8589" y="2808442"/>
            <a:ext cx="7766936" cy="1096899"/>
          </a:xfrm>
        </p:spPr>
        <p:txBody>
          <a:bodyPr/>
          <a:lstStyle/>
          <a:p>
            <a:r>
              <a:rPr lang="en-US" sz="2400" dirty="0" smtClean="0">
                <a:solidFill>
                  <a:srgbClr val="0070C0"/>
                </a:solidFill>
              </a:rPr>
              <a:t>Presented by: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8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Parameter tuning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“</a:t>
            </a:r>
            <a:r>
              <a:rPr lang="en-US" sz="2000" dirty="0" err="1" smtClean="0"/>
              <a:t>scaleFactor</a:t>
            </a:r>
            <a:r>
              <a:rPr lang="en-US" sz="2000" dirty="0" smtClean="0"/>
              <a:t>”: decreasing the size of the rectangles used for object detection each loop. </a:t>
            </a:r>
            <a:r>
              <a:rPr lang="en-AU" sz="2000" dirty="0" smtClean="0">
                <a:solidFill>
                  <a:schemeClr val="tx1"/>
                </a:solidFill>
              </a:rPr>
              <a:t>1.05  means reducing size </a:t>
            </a:r>
            <a:r>
              <a:rPr lang="en-AU" sz="2000" dirty="0">
                <a:solidFill>
                  <a:schemeClr val="tx1"/>
                </a:solidFill>
              </a:rPr>
              <a:t>by 5 </a:t>
            </a:r>
            <a:r>
              <a:rPr lang="en-AU" sz="2000" dirty="0" smtClean="0">
                <a:solidFill>
                  <a:schemeClr val="tx1"/>
                </a:solidFill>
              </a:rPr>
              <a:t>%.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“</a:t>
            </a:r>
            <a:r>
              <a:rPr lang="en-AU" sz="2000" dirty="0" err="1" smtClean="0">
                <a:solidFill>
                  <a:schemeClr val="tx1"/>
                </a:solidFill>
              </a:rPr>
              <a:t>minNeighbors</a:t>
            </a:r>
            <a:r>
              <a:rPr lang="en-AU" sz="2000" dirty="0" smtClean="0">
                <a:solidFill>
                  <a:schemeClr val="tx1"/>
                </a:solidFill>
              </a:rPr>
              <a:t>”: </a:t>
            </a:r>
            <a:r>
              <a:rPr lang="en-AU" sz="2000" spc="10" dirty="0">
                <a:solidFill>
                  <a:schemeClr val="tx1"/>
                </a:solidFill>
              </a:rPr>
              <a:t>how many </a:t>
            </a:r>
            <a:r>
              <a:rPr lang="en-AU" sz="2000" spc="10" dirty="0" smtClean="0">
                <a:solidFill>
                  <a:schemeClr val="tx1"/>
                </a:solidFill>
              </a:rPr>
              <a:t>neighbour rectangles </a:t>
            </a:r>
            <a:r>
              <a:rPr lang="en-AU" sz="2000" spc="10" dirty="0">
                <a:solidFill>
                  <a:schemeClr val="tx1"/>
                </a:solidFill>
              </a:rPr>
              <a:t>each candidate rectangle </a:t>
            </a:r>
            <a:r>
              <a:rPr lang="en-AU" sz="2000" spc="10" dirty="0" smtClean="0">
                <a:solidFill>
                  <a:schemeClr val="tx1"/>
                </a:solidFill>
              </a:rPr>
              <a:t>should have before </a:t>
            </a:r>
            <a:r>
              <a:rPr lang="en-US" sz="2000" dirty="0" smtClean="0">
                <a:solidFill>
                  <a:schemeClr val="tx1"/>
                </a:solidFill>
              </a:rPr>
              <a:t>object found statement become valid.</a:t>
            </a:r>
            <a:r>
              <a:rPr lang="en-AU" sz="2000" spc="1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“</a:t>
            </a:r>
            <a:r>
              <a:rPr lang="en-AU" sz="2000" dirty="0" err="1" smtClean="0">
                <a:solidFill>
                  <a:schemeClr val="tx1"/>
                </a:solidFill>
              </a:rPr>
              <a:t>miniSize</a:t>
            </a:r>
            <a:r>
              <a:rPr lang="en-AU" sz="2000" dirty="0" smtClean="0">
                <a:solidFill>
                  <a:schemeClr val="tx1"/>
                </a:solidFill>
              </a:rPr>
              <a:t>” and “</a:t>
            </a:r>
            <a:r>
              <a:rPr lang="en-AU" sz="2000" dirty="0" err="1" smtClean="0">
                <a:solidFill>
                  <a:schemeClr val="tx1"/>
                </a:solidFill>
              </a:rPr>
              <a:t>maxSize</a:t>
            </a:r>
            <a:r>
              <a:rPr lang="en-AU" sz="2000" dirty="0" smtClean="0">
                <a:solidFill>
                  <a:schemeClr val="tx1"/>
                </a:solidFill>
              </a:rPr>
              <a:t>”: minimum and maximum size of rectangles are used to detect object.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dirty="0" smtClean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Tuning sequence: </a:t>
            </a:r>
            <a:r>
              <a:rPr lang="en-AU" dirty="0" err="1" smtClean="0">
                <a:solidFill>
                  <a:schemeClr val="tx1"/>
                </a:solidFill>
              </a:rPr>
              <a:t>miniSize</a:t>
            </a:r>
            <a:r>
              <a:rPr lang="en-AU" dirty="0" smtClean="0">
                <a:solidFill>
                  <a:schemeClr val="tx1"/>
                </a:solidFill>
              </a:rPr>
              <a:t> -&gt; </a:t>
            </a:r>
            <a:r>
              <a:rPr lang="en-AU" dirty="0" err="1" smtClean="0">
                <a:solidFill>
                  <a:schemeClr val="tx1"/>
                </a:solidFill>
              </a:rPr>
              <a:t>scaleFactor</a:t>
            </a:r>
            <a:r>
              <a:rPr lang="en-AU" dirty="0" smtClean="0">
                <a:solidFill>
                  <a:schemeClr val="tx1"/>
                </a:solidFill>
              </a:rPr>
              <a:t> -&gt; </a:t>
            </a:r>
            <a:r>
              <a:rPr lang="en-AU" dirty="0" err="1" smtClean="0">
                <a:solidFill>
                  <a:schemeClr val="tx1"/>
                </a:solidFill>
              </a:rPr>
              <a:t>minNeighbors</a:t>
            </a:r>
            <a:r>
              <a:rPr lang="en-AU" dirty="0" smtClean="0">
                <a:solidFill>
                  <a:schemeClr val="tx1"/>
                </a:solidFill>
              </a:rPr>
              <a:t> -&gt; </a:t>
            </a:r>
            <a:r>
              <a:rPr lang="en-AU" dirty="0" err="1" smtClean="0">
                <a:solidFill>
                  <a:schemeClr val="tx1"/>
                </a:solidFill>
              </a:rPr>
              <a:t>sacleFactor</a:t>
            </a:r>
            <a:r>
              <a:rPr lang="en-AU" dirty="0" smtClean="0">
                <a:solidFill>
                  <a:schemeClr val="tx1"/>
                </a:solidFill>
              </a:rPr>
              <a:t> -&gt; </a:t>
            </a:r>
            <a:r>
              <a:rPr lang="en-AU" dirty="0" err="1" smtClean="0">
                <a:solidFill>
                  <a:schemeClr val="tx1"/>
                </a:solidFill>
              </a:rPr>
              <a:t>minNeighbors</a:t>
            </a:r>
            <a:r>
              <a:rPr lang="en-AU" dirty="0" smtClean="0">
                <a:solidFill>
                  <a:schemeClr val="tx1"/>
                </a:solidFill>
              </a:rPr>
              <a:t> -&gt; </a:t>
            </a:r>
            <a:r>
              <a:rPr lang="en-AU" dirty="0" err="1" smtClean="0">
                <a:solidFill>
                  <a:schemeClr val="tx1"/>
                </a:solidFill>
              </a:rPr>
              <a:t>maxSize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endParaRPr lang="en-AU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7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minSize</a:t>
            </a:r>
            <a:r>
              <a:rPr lang="en-US" dirty="0" smtClean="0">
                <a:solidFill>
                  <a:srgbClr val="0070C0"/>
                </a:solidFill>
              </a:rPr>
              <a:t> tuning: 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63" y="1476718"/>
            <a:ext cx="3079244" cy="26320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04" y="1456553"/>
            <a:ext cx="3078189" cy="265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minNeighbors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227" y="2431620"/>
            <a:ext cx="3693232" cy="24527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13" y="2431621"/>
            <a:ext cx="3693232" cy="2452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5696"/>
            <a:ext cx="3694631" cy="24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5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scaleFactor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1"/>
            <a:ext cx="3840480" cy="28382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394" y="1178881"/>
            <a:ext cx="3840480" cy="2834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4013521"/>
            <a:ext cx="3853543" cy="284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7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maxSize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80" y="2066587"/>
            <a:ext cx="4105193" cy="27495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95" y="2066587"/>
            <a:ext cx="4165600" cy="2749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95" y="2066587"/>
            <a:ext cx="4147430" cy="27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1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195" y="215057"/>
            <a:ext cx="6497807" cy="6497807"/>
          </a:xfrm>
        </p:spPr>
      </p:pic>
    </p:spTree>
    <p:extLst>
      <p:ext uri="{BB962C8B-B14F-4D97-AF65-F5344CB8AC3E}">
        <p14:creationId xmlns:p14="http://schemas.microsoft.com/office/powerpoint/2010/main" val="45884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02"/>
            <a:ext cx="4641850" cy="46672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581" y="647901"/>
            <a:ext cx="4642729" cy="46618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486"/>
            <a:ext cx="4641850" cy="46672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580" y="642485"/>
            <a:ext cx="4642729" cy="46554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070"/>
            <a:ext cx="4641850" cy="468399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580" y="647901"/>
            <a:ext cx="4642729" cy="46427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990"/>
            <a:ext cx="4685195" cy="46486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579" y="666514"/>
            <a:ext cx="4642730" cy="463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3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Eugene - 2min - </a:t>
            </a:r>
            <a:r>
              <a:rPr lang="en-US" dirty="0" err="1">
                <a:solidFill>
                  <a:srgbClr val="FF0000"/>
                </a:solidFill>
              </a:rPr>
              <a:t>trello</a:t>
            </a:r>
            <a:r>
              <a:rPr lang="en-US" dirty="0">
                <a:solidFill>
                  <a:srgbClr val="FF0000"/>
                </a:solidFill>
              </a:rPr>
              <a:t> + sprinting + team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8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solidFill>
                  <a:srgbClr val="FF0000"/>
                </a:solidFill>
              </a:rPr>
              <a:t>Xiangchao</a:t>
            </a:r>
            <a:r>
              <a:rPr lang="en-AU" dirty="0">
                <a:solidFill>
                  <a:srgbClr val="FF0000"/>
                </a:solidFill>
              </a:rPr>
              <a:t> - 3min - setting up environment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6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Yida</a:t>
            </a:r>
            <a:r>
              <a:rPr lang="en-US" dirty="0">
                <a:solidFill>
                  <a:srgbClr val="FF0000"/>
                </a:solidFill>
              </a:rPr>
              <a:t> - 2min - face detection </a:t>
            </a:r>
            <a:r>
              <a:rPr lang="en-US" dirty="0" err="1">
                <a:solidFill>
                  <a:srgbClr val="FF0000"/>
                </a:solidFill>
              </a:rPr>
              <a:t>algo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9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0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Lan - 2-3 min - code </a:t>
            </a:r>
            <a:r>
              <a:rPr lang="fr-FR" dirty="0" err="1">
                <a:solidFill>
                  <a:srgbClr val="FF0000"/>
                </a:solidFill>
              </a:rPr>
              <a:t>explain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5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364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495</Words>
  <Application>Microsoft Office PowerPoint</Application>
  <PresentationFormat>Widescreen</PresentationFormat>
  <Paragraphs>66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EC500 C1 Group 2 Face Detection</vt:lpstr>
      <vt:lpstr>Eugene - 2min - trello + sprinting + team work</vt:lpstr>
      <vt:lpstr>PowerPoint Presentation</vt:lpstr>
      <vt:lpstr>Xiangchao - 3min - setting up environment</vt:lpstr>
      <vt:lpstr>PowerPoint Presentation</vt:lpstr>
      <vt:lpstr>Yida - 2min - face detection algo</vt:lpstr>
      <vt:lpstr>PowerPoint Presentation</vt:lpstr>
      <vt:lpstr>Lan - 2-3 min - code explain</vt:lpstr>
      <vt:lpstr>PowerPoint Presentation</vt:lpstr>
      <vt:lpstr>Parameter tuning</vt:lpstr>
      <vt:lpstr>minSize tuning: </vt:lpstr>
      <vt:lpstr>minNeighbors</vt:lpstr>
      <vt:lpstr>scaleFactor</vt:lpstr>
      <vt:lpstr>maxSize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EC500 C1 Group 2 Face Detection</dc:title>
  <dc:creator>Gordon Cai</dc:creator>
  <cp:lastModifiedBy>Gordon Cai</cp:lastModifiedBy>
  <cp:revision>19</cp:revision>
  <dcterms:created xsi:type="dcterms:W3CDTF">2016-02-12T15:33:09Z</dcterms:created>
  <dcterms:modified xsi:type="dcterms:W3CDTF">2016-02-12T17:25:39Z</dcterms:modified>
</cp:coreProperties>
</file>