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8" r:id="rId5"/>
  </p:sldIdLst>
  <p:sldSz cx="42775188" cy="30248225"/>
  <p:notesSz cx="6858000" cy="9144000"/>
  <p:defaultTextStyle>
    <a:defPPr>
      <a:defRPr lang="en-US"/>
    </a:defPPr>
    <a:lvl1pPr marL="0" algn="l" defTabSz="2086212" rtl="0" eaLnBrk="1" latinLnBrk="0" hangingPunct="1">
      <a:defRPr sz="8200" kern="1200">
        <a:solidFill>
          <a:schemeClr val="tx1"/>
        </a:solidFill>
        <a:latin typeface="+mn-lt"/>
        <a:ea typeface="+mn-ea"/>
        <a:cs typeface="+mn-cs"/>
      </a:defRPr>
    </a:lvl1pPr>
    <a:lvl2pPr marL="2086212" algn="l" defTabSz="2086212" rtl="0" eaLnBrk="1" latinLnBrk="0" hangingPunct="1">
      <a:defRPr sz="8200" kern="1200">
        <a:solidFill>
          <a:schemeClr val="tx1"/>
        </a:solidFill>
        <a:latin typeface="+mn-lt"/>
        <a:ea typeface="+mn-ea"/>
        <a:cs typeface="+mn-cs"/>
      </a:defRPr>
    </a:lvl2pPr>
    <a:lvl3pPr marL="4172424" algn="l" defTabSz="2086212" rtl="0" eaLnBrk="1" latinLnBrk="0" hangingPunct="1">
      <a:defRPr sz="8200" kern="1200">
        <a:solidFill>
          <a:schemeClr val="tx1"/>
        </a:solidFill>
        <a:latin typeface="+mn-lt"/>
        <a:ea typeface="+mn-ea"/>
        <a:cs typeface="+mn-cs"/>
      </a:defRPr>
    </a:lvl3pPr>
    <a:lvl4pPr marL="6258635" algn="l" defTabSz="2086212" rtl="0" eaLnBrk="1" latinLnBrk="0" hangingPunct="1">
      <a:defRPr sz="8200" kern="1200">
        <a:solidFill>
          <a:schemeClr val="tx1"/>
        </a:solidFill>
        <a:latin typeface="+mn-lt"/>
        <a:ea typeface="+mn-ea"/>
        <a:cs typeface="+mn-cs"/>
      </a:defRPr>
    </a:lvl4pPr>
    <a:lvl5pPr marL="8344847" algn="l" defTabSz="2086212" rtl="0" eaLnBrk="1" latinLnBrk="0" hangingPunct="1">
      <a:defRPr sz="8200" kern="1200">
        <a:solidFill>
          <a:schemeClr val="tx1"/>
        </a:solidFill>
        <a:latin typeface="+mn-lt"/>
        <a:ea typeface="+mn-ea"/>
        <a:cs typeface="+mn-cs"/>
      </a:defRPr>
    </a:lvl5pPr>
    <a:lvl6pPr marL="10431059" algn="l" defTabSz="2086212" rtl="0" eaLnBrk="1" latinLnBrk="0" hangingPunct="1">
      <a:defRPr sz="8200" kern="1200">
        <a:solidFill>
          <a:schemeClr val="tx1"/>
        </a:solidFill>
        <a:latin typeface="+mn-lt"/>
        <a:ea typeface="+mn-ea"/>
        <a:cs typeface="+mn-cs"/>
      </a:defRPr>
    </a:lvl6pPr>
    <a:lvl7pPr marL="12517271" algn="l" defTabSz="2086212" rtl="0" eaLnBrk="1" latinLnBrk="0" hangingPunct="1">
      <a:defRPr sz="8200" kern="1200">
        <a:solidFill>
          <a:schemeClr val="tx1"/>
        </a:solidFill>
        <a:latin typeface="+mn-lt"/>
        <a:ea typeface="+mn-ea"/>
        <a:cs typeface="+mn-cs"/>
      </a:defRPr>
    </a:lvl7pPr>
    <a:lvl8pPr marL="14603483" algn="l" defTabSz="2086212" rtl="0" eaLnBrk="1" latinLnBrk="0" hangingPunct="1">
      <a:defRPr sz="8200" kern="1200">
        <a:solidFill>
          <a:schemeClr val="tx1"/>
        </a:solidFill>
        <a:latin typeface="+mn-lt"/>
        <a:ea typeface="+mn-ea"/>
        <a:cs typeface="+mn-cs"/>
      </a:defRPr>
    </a:lvl8pPr>
    <a:lvl9pPr marL="16689695" algn="l" defTabSz="2086212"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8">
          <p15:clr>
            <a:srgbClr val="A4A3A4"/>
          </p15:clr>
        </p15:guide>
        <p15:guide id="2" pos="134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465" autoAdjust="0"/>
    <p:restoredTop sz="93884" autoAdjust="0"/>
  </p:normalViewPr>
  <p:slideViewPr>
    <p:cSldViewPr snapToGrid="0" snapToObjects="1">
      <p:cViewPr>
        <p:scale>
          <a:sx n="25" d="100"/>
          <a:sy n="25" d="100"/>
        </p:scale>
        <p:origin x="1576" y="-48"/>
      </p:cViewPr>
      <p:guideLst>
        <p:guide orient="horz" pos="9528"/>
        <p:guide pos="13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DA8A9-A8C9-F446-B237-9BE9BF31C453}" type="datetimeFigureOut">
              <a:rPr lang="en-US" smtClean="0"/>
              <a:t>8/22/2023</a:t>
            </a:fld>
            <a:endParaRPr lang="en-US"/>
          </a:p>
        </p:txBody>
      </p:sp>
      <p:sp>
        <p:nvSpPr>
          <p:cNvPr id="4" name="Slide Image Placehold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18B5E-C62C-2544-8E88-2A86596A3107}" type="slidenum">
              <a:rPr lang="en-US" smtClean="0"/>
              <a:t>‹#›</a:t>
            </a:fld>
            <a:endParaRPr lang="en-US"/>
          </a:p>
        </p:txBody>
      </p:sp>
    </p:spTree>
    <p:extLst>
      <p:ext uri="{BB962C8B-B14F-4D97-AF65-F5344CB8AC3E}">
        <p14:creationId xmlns:p14="http://schemas.microsoft.com/office/powerpoint/2010/main" val="586687778"/>
      </p:ext>
    </p:extLst>
  </p:cSld>
  <p:clrMap bg1="lt1" tx1="dk1" bg2="lt2" tx2="dk2" accent1="accent1" accent2="accent2" accent3="accent3" accent4="accent4" accent5="accent5" accent6="accent6" hlink="hlink" folHlink="folHlink"/>
  <p:notesStyle>
    <a:lvl1pPr marL="0" algn="l" defTabSz="2086212" rtl="0" eaLnBrk="1" latinLnBrk="0" hangingPunct="1">
      <a:defRPr sz="5500" kern="1200">
        <a:solidFill>
          <a:schemeClr val="tx1"/>
        </a:solidFill>
        <a:latin typeface="+mn-lt"/>
        <a:ea typeface="+mn-ea"/>
        <a:cs typeface="+mn-cs"/>
      </a:defRPr>
    </a:lvl1pPr>
    <a:lvl2pPr marL="2086212" algn="l" defTabSz="2086212" rtl="0" eaLnBrk="1" latinLnBrk="0" hangingPunct="1">
      <a:defRPr sz="5500" kern="1200">
        <a:solidFill>
          <a:schemeClr val="tx1"/>
        </a:solidFill>
        <a:latin typeface="+mn-lt"/>
        <a:ea typeface="+mn-ea"/>
        <a:cs typeface="+mn-cs"/>
      </a:defRPr>
    </a:lvl2pPr>
    <a:lvl3pPr marL="4172424" algn="l" defTabSz="2086212" rtl="0" eaLnBrk="1" latinLnBrk="0" hangingPunct="1">
      <a:defRPr sz="5500" kern="1200">
        <a:solidFill>
          <a:schemeClr val="tx1"/>
        </a:solidFill>
        <a:latin typeface="+mn-lt"/>
        <a:ea typeface="+mn-ea"/>
        <a:cs typeface="+mn-cs"/>
      </a:defRPr>
    </a:lvl3pPr>
    <a:lvl4pPr marL="6258635" algn="l" defTabSz="2086212" rtl="0" eaLnBrk="1" latinLnBrk="0" hangingPunct="1">
      <a:defRPr sz="5500" kern="1200">
        <a:solidFill>
          <a:schemeClr val="tx1"/>
        </a:solidFill>
        <a:latin typeface="+mn-lt"/>
        <a:ea typeface="+mn-ea"/>
        <a:cs typeface="+mn-cs"/>
      </a:defRPr>
    </a:lvl4pPr>
    <a:lvl5pPr marL="8344847" algn="l" defTabSz="2086212" rtl="0" eaLnBrk="1" latinLnBrk="0" hangingPunct="1">
      <a:defRPr sz="5500" kern="1200">
        <a:solidFill>
          <a:schemeClr val="tx1"/>
        </a:solidFill>
        <a:latin typeface="+mn-lt"/>
        <a:ea typeface="+mn-ea"/>
        <a:cs typeface="+mn-cs"/>
      </a:defRPr>
    </a:lvl5pPr>
    <a:lvl6pPr marL="10431059" algn="l" defTabSz="2086212" rtl="0" eaLnBrk="1" latinLnBrk="0" hangingPunct="1">
      <a:defRPr sz="5500" kern="1200">
        <a:solidFill>
          <a:schemeClr val="tx1"/>
        </a:solidFill>
        <a:latin typeface="+mn-lt"/>
        <a:ea typeface="+mn-ea"/>
        <a:cs typeface="+mn-cs"/>
      </a:defRPr>
    </a:lvl6pPr>
    <a:lvl7pPr marL="12517271" algn="l" defTabSz="2086212" rtl="0" eaLnBrk="1" latinLnBrk="0" hangingPunct="1">
      <a:defRPr sz="5500" kern="1200">
        <a:solidFill>
          <a:schemeClr val="tx1"/>
        </a:solidFill>
        <a:latin typeface="+mn-lt"/>
        <a:ea typeface="+mn-ea"/>
        <a:cs typeface="+mn-cs"/>
      </a:defRPr>
    </a:lvl7pPr>
    <a:lvl8pPr marL="14603483" algn="l" defTabSz="2086212" rtl="0" eaLnBrk="1" latinLnBrk="0" hangingPunct="1">
      <a:defRPr sz="5500" kern="1200">
        <a:solidFill>
          <a:schemeClr val="tx1"/>
        </a:solidFill>
        <a:latin typeface="+mn-lt"/>
        <a:ea typeface="+mn-ea"/>
        <a:cs typeface="+mn-cs"/>
      </a:defRPr>
    </a:lvl8pPr>
    <a:lvl9pPr marL="16689695" algn="l" defTabSz="2086212"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318B5E-C62C-2544-8E88-2A86596A3107}" type="slidenum">
              <a:rPr lang="en-US" smtClean="0"/>
              <a:t>1</a:t>
            </a:fld>
            <a:endParaRPr lang="en-US"/>
          </a:p>
        </p:txBody>
      </p:sp>
    </p:spTree>
    <p:extLst>
      <p:ext uri="{BB962C8B-B14F-4D97-AF65-F5344CB8AC3E}">
        <p14:creationId xmlns:p14="http://schemas.microsoft.com/office/powerpoint/2010/main" val="390094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CL">
    <p:spTree>
      <p:nvGrpSpPr>
        <p:cNvPr id="1" name=""/>
        <p:cNvGrpSpPr/>
        <p:nvPr/>
      </p:nvGrpSpPr>
      <p:grpSpPr>
        <a:xfrm>
          <a:off x="0" y="0"/>
          <a:ext cx="0" cy="0"/>
          <a:chOff x="0" y="0"/>
          <a:chExt cx="0" cy="0"/>
        </a:xfrm>
      </p:grpSpPr>
      <p:sp>
        <p:nvSpPr>
          <p:cNvPr id="2" name="Title 1"/>
          <p:cNvSpPr>
            <a:spLocks noGrp="1"/>
          </p:cNvSpPr>
          <p:nvPr>
            <p:ph type="title"/>
          </p:nvPr>
        </p:nvSpPr>
        <p:spPr>
          <a:xfrm>
            <a:off x="1221252" y="1221901"/>
            <a:ext cx="32695839" cy="2036500"/>
          </a:xfrm>
        </p:spPr>
        <p:txBody>
          <a:bodyPr/>
          <a:lstStyle/>
          <a:p>
            <a:r>
              <a:rPr lang="en-GB" dirty="0"/>
              <a:t>Click to edit Master title style</a:t>
            </a:r>
            <a:endParaRPr lang="en-US" dirty="0"/>
          </a:p>
        </p:txBody>
      </p:sp>
      <p:sp>
        <p:nvSpPr>
          <p:cNvPr id="5" name="Rectangle 4"/>
          <p:cNvSpPr/>
          <p:nvPr userDrawn="1"/>
        </p:nvSpPr>
        <p:spPr>
          <a:xfrm>
            <a:off x="305456" y="5905852"/>
            <a:ext cx="42164277" cy="24036898"/>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129305" tIns="64653" rIns="129305" bIns="64653" rtlCol="0" anchor="ctr"/>
          <a:lstStyle/>
          <a:p>
            <a:pPr algn="ctr"/>
            <a:endParaRPr lang="en-US"/>
          </a:p>
        </p:txBody>
      </p:sp>
      <p:sp>
        <p:nvSpPr>
          <p:cNvPr id="6" name="Content Placeholder 5"/>
          <p:cNvSpPr>
            <a:spLocks noGrp="1"/>
          </p:cNvSpPr>
          <p:nvPr>
            <p:ph sz="quarter" idx="13"/>
          </p:nvPr>
        </p:nvSpPr>
        <p:spPr>
          <a:xfrm>
            <a:off x="1221251" y="3677471"/>
            <a:ext cx="32695840" cy="1922901"/>
          </a:xfrm>
        </p:spPr>
        <p:txBody>
          <a:bodyPr numCol="1"/>
          <a:lstStyle>
            <a:lvl1pPr>
              <a:lnSpc>
                <a:spcPct val="110000"/>
              </a:lnSpc>
              <a:defRPr sz="5100">
                <a:solidFill>
                  <a:srgbClr val="0A2D50"/>
                </a:solidFill>
              </a:defRPr>
            </a:lvl1pPr>
            <a:lvl2pPr>
              <a:lnSpc>
                <a:spcPct val="110000"/>
              </a:lnSpc>
              <a:defRPr sz="4900" b="0" i="0">
                <a:solidFill>
                  <a:srgbClr val="0A2D50"/>
                </a:solidFill>
                <a:latin typeface="KingsBureauGrot FiveOne"/>
                <a:cs typeface="KingsBureauGrot FiveOne"/>
              </a:defRPr>
            </a:lvl2pPr>
            <a:lvl3pPr>
              <a:lnSpc>
                <a:spcPct val="110000"/>
              </a:lnSpc>
              <a:defRPr>
                <a:solidFill>
                  <a:srgbClr val="0A2D50"/>
                </a:solidFill>
              </a:defRPr>
            </a:lvl3pPr>
            <a:lvl4pPr>
              <a:lnSpc>
                <a:spcPct val="110000"/>
              </a:lnSpc>
              <a:defRPr>
                <a:solidFill>
                  <a:srgbClr val="0A2D50"/>
                </a:solidFill>
              </a:defRPr>
            </a:lvl4pPr>
            <a:lvl5pPr>
              <a:lnSpc>
                <a:spcPct val="110000"/>
              </a:lnSpc>
              <a:defRPr>
                <a:solidFill>
                  <a:srgbClr val="0A2D50"/>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6"/>
          <p:cNvSpPr>
            <a:spLocks noGrp="1"/>
          </p:cNvSpPr>
          <p:nvPr>
            <p:ph sz="quarter" idx="11"/>
          </p:nvPr>
        </p:nvSpPr>
        <p:spPr>
          <a:xfrm>
            <a:off x="1221817" y="6822276"/>
            <a:ext cx="12831752" cy="9266075"/>
          </a:xfrm>
        </p:spPr>
        <p:txBody>
          <a:bodyPr numCol="1"/>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Content Placeholder 6"/>
          <p:cNvSpPr>
            <a:spLocks noGrp="1"/>
          </p:cNvSpPr>
          <p:nvPr>
            <p:ph sz="quarter" idx="12"/>
          </p:nvPr>
        </p:nvSpPr>
        <p:spPr>
          <a:xfrm>
            <a:off x="14969930" y="6822276"/>
            <a:ext cx="12831752" cy="9266075"/>
          </a:xfrm>
        </p:spPr>
        <p:txBody>
          <a:bodyPr numCol="1"/>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Content Placeholder 6"/>
          <p:cNvSpPr>
            <a:spLocks noGrp="1"/>
          </p:cNvSpPr>
          <p:nvPr>
            <p:ph sz="quarter" idx="16"/>
          </p:nvPr>
        </p:nvSpPr>
        <p:spPr>
          <a:xfrm>
            <a:off x="28718043" y="6822276"/>
            <a:ext cx="12831754" cy="9266075"/>
          </a:xfrm>
        </p:spPr>
        <p:txBody>
          <a:bodyPr numCol="1"/>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5" name="Content Placeholder 3"/>
          <p:cNvSpPr>
            <a:spLocks noGrp="1"/>
          </p:cNvSpPr>
          <p:nvPr>
            <p:ph sz="quarter" idx="10"/>
          </p:nvPr>
        </p:nvSpPr>
        <p:spPr>
          <a:xfrm>
            <a:off x="1221815" y="17004774"/>
            <a:ext cx="40327981" cy="12017977"/>
          </a:xfrm>
        </p:spPr>
        <p:txBody>
          <a:bodyPr numCol="3" spcCol="916337">
            <a:normAutofit/>
          </a:bodyPr>
          <a:lstStyle>
            <a:lvl1pPr>
              <a:lnSpc>
                <a:spcPts val="3677"/>
              </a:lnSpc>
              <a:defRPr sz="3100"/>
            </a:lvl1pPr>
            <a:lvl2pPr>
              <a:lnSpc>
                <a:spcPts val="3677"/>
              </a:lnSpc>
              <a:spcAft>
                <a:spcPts val="1838"/>
              </a:spcAft>
              <a:defRPr sz="3100"/>
            </a:lvl2pPr>
            <a:lvl3pPr>
              <a:lnSpc>
                <a:spcPts val="3677"/>
              </a:lnSpc>
              <a:spcAft>
                <a:spcPts val="1838"/>
              </a:spcAft>
              <a:defRPr sz="3100"/>
            </a:lvl3pPr>
            <a:lvl4pPr>
              <a:lnSpc>
                <a:spcPts val="3677"/>
              </a:lnSpc>
              <a:spcAft>
                <a:spcPts val="1838"/>
              </a:spcAft>
              <a:defRPr sz="3100"/>
            </a:lvl4pPr>
            <a:lvl5pPr>
              <a:lnSpc>
                <a:spcPts val="3677"/>
              </a:lnSpc>
              <a:spcAft>
                <a:spcPts val="1838"/>
              </a:spcAft>
              <a:defRPr sz="31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605037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file://localhost/Users/mac1/Desktop/KCL_box_red_485_rgb.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27937" y="864001"/>
            <a:ext cx="30130881" cy="3312000"/>
          </a:xfrm>
          <a:prstGeom prst="rect">
            <a:avLst/>
          </a:prstGeom>
        </p:spPr>
        <p:txBody>
          <a:bodyPr vert="horz" lIns="0" tIns="0" rIns="0" bIns="0" rtlCol="0" anchor="t" anchorCtr="0">
            <a:normAutofit/>
          </a:bodyPr>
          <a:lstStyle/>
          <a:p>
            <a:r>
              <a:rPr lang="en-GB" dirty="0"/>
              <a:t>Click to edit Master title style</a:t>
            </a:r>
            <a:endParaRPr lang="en-US" dirty="0"/>
          </a:p>
        </p:txBody>
      </p:sp>
      <p:sp>
        <p:nvSpPr>
          <p:cNvPr id="3" name="Text Placeholder 2"/>
          <p:cNvSpPr>
            <a:spLocks noGrp="1"/>
          </p:cNvSpPr>
          <p:nvPr>
            <p:ph type="body" idx="1"/>
          </p:nvPr>
        </p:nvSpPr>
        <p:spPr>
          <a:xfrm>
            <a:off x="1871931" y="4896000"/>
            <a:ext cx="39022552" cy="24407999"/>
          </a:xfrm>
          <a:prstGeom prst="rect">
            <a:avLst/>
          </a:prstGeom>
        </p:spPr>
        <p:txBody>
          <a:bodyPr vert="horz" lIns="0" tIns="0" rIns="0" bIns="0" numCol="4" spcCol="509076"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KCL LOGO.png"/>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35116006" y="305476"/>
            <a:ext cx="7353727" cy="5600374"/>
          </a:xfrm>
          <a:prstGeom prst="rect">
            <a:avLst/>
          </a:prstGeom>
        </p:spPr>
      </p:pic>
    </p:spTree>
    <p:extLst>
      <p:ext uri="{BB962C8B-B14F-4D97-AF65-F5344CB8AC3E}">
        <p14:creationId xmlns:p14="http://schemas.microsoft.com/office/powerpoint/2010/main" val="2760339100"/>
      </p:ext>
    </p:extLst>
  </p:cSld>
  <p:clrMap bg1="lt1" tx1="dk1" bg2="lt2" tx2="dk2" accent1="accent1" accent2="accent2" accent3="accent3" accent4="accent4" accent5="accent5" accent6="accent6" hlink="hlink" folHlink="folHlink"/>
  <p:sldLayoutIdLst>
    <p:sldLayoutId id="2147483663" r:id="rId1"/>
  </p:sldLayoutIdLst>
  <p:transition>
    <p:fade/>
  </p:transition>
  <p:txStyles>
    <p:titleStyle>
      <a:lvl1pPr algn="l" defTabSz="2086212" rtl="0" eaLnBrk="1" latinLnBrk="0" hangingPunct="1">
        <a:spcBef>
          <a:spcPct val="0"/>
        </a:spcBef>
        <a:buNone/>
        <a:defRPr sz="11300" kern="1200">
          <a:solidFill>
            <a:srgbClr val="0A2D50"/>
          </a:solidFill>
          <a:latin typeface="KingsBureauGrot-ThreeSeven"/>
          <a:ea typeface="+mj-ea"/>
          <a:cs typeface="KingsBureauGrot-ThreeSeven"/>
        </a:defRPr>
      </a:lvl1pPr>
    </p:titleStyle>
    <p:bodyStyle>
      <a:lvl1pPr marL="0" indent="0" algn="l" defTabSz="2086212" rtl="0" eaLnBrk="1" latinLnBrk="0" hangingPunct="1">
        <a:lnSpc>
          <a:spcPts val="3677"/>
        </a:lnSpc>
        <a:spcBef>
          <a:spcPts val="0"/>
        </a:spcBef>
        <a:spcAft>
          <a:spcPts val="0"/>
        </a:spcAft>
        <a:buClr>
          <a:srgbClr val="0A2D50"/>
        </a:buClr>
        <a:buFont typeface="Arial"/>
        <a:buNone/>
        <a:defRPr sz="3100" kern="1200">
          <a:solidFill>
            <a:schemeClr val="tx1"/>
          </a:solidFill>
          <a:latin typeface="KingsBureauGrot-ThreeSeven"/>
          <a:ea typeface="+mn-ea"/>
          <a:cs typeface="KingsBureauGrot-ThreeSeven"/>
        </a:defRPr>
      </a:lvl1pPr>
      <a:lvl2pPr marL="0" indent="0" algn="l" defTabSz="2086212" rtl="0" eaLnBrk="1" latinLnBrk="0" hangingPunct="1">
        <a:lnSpc>
          <a:spcPts val="3677"/>
        </a:lnSpc>
        <a:spcBef>
          <a:spcPts val="0"/>
        </a:spcBef>
        <a:spcAft>
          <a:spcPts val="1838"/>
        </a:spcAft>
        <a:buClr>
          <a:srgbClr val="0A2D50"/>
        </a:buClr>
        <a:buFont typeface="Arial"/>
        <a:buNone/>
        <a:defRPr sz="3100" b="0" i="0" kern="1200">
          <a:solidFill>
            <a:schemeClr val="tx1"/>
          </a:solidFill>
          <a:latin typeface="Kings Caslon Display"/>
          <a:ea typeface="+mn-ea"/>
          <a:cs typeface="Kings Caslon Display"/>
        </a:defRPr>
      </a:lvl2pPr>
      <a:lvl3pPr marL="502854" indent="-502854" algn="l" defTabSz="2086212" rtl="0" eaLnBrk="1" latinLnBrk="0" hangingPunct="1">
        <a:lnSpc>
          <a:spcPts val="3677"/>
        </a:lnSpc>
        <a:spcBef>
          <a:spcPts val="0"/>
        </a:spcBef>
        <a:spcAft>
          <a:spcPts val="1838"/>
        </a:spcAft>
        <a:buClr>
          <a:srgbClr val="0A2D50"/>
        </a:buClr>
        <a:buFont typeface="Arial"/>
        <a:buChar char="•"/>
        <a:defRPr sz="3100" b="0" i="0" kern="1200">
          <a:solidFill>
            <a:schemeClr val="tx1"/>
          </a:solidFill>
          <a:latin typeface="Kings Caslon Display"/>
          <a:ea typeface="+mn-ea"/>
          <a:cs typeface="Kings Caslon Display"/>
        </a:defRPr>
      </a:lvl3pPr>
      <a:lvl4pPr marL="1023667" indent="-520813" algn="l" defTabSz="2086212" rtl="0" eaLnBrk="1" latinLnBrk="0" hangingPunct="1">
        <a:lnSpc>
          <a:spcPts val="3677"/>
        </a:lnSpc>
        <a:spcBef>
          <a:spcPts val="0"/>
        </a:spcBef>
        <a:spcAft>
          <a:spcPts val="1838"/>
        </a:spcAft>
        <a:buClr>
          <a:srgbClr val="0A2D50"/>
        </a:buClr>
        <a:buFont typeface="Arial"/>
        <a:buChar char="•"/>
        <a:defRPr sz="3100" b="0" i="0" kern="1200">
          <a:solidFill>
            <a:schemeClr val="tx1"/>
          </a:solidFill>
          <a:latin typeface="Kings Caslon Display"/>
          <a:ea typeface="+mn-ea"/>
          <a:cs typeface="Kings Caslon Display"/>
        </a:defRPr>
      </a:lvl4pPr>
      <a:lvl5pPr marL="1526521" indent="-502854" algn="l" defTabSz="2086212" rtl="0" eaLnBrk="1" latinLnBrk="0" hangingPunct="1">
        <a:lnSpc>
          <a:spcPts val="3677"/>
        </a:lnSpc>
        <a:spcBef>
          <a:spcPts val="0"/>
        </a:spcBef>
        <a:spcAft>
          <a:spcPts val="1838"/>
        </a:spcAft>
        <a:buClr>
          <a:srgbClr val="0A2D50"/>
        </a:buClr>
        <a:buFont typeface="Arial"/>
        <a:buChar char="•"/>
        <a:defRPr sz="3100" b="0" i="0" kern="1200">
          <a:solidFill>
            <a:schemeClr val="tx1"/>
          </a:solidFill>
          <a:latin typeface="Kings Caslon Display"/>
          <a:ea typeface="+mn-ea"/>
          <a:cs typeface="Kings Caslon Display"/>
        </a:defRPr>
      </a:lvl5pPr>
      <a:lvl6pPr marL="11474164" indent="-1043105" algn="l" defTabSz="2086212" rtl="0" eaLnBrk="1" latinLnBrk="0" hangingPunct="1">
        <a:spcBef>
          <a:spcPct val="20000"/>
        </a:spcBef>
        <a:buFont typeface="Arial"/>
        <a:buChar char="•"/>
        <a:defRPr sz="9200" kern="1200">
          <a:solidFill>
            <a:schemeClr val="tx1"/>
          </a:solidFill>
          <a:latin typeface="+mn-lt"/>
          <a:ea typeface="+mn-ea"/>
          <a:cs typeface="+mn-cs"/>
        </a:defRPr>
      </a:lvl6pPr>
      <a:lvl7pPr marL="13560376" indent="-1043105" algn="l" defTabSz="2086212" rtl="0" eaLnBrk="1" latinLnBrk="0" hangingPunct="1">
        <a:spcBef>
          <a:spcPct val="20000"/>
        </a:spcBef>
        <a:buFont typeface="Arial"/>
        <a:buChar char="•"/>
        <a:defRPr sz="9200" kern="1200">
          <a:solidFill>
            <a:schemeClr val="tx1"/>
          </a:solidFill>
          <a:latin typeface="+mn-lt"/>
          <a:ea typeface="+mn-ea"/>
          <a:cs typeface="+mn-cs"/>
        </a:defRPr>
      </a:lvl7pPr>
      <a:lvl8pPr marL="15646588" indent="-1043105" algn="l" defTabSz="2086212" rtl="0" eaLnBrk="1" latinLnBrk="0" hangingPunct="1">
        <a:spcBef>
          <a:spcPct val="20000"/>
        </a:spcBef>
        <a:buFont typeface="Arial"/>
        <a:buChar char="•"/>
        <a:defRPr sz="9200" kern="1200">
          <a:solidFill>
            <a:schemeClr val="tx1"/>
          </a:solidFill>
          <a:latin typeface="+mn-lt"/>
          <a:ea typeface="+mn-ea"/>
          <a:cs typeface="+mn-cs"/>
        </a:defRPr>
      </a:lvl8pPr>
      <a:lvl9pPr marL="17732800" indent="-1043105" algn="l" defTabSz="2086212" rtl="0" eaLnBrk="1" latinLnBrk="0" hangingPunct="1">
        <a:spcBef>
          <a:spcPct val="20000"/>
        </a:spcBef>
        <a:buFont typeface="Arial"/>
        <a:buChar char="•"/>
        <a:defRPr sz="9200" kern="1200">
          <a:solidFill>
            <a:schemeClr val="tx1"/>
          </a:solidFill>
          <a:latin typeface="+mn-lt"/>
          <a:ea typeface="+mn-ea"/>
          <a:cs typeface="+mn-cs"/>
        </a:defRPr>
      </a:lvl9pPr>
    </p:bodyStyle>
    <p:otherStyle>
      <a:defPPr>
        <a:defRPr lang="en-US"/>
      </a:defPPr>
      <a:lvl1pPr marL="0" algn="l" defTabSz="2086212" rtl="0" eaLnBrk="1" latinLnBrk="0" hangingPunct="1">
        <a:defRPr sz="8200" kern="1200">
          <a:solidFill>
            <a:schemeClr val="tx1"/>
          </a:solidFill>
          <a:latin typeface="+mn-lt"/>
          <a:ea typeface="+mn-ea"/>
          <a:cs typeface="+mn-cs"/>
        </a:defRPr>
      </a:lvl1pPr>
      <a:lvl2pPr marL="2086212" algn="l" defTabSz="2086212" rtl="0" eaLnBrk="1" latinLnBrk="0" hangingPunct="1">
        <a:defRPr sz="8200" kern="1200">
          <a:solidFill>
            <a:schemeClr val="tx1"/>
          </a:solidFill>
          <a:latin typeface="+mn-lt"/>
          <a:ea typeface="+mn-ea"/>
          <a:cs typeface="+mn-cs"/>
        </a:defRPr>
      </a:lvl2pPr>
      <a:lvl3pPr marL="4172424" algn="l" defTabSz="2086212" rtl="0" eaLnBrk="1" latinLnBrk="0" hangingPunct="1">
        <a:defRPr sz="8200" kern="1200">
          <a:solidFill>
            <a:schemeClr val="tx1"/>
          </a:solidFill>
          <a:latin typeface="+mn-lt"/>
          <a:ea typeface="+mn-ea"/>
          <a:cs typeface="+mn-cs"/>
        </a:defRPr>
      </a:lvl3pPr>
      <a:lvl4pPr marL="6258635" algn="l" defTabSz="2086212" rtl="0" eaLnBrk="1" latinLnBrk="0" hangingPunct="1">
        <a:defRPr sz="8200" kern="1200">
          <a:solidFill>
            <a:schemeClr val="tx1"/>
          </a:solidFill>
          <a:latin typeface="+mn-lt"/>
          <a:ea typeface="+mn-ea"/>
          <a:cs typeface="+mn-cs"/>
        </a:defRPr>
      </a:lvl4pPr>
      <a:lvl5pPr marL="8344847" algn="l" defTabSz="2086212" rtl="0" eaLnBrk="1" latinLnBrk="0" hangingPunct="1">
        <a:defRPr sz="8200" kern="1200">
          <a:solidFill>
            <a:schemeClr val="tx1"/>
          </a:solidFill>
          <a:latin typeface="+mn-lt"/>
          <a:ea typeface="+mn-ea"/>
          <a:cs typeface="+mn-cs"/>
        </a:defRPr>
      </a:lvl5pPr>
      <a:lvl6pPr marL="10431059" algn="l" defTabSz="2086212" rtl="0" eaLnBrk="1" latinLnBrk="0" hangingPunct="1">
        <a:defRPr sz="8200" kern="1200">
          <a:solidFill>
            <a:schemeClr val="tx1"/>
          </a:solidFill>
          <a:latin typeface="+mn-lt"/>
          <a:ea typeface="+mn-ea"/>
          <a:cs typeface="+mn-cs"/>
        </a:defRPr>
      </a:lvl6pPr>
      <a:lvl7pPr marL="12517271" algn="l" defTabSz="2086212" rtl="0" eaLnBrk="1" latinLnBrk="0" hangingPunct="1">
        <a:defRPr sz="8200" kern="1200">
          <a:solidFill>
            <a:schemeClr val="tx1"/>
          </a:solidFill>
          <a:latin typeface="+mn-lt"/>
          <a:ea typeface="+mn-ea"/>
          <a:cs typeface="+mn-cs"/>
        </a:defRPr>
      </a:lvl7pPr>
      <a:lvl8pPr marL="14603483" algn="l" defTabSz="2086212" rtl="0" eaLnBrk="1" latinLnBrk="0" hangingPunct="1">
        <a:defRPr sz="8200" kern="1200">
          <a:solidFill>
            <a:schemeClr val="tx1"/>
          </a:solidFill>
          <a:latin typeface="+mn-lt"/>
          <a:ea typeface="+mn-ea"/>
          <a:cs typeface="+mn-cs"/>
        </a:defRPr>
      </a:lvl8pPr>
      <a:lvl9pPr marL="16689695" algn="l" defTabSz="208621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50074F-D7B4-7200-09F0-F4BA6A4A3800}"/>
              </a:ext>
            </a:extLst>
          </p:cNvPr>
          <p:cNvSpPr txBox="1">
            <a:spLocks/>
          </p:cNvSpPr>
          <p:nvPr/>
        </p:nvSpPr>
        <p:spPr>
          <a:xfrm>
            <a:off x="721425" y="854902"/>
            <a:ext cx="33911476" cy="4174298"/>
          </a:xfrm>
          <a:prstGeom prst="rect">
            <a:avLst/>
          </a:prstGeom>
        </p:spPr>
        <p:txBody>
          <a:bodyPr vert="horz" lIns="0" tIns="0" rIns="0" bIns="0" rtlCol="0" anchor="t" anchorCtr="0">
            <a:noAutofit/>
          </a:bodyPr>
          <a:lstStyle>
            <a:lvl1pPr algn="l" defTabSz="2086212" rtl="0" eaLnBrk="1" latinLnBrk="0" hangingPunct="1">
              <a:spcBef>
                <a:spcPct val="0"/>
              </a:spcBef>
              <a:buNone/>
              <a:defRPr sz="11300" kern="1200">
                <a:solidFill>
                  <a:srgbClr val="0A2D50"/>
                </a:solidFill>
                <a:latin typeface="KingsBureauGrot-ThreeSeven"/>
                <a:ea typeface="+mj-ea"/>
                <a:cs typeface="KingsBureauGrot-ThreeSeven"/>
              </a:defRPr>
            </a:lvl1pPr>
          </a:lstStyle>
          <a:p>
            <a:r>
              <a:rPr lang="en-US" altLang="zh-CN" sz="8800" dirty="0"/>
              <a:t>Does parameter sharing between named entity recognition and relations extraction models improve model performance for n2c2 medical concept and relation extraction?</a:t>
            </a:r>
            <a:endParaRPr lang="en-US" sz="8800" dirty="0"/>
          </a:p>
        </p:txBody>
      </p:sp>
      <p:sp>
        <p:nvSpPr>
          <p:cNvPr id="14" name="Content Placeholder 5">
            <a:extLst>
              <a:ext uri="{FF2B5EF4-FFF2-40B4-BE49-F238E27FC236}">
                <a16:creationId xmlns:a16="http://schemas.microsoft.com/office/drawing/2014/main" id="{AFCB002C-DA87-DAD1-5C96-7549FC3EF272}"/>
              </a:ext>
            </a:extLst>
          </p:cNvPr>
          <p:cNvSpPr>
            <a:spLocks noGrp="1"/>
          </p:cNvSpPr>
          <p:nvPr>
            <p:ph sz="quarter" idx="13"/>
          </p:nvPr>
        </p:nvSpPr>
        <p:spPr>
          <a:xfrm>
            <a:off x="13372632" y="3983469"/>
            <a:ext cx="19939959" cy="1482051"/>
          </a:xfrm>
        </p:spPr>
        <p:txBody>
          <a:bodyPr>
            <a:normAutofit/>
          </a:bodyPr>
          <a:lstStyle/>
          <a:p>
            <a:r>
              <a:rPr lang="en-US" altLang="zh-CN" sz="4000" dirty="0"/>
              <a:t>Author:</a:t>
            </a:r>
            <a:r>
              <a:rPr lang="zh-CN" altLang="en-US" sz="4000" dirty="0"/>
              <a:t> </a:t>
            </a:r>
            <a:r>
              <a:rPr lang="en-US" altLang="zh-CN" sz="4000" dirty="0"/>
              <a:t>Qingzhou Li, Department of Biostatistics and Health Informatics, Kings College London.</a:t>
            </a:r>
          </a:p>
          <a:p>
            <a:r>
              <a:rPr lang="en-US" sz="4000" dirty="0"/>
              <a:t>Supervisors: Dr Angus Roberts, Leo </a:t>
            </a:r>
            <a:r>
              <a:rPr lang="en-US" sz="4000" dirty="0" err="1"/>
              <a:t>Xinyue</a:t>
            </a:r>
            <a:r>
              <a:rPr lang="en-US" sz="4000" dirty="0"/>
              <a:t> Zhang</a:t>
            </a:r>
          </a:p>
        </p:txBody>
      </p:sp>
      <p:sp>
        <p:nvSpPr>
          <p:cNvPr id="19" name="文本框 18">
            <a:extLst>
              <a:ext uri="{FF2B5EF4-FFF2-40B4-BE49-F238E27FC236}">
                <a16:creationId xmlns:a16="http://schemas.microsoft.com/office/drawing/2014/main" id="{06931BB3-8A9C-008C-8F7D-00857D269D93}"/>
              </a:ext>
            </a:extLst>
          </p:cNvPr>
          <p:cNvSpPr txBox="1"/>
          <p:nvPr/>
        </p:nvSpPr>
        <p:spPr>
          <a:xfrm>
            <a:off x="13730043" y="5974639"/>
            <a:ext cx="29045145" cy="6647974"/>
          </a:xfrm>
          <a:prstGeom prst="rect">
            <a:avLst/>
          </a:prstGeom>
          <a:noFill/>
        </p:spPr>
        <p:txBody>
          <a:bodyPr wrap="square" rtlCol="0">
            <a:spAutoFit/>
          </a:bodyPr>
          <a:lstStyle/>
          <a:p>
            <a:r>
              <a:rPr lang="en-US" altLang="zh-CN" sz="6600" b="1" dirty="0">
                <a:solidFill>
                  <a:srgbClr val="0A2D50"/>
                </a:solidFill>
                <a:latin typeface="KingsBureauGrot-ThreeSeven"/>
              </a:rPr>
              <a:t>Introduction</a:t>
            </a:r>
          </a:p>
          <a:p>
            <a:pPr marL="571500" indent="-571500">
              <a:buFont typeface="Arial" panose="020B0604020202020204" pitchFamily="34" charset="0"/>
              <a:buChar char="•"/>
            </a:pPr>
            <a:r>
              <a:rPr lang="en-US" altLang="zh-CN" sz="4000" dirty="0">
                <a:solidFill>
                  <a:srgbClr val="0A2D50"/>
                </a:solidFill>
                <a:latin typeface="KingsBureauGrot-ThreeSeven"/>
              </a:rPr>
              <a:t>Extracting meaningful information from clinical texts plays a crucial role in healthcare decision-making, research, and knowledge representation.</a:t>
            </a:r>
          </a:p>
          <a:p>
            <a:pPr marL="571500" indent="-571500">
              <a:buFont typeface="Arial" panose="020B0604020202020204" pitchFamily="34" charset="0"/>
              <a:buChar char="•"/>
            </a:pPr>
            <a:r>
              <a:rPr lang="en-US" altLang="zh-CN" sz="4000" dirty="0">
                <a:solidFill>
                  <a:srgbClr val="0A2D50"/>
                </a:solidFill>
                <a:latin typeface="KingsBureauGrot-ThreeSeven"/>
              </a:rPr>
              <a:t>Named Entity Recognition (NER) and Relation Extraction (RE) are pivotal tasks for medical information extraction (IE).</a:t>
            </a:r>
          </a:p>
          <a:p>
            <a:pPr marL="571500" indent="-571500">
              <a:buFont typeface="Arial" panose="020B0604020202020204" pitchFamily="34" charset="0"/>
              <a:buChar char="•"/>
            </a:pPr>
            <a:r>
              <a:rPr lang="en-US" altLang="zh-CN" sz="4000" dirty="0">
                <a:solidFill>
                  <a:srgbClr val="0A2D50"/>
                </a:solidFill>
                <a:latin typeface="KingsBureauGrot-ThreeSeven"/>
              </a:rPr>
              <a:t>The National NLP Clinical Challenges (n2c2) is a collection of challenges for IE. n2c2 2018 Track 2 focused on extraction of adverse drug events (ADE) from clinical records and evaluated 3 tasks: concept extraction, relation classification, and end-to-end systems. [1]</a:t>
            </a:r>
          </a:p>
          <a:p>
            <a:pPr marL="571500" indent="-571500">
              <a:buFont typeface="Arial" panose="020B0604020202020204" pitchFamily="34" charset="0"/>
              <a:buChar char="•"/>
            </a:pPr>
            <a:r>
              <a:rPr lang="en-US" altLang="zh-CN" sz="4000" dirty="0">
                <a:solidFill>
                  <a:srgbClr val="0A2D50"/>
                </a:solidFill>
                <a:latin typeface="KingsBureauGrot-ThreeSeven"/>
              </a:rPr>
              <a:t>Joint learning between NER and RE can help capturing context and dependencies in the text effectively. [2]</a:t>
            </a:r>
          </a:p>
          <a:p>
            <a:r>
              <a:rPr lang="en-US" altLang="zh-CN" sz="4000" b="1" i="1" dirty="0">
                <a:solidFill>
                  <a:srgbClr val="0A2D50"/>
                </a:solidFill>
                <a:effectLst>
                  <a:outerShdw blurRad="38100" dist="38100" dir="2700000" algn="tl">
                    <a:srgbClr val="000000">
                      <a:alpha val="43137"/>
                    </a:srgbClr>
                  </a:outerShdw>
                </a:effectLst>
                <a:latin typeface="KingsBureauGrot-ThreeSeven"/>
              </a:rPr>
              <a:t>Aim</a:t>
            </a:r>
            <a:r>
              <a:rPr lang="en-US" altLang="zh-CN" sz="4000" i="1" dirty="0">
                <a:solidFill>
                  <a:srgbClr val="0A2D50"/>
                </a:solidFill>
                <a:effectLst>
                  <a:outerShdw blurRad="38100" dist="38100" dir="2700000" algn="tl">
                    <a:srgbClr val="000000">
                      <a:alpha val="43137"/>
                    </a:srgbClr>
                  </a:outerShdw>
                </a:effectLst>
                <a:latin typeface="KingsBureauGrot-ThreeSeven"/>
              </a:rPr>
              <a:t>:</a:t>
            </a:r>
            <a:r>
              <a:rPr lang="en-US" altLang="zh-CN" sz="4000" dirty="0">
                <a:solidFill>
                  <a:srgbClr val="0A2D50"/>
                </a:solidFill>
                <a:latin typeface="KingsBureauGrot-ThreeSeven"/>
              </a:rPr>
              <a:t> Build two individual named entity recognition and relation extraction model and a parameter sharing model.</a:t>
            </a:r>
          </a:p>
          <a:p>
            <a:r>
              <a:rPr lang="en-US" altLang="zh-CN" sz="4000" dirty="0">
                <a:solidFill>
                  <a:srgbClr val="0A2D50"/>
                </a:solidFill>
                <a:latin typeface="KingsBureauGrot-ThreeSeven"/>
              </a:rPr>
              <a:t>Identify if parameter sharing between named entity recognition and relation extraction models help improve model performance for n2c2 medical concept and relation extraction.</a:t>
            </a:r>
            <a:endParaRPr lang="zh-CN" altLang="en-US" sz="4000" dirty="0">
              <a:solidFill>
                <a:srgbClr val="0A2D50"/>
              </a:solidFill>
              <a:latin typeface="KingsBureauGrot-ThreeSeven"/>
            </a:endParaRPr>
          </a:p>
        </p:txBody>
      </p:sp>
      <p:sp>
        <p:nvSpPr>
          <p:cNvPr id="23" name="文本框 22">
            <a:extLst>
              <a:ext uri="{FF2B5EF4-FFF2-40B4-BE49-F238E27FC236}">
                <a16:creationId xmlns:a16="http://schemas.microsoft.com/office/drawing/2014/main" id="{BC8652CE-7F3B-24C2-764C-9C303DF51002}"/>
              </a:ext>
            </a:extLst>
          </p:cNvPr>
          <p:cNvSpPr txBox="1"/>
          <p:nvPr/>
        </p:nvSpPr>
        <p:spPr>
          <a:xfrm>
            <a:off x="415723" y="12792628"/>
            <a:ext cx="23506537" cy="8494633"/>
          </a:xfrm>
          <a:prstGeom prst="rect">
            <a:avLst/>
          </a:prstGeom>
          <a:noFill/>
        </p:spPr>
        <p:txBody>
          <a:bodyPr wrap="square" rtlCol="0">
            <a:spAutoFit/>
          </a:bodyPr>
          <a:lstStyle/>
          <a:p>
            <a:r>
              <a:rPr lang="en-US" altLang="zh-CN" sz="6600" b="1" dirty="0">
                <a:solidFill>
                  <a:srgbClr val="0A2D50"/>
                </a:solidFill>
                <a:latin typeface="KingsBureauGrot-ThreeSeven"/>
              </a:rPr>
              <a:t>Methodology</a:t>
            </a:r>
          </a:p>
          <a:p>
            <a:r>
              <a:rPr lang="en-US" altLang="zh-CN" sz="4000" b="1" i="1" dirty="0">
                <a:solidFill>
                  <a:srgbClr val="0A2D50"/>
                </a:solidFill>
                <a:latin typeface="KingsBureauGrot-ThreeSeven"/>
              </a:rPr>
              <a:t>Data source</a:t>
            </a:r>
          </a:p>
          <a:p>
            <a:r>
              <a:rPr lang="en-US" altLang="zh-CN" sz="4000" dirty="0">
                <a:solidFill>
                  <a:srgbClr val="0A2D50"/>
                </a:solidFill>
                <a:latin typeface="KingsBureauGrot-ThreeSeven"/>
              </a:rPr>
              <a:t>The data used for this project consisted of 505 discharge summaries drawn from the MIMIC-III (Medical Information Mart for Intensive Care-III) clinical care database.[3] Data distribution are shown in Table 1. [1]</a:t>
            </a:r>
          </a:p>
          <a:p>
            <a:r>
              <a:rPr lang="en-US" altLang="zh-CN" sz="4000" b="1" i="1" dirty="0">
                <a:solidFill>
                  <a:srgbClr val="0A2D50"/>
                </a:solidFill>
                <a:latin typeface="KingsBureauGrot-ThreeSeven"/>
              </a:rPr>
              <a:t>Data Preprocessing </a:t>
            </a:r>
          </a:p>
          <a:p>
            <a:pPr marL="571500" indent="-571500">
              <a:buFont typeface="Arial" panose="020B0604020202020204" pitchFamily="34" charset="0"/>
              <a:buChar char="•"/>
            </a:pPr>
            <a:r>
              <a:rPr lang="en-US" altLang="zh-CN" sz="4000" dirty="0">
                <a:solidFill>
                  <a:srgbClr val="0A2D50"/>
                </a:solidFill>
                <a:latin typeface="KingsBureauGrot-ThreeSeven"/>
              </a:rPr>
              <a:t>For NER task, we are using the Inside–outside–beginning (IOB) tagging format to tag the entities in each sentence. [4] For RE task, we are given with the gold standard relations, we just need to indicate the index position where the head and tail entity are.  For parameter sharing model, we combine the both inputs.</a:t>
            </a:r>
          </a:p>
          <a:p>
            <a:pPr marL="571500" indent="-571500">
              <a:buFont typeface="Arial" panose="020B0604020202020204" pitchFamily="34" charset="0"/>
              <a:buChar char="•"/>
            </a:pPr>
            <a:r>
              <a:rPr lang="en-US" altLang="zh-CN" sz="4000" dirty="0">
                <a:solidFill>
                  <a:srgbClr val="0A2D50"/>
                </a:solidFill>
                <a:latin typeface="KingsBureauGrot-ThreeSeven"/>
              </a:rPr>
              <a:t>For training process, the training data was partitioned into a training set (80%) and a validation set (20%). </a:t>
            </a:r>
          </a:p>
          <a:p>
            <a:r>
              <a:rPr lang="en-US" altLang="zh-CN" sz="4000" b="1" i="1" dirty="0">
                <a:solidFill>
                  <a:srgbClr val="0A2D50"/>
                </a:solidFill>
                <a:latin typeface="KingsBureauGrot-ThreeSeven"/>
              </a:rPr>
              <a:t>Model Architecture design</a:t>
            </a:r>
          </a:p>
          <a:p>
            <a:r>
              <a:rPr lang="en-US" altLang="zh-CN" sz="4000" dirty="0">
                <a:solidFill>
                  <a:srgbClr val="0A2D50"/>
                </a:solidFill>
                <a:latin typeface="KingsBureauGrot-ThreeSeven"/>
              </a:rPr>
              <a:t>We use </a:t>
            </a:r>
            <a:r>
              <a:rPr lang="en-US" altLang="zh-CN" sz="4000" dirty="0" err="1">
                <a:solidFill>
                  <a:srgbClr val="0A2D50"/>
                </a:solidFill>
                <a:latin typeface="KingsBureauGrot-ThreeSeven"/>
              </a:rPr>
              <a:t>PyTorch</a:t>
            </a:r>
            <a:r>
              <a:rPr lang="en-US" altLang="zh-CN" sz="4000" dirty="0">
                <a:solidFill>
                  <a:srgbClr val="0A2D50"/>
                </a:solidFill>
                <a:latin typeface="KingsBureauGrot-ThreeSeven"/>
              </a:rPr>
              <a:t> framework to build Bidirectional Long Short-Term Memory (</a:t>
            </a:r>
            <a:r>
              <a:rPr lang="en-US" altLang="zh-CN" sz="4000" dirty="0" err="1">
                <a:solidFill>
                  <a:srgbClr val="0A2D50"/>
                </a:solidFill>
                <a:latin typeface="KingsBureauGrot-ThreeSeven"/>
              </a:rPr>
              <a:t>BiLSTM</a:t>
            </a:r>
            <a:r>
              <a:rPr lang="en-US" altLang="zh-CN" sz="4000" dirty="0">
                <a:solidFill>
                  <a:srgbClr val="0A2D50"/>
                </a:solidFill>
                <a:latin typeface="KingsBureauGrot-ThreeSeven"/>
              </a:rPr>
              <a:t>) models. Parameter sharing model uses a shared word embedding that contains the contextual information. We tuned four hyperparameters (optimizer, learning rate, hidden dimension and tolerance in early stopping) to get the optimum feature values.</a:t>
            </a:r>
          </a:p>
        </p:txBody>
      </p:sp>
      <p:sp>
        <p:nvSpPr>
          <p:cNvPr id="25" name="文本框 24">
            <a:extLst>
              <a:ext uri="{FF2B5EF4-FFF2-40B4-BE49-F238E27FC236}">
                <a16:creationId xmlns:a16="http://schemas.microsoft.com/office/drawing/2014/main" id="{299AB867-53BB-ADA6-BB8B-2BF781D244D9}"/>
              </a:ext>
            </a:extLst>
          </p:cNvPr>
          <p:cNvSpPr txBox="1"/>
          <p:nvPr/>
        </p:nvSpPr>
        <p:spPr>
          <a:xfrm>
            <a:off x="583592" y="12169006"/>
            <a:ext cx="8733331" cy="523220"/>
          </a:xfrm>
          <a:prstGeom prst="rect">
            <a:avLst/>
          </a:prstGeom>
          <a:noFill/>
        </p:spPr>
        <p:txBody>
          <a:bodyPr wrap="square" rtlCol="0">
            <a:spAutoFit/>
          </a:bodyPr>
          <a:lstStyle/>
          <a:p>
            <a:r>
              <a:rPr lang="en-US" altLang="zh-CN" sz="2800" i="1" dirty="0">
                <a:solidFill>
                  <a:srgbClr val="0A2D50"/>
                </a:solidFill>
                <a:latin typeface="KingsBureauGrot-ThreeSeven"/>
              </a:rPr>
              <a:t>Figure 1. </a:t>
            </a:r>
            <a:r>
              <a:rPr lang="en-US" altLang="zh-CN" sz="2800" dirty="0">
                <a:solidFill>
                  <a:srgbClr val="0A2D50"/>
                </a:solidFill>
                <a:latin typeface="KingsBureauGrot-ThreeSeven"/>
              </a:rPr>
              <a:t>Project Overview and workflow</a:t>
            </a:r>
          </a:p>
        </p:txBody>
      </p:sp>
      <p:pic>
        <p:nvPicPr>
          <p:cNvPr id="26" name="图片 25" descr="表格&#10;&#10;描述已自动生成">
            <a:extLst>
              <a:ext uri="{FF2B5EF4-FFF2-40B4-BE49-F238E27FC236}">
                <a16:creationId xmlns:a16="http://schemas.microsoft.com/office/drawing/2014/main" id="{1AE3D086-251C-45B4-B139-2053B98822D9}"/>
              </a:ext>
            </a:extLst>
          </p:cNvPr>
          <p:cNvPicPr>
            <a:picLocks noChangeAspect="1"/>
          </p:cNvPicPr>
          <p:nvPr/>
        </p:nvPicPr>
        <p:blipFill rotWithShape="1">
          <a:blip r:embed="rId3"/>
          <a:srcRect t="9406"/>
          <a:stretch/>
        </p:blipFill>
        <p:spPr>
          <a:xfrm>
            <a:off x="24210535" y="12041393"/>
            <a:ext cx="18175757" cy="6165438"/>
          </a:xfrm>
          <a:prstGeom prst="rect">
            <a:avLst/>
          </a:prstGeom>
        </p:spPr>
      </p:pic>
      <p:sp>
        <p:nvSpPr>
          <p:cNvPr id="27" name="矩形 26">
            <a:extLst>
              <a:ext uri="{FF2B5EF4-FFF2-40B4-BE49-F238E27FC236}">
                <a16:creationId xmlns:a16="http://schemas.microsoft.com/office/drawing/2014/main" id="{1A2E4590-9843-3CF4-637B-142EE704A18C}"/>
              </a:ext>
            </a:extLst>
          </p:cNvPr>
          <p:cNvSpPr/>
          <p:nvPr/>
        </p:nvSpPr>
        <p:spPr>
          <a:xfrm>
            <a:off x="182881" y="12661350"/>
            <a:ext cx="23907398" cy="2037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A9979D3-E3A6-9AC4-CCE4-1A3B04474056}"/>
              </a:ext>
            </a:extLst>
          </p:cNvPr>
          <p:cNvSpPr txBox="1"/>
          <p:nvPr/>
        </p:nvSpPr>
        <p:spPr>
          <a:xfrm>
            <a:off x="24155102" y="18227419"/>
            <a:ext cx="17664433" cy="523220"/>
          </a:xfrm>
          <a:prstGeom prst="rect">
            <a:avLst/>
          </a:prstGeom>
          <a:noFill/>
        </p:spPr>
        <p:txBody>
          <a:bodyPr wrap="square" rtlCol="0">
            <a:spAutoFit/>
          </a:bodyPr>
          <a:lstStyle/>
          <a:p>
            <a:r>
              <a:rPr lang="en-US" altLang="zh-CN" sz="2800" i="1" dirty="0">
                <a:solidFill>
                  <a:srgbClr val="0A2D50"/>
                </a:solidFill>
                <a:latin typeface="KingsBureauGrot-ThreeSeven"/>
              </a:rPr>
              <a:t>Table 1: </a:t>
            </a:r>
            <a:r>
              <a:rPr lang="en-US" altLang="zh-CN" sz="2800" dirty="0">
                <a:solidFill>
                  <a:srgbClr val="0A2D50"/>
                </a:solidFill>
                <a:latin typeface="KingsBureauGrot-ThreeSeven"/>
              </a:rPr>
              <a:t>Distribution of named entity and relation types in gold standard and distribution in training and test set split [1]</a:t>
            </a:r>
          </a:p>
        </p:txBody>
      </p:sp>
      <p:sp>
        <p:nvSpPr>
          <p:cNvPr id="31" name="文本框 30">
            <a:extLst>
              <a:ext uri="{FF2B5EF4-FFF2-40B4-BE49-F238E27FC236}">
                <a16:creationId xmlns:a16="http://schemas.microsoft.com/office/drawing/2014/main" id="{AE47A6D7-4228-E416-DD65-61498F2C60FB}"/>
              </a:ext>
            </a:extLst>
          </p:cNvPr>
          <p:cNvSpPr txBox="1"/>
          <p:nvPr/>
        </p:nvSpPr>
        <p:spPr>
          <a:xfrm>
            <a:off x="444881" y="21243754"/>
            <a:ext cx="23500849" cy="3570208"/>
          </a:xfrm>
          <a:prstGeom prst="rect">
            <a:avLst/>
          </a:prstGeom>
          <a:noFill/>
        </p:spPr>
        <p:txBody>
          <a:bodyPr wrap="square" rtlCol="0">
            <a:spAutoFit/>
          </a:bodyPr>
          <a:lstStyle/>
          <a:p>
            <a:r>
              <a:rPr lang="en-US" altLang="zh-CN" sz="6600" b="1" dirty="0">
                <a:solidFill>
                  <a:srgbClr val="0A2D50"/>
                </a:solidFill>
                <a:latin typeface="KingsBureauGrot-ThreeSeven"/>
              </a:rPr>
              <a:t>Results</a:t>
            </a:r>
          </a:p>
          <a:p>
            <a:r>
              <a:rPr lang="en-US" altLang="zh-CN" sz="4000" dirty="0">
                <a:solidFill>
                  <a:srgbClr val="0A2D50"/>
                </a:solidFill>
                <a:latin typeface="KingsBureauGrot-ThreeSeven"/>
              </a:rPr>
              <a:t>After training, we compare the Precision, Recall and strict f1-score measure of each individual model with the parameter sharing model, and we evaluate the end-to-end performance by comparing the RE result of the pipeline model and joint model. From </a:t>
            </a:r>
            <a:r>
              <a:rPr lang="en-US" altLang="zh-CN" sz="4000" i="1" dirty="0">
                <a:solidFill>
                  <a:srgbClr val="0A2D50"/>
                </a:solidFill>
                <a:latin typeface="KingsBureauGrot-ThreeSeven"/>
              </a:rPr>
              <a:t>Table 2</a:t>
            </a:r>
            <a:r>
              <a:rPr lang="en-US" altLang="zh-CN" sz="4000" dirty="0">
                <a:solidFill>
                  <a:srgbClr val="0A2D50"/>
                </a:solidFill>
                <a:latin typeface="KingsBureauGrot-ThreeSeven"/>
              </a:rPr>
              <a:t> we can see that the parameter sharing model has improved relation extraction and end-to-end performance, but not significant in NER prediction.</a:t>
            </a:r>
          </a:p>
        </p:txBody>
      </p:sp>
      <p:graphicFrame>
        <p:nvGraphicFramePr>
          <p:cNvPr id="33" name="表格 33">
            <a:extLst>
              <a:ext uri="{FF2B5EF4-FFF2-40B4-BE49-F238E27FC236}">
                <a16:creationId xmlns:a16="http://schemas.microsoft.com/office/drawing/2014/main" id="{6FFD3CAB-4935-805A-3CA1-3A8EAF7FC7A3}"/>
              </a:ext>
            </a:extLst>
          </p:cNvPr>
          <p:cNvGraphicFramePr>
            <a:graphicFrameLocks noGrp="1"/>
          </p:cNvGraphicFramePr>
          <p:nvPr>
            <p:extLst>
              <p:ext uri="{D42A27DB-BD31-4B8C-83A1-F6EECF244321}">
                <p14:modId xmlns:p14="http://schemas.microsoft.com/office/powerpoint/2010/main" val="357844693"/>
              </p:ext>
            </p:extLst>
          </p:nvPr>
        </p:nvGraphicFramePr>
        <p:xfrm>
          <a:off x="536735" y="24873652"/>
          <a:ext cx="23111340" cy="4523532"/>
        </p:xfrm>
        <a:graphic>
          <a:graphicData uri="http://schemas.openxmlformats.org/drawingml/2006/table">
            <a:tbl>
              <a:tblPr firstRow="1" bandRow="1">
                <a:tableStyleId>{69012ECD-51FC-41F1-AA8D-1B2483CD663E}</a:tableStyleId>
              </a:tblPr>
              <a:tblGrid>
                <a:gridCol w="2986975">
                  <a:extLst>
                    <a:ext uri="{9D8B030D-6E8A-4147-A177-3AD203B41FA5}">
                      <a16:colId xmlns:a16="http://schemas.microsoft.com/office/drawing/2014/main" val="305928584"/>
                    </a:ext>
                  </a:extLst>
                </a:gridCol>
                <a:gridCol w="2048933">
                  <a:extLst>
                    <a:ext uri="{9D8B030D-6E8A-4147-A177-3AD203B41FA5}">
                      <a16:colId xmlns:a16="http://schemas.microsoft.com/office/drawing/2014/main" val="31134752"/>
                    </a:ext>
                  </a:extLst>
                </a:gridCol>
                <a:gridCol w="2048934">
                  <a:extLst>
                    <a:ext uri="{9D8B030D-6E8A-4147-A177-3AD203B41FA5}">
                      <a16:colId xmlns:a16="http://schemas.microsoft.com/office/drawing/2014/main" val="1531408027"/>
                    </a:ext>
                  </a:extLst>
                </a:gridCol>
                <a:gridCol w="2048933">
                  <a:extLst>
                    <a:ext uri="{9D8B030D-6E8A-4147-A177-3AD203B41FA5}">
                      <a16:colId xmlns:a16="http://schemas.microsoft.com/office/drawing/2014/main" val="4230230020"/>
                    </a:ext>
                  </a:extLst>
                </a:gridCol>
                <a:gridCol w="2595033">
                  <a:extLst>
                    <a:ext uri="{9D8B030D-6E8A-4147-A177-3AD203B41FA5}">
                      <a16:colId xmlns:a16="http://schemas.microsoft.com/office/drawing/2014/main" val="1710653079"/>
                    </a:ext>
                  </a:extLst>
                </a:gridCol>
                <a:gridCol w="2595034">
                  <a:extLst>
                    <a:ext uri="{9D8B030D-6E8A-4147-A177-3AD203B41FA5}">
                      <a16:colId xmlns:a16="http://schemas.microsoft.com/office/drawing/2014/main" val="2018887769"/>
                    </a:ext>
                  </a:extLst>
                </a:gridCol>
                <a:gridCol w="2595033">
                  <a:extLst>
                    <a:ext uri="{9D8B030D-6E8A-4147-A177-3AD203B41FA5}">
                      <a16:colId xmlns:a16="http://schemas.microsoft.com/office/drawing/2014/main" val="2187979606"/>
                    </a:ext>
                  </a:extLst>
                </a:gridCol>
                <a:gridCol w="2064155">
                  <a:extLst>
                    <a:ext uri="{9D8B030D-6E8A-4147-A177-3AD203B41FA5}">
                      <a16:colId xmlns:a16="http://schemas.microsoft.com/office/drawing/2014/main" val="1452156219"/>
                    </a:ext>
                  </a:extLst>
                </a:gridCol>
                <a:gridCol w="2064155">
                  <a:extLst>
                    <a:ext uri="{9D8B030D-6E8A-4147-A177-3AD203B41FA5}">
                      <a16:colId xmlns:a16="http://schemas.microsoft.com/office/drawing/2014/main" val="1318983958"/>
                    </a:ext>
                  </a:extLst>
                </a:gridCol>
                <a:gridCol w="2064155">
                  <a:extLst>
                    <a:ext uri="{9D8B030D-6E8A-4147-A177-3AD203B41FA5}">
                      <a16:colId xmlns:a16="http://schemas.microsoft.com/office/drawing/2014/main" val="916134231"/>
                    </a:ext>
                  </a:extLst>
                </a:gridCol>
              </a:tblGrid>
              <a:tr h="1622341">
                <a:tc>
                  <a:txBody>
                    <a:bodyPr/>
                    <a:lstStyle/>
                    <a:p>
                      <a:r>
                        <a:rPr lang="en-US" altLang="zh-CN" sz="4000" dirty="0"/>
                        <a:t>         Model</a:t>
                      </a:r>
                    </a:p>
                    <a:p>
                      <a:r>
                        <a:rPr lang="en-US" altLang="zh-CN" sz="4000" dirty="0"/>
                        <a:t>Pre</a:t>
                      </a:r>
                    </a:p>
                    <a:p>
                      <a:r>
                        <a:rPr lang="en-US" altLang="zh-CN" sz="4000" dirty="0"/>
                        <a:t>diction</a:t>
                      </a:r>
                      <a:endParaRPr lang="zh-CN" altLang="en-US" sz="4000" dirty="0"/>
                    </a:p>
                  </a:txBody>
                  <a:tcPr>
                    <a:lnTlToBr w="12700" cap="flat" cmpd="sng" algn="ctr">
                      <a:solidFill>
                        <a:schemeClr val="tx1"/>
                      </a:solidFill>
                      <a:prstDash val="solid"/>
                      <a:round/>
                      <a:headEnd type="none" w="med" len="med"/>
                      <a:tailEnd type="none" w="med" len="med"/>
                    </a:lnTlToBr>
                  </a:tcPr>
                </a:tc>
                <a:tc gridSpan="3">
                  <a:txBody>
                    <a:bodyPr/>
                    <a:lstStyle/>
                    <a:p>
                      <a:pPr algn="ctr"/>
                      <a:r>
                        <a:rPr lang="en-US" altLang="zh-CN" sz="4000" dirty="0"/>
                        <a:t>Individual and pipeline model </a:t>
                      </a:r>
                      <a:r>
                        <a:rPr lang="en-US" altLang="zh-CN" sz="3600" dirty="0"/>
                        <a:t>(Precision/Recall/F1)</a:t>
                      </a:r>
                      <a:endParaRPr lang="zh-CN" altLang="en-US" sz="3600"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4000" dirty="0"/>
                        <a:t>Parameter sharing </a:t>
                      </a:r>
                    </a:p>
                    <a:p>
                      <a:pPr algn="ctr"/>
                      <a:r>
                        <a:rPr lang="en-US" altLang="zh-CN" sz="4000" dirty="0"/>
                        <a:t>model</a:t>
                      </a:r>
                    </a:p>
                    <a:p>
                      <a:pPr marL="0" marR="0" lvl="0" indent="0" algn="ctr" defTabSz="2086212" rtl="0" eaLnBrk="1" fontAlgn="auto" latinLnBrk="0" hangingPunct="1">
                        <a:lnSpc>
                          <a:spcPct val="100000"/>
                        </a:lnSpc>
                        <a:spcBef>
                          <a:spcPts val="0"/>
                        </a:spcBef>
                        <a:spcAft>
                          <a:spcPts val="0"/>
                        </a:spcAft>
                        <a:buClrTx/>
                        <a:buSzTx/>
                        <a:buFontTx/>
                        <a:buNone/>
                        <a:tabLst/>
                        <a:defRPr/>
                      </a:pPr>
                      <a:r>
                        <a:rPr lang="en-US" altLang="zh-CN" sz="4000" dirty="0"/>
                        <a:t>(Precision/Recall/F1)</a:t>
                      </a:r>
                      <a:endParaRPr lang="zh-CN" altLang="en-US" sz="4000"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4000" dirty="0"/>
                        <a:t>Absolute </a:t>
                      </a:r>
                    </a:p>
                    <a:p>
                      <a:pPr algn="ctr"/>
                      <a:r>
                        <a:rPr lang="en-US" altLang="zh-CN" sz="4000" dirty="0"/>
                        <a:t>Difference</a:t>
                      </a:r>
                    </a:p>
                    <a:p>
                      <a:pPr algn="ctr"/>
                      <a:r>
                        <a:rPr lang="en-US" altLang="zh-CN" sz="4000" dirty="0"/>
                        <a:t>(%)</a:t>
                      </a:r>
                      <a:endParaRPr lang="zh-CN" altLang="en-US" sz="4000" dirty="0"/>
                    </a:p>
                  </a:txBody>
                  <a:tcPr>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0745213"/>
                  </a:ext>
                </a:extLst>
              </a:tr>
              <a:tr h="867764">
                <a:tc>
                  <a:txBody>
                    <a:bodyPr/>
                    <a:lstStyle/>
                    <a:p>
                      <a:pPr algn="ctr"/>
                      <a:r>
                        <a:rPr lang="en-US" altLang="zh-CN" sz="4000" dirty="0"/>
                        <a:t>NER</a:t>
                      </a:r>
                      <a:endParaRPr lang="zh-CN" altLang="en-US" sz="40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4000" dirty="0"/>
                        <a:t>0.79</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0.80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0.793</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0.79</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0.80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0.793</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678739"/>
                  </a:ext>
                </a:extLst>
              </a:tr>
              <a:tr h="867764">
                <a:tc>
                  <a:txBody>
                    <a:bodyPr/>
                    <a:lstStyle/>
                    <a:p>
                      <a:pPr algn="ctr"/>
                      <a:r>
                        <a:rPr lang="en-US" altLang="zh-CN" sz="4000" dirty="0"/>
                        <a:t>RE</a:t>
                      </a:r>
                      <a:endParaRPr lang="zh-CN" altLang="en-US" sz="40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4000" dirty="0"/>
                        <a:t>0.94</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0.94</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0.942</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0.95</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0.95</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0.952</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864828"/>
                  </a:ext>
                </a:extLst>
              </a:tr>
              <a:tr h="867764">
                <a:tc>
                  <a:txBody>
                    <a:bodyPr/>
                    <a:lstStyle/>
                    <a:p>
                      <a:pPr algn="ctr"/>
                      <a:r>
                        <a:rPr lang="en-US" altLang="zh-CN" sz="4000" dirty="0"/>
                        <a:t>End-to-end</a:t>
                      </a:r>
                      <a:endParaRPr lang="zh-CN" altLang="en-US" sz="40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4000" dirty="0"/>
                        <a:t>0.99</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0.99</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0.985</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0.997</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1.0</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4000" dirty="0"/>
                        <a:t>1.2</a:t>
                      </a:r>
                      <a:endParaRPr lang="zh-CN" alt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543146"/>
                  </a:ext>
                </a:extLst>
              </a:tr>
            </a:tbl>
          </a:graphicData>
        </a:graphic>
      </p:graphicFrame>
      <p:sp>
        <p:nvSpPr>
          <p:cNvPr id="34" name="矩形 33">
            <a:extLst>
              <a:ext uri="{FF2B5EF4-FFF2-40B4-BE49-F238E27FC236}">
                <a16:creationId xmlns:a16="http://schemas.microsoft.com/office/drawing/2014/main" id="{9C6DB21A-4864-695A-31C8-5E4AB87E98D7}"/>
              </a:ext>
            </a:extLst>
          </p:cNvPr>
          <p:cNvSpPr/>
          <p:nvPr/>
        </p:nvSpPr>
        <p:spPr>
          <a:xfrm>
            <a:off x="156966" y="21148754"/>
            <a:ext cx="23777030" cy="144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828D4A3-59CA-E9FF-BD80-EAE7DA02D9EF}"/>
              </a:ext>
            </a:extLst>
          </p:cNvPr>
          <p:cNvSpPr/>
          <p:nvPr/>
        </p:nvSpPr>
        <p:spPr>
          <a:xfrm rot="5400000">
            <a:off x="15346285" y="21331199"/>
            <a:ext cx="17343439" cy="144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E7374C43-3F70-175A-8537-266894BAA79C}"/>
              </a:ext>
            </a:extLst>
          </p:cNvPr>
          <p:cNvSpPr txBox="1"/>
          <p:nvPr/>
        </p:nvSpPr>
        <p:spPr>
          <a:xfrm>
            <a:off x="24155102" y="26709460"/>
            <a:ext cx="18184413" cy="3293209"/>
          </a:xfrm>
          <a:prstGeom prst="rect">
            <a:avLst/>
          </a:prstGeom>
          <a:noFill/>
        </p:spPr>
        <p:txBody>
          <a:bodyPr wrap="square" rtlCol="0">
            <a:spAutoFit/>
          </a:bodyPr>
          <a:lstStyle/>
          <a:p>
            <a:r>
              <a:rPr lang="en-US" altLang="zh-CN" sz="2800" dirty="0">
                <a:solidFill>
                  <a:srgbClr val="0A2D50"/>
                </a:solidFill>
                <a:latin typeface="KingsBureauGrot-ThreeSeven"/>
              </a:rPr>
              <a:t>References </a:t>
            </a:r>
          </a:p>
          <a:p>
            <a:r>
              <a:rPr lang="en-US" altLang="zh-CN" sz="2000" dirty="0">
                <a:solidFill>
                  <a:srgbClr val="0A2D50"/>
                </a:solidFill>
                <a:latin typeface="KingsBureauGrot-ThreeSeven"/>
              </a:rPr>
              <a:t>[1] Henry, S., Buchan, K., </a:t>
            </a:r>
            <a:r>
              <a:rPr lang="en-US" altLang="zh-CN" sz="2000" dirty="0" err="1">
                <a:solidFill>
                  <a:srgbClr val="0A2D50"/>
                </a:solidFill>
                <a:latin typeface="KingsBureauGrot-ThreeSeven"/>
              </a:rPr>
              <a:t>Filannino</a:t>
            </a:r>
            <a:r>
              <a:rPr lang="en-US" altLang="zh-CN" sz="2000" dirty="0">
                <a:solidFill>
                  <a:srgbClr val="0A2D50"/>
                </a:solidFill>
                <a:latin typeface="KingsBureauGrot-ThreeSeven"/>
              </a:rPr>
              <a:t>, M., Stubbs, A., &amp; </a:t>
            </a:r>
            <a:r>
              <a:rPr lang="en-US" altLang="zh-CN" sz="2000" dirty="0" err="1">
                <a:solidFill>
                  <a:srgbClr val="0A2D50"/>
                </a:solidFill>
                <a:latin typeface="KingsBureauGrot-ThreeSeven"/>
              </a:rPr>
              <a:t>Uzuner</a:t>
            </a:r>
            <a:r>
              <a:rPr lang="en-US" altLang="zh-CN" sz="2000" dirty="0">
                <a:solidFill>
                  <a:srgbClr val="0A2D50"/>
                </a:solidFill>
                <a:latin typeface="KingsBureauGrot-ThreeSeven"/>
              </a:rPr>
              <a:t>, O. (2020). 2018 n2c2 shared task on adverse drug events and medication extraction in electronic health records. Journal of the American Medical Informatics Association, 27(1), 3-12.</a:t>
            </a:r>
          </a:p>
          <a:p>
            <a:r>
              <a:rPr lang="en-US" altLang="zh-CN" sz="2000" dirty="0">
                <a:solidFill>
                  <a:srgbClr val="0A2D50"/>
                </a:solidFill>
                <a:latin typeface="KingsBureauGrot-ThreeSeven"/>
              </a:rPr>
              <a:t>[2] Liu, X., He, P., Chen, W., &amp; Gao, J. (2019). Multi-task deep neural networks for natural language understanding. </a:t>
            </a:r>
            <a:r>
              <a:rPr lang="en-US" altLang="zh-CN" sz="2000" dirty="0" err="1">
                <a:solidFill>
                  <a:srgbClr val="0A2D50"/>
                </a:solidFill>
                <a:latin typeface="KingsBureauGrot-ThreeSeven"/>
              </a:rPr>
              <a:t>arXiv</a:t>
            </a:r>
            <a:r>
              <a:rPr lang="en-US" altLang="zh-CN" sz="2000" dirty="0">
                <a:solidFill>
                  <a:srgbClr val="0A2D50"/>
                </a:solidFill>
                <a:latin typeface="KingsBureauGrot-ThreeSeven"/>
              </a:rPr>
              <a:t> preprint arXiv:1901.11504.</a:t>
            </a:r>
          </a:p>
          <a:p>
            <a:r>
              <a:rPr lang="en-US" altLang="zh-CN" sz="2000" dirty="0">
                <a:solidFill>
                  <a:srgbClr val="0A2D50"/>
                </a:solidFill>
                <a:latin typeface="KingsBureauGrot-ThreeSeven"/>
              </a:rPr>
              <a:t>[3] Johnson, A. E., Pollard, T. J., Shen, L., Lehman, L. W. H., Feng, M., &amp; Mark, R. G. (2016). MIMIC-III, a freely accessible critical care database. Scientific data, 3(1), 1-9.</a:t>
            </a:r>
          </a:p>
          <a:p>
            <a:r>
              <a:rPr lang="en-US" altLang="zh-CN" sz="2000" dirty="0">
                <a:solidFill>
                  <a:srgbClr val="0A2D50"/>
                </a:solidFill>
                <a:latin typeface="KingsBureauGrot-ThreeSeven"/>
              </a:rPr>
              <a:t>[4] Ramshaw, L. A., &amp; Marcus, M. P. (1999). Text chunking using transformation-based learning. In Natural language processing using very large corpora (pp. 157-176). Dordrecht: Springer Netherlands.</a:t>
            </a:r>
          </a:p>
          <a:p>
            <a:r>
              <a:rPr lang="en-US" altLang="zh-CN" sz="2000" dirty="0">
                <a:solidFill>
                  <a:srgbClr val="0A2D50"/>
                </a:solidFill>
                <a:latin typeface="KingsBureauGrot-ThreeSeven"/>
              </a:rPr>
              <a:t>[5] Li, F., Liu, W., &amp; Yu, H. (2018). Extraction of information related to adverse drug events from electronic health record notes: design of an end-to-end model based on deep learning. JMIR medical informatics, 6(4), e12159.</a:t>
            </a:r>
          </a:p>
          <a:p>
            <a:r>
              <a:rPr lang="en-US" altLang="zh-CN" sz="2000" dirty="0">
                <a:solidFill>
                  <a:srgbClr val="0A2D50"/>
                </a:solidFill>
                <a:latin typeface="KingsBureauGrot-ThreeSeven"/>
              </a:rPr>
              <a:t>[6] Huang, Z., Xu, W., &amp; Yu, K. (2015). Bidirectional LSTM-CRF models for sequence tagging. </a:t>
            </a:r>
            <a:r>
              <a:rPr lang="en-US" altLang="zh-CN" sz="2000" dirty="0" err="1">
                <a:solidFill>
                  <a:srgbClr val="0A2D50"/>
                </a:solidFill>
                <a:latin typeface="KingsBureauGrot-ThreeSeven"/>
              </a:rPr>
              <a:t>arXiv</a:t>
            </a:r>
            <a:r>
              <a:rPr lang="en-US" altLang="zh-CN" sz="2000" dirty="0">
                <a:solidFill>
                  <a:srgbClr val="0A2D50"/>
                </a:solidFill>
                <a:latin typeface="KingsBureauGrot-ThreeSeven"/>
              </a:rPr>
              <a:t> 2015. </a:t>
            </a:r>
            <a:r>
              <a:rPr lang="en-US" altLang="zh-CN" sz="2000" dirty="0" err="1">
                <a:solidFill>
                  <a:srgbClr val="0A2D50"/>
                </a:solidFill>
                <a:latin typeface="KingsBureauGrot-ThreeSeven"/>
              </a:rPr>
              <a:t>arXiv</a:t>
            </a:r>
            <a:r>
              <a:rPr lang="en-US" altLang="zh-CN" sz="2000" dirty="0">
                <a:solidFill>
                  <a:srgbClr val="0A2D50"/>
                </a:solidFill>
                <a:latin typeface="KingsBureauGrot-ThreeSeven"/>
              </a:rPr>
              <a:t> preprint arXiv:1508.01991.</a:t>
            </a:r>
          </a:p>
        </p:txBody>
      </p:sp>
      <p:sp>
        <p:nvSpPr>
          <p:cNvPr id="39" name="文本框 38">
            <a:extLst>
              <a:ext uri="{FF2B5EF4-FFF2-40B4-BE49-F238E27FC236}">
                <a16:creationId xmlns:a16="http://schemas.microsoft.com/office/drawing/2014/main" id="{53BB1E73-5EE5-F584-6A95-D1F3AB379347}"/>
              </a:ext>
            </a:extLst>
          </p:cNvPr>
          <p:cNvSpPr txBox="1"/>
          <p:nvPr/>
        </p:nvSpPr>
        <p:spPr>
          <a:xfrm>
            <a:off x="24155102" y="18830380"/>
            <a:ext cx="18219452" cy="7879080"/>
          </a:xfrm>
          <a:prstGeom prst="rect">
            <a:avLst/>
          </a:prstGeom>
          <a:noFill/>
        </p:spPr>
        <p:txBody>
          <a:bodyPr wrap="square" rtlCol="0">
            <a:spAutoFit/>
          </a:bodyPr>
          <a:lstStyle/>
          <a:p>
            <a:r>
              <a:rPr lang="en-US" altLang="zh-CN" sz="6600" b="1" dirty="0">
                <a:solidFill>
                  <a:srgbClr val="0A2D50"/>
                </a:solidFill>
                <a:latin typeface="KingsBureauGrot-ThreeSeven"/>
              </a:rPr>
              <a:t>Discussion</a:t>
            </a:r>
          </a:p>
          <a:p>
            <a:pPr marL="571500" indent="-571500">
              <a:buFont typeface="Arial" panose="020B0604020202020204" pitchFamily="34" charset="0"/>
              <a:buChar char="•"/>
            </a:pPr>
            <a:r>
              <a:rPr lang="en-US" altLang="zh-CN" sz="4000" b="1" i="1" dirty="0">
                <a:solidFill>
                  <a:srgbClr val="0A2D50"/>
                </a:solidFill>
                <a:latin typeface="KingsBureauGrot-ThreeSeven"/>
              </a:rPr>
              <a:t>Strength:</a:t>
            </a:r>
            <a:r>
              <a:rPr lang="en-US" altLang="zh-CN" sz="4000" dirty="0">
                <a:solidFill>
                  <a:srgbClr val="0A2D50"/>
                </a:solidFill>
                <a:latin typeface="KingsBureauGrot-ThreeSeven"/>
              </a:rPr>
              <a:t> We evaluate the impact of parameter sharing, result shows joint learning did improve the result for RE and end-to-end system, Li et al. [5] used similar approach on extract ADEs and proved that joint learning can significantly improve the performance of ADE-related Information Extraction.</a:t>
            </a:r>
          </a:p>
          <a:p>
            <a:pPr marL="571500" indent="-571500">
              <a:buFont typeface="Arial" panose="020B0604020202020204" pitchFamily="34" charset="0"/>
              <a:buChar char="•"/>
            </a:pPr>
            <a:r>
              <a:rPr lang="en-US" altLang="zh-CN" sz="4000" b="1" i="1" dirty="0">
                <a:solidFill>
                  <a:srgbClr val="0A2D50"/>
                </a:solidFill>
                <a:latin typeface="KingsBureauGrot-ThreeSeven"/>
              </a:rPr>
              <a:t>Limitations:</a:t>
            </a:r>
            <a:r>
              <a:rPr lang="en-US" altLang="zh-CN" sz="4000" dirty="0">
                <a:solidFill>
                  <a:srgbClr val="0A2D50"/>
                </a:solidFill>
                <a:latin typeface="KingsBureauGrot-ThreeSeven"/>
              </a:rPr>
              <a:t> Compare our model with the current state-of-art models [1], we have a close f1-score measure to the top 10 groups’ result, our model could be improved by implementing with CRF layer or Attention mechanism. [6]</a:t>
            </a:r>
          </a:p>
          <a:p>
            <a:pPr marL="571500" indent="-571500">
              <a:buFont typeface="Arial" panose="020B0604020202020204" pitchFamily="34" charset="0"/>
              <a:buChar char="•"/>
            </a:pPr>
            <a:r>
              <a:rPr lang="en-US" altLang="zh-CN" sz="4000" dirty="0">
                <a:solidFill>
                  <a:srgbClr val="0A2D50"/>
                </a:solidFill>
                <a:latin typeface="KingsBureauGrot-ThreeSeven"/>
              </a:rPr>
              <a:t>We used a different end-to-end performance measure approach, which overestimates the real model performance, this is due to lack of negative example in training phase. If we could add a ‘No relation’ to relations, our negative relations can be correctly identified and produce a more reliable result.</a:t>
            </a:r>
          </a:p>
        </p:txBody>
      </p:sp>
      <p:sp>
        <p:nvSpPr>
          <p:cNvPr id="40" name="矩形 39">
            <a:extLst>
              <a:ext uri="{FF2B5EF4-FFF2-40B4-BE49-F238E27FC236}">
                <a16:creationId xmlns:a16="http://schemas.microsoft.com/office/drawing/2014/main" id="{B3A94A04-75CF-6B71-1588-E7B9AB3B1141}"/>
              </a:ext>
            </a:extLst>
          </p:cNvPr>
          <p:cNvSpPr/>
          <p:nvPr/>
        </p:nvSpPr>
        <p:spPr>
          <a:xfrm>
            <a:off x="24028586" y="18748768"/>
            <a:ext cx="18710647" cy="1445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C913E3C5-A1FE-4374-6C3A-99D0005B2CE2}"/>
              </a:ext>
            </a:extLst>
          </p:cNvPr>
          <p:cNvSpPr txBox="1"/>
          <p:nvPr/>
        </p:nvSpPr>
        <p:spPr>
          <a:xfrm>
            <a:off x="536734" y="29449296"/>
            <a:ext cx="18627566" cy="523220"/>
          </a:xfrm>
          <a:prstGeom prst="rect">
            <a:avLst/>
          </a:prstGeom>
          <a:noFill/>
        </p:spPr>
        <p:txBody>
          <a:bodyPr wrap="square" rtlCol="0">
            <a:spAutoFit/>
          </a:bodyPr>
          <a:lstStyle/>
          <a:p>
            <a:r>
              <a:rPr lang="en-US" altLang="zh-CN" sz="2800" i="1" dirty="0">
                <a:solidFill>
                  <a:srgbClr val="0A2D50"/>
                </a:solidFill>
                <a:latin typeface="KingsBureauGrot-ThreeSeven"/>
              </a:rPr>
              <a:t>Table 2: </a:t>
            </a:r>
            <a:r>
              <a:rPr lang="en-US" altLang="zh-CN" sz="2800" dirty="0">
                <a:solidFill>
                  <a:srgbClr val="0A2D50"/>
                </a:solidFill>
                <a:latin typeface="KingsBureauGrot-ThreeSeven"/>
              </a:rPr>
              <a:t>Performance measure of three tasks. NER: named entity recognition. RE: relation extraction</a:t>
            </a:r>
          </a:p>
        </p:txBody>
      </p:sp>
      <p:pic>
        <p:nvPicPr>
          <p:cNvPr id="3" name="图片 2">
            <a:extLst>
              <a:ext uri="{FF2B5EF4-FFF2-40B4-BE49-F238E27FC236}">
                <a16:creationId xmlns:a16="http://schemas.microsoft.com/office/drawing/2014/main" id="{511B2609-2A2D-3CBD-1D40-59E4B3A7A329}"/>
              </a:ext>
            </a:extLst>
          </p:cNvPr>
          <p:cNvPicPr>
            <a:picLocks noChangeAspect="1"/>
          </p:cNvPicPr>
          <p:nvPr/>
        </p:nvPicPr>
        <p:blipFill>
          <a:blip r:embed="rId4"/>
          <a:stretch>
            <a:fillRect/>
          </a:stretch>
        </p:blipFill>
        <p:spPr>
          <a:xfrm>
            <a:off x="536734" y="6118402"/>
            <a:ext cx="12888508" cy="6106628"/>
          </a:xfrm>
          <a:prstGeom prst="rect">
            <a:avLst/>
          </a:prstGeom>
        </p:spPr>
      </p:pic>
    </p:spTree>
    <p:extLst>
      <p:ext uri="{BB962C8B-B14F-4D97-AF65-F5344CB8AC3E}">
        <p14:creationId xmlns:p14="http://schemas.microsoft.com/office/powerpoint/2010/main" val="4267666534"/>
      </p:ext>
    </p:extLst>
  </p:cSld>
  <p:clrMapOvr>
    <a:masterClrMapping/>
  </p:clrMapOvr>
  <p:transition>
    <p:fade/>
  </p:transition>
</p:sld>
</file>

<file path=ppt/theme/theme1.xml><?xml version="1.0" encoding="utf-8"?>
<a:theme xmlns:a="http://schemas.openxmlformats.org/drawingml/2006/main" name="KCL-JULY2015">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C759D5D6D8F6438740F37125BCDC90" ma:contentTypeVersion="12" ma:contentTypeDescription="Create a new document." ma:contentTypeScope="" ma:versionID="056a4008392e2946120eb45979c2be17">
  <xsd:schema xmlns:xsd="http://www.w3.org/2001/XMLSchema" xmlns:xs="http://www.w3.org/2001/XMLSchema" xmlns:p="http://schemas.microsoft.com/office/2006/metadata/properties" xmlns:ns2="2953ddb7-f400-43b4-8901-e2d9988109ab" xmlns:ns3="eeb063a1-0bee-4885-98f2-1b22a334220e" targetNamespace="http://schemas.microsoft.com/office/2006/metadata/properties" ma:root="true" ma:fieldsID="9253b6042ec63dc4e9d4a819f3134c97" ns2:_="" ns3:_="">
    <xsd:import namespace="2953ddb7-f400-43b4-8901-e2d9988109ab"/>
    <xsd:import namespace="eeb063a1-0bee-4885-98f2-1b22a33422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3ddb7-f400-43b4-8901-e2d9988109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b063a1-0bee-4885-98f2-1b22a334220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EA3BEB-53E6-478A-94B5-E7DB1B820B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3ddb7-f400-43b4-8901-e2d9988109ab"/>
    <ds:schemaRef ds:uri="eeb063a1-0bee-4885-98f2-1b22a33422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47E170-8BF5-460B-AA6A-CB8743A9FB5A}">
  <ds:schemaRefs>
    <ds:schemaRef ds:uri="http://schemas.microsoft.com/sharepoint/v3/contenttype/forms"/>
  </ds:schemaRefs>
</ds:datastoreItem>
</file>

<file path=customXml/itemProps3.xml><?xml version="1.0" encoding="utf-8"?>
<ds:datastoreItem xmlns:ds="http://schemas.openxmlformats.org/officeDocument/2006/customXml" ds:itemID="{04BF5A59-022A-4EE4-9327-15489E63D1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KCL-4x3-JULY2015.thmx</Template>
  <TotalTime>1146</TotalTime>
  <Words>1006</Words>
  <Application>Microsoft Office PowerPoint</Application>
  <PresentationFormat>自定义</PresentationFormat>
  <Paragraphs>75</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Kings Caslon Display</vt:lpstr>
      <vt:lpstr>KingsBureauGrot FiveOne</vt:lpstr>
      <vt:lpstr>KingsBureauGrot-ThreeSeven</vt:lpstr>
      <vt:lpstr>Arial</vt:lpstr>
      <vt:lpstr>Calibri</vt:lpstr>
      <vt:lpstr>Georgia</vt:lpstr>
      <vt:lpstr>KCL-JULY2015</vt:lpstr>
      <vt:lpstr>PowerPoint 演示文稿</vt:lpstr>
    </vt:vector>
  </TitlesOfParts>
  <Company>DAY 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1</dc:creator>
  <cp:lastModifiedBy>Qingzhou Li</cp:lastModifiedBy>
  <cp:revision>54</cp:revision>
  <dcterms:created xsi:type="dcterms:W3CDTF">2015-07-17T13:33:29Z</dcterms:created>
  <dcterms:modified xsi:type="dcterms:W3CDTF">2023-08-22T11:23:27Z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0x010100D9C759D5D6D8F6438740F37125BCDC90</vt:lpwstr>
  </property>
</Properties>
</file>