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7" r:id="rId2"/>
    <p:sldMasterId id="2147483730" r:id="rId3"/>
  </p:sldMasterIdLst>
  <p:notesMasterIdLst>
    <p:notesMasterId r:id="rId81"/>
  </p:notesMasterIdLst>
  <p:handoutMasterIdLst>
    <p:handoutMasterId r:id="rId82"/>
  </p:handoutMasterIdLst>
  <p:sldIdLst>
    <p:sldId id="749" r:id="rId4"/>
    <p:sldId id="806" r:id="rId5"/>
    <p:sldId id="893" r:id="rId6"/>
    <p:sldId id="894" r:id="rId7"/>
    <p:sldId id="895" r:id="rId8"/>
    <p:sldId id="896" r:id="rId9"/>
    <p:sldId id="897" r:id="rId10"/>
    <p:sldId id="898" r:id="rId11"/>
    <p:sldId id="899" r:id="rId12"/>
    <p:sldId id="900" r:id="rId13"/>
    <p:sldId id="906" r:id="rId14"/>
    <p:sldId id="973" r:id="rId15"/>
    <p:sldId id="817" r:id="rId16"/>
    <p:sldId id="992" r:id="rId17"/>
    <p:sldId id="993" r:id="rId18"/>
    <p:sldId id="995" r:id="rId19"/>
    <p:sldId id="820" r:id="rId20"/>
    <p:sldId id="821" r:id="rId21"/>
    <p:sldId id="822" r:id="rId22"/>
    <p:sldId id="974" r:id="rId23"/>
    <p:sldId id="978" r:id="rId24"/>
    <p:sldId id="981" r:id="rId25"/>
    <p:sldId id="975" r:id="rId26"/>
    <p:sldId id="996" r:id="rId27"/>
    <p:sldId id="837" r:id="rId28"/>
    <p:sldId id="848" r:id="rId29"/>
    <p:sldId id="826" r:id="rId30"/>
    <p:sldId id="984" r:id="rId31"/>
    <p:sldId id="827" r:id="rId32"/>
    <p:sldId id="990" r:id="rId33"/>
    <p:sldId id="983" r:id="rId34"/>
    <p:sldId id="828" r:id="rId35"/>
    <p:sldId id="986" r:id="rId36"/>
    <p:sldId id="987" r:id="rId37"/>
    <p:sldId id="988" r:id="rId38"/>
    <p:sldId id="920" r:id="rId39"/>
    <p:sldId id="922" r:id="rId40"/>
    <p:sldId id="925" r:id="rId41"/>
    <p:sldId id="977" r:id="rId42"/>
    <p:sldId id="944" r:id="rId43"/>
    <p:sldId id="945" r:id="rId44"/>
    <p:sldId id="997" r:id="rId45"/>
    <p:sldId id="998" r:id="rId46"/>
    <p:sldId id="999" r:id="rId47"/>
    <p:sldId id="1000" r:id="rId48"/>
    <p:sldId id="1002" r:id="rId49"/>
    <p:sldId id="307" r:id="rId50"/>
    <p:sldId id="308" r:id="rId51"/>
    <p:sldId id="309" r:id="rId52"/>
    <p:sldId id="310" r:id="rId53"/>
    <p:sldId id="311" r:id="rId54"/>
    <p:sldId id="312" r:id="rId55"/>
    <p:sldId id="946" r:id="rId56"/>
    <p:sldId id="947" r:id="rId57"/>
    <p:sldId id="948" r:id="rId58"/>
    <p:sldId id="949" r:id="rId59"/>
    <p:sldId id="950" r:id="rId60"/>
    <p:sldId id="952" r:id="rId61"/>
    <p:sldId id="953" r:id="rId62"/>
    <p:sldId id="954" r:id="rId63"/>
    <p:sldId id="955" r:id="rId64"/>
    <p:sldId id="956" r:id="rId65"/>
    <p:sldId id="957" r:id="rId66"/>
    <p:sldId id="958" r:id="rId67"/>
    <p:sldId id="959" r:id="rId68"/>
    <p:sldId id="960" r:id="rId69"/>
    <p:sldId id="961" r:id="rId70"/>
    <p:sldId id="962" r:id="rId71"/>
    <p:sldId id="963" r:id="rId72"/>
    <p:sldId id="964" r:id="rId73"/>
    <p:sldId id="965" r:id="rId74"/>
    <p:sldId id="966" r:id="rId75"/>
    <p:sldId id="967" r:id="rId76"/>
    <p:sldId id="968" r:id="rId77"/>
    <p:sldId id="969" r:id="rId78"/>
    <p:sldId id="970" r:id="rId79"/>
    <p:sldId id="971" r:id="rId80"/>
  </p:sldIdLst>
  <p:sldSz cx="9144000" cy="6858000" type="screen4x3"/>
  <p:notesSz cx="6934200" cy="9398000"/>
  <p:custDataLst>
    <p:tags r:id="rId83"/>
  </p:custDataLst>
  <p:defaultTextStyle>
    <a:defPPr>
      <a:defRPr lang="en-US"/>
    </a:defPPr>
    <a:lvl1pPr algn="ctr" rtl="0" eaLnBrk="0" fontAlgn="base" hangingPunct="0">
      <a:spcBef>
        <a:spcPct val="20000"/>
      </a:spcBef>
      <a:spcAft>
        <a:spcPct val="0"/>
      </a:spcAft>
      <a:buClr>
        <a:srgbClr val="CC99FF"/>
      </a:buClr>
      <a:buFont typeface="Monotype Sorts" pitchFamily="2" charset="2"/>
      <a:defRPr kumimoji="1" sz="2800" kern="1200">
        <a:solidFill>
          <a:schemeClr val="tx1"/>
        </a:solidFill>
        <a:latin typeface="Times New Roman" pitchFamily="18" charset="0"/>
        <a:ea typeface="宋体" pitchFamily="2" charset="-122"/>
        <a:cs typeface="+mn-cs"/>
      </a:defRPr>
    </a:lvl1pPr>
    <a:lvl2pPr marL="457200" algn="ctr" rtl="0" eaLnBrk="0" fontAlgn="base" hangingPunct="0">
      <a:spcBef>
        <a:spcPct val="20000"/>
      </a:spcBef>
      <a:spcAft>
        <a:spcPct val="0"/>
      </a:spcAft>
      <a:buClr>
        <a:srgbClr val="CC99FF"/>
      </a:buClr>
      <a:buFont typeface="Monotype Sorts" pitchFamily="2" charset="2"/>
      <a:defRPr kumimoji="1" sz="2800" kern="1200">
        <a:solidFill>
          <a:schemeClr val="tx1"/>
        </a:solidFill>
        <a:latin typeface="Times New Roman" pitchFamily="18" charset="0"/>
        <a:ea typeface="宋体" pitchFamily="2" charset="-122"/>
        <a:cs typeface="+mn-cs"/>
      </a:defRPr>
    </a:lvl2pPr>
    <a:lvl3pPr marL="914400" algn="ctr" rtl="0" eaLnBrk="0" fontAlgn="base" hangingPunct="0">
      <a:spcBef>
        <a:spcPct val="20000"/>
      </a:spcBef>
      <a:spcAft>
        <a:spcPct val="0"/>
      </a:spcAft>
      <a:buClr>
        <a:srgbClr val="CC99FF"/>
      </a:buClr>
      <a:buFont typeface="Monotype Sorts" pitchFamily="2" charset="2"/>
      <a:defRPr kumimoji="1" sz="2800" kern="1200">
        <a:solidFill>
          <a:schemeClr val="tx1"/>
        </a:solidFill>
        <a:latin typeface="Times New Roman" pitchFamily="18" charset="0"/>
        <a:ea typeface="宋体" pitchFamily="2" charset="-122"/>
        <a:cs typeface="+mn-cs"/>
      </a:defRPr>
    </a:lvl3pPr>
    <a:lvl4pPr marL="1371600" algn="ctr" rtl="0" eaLnBrk="0" fontAlgn="base" hangingPunct="0">
      <a:spcBef>
        <a:spcPct val="20000"/>
      </a:spcBef>
      <a:spcAft>
        <a:spcPct val="0"/>
      </a:spcAft>
      <a:buClr>
        <a:srgbClr val="CC99FF"/>
      </a:buClr>
      <a:buFont typeface="Monotype Sorts" pitchFamily="2" charset="2"/>
      <a:defRPr kumimoji="1" sz="2800" kern="1200">
        <a:solidFill>
          <a:schemeClr val="tx1"/>
        </a:solidFill>
        <a:latin typeface="Times New Roman" pitchFamily="18" charset="0"/>
        <a:ea typeface="宋体" pitchFamily="2" charset="-122"/>
        <a:cs typeface="+mn-cs"/>
      </a:defRPr>
    </a:lvl4pPr>
    <a:lvl5pPr marL="1828800" algn="ctr" rtl="0" eaLnBrk="0" fontAlgn="base" hangingPunct="0">
      <a:spcBef>
        <a:spcPct val="20000"/>
      </a:spcBef>
      <a:spcAft>
        <a:spcPct val="0"/>
      </a:spcAft>
      <a:buClr>
        <a:srgbClr val="CC99FF"/>
      </a:buClr>
      <a:buFont typeface="Monotype Sorts" pitchFamily="2" charset="2"/>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FF00"/>
    <a:srgbClr val="00FFFF"/>
    <a:srgbClr val="FFFF00"/>
    <a:srgbClr val="FF7C80"/>
    <a:srgbClr val="FF00FF"/>
    <a:srgbClr val="FF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55431" autoAdjust="0"/>
  </p:normalViewPr>
  <p:slideViewPr>
    <p:cSldViewPr>
      <p:cViewPr varScale="1">
        <p:scale>
          <a:sx n="48" d="100"/>
          <a:sy n="48" d="100"/>
        </p:scale>
        <p:origin x="2458" y="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300" d="100"/>
        <a:sy n="300" d="100"/>
      </p:scale>
      <p:origin x="0" y="0"/>
    </p:cViewPr>
  </p:notesTextViewPr>
  <p:sorterViewPr>
    <p:cViewPr>
      <p:scale>
        <a:sx n="100" d="100"/>
        <a:sy n="100" d="100"/>
      </p:scale>
      <p:origin x="0" y="9144"/>
    </p:cViewPr>
  </p:sorterViewPr>
  <p:notesViewPr>
    <p:cSldViewPr>
      <p:cViewPr>
        <p:scale>
          <a:sx n="75" d="100"/>
          <a:sy n="75" d="100"/>
        </p:scale>
        <p:origin x="-150" y="960"/>
      </p:cViewPr>
      <p:guideLst>
        <p:guide orient="horz" pos="2960"/>
        <p:guide pos="2184"/>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presProps" Target="pres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ableStyles" Target="tableStyles.xml"/><Relationship Id="rId61" Type="http://schemas.openxmlformats.org/officeDocument/2006/relationships/slide" Target="slides/slide58.xml"/><Relationship Id="rId8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2.xml"/><Relationship Id="rId7" Type="http://schemas.openxmlformats.org/officeDocument/2006/relationships/slide" Target="slides/slide46.xml"/><Relationship Id="rId2" Type="http://schemas.openxmlformats.org/officeDocument/2006/relationships/slide" Target="slides/slide41.xml"/><Relationship Id="rId1" Type="http://schemas.openxmlformats.org/officeDocument/2006/relationships/slide" Target="slides/slide38.xml"/><Relationship Id="rId6" Type="http://schemas.openxmlformats.org/officeDocument/2006/relationships/slide" Target="slides/slide45.xml"/><Relationship Id="rId5" Type="http://schemas.openxmlformats.org/officeDocument/2006/relationships/slide" Target="slides/slide44.xml"/><Relationship Id="rId4" Type="http://schemas.openxmlformats.org/officeDocument/2006/relationships/slide" Target="slides/slide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sz="1200"/>
            </a:lvl1pPr>
          </a:lstStyle>
          <a:p>
            <a:pPr>
              <a:defRPr/>
            </a:pPr>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FontTx/>
              <a:buNone/>
              <a:defRPr sz="1200"/>
            </a:lvl1pPr>
          </a:lstStyle>
          <a:p>
            <a:pPr>
              <a:defRPr/>
            </a:pPr>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200"/>
            </a:lvl1pPr>
          </a:lstStyle>
          <a:p>
            <a:pPr>
              <a:defRPr/>
            </a:pPr>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FontTx/>
              <a:buNone/>
              <a:defRPr sz="1200"/>
            </a:lvl1pPr>
          </a:lstStyle>
          <a:p>
            <a:pPr>
              <a:defRPr/>
            </a:pPr>
            <a:fld id="{FBFA985B-9B0C-4532-9BD7-2520BAA5B463}" type="slidenum">
              <a:rPr lang="zh-CN" altLang="en-US"/>
              <a:pPr>
                <a:defRPr/>
              </a:pPr>
              <a:t>‹#›</a:t>
            </a:fld>
            <a:endParaRPr lang="en-US" altLang="zh-CN"/>
          </a:p>
        </p:txBody>
      </p:sp>
    </p:spTree>
    <p:extLst>
      <p:ext uri="{BB962C8B-B14F-4D97-AF65-F5344CB8AC3E}">
        <p14:creationId xmlns:p14="http://schemas.microsoft.com/office/powerpoint/2010/main" val="17827115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kumimoji="0" sz="1200"/>
            </a:lvl1pPr>
          </a:lstStyle>
          <a:p>
            <a:pPr>
              <a:defRPr/>
            </a:pPr>
            <a:endParaRPr lang="zh-CN" altLang="en-US"/>
          </a:p>
        </p:txBody>
      </p:sp>
      <p:sp>
        <p:nvSpPr>
          <p:cNvPr id="57347"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FontTx/>
              <a:buNone/>
              <a:defRPr kumimoji="0" sz="1200"/>
            </a:lvl1pPr>
          </a:lstStyle>
          <a:p>
            <a:pPr>
              <a:defRPr/>
            </a:pPr>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kumimoji="0" sz="1200"/>
            </a:lvl1pPr>
          </a:lstStyle>
          <a:p>
            <a:pPr>
              <a:defRPr/>
            </a:pPr>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FontTx/>
              <a:buNone/>
              <a:defRPr kumimoji="0" sz="1200"/>
            </a:lvl1pPr>
          </a:lstStyle>
          <a:p>
            <a:pPr>
              <a:defRPr/>
            </a:pPr>
            <a:fld id="{19097359-7AD8-448D-8DCE-A8533E478EEA}" type="slidenum">
              <a:rPr lang="zh-CN" altLang="en-US"/>
              <a:pPr>
                <a:defRPr/>
              </a:pPr>
              <a:t>‹#›</a:t>
            </a:fld>
            <a:endParaRPr lang="en-US" altLang="zh-CN"/>
          </a:p>
        </p:txBody>
      </p:sp>
    </p:spTree>
    <p:extLst>
      <p:ext uri="{BB962C8B-B14F-4D97-AF65-F5344CB8AC3E}">
        <p14:creationId xmlns:p14="http://schemas.microsoft.com/office/powerpoint/2010/main" val="4144158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1017D21-E961-4F32-B112-DD8E0949E228}" type="slidenum">
              <a:rPr lang="zh-CN" altLang="en-US" smtClean="0"/>
              <a:pPr/>
              <a:t>1</a:t>
            </a:fld>
            <a:endParaRPr lang="en-US" altLang="zh-CN"/>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a:p>
        </p:txBody>
      </p:sp>
    </p:spTree>
    <p:extLst>
      <p:ext uri="{BB962C8B-B14F-4D97-AF65-F5344CB8AC3E}">
        <p14:creationId xmlns:p14="http://schemas.microsoft.com/office/powerpoint/2010/main" val="3789651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10</a:t>
            </a:fld>
            <a:endParaRPr lang="en-US" altLang="zh-CN"/>
          </a:p>
        </p:txBody>
      </p:sp>
    </p:spTree>
    <p:extLst>
      <p:ext uri="{BB962C8B-B14F-4D97-AF65-F5344CB8AC3E}">
        <p14:creationId xmlns:p14="http://schemas.microsoft.com/office/powerpoint/2010/main" val="724392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11</a:t>
            </a:fld>
            <a:endParaRPr lang="en-US" altLang="zh-CN"/>
          </a:p>
        </p:txBody>
      </p:sp>
    </p:spTree>
    <p:extLst>
      <p:ext uri="{BB962C8B-B14F-4D97-AF65-F5344CB8AC3E}">
        <p14:creationId xmlns:p14="http://schemas.microsoft.com/office/powerpoint/2010/main" val="3518404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12</a:t>
            </a:fld>
            <a:endParaRPr lang="en-US" altLang="zh-CN"/>
          </a:p>
        </p:txBody>
      </p:sp>
    </p:spTree>
    <p:extLst>
      <p:ext uri="{BB962C8B-B14F-4D97-AF65-F5344CB8AC3E}">
        <p14:creationId xmlns:p14="http://schemas.microsoft.com/office/powerpoint/2010/main" val="688601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13</a:t>
            </a:fld>
            <a:endParaRPr lang="en-US" altLang="zh-CN"/>
          </a:p>
        </p:txBody>
      </p:sp>
    </p:spTree>
    <p:extLst>
      <p:ext uri="{BB962C8B-B14F-4D97-AF65-F5344CB8AC3E}">
        <p14:creationId xmlns:p14="http://schemas.microsoft.com/office/powerpoint/2010/main" val="3606643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14</a:t>
            </a:fld>
            <a:endParaRPr lang="en-US" altLang="zh-CN"/>
          </a:p>
        </p:txBody>
      </p:sp>
    </p:spTree>
    <p:extLst>
      <p:ext uri="{BB962C8B-B14F-4D97-AF65-F5344CB8AC3E}">
        <p14:creationId xmlns:p14="http://schemas.microsoft.com/office/powerpoint/2010/main" val="2559137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9097359-7AD8-448D-8DCE-A8533E478EEA}" type="slidenum">
              <a:rPr lang="zh-CN" altLang="en-US" smtClean="0"/>
              <a:pPr>
                <a:defRPr/>
              </a:pPr>
              <a:t>15</a:t>
            </a:fld>
            <a:endParaRPr lang="en-US" altLang="zh-CN"/>
          </a:p>
        </p:txBody>
      </p:sp>
    </p:spTree>
    <p:extLst>
      <p:ext uri="{BB962C8B-B14F-4D97-AF65-F5344CB8AC3E}">
        <p14:creationId xmlns:p14="http://schemas.microsoft.com/office/powerpoint/2010/main" val="299281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16</a:t>
            </a:fld>
            <a:endParaRPr lang="en-US" altLang="zh-CN"/>
          </a:p>
        </p:txBody>
      </p:sp>
    </p:spTree>
    <p:extLst>
      <p:ext uri="{BB962C8B-B14F-4D97-AF65-F5344CB8AC3E}">
        <p14:creationId xmlns:p14="http://schemas.microsoft.com/office/powerpoint/2010/main" val="1711722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17</a:t>
            </a:fld>
            <a:endParaRPr lang="en-US" altLang="zh-CN"/>
          </a:p>
        </p:txBody>
      </p:sp>
    </p:spTree>
    <p:extLst>
      <p:ext uri="{BB962C8B-B14F-4D97-AF65-F5344CB8AC3E}">
        <p14:creationId xmlns:p14="http://schemas.microsoft.com/office/powerpoint/2010/main" val="1028643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18</a:t>
            </a:fld>
            <a:endParaRPr lang="en-US" altLang="zh-CN"/>
          </a:p>
        </p:txBody>
      </p:sp>
    </p:spTree>
    <p:extLst>
      <p:ext uri="{BB962C8B-B14F-4D97-AF65-F5344CB8AC3E}">
        <p14:creationId xmlns:p14="http://schemas.microsoft.com/office/powerpoint/2010/main" val="3531408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19</a:t>
            </a:fld>
            <a:endParaRPr lang="en-US" altLang="zh-CN"/>
          </a:p>
        </p:txBody>
      </p:sp>
    </p:spTree>
    <p:extLst>
      <p:ext uri="{BB962C8B-B14F-4D97-AF65-F5344CB8AC3E}">
        <p14:creationId xmlns:p14="http://schemas.microsoft.com/office/powerpoint/2010/main" val="60807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2</a:t>
            </a:fld>
            <a:endParaRPr lang="en-US" altLang="zh-CN"/>
          </a:p>
        </p:txBody>
      </p:sp>
    </p:spTree>
    <p:extLst>
      <p:ext uri="{BB962C8B-B14F-4D97-AF65-F5344CB8AC3E}">
        <p14:creationId xmlns:p14="http://schemas.microsoft.com/office/powerpoint/2010/main" val="3277810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20</a:t>
            </a:fld>
            <a:endParaRPr lang="en-US" altLang="zh-CN"/>
          </a:p>
        </p:txBody>
      </p:sp>
    </p:spTree>
    <p:extLst>
      <p:ext uri="{BB962C8B-B14F-4D97-AF65-F5344CB8AC3E}">
        <p14:creationId xmlns:p14="http://schemas.microsoft.com/office/powerpoint/2010/main" val="3146225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9097359-7AD8-448D-8DCE-A8533E478EEA}" type="slidenum">
              <a:rPr lang="zh-CN" altLang="en-US" smtClean="0"/>
              <a:pPr>
                <a:defRPr/>
              </a:pPr>
              <a:t>21</a:t>
            </a:fld>
            <a:endParaRPr lang="en-US" altLang="zh-CN"/>
          </a:p>
        </p:txBody>
      </p:sp>
    </p:spTree>
    <p:extLst>
      <p:ext uri="{BB962C8B-B14F-4D97-AF65-F5344CB8AC3E}">
        <p14:creationId xmlns:p14="http://schemas.microsoft.com/office/powerpoint/2010/main" val="373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22</a:t>
            </a:fld>
            <a:endParaRPr lang="en-US" altLang="zh-CN"/>
          </a:p>
        </p:txBody>
      </p:sp>
    </p:spTree>
    <p:extLst>
      <p:ext uri="{BB962C8B-B14F-4D97-AF65-F5344CB8AC3E}">
        <p14:creationId xmlns:p14="http://schemas.microsoft.com/office/powerpoint/2010/main" val="270750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23</a:t>
            </a:fld>
            <a:endParaRPr lang="en-US" altLang="zh-CN"/>
          </a:p>
        </p:txBody>
      </p:sp>
    </p:spTree>
    <p:extLst>
      <p:ext uri="{BB962C8B-B14F-4D97-AF65-F5344CB8AC3E}">
        <p14:creationId xmlns:p14="http://schemas.microsoft.com/office/powerpoint/2010/main" val="2012170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9097359-7AD8-448D-8DCE-A8533E478EEA}" type="slidenum">
              <a:rPr lang="zh-CN" altLang="en-US" smtClean="0"/>
              <a:pPr>
                <a:defRPr/>
              </a:pPr>
              <a:t>24</a:t>
            </a:fld>
            <a:endParaRPr lang="en-US" altLang="zh-CN"/>
          </a:p>
        </p:txBody>
      </p:sp>
    </p:spTree>
    <p:extLst>
      <p:ext uri="{BB962C8B-B14F-4D97-AF65-F5344CB8AC3E}">
        <p14:creationId xmlns:p14="http://schemas.microsoft.com/office/powerpoint/2010/main" val="1270004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7C7F907-0532-4A0E-A890-4AF09D56AF7F}" type="slidenum">
              <a:rPr lang="zh-CN" altLang="en-US" smtClean="0"/>
              <a:pPr/>
              <a:t>25</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pPr eaLnBrk="1" hangingPunct="1">
              <a:spcBef>
                <a:spcPct val="10000"/>
              </a:spcBef>
              <a:spcAft>
                <a:spcPct val="10000"/>
              </a:spcAft>
            </a:pPr>
            <a:endParaRPr lang="zh-CN" altLang="en-US" sz="1000" b="1" dirty="0"/>
          </a:p>
        </p:txBody>
      </p:sp>
    </p:spTree>
    <p:extLst>
      <p:ext uri="{BB962C8B-B14F-4D97-AF65-F5344CB8AC3E}">
        <p14:creationId xmlns:p14="http://schemas.microsoft.com/office/powerpoint/2010/main" val="1463869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04935BF-833A-4426-9CFA-6F12CAF7F6DD}" type="slidenum">
              <a:rPr lang="zh-CN" altLang="en-US" smtClean="0"/>
              <a:pPr/>
              <a:t>26</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w="9525"/>
        </p:spPr>
        <p:txBody>
          <a:bodyPr/>
          <a:lstStyle/>
          <a:p>
            <a:pPr eaLnBrk="1" hangingPunct="1"/>
            <a:endParaRPr lang="zh-CN" altLang="en-US" dirty="0"/>
          </a:p>
        </p:txBody>
      </p:sp>
    </p:spTree>
    <p:extLst>
      <p:ext uri="{BB962C8B-B14F-4D97-AF65-F5344CB8AC3E}">
        <p14:creationId xmlns:p14="http://schemas.microsoft.com/office/powerpoint/2010/main" val="188466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9083477-7FF2-439A-A13E-326634E35320}" type="slidenum">
              <a:rPr lang="zh-CN" altLang="en-US" smtClean="0"/>
              <a:pPr/>
              <a:t>27</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p:spPr>
        <p:txBody>
          <a:bodyPr/>
          <a:lstStyle/>
          <a:p>
            <a:pPr eaLnBrk="1" hangingPunct="1"/>
            <a:endParaRPr lang="zh-CN" altLang="en-US" dirty="0"/>
          </a:p>
        </p:txBody>
      </p:sp>
    </p:spTree>
    <p:extLst>
      <p:ext uri="{BB962C8B-B14F-4D97-AF65-F5344CB8AC3E}">
        <p14:creationId xmlns:p14="http://schemas.microsoft.com/office/powerpoint/2010/main" val="1395203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2F31F2-6D5F-40F5-A2E8-31E24D9B4F00}" type="slidenum">
              <a:rPr kumimoji="0" lang="zh-CN" altLang="en-US" smtClean="0">
                <a:solidFill>
                  <a:srgbClr val="000000"/>
                </a:solidFill>
              </a:rPr>
              <a:pPr>
                <a:spcBef>
                  <a:spcPct val="0"/>
                </a:spcBef>
              </a:pPr>
              <a:t>28</a:t>
            </a:fld>
            <a:endParaRPr kumimoji="0" lang="en-US" altLang="zh-CN">
              <a:solidFill>
                <a:srgbClr val="000000"/>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1640666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29</a:t>
            </a:fld>
            <a:endParaRPr lang="en-US" altLang="zh-CN"/>
          </a:p>
        </p:txBody>
      </p:sp>
    </p:spTree>
    <p:extLst>
      <p:ext uri="{BB962C8B-B14F-4D97-AF65-F5344CB8AC3E}">
        <p14:creationId xmlns:p14="http://schemas.microsoft.com/office/powerpoint/2010/main" val="1490799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3</a:t>
            </a:fld>
            <a:endParaRPr lang="en-US" altLang="zh-CN"/>
          </a:p>
        </p:txBody>
      </p:sp>
    </p:spTree>
    <p:extLst>
      <p:ext uri="{BB962C8B-B14F-4D97-AF65-F5344CB8AC3E}">
        <p14:creationId xmlns:p14="http://schemas.microsoft.com/office/powerpoint/2010/main" val="2489094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021E77-6A2E-479E-9A1C-3D96A609D15C}" type="slidenum">
              <a:rPr kumimoji="0" lang="zh-CN" altLang="en-US" smtClean="0">
                <a:solidFill>
                  <a:srgbClr val="000000"/>
                </a:solidFill>
              </a:rPr>
              <a:pPr>
                <a:spcBef>
                  <a:spcPct val="0"/>
                </a:spcBef>
              </a:pPr>
              <a:t>30</a:t>
            </a:fld>
            <a:endParaRPr kumimoji="0" lang="en-US" altLang="zh-CN">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lnSpc>
                <a:spcPct val="110000"/>
              </a:lnSpc>
              <a:spcBef>
                <a:spcPct val="0"/>
              </a:spcBef>
            </a:pPr>
            <a:endParaRPr lang="zh-CN" altLang="en-US" dirty="0"/>
          </a:p>
        </p:txBody>
      </p:sp>
    </p:spTree>
    <p:extLst>
      <p:ext uri="{BB962C8B-B14F-4D97-AF65-F5344CB8AC3E}">
        <p14:creationId xmlns:p14="http://schemas.microsoft.com/office/powerpoint/2010/main" val="2213908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227C212-7EE1-4BBF-9343-099155F2A9A5}" type="slidenum">
              <a:rPr kumimoji="0" lang="zh-CN" altLang="en-US" smtClean="0">
                <a:solidFill>
                  <a:srgbClr val="000000"/>
                </a:solidFill>
              </a:rPr>
              <a:pPr>
                <a:spcBef>
                  <a:spcPct val="0"/>
                </a:spcBef>
              </a:pPr>
              <a:t>31</a:t>
            </a:fld>
            <a:endParaRPr kumimoji="0" lang="en-US" altLang="zh-CN">
              <a:solidFill>
                <a:srgbClr val="000000"/>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lnSpc>
                <a:spcPct val="110000"/>
              </a:lnSpc>
              <a:spcBef>
                <a:spcPct val="0"/>
              </a:spcBef>
            </a:pPr>
            <a:endParaRPr lang="zh-CN" altLang="en-US" dirty="0"/>
          </a:p>
        </p:txBody>
      </p:sp>
    </p:spTree>
    <p:extLst>
      <p:ext uri="{BB962C8B-B14F-4D97-AF65-F5344CB8AC3E}">
        <p14:creationId xmlns:p14="http://schemas.microsoft.com/office/powerpoint/2010/main" val="1965852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32</a:t>
            </a:fld>
            <a:endParaRPr lang="en-US" altLang="zh-CN"/>
          </a:p>
        </p:txBody>
      </p:sp>
    </p:spTree>
    <p:extLst>
      <p:ext uri="{BB962C8B-B14F-4D97-AF65-F5344CB8AC3E}">
        <p14:creationId xmlns:p14="http://schemas.microsoft.com/office/powerpoint/2010/main" val="1144184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88C0C3-1821-4208-A37F-C616A6A8F782}" type="slidenum">
              <a:rPr kumimoji="0" lang="zh-CN" altLang="en-US" smtClean="0">
                <a:solidFill>
                  <a:srgbClr val="000000"/>
                </a:solidFill>
              </a:rPr>
              <a:pPr>
                <a:spcBef>
                  <a:spcPct val="0"/>
                </a:spcBef>
              </a:pPr>
              <a:t>33</a:t>
            </a:fld>
            <a:endParaRPr kumimoji="0" lang="en-US" altLang="zh-CN">
              <a:solidFill>
                <a:srgbClr val="000000"/>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lnSpc>
                <a:spcPct val="110000"/>
              </a:lnSpc>
              <a:spcBef>
                <a:spcPct val="0"/>
              </a:spcBef>
            </a:pPr>
            <a:endParaRPr lang="zh-CN" altLang="en-US" dirty="0"/>
          </a:p>
        </p:txBody>
      </p:sp>
    </p:spTree>
    <p:extLst>
      <p:ext uri="{BB962C8B-B14F-4D97-AF65-F5344CB8AC3E}">
        <p14:creationId xmlns:p14="http://schemas.microsoft.com/office/powerpoint/2010/main" val="952348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783BAF7-A756-4D0D-9B52-202F10560278}" type="slidenum">
              <a:rPr kumimoji="0" lang="zh-CN" altLang="en-US" smtClean="0">
                <a:solidFill>
                  <a:srgbClr val="000000"/>
                </a:solidFill>
              </a:rPr>
              <a:pPr>
                <a:spcBef>
                  <a:spcPct val="0"/>
                </a:spcBef>
              </a:pPr>
              <a:t>34</a:t>
            </a:fld>
            <a:endParaRPr kumimoji="0" lang="en-US" altLang="zh-CN">
              <a:solidFill>
                <a:srgbClr val="000000"/>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1650119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233982-2744-4537-83DD-C979DA94AF36}" type="slidenum">
              <a:rPr kumimoji="0" lang="zh-CN" altLang="en-US" smtClean="0">
                <a:solidFill>
                  <a:srgbClr val="000000"/>
                </a:solidFill>
              </a:rPr>
              <a:pPr>
                <a:spcBef>
                  <a:spcPct val="0"/>
                </a:spcBef>
              </a:pPr>
              <a:t>35</a:t>
            </a:fld>
            <a:endParaRPr kumimoji="0" lang="en-US" altLang="zh-CN">
              <a:solidFill>
                <a:srgbClr val="000000"/>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3112247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36</a:t>
            </a:fld>
            <a:endParaRPr lang="en-US" altLang="zh-CN"/>
          </a:p>
        </p:txBody>
      </p:sp>
    </p:spTree>
    <p:extLst>
      <p:ext uri="{BB962C8B-B14F-4D97-AF65-F5344CB8AC3E}">
        <p14:creationId xmlns:p14="http://schemas.microsoft.com/office/powerpoint/2010/main" val="24258200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A3DC9C7-681B-4C21-A185-1EB9D9DD3D09}" type="slidenum">
              <a:rPr lang="zh-CN" altLang="en-US" smtClean="0">
                <a:solidFill>
                  <a:prstClr val="black"/>
                </a:solidFill>
              </a:rPr>
              <a:pPr/>
              <a:t>37</a:t>
            </a:fld>
            <a:endParaRPr lang="en-US" altLang="zh-CN">
              <a:solidFill>
                <a:prstClr val="black"/>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p:spPr>
        <p:txBody>
          <a:bodyPr/>
          <a:lstStyle/>
          <a:p>
            <a:pPr eaLnBrk="1" hangingPunct="1"/>
            <a:endParaRPr lang="zh-CN" altLang="en-US" dirty="0"/>
          </a:p>
        </p:txBody>
      </p:sp>
    </p:spTree>
    <p:extLst>
      <p:ext uri="{BB962C8B-B14F-4D97-AF65-F5344CB8AC3E}">
        <p14:creationId xmlns:p14="http://schemas.microsoft.com/office/powerpoint/2010/main" val="38679003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38</a:t>
            </a:fld>
            <a:endParaRPr lang="en-US" altLang="zh-CN"/>
          </a:p>
        </p:txBody>
      </p:sp>
    </p:spTree>
    <p:extLst>
      <p:ext uri="{BB962C8B-B14F-4D97-AF65-F5344CB8AC3E}">
        <p14:creationId xmlns:p14="http://schemas.microsoft.com/office/powerpoint/2010/main" val="41337078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39</a:t>
            </a:fld>
            <a:endParaRPr lang="en-US" altLang="zh-CN"/>
          </a:p>
        </p:txBody>
      </p:sp>
    </p:spTree>
    <p:extLst>
      <p:ext uri="{BB962C8B-B14F-4D97-AF65-F5344CB8AC3E}">
        <p14:creationId xmlns:p14="http://schemas.microsoft.com/office/powerpoint/2010/main" val="2142253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a:t>
            </a:fld>
            <a:endParaRPr lang="en-US" altLang="zh-CN"/>
          </a:p>
        </p:txBody>
      </p:sp>
    </p:spTree>
    <p:extLst>
      <p:ext uri="{BB962C8B-B14F-4D97-AF65-F5344CB8AC3E}">
        <p14:creationId xmlns:p14="http://schemas.microsoft.com/office/powerpoint/2010/main" val="1841506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40</a:t>
            </a:fld>
            <a:endParaRPr lang="en-US" altLang="zh-CN"/>
          </a:p>
        </p:txBody>
      </p:sp>
    </p:spTree>
    <p:extLst>
      <p:ext uri="{BB962C8B-B14F-4D97-AF65-F5344CB8AC3E}">
        <p14:creationId xmlns:p14="http://schemas.microsoft.com/office/powerpoint/2010/main" val="31640776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41</a:t>
            </a:fld>
            <a:endParaRPr lang="en-US" altLang="zh-CN"/>
          </a:p>
        </p:txBody>
      </p:sp>
    </p:spTree>
    <p:extLst>
      <p:ext uri="{BB962C8B-B14F-4D97-AF65-F5344CB8AC3E}">
        <p14:creationId xmlns:p14="http://schemas.microsoft.com/office/powerpoint/2010/main" val="32077183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42</a:t>
            </a:fld>
            <a:endParaRPr lang="en-US" altLang="zh-CN"/>
          </a:p>
        </p:txBody>
      </p:sp>
    </p:spTree>
    <p:extLst>
      <p:ext uri="{BB962C8B-B14F-4D97-AF65-F5344CB8AC3E}">
        <p14:creationId xmlns:p14="http://schemas.microsoft.com/office/powerpoint/2010/main" val="1127556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43</a:t>
            </a:fld>
            <a:endParaRPr lang="en-US" altLang="zh-CN"/>
          </a:p>
        </p:txBody>
      </p:sp>
    </p:spTree>
    <p:extLst>
      <p:ext uri="{BB962C8B-B14F-4D97-AF65-F5344CB8AC3E}">
        <p14:creationId xmlns:p14="http://schemas.microsoft.com/office/powerpoint/2010/main" val="783742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44</a:t>
            </a:fld>
            <a:endParaRPr lang="en-US" altLang="zh-CN"/>
          </a:p>
        </p:txBody>
      </p:sp>
    </p:spTree>
    <p:extLst>
      <p:ext uri="{BB962C8B-B14F-4D97-AF65-F5344CB8AC3E}">
        <p14:creationId xmlns:p14="http://schemas.microsoft.com/office/powerpoint/2010/main" val="20330509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45</a:t>
            </a:fld>
            <a:endParaRPr lang="en-US" altLang="zh-CN"/>
          </a:p>
        </p:txBody>
      </p:sp>
    </p:spTree>
    <p:extLst>
      <p:ext uri="{BB962C8B-B14F-4D97-AF65-F5344CB8AC3E}">
        <p14:creationId xmlns:p14="http://schemas.microsoft.com/office/powerpoint/2010/main" val="17143546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46</a:t>
            </a:fld>
            <a:endParaRPr lang="en-US" altLang="zh-CN"/>
          </a:p>
        </p:txBody>
      </p:sp>
    </p:spTree>
    <p:extLst>
      <p:ext uri="{BB962C8B-B14F-4D97-AF65-F5344CB8AC3E}">
        <p14:creationId xmlns:p14="http://schemas.microsoft.com/office/powerpoint/2010/main" val="12382217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9097359-7AD8-448D-8DCE-A8533E478EEA}" type="slidenum">
              <a:rPr lang="zh-CN" altLang="en-US" smtClean="0"/>
              <a:pPr>
                <a:defRPr/>
              </a:pPr>
              <a:t>47</a:t>
            </a:fld>
            <a:endParaRPr lang="en-US" altLang="zh-CN"/>
          </a:p>
        </p:txBody>
      </p:sp>
    </p:spTree>
    <p:extLst>
      <p:ext uri="{BB962C8B-B14F-4D97-AF65-F5344CB8AC3E}">
        <p14:creationId xmlns:p14="http://schemas.microsoft.com/office/powerpoint/2010/main" val="31947885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9097359-7AD8-448D-8DCE-A8533E478EEA}" type="slidenum">
              <a:rPr lang="zh-CN" altLang="en-US" smtClean="0"/>
              <a:pPr>
                <a:defRPr/>
              </a:pPr>
              <a:t>50</a:t>
            </a:fld>
            <a:endParaRPr lang="en-US" altLang="zh-CN"/>
          </a:p>
        </p:txBody>
      </p:sp>
    </p:spTree>
    <p:extLst>
      <p:ext uri="{BB962C8B-B14F-4D97-AF65-F5344CB8AC3E}">
        <p14:creationId xmlns:p14="http://schemas.microsoft.com/office/powerpoint/2010/main" val="17949133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9097359-7AD8-448D-8DCE-A8533E478EEA}" type="slidenum">
              <a:rPr lang="zh-CN" altLang="en-US" smtClean="0"/>
              <a:pPr>
                <a:defRPr/>
              </a:pPr>
              <a:t>52</a:t>
            </a:fld>
            <a:endParaRPr lang="en-US" altLang="zh-CN"/>
          </a:p>
        </p:txBody>
      </p:sp>
    </p:spTree>
    <p:extLst>
      <p:ext uri="{BB962C8B-B14F-4D97-AF65-F5344CB8AC3E}">
        <p14:creationId xmlns:p14="http://schemas.microsoft.com/office/powerpoint/2010/main" val="1507108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5</a:t>
            </a:fld>
            <a:endParaRPr lang="en-US" altLang="zh-CN"/>
          </a:p>
        </p:txBody>
      </p:sp>
    </p:spTree>
    <p:extLst>
      <p:ext uri="{BB962C8B-B14F-4D97-AF65-F5344CB8AC3E}">
        <p14:creationId xmlns:p14="http://schemas.microsoft.com/office/powerpoint/2010/main" val="40497416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53</a:t>
            </a:fld>
            <a:endParaRPr lang="en-US" altLang="zh-CN"/>
          </a:p>
        </p:txBody>
      </p:sp>
    </p:spTree>
    <p:extLst>
      <p:ext uri="{BB962C8B-B14F-4D97-AF65-F5344CB8AC3E}">
        <p14:creationId xmlns:p14="http://schemas.microsoft.com/office/powerpoint/2010/main" val="11101370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54</a:t>
            </a:fld>
            <a:endParaRPr lang="en-US" altLang="zh-CN"/>
          </a:p>
        </p:txBody>
      </p:sp>
    </p:spTree>
    <p:extLst>
      <p:ext uri="{BB962C8B-B14F-4D97-AF65-F5344CB8AC3E}">
        <p14:creationId xmlns:p14="http://schemas.microsoft.com/office/powerpoint/2010/main" val="37835102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55</a:t>
            </a:fld>
            <a:endParaRPr lang="en-US" altLang="zh-CN"/>
          </a:p>
        </p:txBody>
      </p:sp>
    </p:spTree>
    <p:extLst>
      <p:ext uri="{BB962C8B-B14F-4D97-AF65-F5344CB8AC3E}">
        <p14:creationId xmlns:p14="http://schemas.microsoft.com/office/powerpoint/2010/main" val="6918107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56</a:t>
            </a:fld>
            <a:endParaRPr lang="en-US" altLang="zh-CN"/>
          </a:p>
        </p:txBody>
      </p:sp>
    </p:spTree>
    <p:extLst>
      <p:ext uri="{BB962C8B-B14F-4D97-AF65-F5344CB8AC3E}">
        <p14:creationId xmlns:p14="http://schemas.microsoft.com/office/powerpoint/2010/main" val="19856231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57</a:t>
            </a:fld>
            <a:endParaRPr lang="en-US" altLang="zh-CN"/>
          </a:p>
        </p:txBody>
      </p:sp>
    </p:spTree>
    <p:extLst>
      <p:ext uri="{BB962C8B-B14F-4D97-AF65-F5344CB8AC3E}">
        <p14:creationId xmlns:p14="http://schemas.microsoft.com/office/powerpoint/2010/main" val="23189740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58</a:t>
            </a:fld>
            <a:endParaRPr lang="en-US" altLang="zh-CN"/>
          </a:p>
        </p:txBody>
      </p:sp>
    </p:spTree>
    <p:extLst>
      <p:ext uri="{BB962C8B-B14F-4D97-AF65-F5344CB8AC3E}">
        <p14:creationId xmlns:p14="http://schemas.microsoft.com/office/powerpoint/2010/main" val="13385569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59</a:t>
            </a:fld>
            <a:endParaRPr lang="en-US" altLang="zh-CN"/>
          </a:p>
        </p:txBody>
      </p:sp>
    </p:spTree>
    <p:extLst>
      <p:ext uri="{BB962C8B-B14F-4D97-AF65-F5344CB8AC3E}">
        <p14:creationId xmlns:p14="http://schemas.microsoft.com/office/powerpoint/2010/main" val="31708012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60</a:t>
            </a:fld>
            <a:endParaRPr lang="en-US" altLang="zh-CN"/>
          </a:p>
        </p:txBody>
      </p:sp>
    </p:spTree>
    <p:extLst>
      <p:ext uri="{BB962C8B-B14F-4D97-AF65-F5344CB8AC3E}">
        <p14:creationId xmlns:p14="http://schemas.microsoft.com/office/powerpoint/2010/main" val="6780577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61</a:t>
            </a:fld>
            <a:endParaRPr lang="en-US" altLang="zh-CN"/>
          </a:p>
        </p:txBody>
      </p:sp>
    </p:spTree>
    <p:extLst>
      <p:ext uri="{BB962C8B-B14F-4D97-AF65-F5344CB8AC3E}">
        <p14:creationId xmlns:p14="http://schemas.microsoft.com/office/powerpoint/2010/main" val="17014971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62</a:t>
            </a:fld>
            <a:endParaRPr lang="en-US" altLang="zh-CN"/>
          </a:p>
        </p:txBody>
      </p:sp>
    </p:spTree>
    <p:extLst>
      <p:ext uri="{BB962C8B-B14F-4D97-AF65-F5344CB8AC3E}">
        <p14:creationId xmlns:p14="http://schemas.microsoft.com/office/powerpoint/2010/main" val="16666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w="9525"/>
        </p:spPr>
        <p:txBody>
          <a:bodyPr/>
          <a:lstStyle/>
          <a:p>
            <a:pPr eaLnBrk="1" hangingPunct="1"/>
            <a:endParaRPr lang="zh-CN" altLang="en-US" dirty="0">
              <a:ea typeface="宋体" charset="-122"/>
            </a:endParaRPr>
          </a:p>
        </p:txBody>
      </p:sp>
      <p:sp>
        <p:nvSpPr>
          <p:cNvPr id="26628" name="灯片编号占位符 3"/>
          <p:cNvSpPr>
            <a:spLocks noGrp="1"/>
          </p:cNvSpPr>
          <p:nvPr>
            <p:ph type="sldNum" sz="quarter" idx="5"/>
          </p:nvPr>
        </p:nvSpPr>
        <p:spPr>
          <a:noFill/>
        </p:spPr>
        <p:txBody>
          <a:bodyPr/>
          <a:lstStyle/>
          <a:p>
            <a:fld id="{8BFF779B-C651-40BD-90C5-C1C12F74C275}" type="slidenum">
              <a:rPr lang="zh-CN" altLang="en-US" smtClean="0">
                <a:ea typeface="宋体" charset="-122"/>
              </a:rPr>
              <a:pPr/>
              <a:t>6</a:t>
            </a:fld>
            <a:endParaRPr lang="en-US" altLang="zh-CN">
              <a:ea typeface="宋体" charset="-122"/>
            </a:endParaRPr>
          </a:p>
        </p:txBody>
      </p:sp>
    </p:spTree>
    <p:extLst>
      <p:ext uri="{BB962C8B-B14F-4D97-AF65-F5344CB8AC3E}">
        <p14:creationId xmlns:p14="http://schemas.microsoft.com/office/powerpoint/2010/main" val="8208040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63</a:t>
            </a:fld>
            <a:endParaRPr lang="en-US" altLang="zh-CN"/>
          </a:p>
        </p:txBody>
      </p:sp>
    </p:spTree>
    <p:extLst>
      <p:ext uri="{BB962C8B-B14F-4D97-AF65-F5344CB8AC3E}">
        <p14:creationId xmlns:p14="http://schemas.microsoft.com/office/powerpoint/2010/main" val="38707941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64</a:t>
            </a:fld>
            <a:endParaRPr lang="en-US" altLang="zh-CN"/>
          </a:p>
        </p:txBody>
      </p:sp>
    </p:spTree>
    <p:extLst>
      <p:ext uri="{BB962C8B-B14F-4D97-AF65-F5344CB8AC3E}">
        <p14:creationId xmlns:p14="http://schemas.microsoft.com/office/powerpoint/2010/main" val="39617906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65</a:t>
            </a:fld>
            <a:endParaRPr lang="en-US" altLang="zh-CN"/>
          </a:p>
        </p:txBody>
      </p:sp>
    </p:spTree>
    <p:extLst>
      <p:ext uri="{BB962C8B-B14F-4D97-AF65-F5344CB8AC3E}">
        <p14:creationId xmlns:p14="http://schemas.microsoft.com/office/powerpoint/2010/main" val="10564352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436C418-91AB-4816-BA91-49DF248D8387}" type="slidenum">
              <a:rPr lang="zh-CN" altLang="en-US" smtClean="0"/>
              <a:pPr/>
              <a:t>66</a:t>
            </a:fld>
            <a:endParaRPr lang="en-US" altLang="zh-CN"/>
          </a:p>
        </p:txBody>
      </p:sp>
      <p:sp>
        <p:nvSpPr>
          <p:cNvPr id="65539" name="Rectangle 2"/>
          <p:cNvSpPr>
            <a:spLocks noGrp="1" noRot="1" noChangeAspect="1" noChangeArrowheads="1" noTextEdit="1"/>
          </p:cNvSpPr>
          <p:nvPr>
            <p:ph type="sldImg"/>
          </p:nvPr>
        </p:nvSpPr>
        <p:spPr>
          <a:xfrm>
            <a:off x="1117600" y="704850"/>
            <a:ext cx="4699000" cy="3524250"/>
          </a:xfrm>
          <a:ln/>
        </p:spPr>
      </p:sp>
      <p:sp>
        <p:nvSpPr>
          <p:cNvPr id="65540" name="Rectangle 3"/>
          <p:cNvSpPr>
            <a:spLocks noGrp="1" noChangeArrowheads="1"/>
          </p:cNvSpPr>
          <p:nvPr>
            <p:ph type="body" idx="1"/>
          </p:nvPr>
        </p:nvSpPr>
        <p:spPr>
          <a:xfrm>
            <a:off x="923925" y="4464050"/>
            <a:ext cx="5086350" cy="4229100"/>
          </a:xfrm>
          <a:noFill/>
          <a:ln w="9525"/>
        </p:spPr>
        <p:txBody>
          <a:bodyPr/>
          <a:lstStyle/>
          <a:p>
            <a:pPr eaLnBrk="1" hangingPunct="1"/>
            <a:endParaRPr lang="zh-CN" altLang="en-US" dirty="0"/>
          </a:p>
        </p:txBody>
      </p:sp>
    </p:spTree>
    <p:extLst>
      <p:ext uri="{BB962C8B-B14F-4D97-AF65-F5344CB8AC3E}">
        <p14:creationId xmlns:p14="http://schemas.microsoft.com/office/powerpoint/2010/main" val="24877529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67</a:t>
            </a:fld>
            <a:endParaRPr lang="en-US" altLang="zh-CN"/>
          </a:p>
        </p:txBody>
      </p:sp>
    </p:spTree>
    <p:extLst>
      <p:ext uri="{BB962C8B-B14F-4D97-AF65-F5344CB8AC3E}">
        <p14:creationId xmlns:p14="http://schemas.microsoft.com/office/powerpoint/2010/main" val="38082685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68</a:t>
            </a:fld>
            <a:endParaRPr lang="en-US" altLang="zh-CN"/>
          </a:p>
        </p:txBody>
      </p:sp>
    </p:spTree>
    <p:extLst>
      <p:ext uri="{BB962C8B-B14F-4D97-AF65-F5344CB8AC3E}">
        <p14:creationId xmlns:p14="http://schemas.microsoft.com/office/powerpoint/2010/main" val="23781858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69</a:t>
            </a:fld>
            <a:endParaRPr lang="en-US" altLang="zh-CN"/>
          </a:p>
        </p:txBody>
      </p:sp>
    </p:spTree>
    <p:extLst>
      <p:ext uri="{BB962C8B-B14F-4D97-AF65-F5344CB8AC3E}">
        <p14:creationId xmlns:p14="http://schemas.microsoft.com/office/powerpoint/2010/main" val="826703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70</a:t>
            </a:fld>
            <a:endParaRPr lang="en-US" altLang="zh-CN"/>
          </a:p>
        </p:txBody>
      </p:sp>
    </p:spTree>
    <p:extLst>
      <p:ext uri="{BB962C8B-B14F-4D97-AF65-F5344CB8AC3E}">
        <p14:creationId xmlns:p14="http://schemas.microsoft.com/office/powerpoint/2010/main" val="5459722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71</a:t>
            </a:fld>
            <a:endParaRPr lang="en-US" altLang="zh-CN"/>
          </a:p>
        </p:txBody>
      </p:sp>
    </p:spTree>
    <p:extLst>
      <p:ext uri="{BB962C8B-B14F-4D97-AF65-F5344CB8AC3E}">
        <p14:creationId xmlns:p14="http://schemas.microsoft.com/office/powerpoint/2010/main" val="27429437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72</a:t>
            </a:fld>
            <a:endParaRPr lang="en-US" altLang="zh-CN"/>
          </a:p>
        </p:txBody>
      </p:sp>
    </p:spTree>
    <p:extLst>
      <p:ext uri="{BB962C8B-B14F-4D97-AF65-F5344CB8AC3E}">
        <p14:creationId xmlns:p14="http://schemas.microsoft.com/office/powerpoint/2010/main" val="193068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w="9525"/>
        </p:spPr>
        <p:txBody>
          <a:bodyPr/>
          <a:lstStyle/>
          <a:p>
            <a:pPr eaLnBrk="1" hangingPunct="1"/>
            <a:endParaRPr lang="zh-CN" altLang="en-US" dirty="0">
              <a:ea typeface="宋体" charset="-122"/>
            </a:endParaRPr>
          </a:p>
        </p:txBody>
      </p:sp>
      <p:sp>
        <p:nvSpPr>
          <p:cNvPr id="27652" name="灯片编号占位符 3"/>
          <p:cNvSpPr>
            <a:spLocks noGrp="1"/>
          </p:cNvSpPr>
          <p:nvPr>
            <p:ph type="sldNum" sz="quarter" idx="5"/>
          </p:nvPr>
        </p:nvSpPr>
        <p:spPr>
          <a:noFill/>
        </p:spPr>
        <p:txBody>
          <a:bodyPr/>
          <a:lstStyle/>
          <a:p>
            <a:fld id="{E88FB83B-0FA9-48FF-992A-6EB7285ABA07}" type="slidenum">
              <a:rPr lang="zh-CN" altLang="en-US" smtClean="0">
                <a:ea typeface="宋体" charset="-122"/>
              </a:rPr>
              <a:pPr/>
              <a:t>7</a:t>
            </a:fld>
            <a:endParaRPr lang="en-US" altLang="zh-CN">
              <a:ea typeface="宋体" charset="-122"/>
            </a:endParaRPr>
          </a:p>
        </p:txBody>
      </p:sp>
    </p:spTree>
    <p:extLst>
      <p:ext uri="{BB962C8B-B14F-4D97-AF65-F5344CB8AC3E}">
        <p14:creationId xmlns:p14="http://schemas.microsoft.com/office/powerpoint/2010/main" val="39738054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73</a:t>
            </a:fld>
            <a:endParaRPr lang="en-US" altLang="zh-CN"/>
          </a:p>
        </p:txBody>
      </p:sp>
    </p:spTree>
    <p:extLst>
      <p:ext uri="{BB962C8B-B14F-4D97-AF65-F5344CB8AC3E}">
        <p14:creationId xmlns:p14="http://schemas.microsoft.com/office/powerpoint/2010/main" val="8432988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F2298B-754D-49DB-9FF8-656AE4AA5CE8}" type="slidenum">
              <a:rPr lang="zh-CN" altLang="en-US" smtClean="0"/>
              <a:pPr>
                <a:defRPr/>
              </a:pPr>
              <a:t>74</a:t>
            </a:fld>
            <a:endParaRPr lang="en-US" altLang="zh-CN"/>
          </a:p>
        </p:txBody>
      </p:sp>
    </p:spTree>
    <p:extLst>
      <p:ext uri="{BB962C8B-B14F-4D97-AF65-F5344CB8AC3E}">
        <p14:creationId xmlns:p14="http://schemas.microsoft.com/office/powerpoint/2010/main" val="16212016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F2298B-754D-49DB-9FF8-656AE4AA5CE8}" type="slidenum">
              <a:rPr lang="zh-CN" altLang="en-US" smtClean="0"/>
              <a:pPr>
                <a:defRPr/>
              </a:pPr>
              <a:t>75</a:t>
            </a:fld>
            <a:endParaRPr lang="en-US" altLang="zh-CN"/>
          </a:p>
        </p:txBody>
      </p:sp>
    </p:spTree>
    <p:extLst>
      <p:ext uri="{BB962C8B-B14F-4D97-AF65-F5344CB8AC3E}">
        <p14:creationId xmlns:p14="http://schemas.microsoft.com/office/powerpoint/2010/main" val="7882414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F2298B-754D-49DB-9FF8-656AE4AA5CE8}" type="slidenum">
              <a:rPr lang="zh-CN" altLang="en-US" smtClean="0"/>
              <a:pPr>
                <a:defRPr/>
              </a:pPr>
              <a:t>77</a:t>
            </a:fld>
            <a:endParaRPr lang="en-US" altLang="zh-CN"/>
          </a:p>
        </p:txBody>
      </p:sp>
    </p:spTree>
    <p:extLst>
      <p:ext uri="{BB962C8B-B14F-4D97-AF65-F5344CB8AC3E}">
        <p14:creationId xmlns:p14="http://schemas.microsoft.com/office/powerpoint/2010/main" val="395045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8</a:t>
            </a:fld>
            <a:endParaRPr lang="en-US" altLang="zh-CN"/>
          </a:p>
        </p:txBody>
      </p:sp>
    </p:spTree>
    <p:extLst>
      <p:ext uri="{BB962C8B-B14F-4D97-AF65-F5344CB8AC3E}">
        <p14:creationId xmlns:p14="http://schemas.microsoft.com/office/powerpoint/2010/main" val="3982136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9</a:t>
            </a:fld>
            <a:endParaRPr lang="en-US" altLang="zh-CN"/>
          </a:p>
        </p:txBody>
      </p:sp>
    </p:spTree>
    <p:extLst>
      <p:ext uri="{BB962C8B-B14F-4D97-AF65-F5344CB8AC3E}">
        <p14:creationId xmlns:p14="http://schemas.microsoft.com/office/powerpoint/2010/main" val="3932673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5"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6"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7"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grpSp>
        <p:nvGrpSpPr>
          <p:cNvPr id="8" name="Group 27"/>
          <p:cNvGrpSpPr>
            <a:grpSpLocks/>
          </p:cNvGrpSpPr>
          <p:nvPr/>
        </p:nvGrpSpPr>
        <p:grpSpPr bwMode="auto">
          <a:xfrm>
            <a:off x="6934200" y="5181600"/>
            <a:ext cx="2033588" cy="1219200"/>
            <a:chOff x="4368" y="3264"/>
            <a:chExt cx="1281" cy="768"/>
          </a:xfrm>
        </p:grpSpPr>
        <p:sp>
          <p:nvSpPr>
            <p:cNvPr id="9"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0"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1"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2"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3"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4"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grpSp>
      <p:sp>
        <p:nvSpPr>
          <p:cNvPr id="15"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pitchFamily="2" charset="2"/>
              <a:buNone/>
              <a:defRPr/>
            </a:lvl1pPr>
          </a:lstStyle>
          <a:p>
            <a:r>
              <a:rPr lang="zh-CN" altLang="en-US"/>
              <a:t>单击此处编辑母版副标题样式</a:t>
            </a:r>
          </a:p>
        </p:txBody>
      </p:sp>
      <p:sp>
        <p:nvSpPr>
          <p:cNvPr id="3091" name="Rectangle 19"/>
          <p:cNvSpPr>
            <a:spLocks noGrp="1" noChangeArrowheads="1"/>
          </p:cNvSpPr>
          <p:nvPr>
            <p:ph type="ctrTitle" sz="quarter"/>
          </p:nvPr>
        </p:nvSpPr>
        <p:spPr>
          <a:xfrm>
            <a:off x="819150" y="1257300"/>
            <a:ext cx="7772400" cy="1143000"/>
          </a:xfrm>
        </p:spPr>
        <p:txBody>
          <a:bodyPr/>
          <a:lstStyle>
            <a:lvl1pPr>
              <a:defRPr/>
            </a:lvl1pPr>
          </a:lstStyle>
          <a:p>
            <a:r>
              <a:rPr lang="zh-CN" altLang="en-US"/>
              <a:t>单击此处编辑母版标题样式</a:t>
            </a:r>
          </a:p>
        </p:txBody>
      </p:sp>
      <p:sp>
        <p:nvSpPr>
          <p:cNvPr id="16" name="Rectangle 17"/>
          <p:cNvSpPr>
            <a:spLocks noGrp="1" noChangeArrowheads="1"/>
          </p:cNvSpPr>
          <p:nvPr>
            <p:ph type="ftr" sz="quarter" idx="10"/>
          </p:nvPr>
        </p:nvSpPr>
        <p:spPr>
          <a:xfrm>
            <a:off x="0" y="6400800"/>
            <a:ext cx="9144000" cy="457200"/>
          </a:xfrm>
        </p:spPr>
        <p:txBody>
          <a:bodyPr/>
          <a:lstStyle>
            <a:lvl1pPr algn="ctr">
              <a:defRPr/>
            </a:lvl1pPr>
          </a:lstStyle>
          <a:p>
            <a:pPr>
              <a:defRPr/>
            </a:pPr>
            <a:r>
              <a:rPr lang="zh-CN" altLang="en-US"/>
              <a:t>北京理工大学 http://www.bit9.dhs.org/</a:t>
            </a:r>
            <a:endParaRPr lang="en-US" altLang="zh-CN">
              <a:solidFill>
                <a:schemeClr val="tx1"/>
              </a:solidFill>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786EFF4A-5BEE-417B-8225-7A64B88971D5}"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94EB76C7-6E28-4C03-A644-2AF4665C4830}"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EDFF6ED6-61AE-409D-9036-E5BDBD5A70A0}"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5"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6"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7"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grpSp>
        <p:nvGrpSpPr>
          <p:cNvPr id="8" name="Group 27"/>
          <p:cNvGrpSpPr>
            <a:grpSpLocks/>
          </p:cNvGrpSpPr>
          <p:nvPr/>
        </p:nvGrpSpPr>
        <p:grpSpPr bwMode="auto">
          <a:xfrm>
            <a:off x="6934200" y="5181600"/>
            <a:ext cx="2033588" cy="1219200"/>
            <a:chOff x="4368" y="3264"/>
            <a:chExt cx="1281" cy="768"/>
          </a:xfrm>
        </p:grpSpPr>
        <p:sp>
          <p:nvSpPr>
            <p:cNvPr id="9"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1"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2"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3"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4"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grpSp>
      <p:sp>
        <p:nvSpPr>
          <p:cNvPr id="15"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pitchFamily="2" charset="2"/>
              <a:buNone/>
              <a:defRPr/>
            </a:lvl1pPr>
          </a:lstStyle>
          <a:p>
            <a:r>
              <a:rPr lang="zh-CN" altLang="en-US"/>
              <a:t>单击此处编辑母版副标题样式</a:t>
            </a:r>
          </a:p>
        </p:txBody>
      </p:sp>
      <p:sp>
        <p:nvSpPr>
          <p:cNvPr id="3091" name="Rectangle 19"/>
          <p:cNvSpPr>
            <a:spLocks noGrp="1" noChangeArrowheads="1"/>
          </p:cNvSpPr>
          <p:nvPr>
            <p:ph type="ctrTitle" sz="quarter"/>
          </p:nvPr>
        </p:nvSpPr>
        <p:spPr>
          <a:xfrm>
            <a:off x="819150" y="1257300"/>
            <a:ext cx="7772400" cy="1143000"/>
          </a:xfrm>
          <a:noFill/>
        </p:spPr>
        <p:txBody>
          <a:bodyPr/>
          <a:lstStyle>
            <a:lvl1pPr>
              <a:defRPr/>
            </a:lvl1pPr>
          </a:lstStyle>
          <a:p>
            <a:r>
              <a:rPr lang="zh-CN" altLang="en-US"/>
              <a:t>单击此处编辑母版标题样式</a:t>
            </a:r>
          </a:p>
        </p:txBody>
      </p:sp>
      <p:sp>
        <p:nvSpPr>
          <p:cNvPr id="16" name="Rectangle 17"/>
          <p:cNvSpPr>
            <a:spLocks noGrp="1" noChangeArrowheads="1"/>
          </p:cNvSpPr>
          <p:nvPr>
            <p:ph type="ftr" sz="quarter" idx="10"/>
          </p:nvPr>
        </p:nvSpPr>
        <p:spPr>
          <a:xfrm>
            <a:off x="0" y="6400800"/>
            <a:ext cx="9144000" cy="457200"/>
          </a:xfrm>
        </p:spPr>
        <p:txBody>
          <a:bodyPr/>
          <a:lstStyle>
            <a:lvl1pPr algn="ctr">
              <a:defRPr/>
            </a:lvl1pPr>
          </a:lstStyle>
          <a:p>
            <a:pPr>
              <a:defRPr/>
            </a:pPr>
            <a:r>
              <a:rPr lang="zh-CN" altLang="en-US"/>
              <a:t>北京理工大学 http://www.bit9.dhs.org/</a:t>
            </a:r>
            <a:endParaRPr lang="en-US" altLang="zh-CN">
              <a:solidFill>
                <a:srgbClr val="FFFFFF"/>
              </a:solidFill>
            </a:endParaRPr>
          </a:p>
        </p:txBody>
      </p:sp>
    </p:spTree>
    <p:extLst>
      <p:ext uri="{BB962C8B-B14F-4D97-AF65-F5344CB8AC3E}">
        <p14:creationId xmlns:p14="http://schemas.microsoft.com/office/powerpoint/2010/main" val="2025376309"/>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161D24C3-F404-4C44-B805-7143969B8163}"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2813266891"/>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9690E36D-A966-407D-ACBB-BCE8839830DD}"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2621039154"/>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E5A45883-8B65-4950-98D3-A5F36B4A00F0}"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3071413624"/>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8" name="灯片编号占位符 7"/>
          <p:cNvSpPr>
            <a:spLocks noGrp="1"/>
          </p:cNvSpPr>
          <p:nvPr>
            <p:ph type="sldNum" sz="quarter" idx="11"/>
          </p:nvPr>
        </p:nvSpPr>
        <p:spPr/>
        <p:txBody>
          <a:bodyPr/>
          <a:lstStyle>
            <a:lvl1pPr>
              <a:defRPr/>
            </a:lvl1pPr>
          </a:lstStyle>
          <a:p>
            <a:pPr>
              <a:defRPr/>
            </a:pPr>
            <a:r>
              <a:rPr lang="zh-CN" altLang="en-US"/>
              <a:t>第 </a:t>
            </a:r>
            <a:fld id="{F90DBEDB-3937-4FFF-B5BB-42C5F5767395}"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367263196"/>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4" name="灯片编号占位符 3"/>
          <p:cNvSpPr>
            <a:spLocks noGrp="1"/>
          </p:cNvSpPr>
          <p:nvPr>
            <p:ph type="sldNum" sz="quarter" idx="11"/>
          </p:nvPr>
        </p:nvSpPr>
        <p:spPr/>
        <p:txBody>
          <a:bodyPr/>
          <a:lstStyle>
            <a:lvl1pPr>
              <a:defRPr/>
            </a:lvl1pPr>
          </a:lstStyle>
          <a:p>
            <a:pPr>
              <a:defRPr/>
            </a:pPr>
            <a:r>
              <a:rPr lang="zh-CN" altLang="en-US"/>
              <a:t>第 </a:t>
            </a:r>
            <a:fld id="{24B702ED-9A06-4E6A-81BB-2BD9DAEB8DCE}"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3942489935"/>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3" name="灯片编号占位符 2"/>
          <p:cNvSpPr>
            <a:spLocks noGrp="1"/>
          </p:cNvSpPr>
          <p:nvPr>
            <p:ph type="sldNum" sz="quarter" idx="11"/>
          </p:nvPr>
        </p:nvSpPr>
        <p:spPr/>
        <p:txBody>
          <a:bodyPr/>
          <a:lstStyle>
            <a:lvl1pPr>
              <a:defRPr/>
            </a:lvl1pPr>
          </a:lstStyle>
          <a:p>
            <a:pPr>
              <a:defRPr/>
            </a:pPr>
            <a:r>
              <a:rPr lang="zh-CN" altLang="en-US"/>
              <a:t>第 </a:t>
            </a:r>
            <a:fld id="{AAAE0D6C-6B21-498F-BB55-C74509E4FE64}"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380963954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0853A661-976A-40DB-9924-3583959DD398}"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2BAE860B-EC35-4AE7-8905-4F5951186A89}"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2763808533"/>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9030E858-A498-461A-B4A8-8E318955A05A}"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657309774"/>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6AF58284-E443-48C0-A903-B6223B8A2F57}"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1597070345"/>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89577F48-719A-4F5F-83B2-4687678A4CF5}"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2442518914"/>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Rectangle 32"/>
          <p:cNvSpPr>
            <a:spLocks noGrp="1" noChangeArrowheads="1"/>
          </p:cNvSpPr>
          <p:nvPr>
            <p:ph type="sldNum" sz="quarter" idx="11"/>
          </p:nvPr>
        </p:nvSpPr>
        <p:spPr/>
        <p:txBody>
          <a:bodyPr/>
          <a:lstStyle>
            <a:lvl1pPr>
              <a:defRPr/>
            </a:lvl1pPr>
          </a:lstStyle>
          <a:p>
            <a:pPr>
              <a:defRPr/>
            </a:pPr>
            <a:r>
              <a:rPr lang="zh-CN" altLang="en-US"/>
              <a:t>第 </a:t>
            </a:r>
            <a:fld id="{6212B704-B296-4B80-A101-DA6FF9E4D2BD}"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1809940802"/>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5"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6"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7"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grpSp>
        <p:nvGrpSpPr>
          <p:cNvPr id="8" name="Group 27"/>
          <p:cNvGrpSpPr>
            <a:grpSpLocks/>
          </p:cNvGrpSpPr>
          <p:nvPr/>
        </p:nvGrpSpPr>
        <p:grpSpPr bwMode="auto">
          <a:xfrm>
            <a:off x="6934200" y="5181600"/>
            <a:ext cx="2033588" cy="1219200"/>
            <a:chOff x="4368" y="3264"/>
            <a:chExt cx="1281" cy="768"/>
          </a:xfrm>
        </p:grpSpPr>
        <p:sp>
          <p:nvSpPr>
            <p:cNvPr id="9"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1"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2"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3"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4"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grpSp>
      <p:sp>
        <p:nvSpPr>
          <p:cNvPr id="15"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pitchFamily="2" charset="2"/>
              <a:buNone/>
              <a:defRPr/>
            </a:lvl1pPr>
          </a:lstStyle>
          <a:p>
            <a:r>
              <a:rPr lang="zh-CN" altLang="en-US"/>
              <a:t>单击此处编辑母版副标题样式</a:t>
            </a:r>
          </a:p>
        </p:txBody>
      </p:sp>
      <p:sp>
        <p:nvSpPr>
          <p:cNvPr id="3091" name="Rectangle 19"/>
          <p:cNvSpPr>
            <a:spLocks noGrp="1" noChangeArrowheads="1"/>
          </p:cNvSpPr>
          <p:nvPr>
            <p:ph type="ctrTitle" sz="quarter"/>
          </p:nvPr>
        </p:nvSpPr>
        <p:spPr>
          <a:xfrm>
            <a:off x="819150" y="1257300"/>
            <a:ext cx="7772400" cy="1143000"/>
          </a:xfrm>
        </p:spPr>
        <p:txBody>
          <a:bodyPr/>
          <a:lstStyle>
            <a:lvl1pPr>
              <a:defRPr/>
            </a:lvl1pPr>
          </a:lstStyle>
          <a:p>
            <a:r>
              <a:rPr lang="zh-CN" altLang="en-US"/>
              <a:t>单击此处编辑母版标题样式</a:t>
            </a:r>
          </a:p>
        </p:txBody>
      </p:sp>
      <p:sp>
        <p:nvSpPr>
          <p:cNvPr id="16" name="Rectangle 17"/>
          <p:cNvSpPr>
            <a:spLocks noGrp="1" noChangeArrowheads="1"/>
          </p:cNvSpPr>
          <p:nvPr>
            <p:ph type="ftr" sz="quarter" idx="10"/>
          </p:nvPr>
        </p:nvSpPr>
        <p:spPr>
          <a:xfrm>
            <a:off x="0" y="6400800"/>
            <a:ext cx="9144000" cy="457200"/>
          </a:xfrm>
        </p:spPr>
        <p:txBody>
          <a:bodyPr/>
          <a:lstStyle>
            <a:lvl1pPr algn="ctr">
              <a:defRPr/>
            </a:lvl1pPr>
          </a:lstStyle>
          <a:p>
            <a:pPr>
              <a:defRPr/>
            </a:pPr>
            <a:r>
              <a:rPr lang="zh-CN" altLang="en-US"/>
              <a:t>北京理工大学 http://www.bit9.dhs.org/</a:t>
            </a:r>
            <a:endParaRPr lang="en-US" altLang="zh-CN">
              <a:solidFill>
                <a:srgbClr val="FFFFFF"/>
              </a:solidFill>
            </a:endParaRPr>
          </a:p>
        </p:txBody>
      </p:sp>
    </p:spTree>
    <p:extLst>
      <p:ext uri="{BB962C8B-B14F-4D97-AF65-F5344CB8AC3E}">
        <p14:creationId xmlns:p14="http://schemas.microsoft.com/office/powerpoint/2010/main" val="358968212"/>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8A855241-755F-4CA8-9D83-3353DFB40E67}"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1492159827"/>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57C41050-FCA6-4805-87C2-A52CA30034DB}"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85527050"/>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83D0C8F3-1568-415F-95AB-0473EBAE24E7}"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249629972"/>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8" name="Rectangle 32"/>
          <p:cNvSpPr>
            <a:spLocks noGrp="1" noChangeArrowheads="1"/>
          </p:cNvSpPr>
          <p:nvPr>
            <p:ph type="sldNum" sz="quarter" idx="11"/>
          </p:nvPr>
        </p:nvSpPr>
        <p:spPr>
          <a:ln/>
        </p:spPr>
        <p:txBody>
          <a:bodyPr/>
          <a:lstStyle>
            <a:lvl1pPr>
              <a:defRPr/>
            </a:lvl1pPr>
          </a:lstStyle>
          <a:p>
            <a:pPr>
              <a:defRPr/>
            </a:pPr>
            <a:r>
              <a:rPr lang="zh-CN" altLang="en-US"/>
              <a:t>第 </a:t>
            </a:r>
            <a:fld id="{EF5DD573-C0A7-4420-806B-B9C18CF5F057}"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2830070486"/>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4E3C16B7-9F55-4579-ADEE-7CA8FA6460E7}"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4" name="Rectangle 32"/>
          <p:cNvSpPr>
            <a:spLocks noGrp="1" noChangeArrowheads="1"/>
          </p:cNvSpPr>
          <p:nvPr>
            <p:ph type="sldNum" sz="quarter" idx="11"/>
          </p:nvPr>
        </p:nvSpPr>
        <p:spPr>
          <a:ln/>
        </p:spPr>
        <p:txBody>
          <a:bodyPr/>
          <a:lstStyle>
            <a:lvl1pPr>
              <a:defRPr/>
            </a:lvl1pPr>
          </a:lstStyle>
          <a:p>
            <a:pPr>
              <a:defRPr/>
            </a:pPr>
            <a:r>
              <a:rPr lang="zh-CN" altLang="en-US"/>
              <a:t>第 </a:t>
            </a:r>
            <a:fld id="{E792CF93-2DB4-4E16-91A1-184AD375C5D5}"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2261604809"/>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3" name="Rectangle 32"/>
          <p:cNvSpPr>
            <a:spLocks noGrp="1" noChangeArrowheads="1"/>
          </p:cNvSpPr>
          <p:nvPr>
            <p:ph type="sldNum" sz="quarter" idx="11"/>
          </p:nvPr>
        </p:nvSpPr>
        <p:spPr>
          <a:ln/>
        </p:spPr>
        <p:txBody>
          <a:bodyPr/>
          <a:lstStyle>
            <a:lvl1pPr>
              <a:defRPr/>
            </a:lvl1pPr>
          </a:lstStyle>
          <a:p>
            <a:pPr>
              <a:defRPr/>
            </a:pPr>
            <a:r>
              <a:rPr lang="zh-CN" altLang="en-US"/>
              <a:t>第 </a:t>
            </a:r>
            <a:fld id="{CD1E7E4E-640E-49EB-8E4B-78E3A566CF72}"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865843424"/>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FB3B8002-1CDF-4FD8-BC89-D415242C4BE5}"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143350324"/>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087834E5-FD1B-4D6A-B92D-D2D1D4464CBE}"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2237565367"/>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016C0206-245F-44B2-8F98-6CD86D7E5983}"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890535922"/>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A83D1497-61B2-4CE6-9DC4-DDB3A95EE2C5}"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1069497495"/>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B2960F84-7BF2-433C-BAE3-AE6BD81E2121}"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43676017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4F05505C-9A2C-41D9-9720-EAA3984AEAA6}"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8" name="Rectangle 32"/>
          <p:cNvSpPr>
            <a:spLocks noGrp="1" noChangeArrowheads="1"/>
          </p:cNvSpPr>
          <p:nvPr>
            <p:ph type="sldNum" sz="quarter" idx="11"/>
          </p:nvPr>
        </p:nvSpPr>
        <p:spPr>
          <a:ln/>
        </p:spPr>
        <p:txBody>
          <a:bodyPr/>
          <a:lstStyle>
            <a:lvl1pPr>
              <a:defRPr/>
            </a:lvl1pPr>
          </a:lstStyle>
          <a:p>
            <a:pPr>
              <a:defRPr/>
            </a:pPr>
            <a:r>
              <a:rPr lang="zh-CN" altLang="en-US"/>
              <a:t>第 </a:t>
            </a:r>
            <a:fld id="{BFD33A1D-68F3-49F4-8DD9-D8409847AFDB}"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4" name="Rectangle 32"/>
          <p:cNvSpPr>
            <a:spLocks noGrp="1" noChangeArrowheads="1"/>
          </p:cNvSpPr>
          <p:nvPr>
            <p:ph type="sldNum" sz="quarter" idx="11"/>
          </p:nvPr>
        </p:nvSpPr>
        <p:spPr>
          <a:ln/>
        </p:spPr>
        <p:txBody>
          <a:bodyPr/>
          <a:lstStyle>
            <a:lvl1pPr>
              <a:defRPr/>
            </a:lvl1pPr>
          </a:lstStyle>
          <a:p>
            <a:pPr>
              <a:defRPr/>
            </a:pPr>
            <a:r>
              <a:rPr lang="zh-CN" altLang="en-US"/>
              <a:t>第 </a:t>
            </a:r>
            <a:fld id="{13652BC5-4D82-46F0-BDDC-9E4BCBCA787E}"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3" name="Rectangle 32"/>
          <p:cNvSpPr>
            <a:spLocks noGrp="1" noChangeArrowheads="1"/>
          </p:cNvSpPr>
          <p:nvPr>
            <p:ph type="sldNum" sz="quarter" idx="11"/>
          </p:nvPr>
        </p:nvSpPr>
        <p:spPr>
          <a:ln/>
        </p:spPr>
        <p:txBody>
          <a:bodyPr/>
          <a:lstStyle>
            <a:lvl1pPr>
              <a:defRPr/>
            </a:lvl1pPr>
          </a:lstStyle>
          <a:p>
            <a:pPr>
              <a:defRPr/>
            </a:pPr>
            <a:r>
              <a:rPr lang="zh-CN" altLang="en-US"/>
              <a:t>第 </a:t>
            </a:r>
            <a:fld id="{85AE852F-4538-46CD-8B43-2DBE365363C4}"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F3EC93A6-1303-430C-A33B-C19B6811FF76}"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ADE780E5-2794-4C17-8DFB-D11A15484CF2}"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p:nvPr>
        </p:nvSpPr>
        <p:spPr bwMode="auto">
          <a:xfrm>
            <a:off x="0" y="0"/>
            <a:ext cx="9144000" cy="6858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zh-CN" altLang="en-US"/>
              <a:t> §5-2 单击此处编辑母版标题样式  </a:t>
            </a:r>
          </a:p>
        </p:txBody>
      </p:sp>
      <p:sp>
        <p:nvSpPr>
          <p:cNvPr id="1027" name="Rectangle 9"/>
          <p:cNvSpPr>
            <a:spLocks noGrp="1" noChangeArrowheads="1"/>
          </p:cNvSpPr>
          <p:nvPr>
            <p:ph type="body" idx="1"/>
          </p:nvPr>
        </p:nvSpPr>
        <p:spPr bwMode="auto">
          <a:xfrm>
            <a:off x="228600" y="914400"/>
            <a:ext cx="8648700" cy="50101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1" hangingPunct="1">
              <a:spcBef>
                <a:spcPct val="0"/>
              </a:spcBef>
              <a:buClrTx/>
              <a:buFontTx/>
              <a:buNone/>
              <a:defRPr sz="1400">
                <a:solidFill>
                  <a:srgbClr val="00FFFF"/>
                </a:solidFill>
              </a:defRPr>
            </a:lvl1pPr>
          </a:lstStyle>
          <a:p>
            <a:pPr>
              <a:defRPr/>
            </a:pPr>
            <a:r>
              <a:rPr lang="zh-CN" altLang="en-US"/>
              <a:t>北京理工大学 http://www.bit9.dhs.org/</a:t>
            </a:r>
            <a:endParaRPr lang="en-US" altLang="zh-CN" sz="1800">
              <a:solidFill>
                <a:schemeClr val="tx2"/>
              </a:solidFill>
            </a:endParaRPr>
          </a:p>
        </p:txBody>
      </p:sp>
      <p:grpSp>
        <p:nvGrpSpPr>
          <p:cNvPr id="1029" name="Group 20"/>
          <p:cNvGrpSpPr>
            <a:grpSpLocks/>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FFFF"/>
                </a:solidFill>
                <a:latin typeface="+mn-ea"/>
              </a:defRPr>
            </a:lvl1pPr>
          </a:lstStyle>
          <a:p>
            <a:pPr>
              <a:defRPr/>
            </a:pPr>
            <a:r>
              <a:rPr lang="zh-CN" altLang="en-US"/>
              <a:t>第 </a:t>
            </a:r>
            <a:fld id="{E20F59BF-BCDF-4611-BAF8-ECBEE8F21E4C}"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
        <p:nvSpPr>
          <p:cNvPr id="1074" name="Rectangle 50"/>
          <p:cNvSpPr>
            <a:spLocks noChangeArrowheads="1"/>
          </p:cNvSpPr>
          <p:nvPr/>
        </p:nvSpPr>
        <p:spPr bwMode="auto">
          <a:xfrm>
            <a:off x="0" y="668338"/>
            <a:ext cx="9144000" cy="74612"/>
          </a:xfrm>
          <a:prstGeom prst="rect">
            <a:avLst/>
          </a:prstGeom>
          <a:gradFill rotWithShape="0">
            <a:gsLst>
              <a:gs pos="0">
                <a:srgbClr val="808080">
                  <a:gamma/>
                  <a:tint val="14118"/>
                  <a:invGamma/>
                </a:srgbClr>
              </a:gs>
              <a:gs pos="100000">
                <a:srgbClr val="808080"/>
              </a:gs>
            </a:gsLst>
            <a:path path="shape">
              <a:fillToRect l="50000" t="50000" r="50000" b="50000"/>
            </a:path>
          </a:gradFill>
          <a:ln w="12700" cap="sq">
            <a:noFill/>
            <a:miter lim="800000"/>
            <a:headEnd/>
            <a:tailEnd/>
          </a:ln>
          <a:effectLst/>
        </p:spPr>
        <p:txBody>
          <a:bodyPr wrap="none" anchor="ctr">
            <a:spAutoFit/>
          </a:bodyPr>
          <a:lstStyle/>
          <a:p>
            <a:pPr>
              <a:defRPr/>
            </a:pPr>
            <a:endParaRPr lang="zh-CN" altLang="en-US"/>
          </a:p>
        </p:txBody>
      </p:sp>
    </p:spTree>
  </p:cSld>
  <p:clrMap bg1="dk2" tx1="lt1" bg2="dk1" tx2="lt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random/>
  </p:transition>
  <p:hf hdr="0" ftr="0" dt="0"/>
  <p:txStyles>
    <p:title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p:nvPr>
        </p:nvSpPr>
        <p:spPr bwMode="auto">
          <a:xfrm>
            <a:off x="0" y="0"/>
            <a:ext cx="9144000" cy="685800"/>
          </a:xfrm>
          <a:prstGeom prst="rect">
            <a:avLst/>
          </a:prstGeom>
          <a:gradFill rotWithShape="0">
            <a:gsLst>
              <a:gs pos="0">
                <a:srgbClr val="000000"/>
              </a:gs>
              <a:gs pos="50000">
                <a:srgbClr val="000066"/>
              </a:gs>
              <a:gs pos="100000">
                <a:srgbClr val="000000"/>
              </a:gs>
            </a:gsLst>
            <a:lin ang="5400000" scaled="1"/>
          </a:gradFill>
          <a:ln w="9525">
            <a:noFill/>
            <a:miter lim="800000"/>
            <a:headEnd/>
            <a:tailEnd/>
          </a:ln>
        </p:spPr>
        <p:txBody>
          <a:bodyPr vert="horz" wrap="square" lIns="92075" tIns="46038" rIns="92075" bIns="46038" numCol="1" anchor="b" anchorCtr="0" compatLnSpc="1">
            <a:prstTxWarp prst="textNoShape">
              <a:avLst/>
            </a:prstTxWarp>
          </a:bodyPr>
          <a:lstStyle/>
          <a:p>
            <a:pPr lvl="0"/>
            <a:r>
              <a:rPr lang="zh-CN" altLang="en-US"/>
              <a:t> §5-2 单击此处编辑母版标题样式  </a:t>
            </a:r>
          </a:p>
        </p:txBody>
      </p:sp>
      <p:sp>
        <p:nvSpPr>
          <p:cNvPr id="1027" name="Rectangle 9"/>
          <p:cNvSpPr>
            <a:spLocks noGrp="1" noChangeArrowheads="1"/>
          </p:cNvSpPr>
          <p:nvPr>
            <p:ph type="body" idx="1"/>
          </p:nvPr>
        </p:nvSpPr>
        <p:spPr bwMode="auto">
          <a:xfrm>
            <a:off x="228600" y="914400"/>
            <a:ext cx="8648700" cy="50101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1" hangingPunct="1">
              <a:spcBef>
                <a:spcPct val="0"/>
              </a:spcBef>
              <a:buClrTx/>
              <a:buFontTx/>
              <a:buNone/>
              <a:defRPr sz="1400" b="0">
                <a:solidFill>
                  <a:srgbClr val="00FFFF"/>
                </a:solidFill>
                <a:ea typeface="宋体" pitchFamily="2" charset="-122"/>
              </a:defRPr>
            </a:lvl1pPr>
          </a:lstStyle>
          <a:p>
            <a:pPr>
              <a:defRPr/>
            </a:pPr>
            <a:r>
              <a:rPr lang="zh-CN" altLang="en-US"/>
              <a:t>北京理工大学 http://www.bit9.dhs.org/</a:t>
            </a:r>
            <a:endParaRPr lang="en-US" altLang="zh-CN" sz="1800">
              <a:solidFill>
                <a:srgbClr val="FFCC00"/>
              </a:solidFill>
            </a:endParaRPr>
          </a:p>
        </p:txBody>
      </p:sp>
      <p:grpSp>
        <p:nvGrpSpPr>
          <p:cNvPr id="1029" name="Group 20"/>
          <p:cNvGrpSpPr>
            <a:grpSpLocks/>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FFFF"/>
                </a:solidFill>
                <a:latin typeface="+mn-ea"/>
                <a:ea typeface="宋体" pitchFamily="2" charset="-122"/>
              </a:defRPr>
            </a:lvl1pPr>
          </a:lstStyle>
          <a:p>
            <a:pPr>
              <a:defRPr/>
            </a:pPr>
            <a:r>
              <a:rPr lang="zh-CN" altLang="en-US"/>
              <a:t>第 </a:t>
            </a:r>
            <a:fld id="{68BACCF1-FA30-4C49-967B-74EAB660D7E2}" type="slidenum">
              <a:rPr lang="zh-CN" altLang="en-US">
                <a:solidFill>
                  <a:srgbClr val="66CCFF"/>
                </a:solidFill>
              </a:rPr>
              <a:pPr>
                <a:defRPr/>
              </a:pPr>
              <a:t>‹#›</a:t>
            </a:fld>
            <a:r>
              <a:rPr lang="en-US" altLang="zh-CN"/>
              <a:t> </a:t>
            </a:r>
            <a:r>
              <a:rPr lang="zh-CN" altLang="en-US"/>
              <a:t>页</a:t>
            </a:r>
            <a:endParaRPr lang="zh-CN" altLang="en-US" sz="1800">
              <a:latin typeface="Arial"/>
            </a:endParaRPr>
          </a:p>
        </p:txBody>
      </p:sp>
      <p:sp>
        <p:nvSpPr>
          <p:cNvPr id="1074" name="Rectangle 50"/>
          <p:cNvSpPr>
            <a:spLocks noChangeArrowheads="1"/>
          </p:cNvSpPr>
          <p:nvPr/>
        </p:nvSpPr>
        <p:spPr bwMode="auto">
          <a:xfrm>
            <a:off x="0" y="668338"/>
            <a:ext cx="9144000" cy="74612"/>
          </a:xfrm>
          <a:prstGeom prst="rect">
            <a:avLst/>
          </a:prstGeom>
          <a:gradFill rotWithShape="0">
            <a:gsLst>
              <a:gs pos="0">
                <a:srgbClr val="808080">
                  <a:gamma/>
                  <a:tint val="14118"/>
                  <a:invGamma/>
                </a:srgbClr>
              </a:gs>
              <a:gs pos="100000">
                <a:srgbClr val="808080"/>
              </a:gs>
            </a:gsLst>
            <a:path path="shape">
              <a:fillToRect l="50000" t="50000" r="50000" b="50000"/>
            </a:path>
          </a:gradFill>
          <a:ln w="12700" cap="sq">
            <a:noFill/>
            <a:miter lim="800000"/>
            <a:headEnd/>
            <a:tailEnd/>
          </a:ln>
          <a:effectLst/>
        </p:spPr>
        <p:txBody>
          <a:bodyPr wrap="none" anchor="ctr">
            <a:spAutoFit/>
          </a:bodyPr>
          <a:lstStyle/>
          <a:p>
            <a:pPr>
              <a:defRPr/>
            </a:pPr>
            <a:endParaRPr lang="zh-CN" altLang="en-US" sz="2400" b="1">
              <a:solidFill>
                <a:srgbClr val="FFFFFF"/>
              </a:solidFill>
            </a:endParaRPr>
          </a:p>
        </p:txBody>
      </p:sp>
    </p:spTree>
    <p:extLst>
      <p:ext uri="{BB962C8B-B14F-4D97-AF65-F5344CB8AC3E}">
        <p14:creationId xmlns:p14="http://schemas.microsoft.com/office/powerpoint/2010/main" val="4291393068"/>
      </p:ext>
    </p:extLst>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random/>
  </p:transition>
  <p:hf hdr="0" ftr="0" dt="0"/>
  <p:txStyles>
    <p:title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a:t> §5-2 单击此处编辑母版标题样式  </a:t>
            </a:r>
          </a:p>
        </p:txBody>
      </p:sp>
      <p:sp>
        <p:nvSpPr>
          <p:cNvPr id="1027" name="Rectangle 9"/>
          <p:cNvSpPr>
            <a:spLocks noGrp="1" noChangeArrowheads="1"/>
          </p:cNvSpPr>
          <p:nvPr>
            <p:ph type="body" idx="1"/>
          </p:nvPr>
        </p:nvSpPr>
        <p:spPr bwMode="auto">
          <a:xfrm>
            <a:off x="228600" y="914400"/>
            <a:ext cx="86487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1" hangingPunct="1">
              <a:spcBef>
                <a:spcPct val="0"/>
              </a:spcBef>
              <a:buClrTx/>
              <a:buFontTx/>
              <a:buNone/>
              <a:defRPr sz="1400">
                <a:solidFill>
                  <a:srgbClr val="00FFFF"/>
                </a:solidFill>
              </a:defRPr>
            </a:lvl1pPr>
          </a:lstStyle>
          <a:p>
            <a:pPr>
              <a:defRPr/>
            </a:pPr>
            <a:r>
              <a:rPr lang="zh-CN" altLang="en-US"/>
              <a:t>北京理工大学 http://www.bit9.dhs.org/</a:t>
            </a:r>
            <a:endParaRPr lang="en-US" altLang="zh-CN" sz="1800">
              <a:solidFill>
                <a:srgbClr val="FFCC00"/>
              </a:solidFill>
            </a:endParaRPr>
          </a:p>
        </p:txBody>
      </p:sp>
      <p:grpSp>
        <p:nvGrpSpPr>
          <p:cNvPr id="1029" name="Group 20"/>
          <p:cNvGrpSpPr>
            <a:grpSpLocks/>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Clr>
                <a:srgbClr val="CC99FF"/>
              </a:buClr>
              <a:buFont typeface="Monotype Sorts" pitchFamily="2" charset="2"/>
              <a:buNone/>
              <a:defRPr sz="1400">
                <a:solidFill>
                  <a:srgbClr val="00FFFF"/>
                </a:solidFill>
                <a:latin typeface="宋体" panose="02010600030101010101" pitchFamily="2" charset="-122"/>
              </a:defRPr>
            </a:lvl1pPr>
          </a:lstStyle>
          <a:p>
            <a:pPr>
              <a:defRPr/>
            </a:pPr>
            <a:r>
              <a:rPr lang="zh-CN" altLang="en-US"/>
              <a:t>第 </a:t>
            </a:r>
            <a:fld id="{BEFD4512-64F2-4F9B-BDFA-0CA2B2EBB0A0}"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
        <p:nvSpPr>
          <p:cNvPr id="1031" name="Rectangle 50"/>
          <p:cNvSpPr>
            <a:spLocks noChangeArrowheads="1"/>
          </p:cNvSpPr>
          <p:nvPr/>
        </p:nvSpPr>
        <p:spPr bwMode="auto">
          <a:xfrm>
            <a:off x="0" y="668338"/>
            <a:ext cx="9144000" cy="74612"/>
          </a:xfrm>
          <a:prstGeom prst="rect">
            <a:avLst/>
          </a:prstGeom>
          <a:gradFill rotWithShape="0">
            <a:gsLst>
              <a:gs pos="0">
                <a:srgbClr val="EDEDED"/>
              </a:gs>
              <a:gs pos="100000">
                <a:srgbClr val="808080"/>
              </a:gs>
            </a:gsLst>
            <a:path path="shape">
              <a:fillToRect l="50000" t="50000" r="50000" b="50000"/>
            </a:path>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defRPr/>
            </a:pPr>
            <a:endParaRPr lang="zh-CN" altLang="en-US">
              <a:solidFill>
                <a:srgbClr val="FFFFFF"/>
              </a:solidFill>
            </a:endParaRPr>
          </a:p>
        </p:txBody>
      </p:sp>
    </p:spTree>
    <p:extLst>
      <p:ext uri="{BB962C8B-B14F-4D97-AF65-F5344CB8AC3E}">
        <p14:creationId xmlns:p14="http://schemas.microsoft.com/office/powerpoint/2010/main" val="1589234850"/>
      </p:ext>
    </p:extLst>
  </p:cSld>
  <p:clrMap bg1="dk2" tx1="lt1" bg2="dk1"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ransition>
    <p:random/>
  </p:transition>
  <p:hf hdr="0" ftr="0" dt="0"/>
  <p:txStyles>
    <p:title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5763" name="WordArt 3"/>
          <p:cNvSpPr>
            <a:spLocks noChangeArrowheads="1" noChangeShapeType="1" noTextEdit="1"/>
          </p:cNvSpPr>
          <p:nvPr/>
        </p:nvSpPr>
        <p:spPr bwMode="auto">
          <a:xfrm>
            <a:off x="1398588" y="1989138"/>
            <a:ext cx="6413500" cy="1619250"/>
          </a:xfrm>
          <a:prstGeom prst="rect">
            <a:avLst/>
          </a:prstGeom>
        </p:spPr>
        <p:txBody>
          <a:bodyPr wrap="none" fromWordArt="1">
            <a:prstTxWarp prst="textPlain">
              <a:avLst>
                <a:gd name="adj" fmla="val 50000"/>
              </a:avLst>
            </a:prstTxWarp>
          </a:bodyPr>
          <a:lstStyle/>
          <a:p>
            <a:pPr>
              <a:defRPr/>
            </a:pPr>
            <a:r>
              <a:rPr lang="zh-CN" altLang="en-US" sz="7200" b="1"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第</a:t>
            </a:r>
            <a:r>
              <a:rPr lang="en-US" altLang="zh-CN" sz="7200" b="1"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1</a:t>
            </a:r>
            <a:r>
              <a:rPr lang="zh-CN" altLang="en-US" sz="7200" b="1"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章 绪论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885763"/>
                                        </p:tgtEl>
                                        <p:attrNameLst>
                                          <p:attrName>style.visibility</p:attrName>
                                        </p:attrNameLst>
                                      </p:cBhvr>
                                      <p:to>
                                        <p:strVal val="visible"/>
                                      </p:to>
                                    </p:set>
                                    <p:anim calcmode="lin" valueType="num">
                                      <p:cBhvr>
                                        <p:cTn id="7" dur="500" fill="hold"/>
                                        <p:tgtEl>
                                          <p:spTgt spid="885763"/>
                                        </p:tgtEl>
                                        <p:attrNameLst>
                                          <p:attrName>ppt_w</p:attrName>
                                        </p:attrNameLst>
                                      </p:cBhvr>
                                      <p:tavLst>
                                        <p:tav tm="0">
                                          <p:val>
                                            <p:fltVal val="0"/>
                                          </p:val>
                                        </p:tav>
                                        <p:tav tm="100000">
                                          <p:val>
                                            <p:strVal val="#ppt_w"/>
                                          </p:val>
                                        </p:tav>
                                      </p:tavLst>
                                    </p:anim>
                                    <p:anim calcmode="lin" valueType="num">
                                      <p:cBhvr>
                                        <p:cTn id="8" dur="500" fill="hold"/>
                                        <p:tgtEl>
                                          <p:spTgt spid="885763"/>
                                        </p:tgtEl>
                                        <p:attrNameLst>
                                          <p:attrName>ppt_h</p:attrName>
                                        </p:attrNameLst>
                                      </p:cBhvr>
                                      <p:tavLst>
                                        <p:tav tm="0">
                                          <p:val>
                                            <p:fltVal val="0"/>
                                          </p:val>
                                        </p:tav>
                                        <p:tav tm="100000">
                                          <p:val>
                                            <p:strVal val="#ppt_h"/>
                                          </p:val>
                                        </p:tav>
                                      </p:tavLst>
                                    </p:anim>
                                    <p:anim calcmode="lin" valueType="num">
                                      <p:cBhvr>
                                        <p:cTn id="9" dur="500" fill="hold"/>
                                        <p:tgtEl>
                                          <p:spTgt spid="885763"/>
                                        </p:tgtEl>
                                        <p:attrNameLst>
                                          <p:attrName>ppt_x</p:attrName>
                                        </p:attrNameLst>
                                      </p:cBhvr>
                                      <p:tavLst>
                                        <p:tav tm="0">
                                          <p:val>
                                            <p:fltVal val="0.5"/>
                                          </p:val>
                                        </p:tav>
                                        <p:tav tm="100000">
                                          <p:val>
                                            <p:strVal val="#ppt_x"/>
                                          </p:val>
                                        </p:tav>
                                      </p:tavLst>
                                    </p:anim>
                                    <p:anim calcmode="lin" valueType="num">
                                      <p:cBhvr>
                                        <p:cTn id="10" dur="500" fill="hold"/>
                                        <p:tgtEl>
                                          <p:spTgt spid="885763"/>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电脑探密 启动.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38690"/>
            <a:ext cx="8648700" cy="765085"/>
          </a:xfrm>
        </p:spPr>
        <p:txBody>
          <a:bodyPr/>
          <a:lstStyle/>
          <a:p>
            <a:r>
              <a:rPr lang="zh-CN" altLang="en-US" dirty="0"/>
              <a:t>快速查找方法</a:t>
            </a:r>
            <a:r>
              <a:rPr lang="en-US" altLang="zh-CN" dirty="0"/>
              <a:t>(B+</a:t>
            </a:r>
            <a:r>
              <a:rPr lang="zh-CN" altLang="en-US" dirty="0"/>
              <a:t>树</a:t>
            </a:r>
            <a:r>
              <a:rPr lang="en-US" altLang="zh-CN" dirty="0"/>
              <a:t>)	</a:t>
            </a:r>
          </a:p>
          <a:p>
            <a:pPr lvl="1"/>
            <a:endParaRPr lang="en-US" altLang="zh-CN" dirty="0"/>
          </a:p>
          <a:p>
            <a:pPr lvl="1"/>
            <a:endParaRPr lang="zh-CN" altLang="en-US" dirty="0"/>
          </a:p>
        </p:txBody>
      </p:sp>
      <p:sp>
        <p:nvSpPr>
          <p:cNvPr id="4" name="灯片编号占位符 3"/>
          <p:cNvSpPr>
            <a:spLocks noGrp="1"/>
          </p:cNvSpPr>
          <p:nvPr>
            <p:ph type="sldNum" sz="quarter" idx="11"/>
          </p:nvPr>
        </p:nvSpPr>
        <p:spPr>
          <a:xfrm>
            <a:off x="6097020" y="5806133"/>
            <a:ext cx="2406650" cy="331787"/>
          </a:xfrm>
        </p:spPr>
        <p:txBody>
          <a:bodyPr/>
          <a:lstStyle/>
          <a:p>
            <a:pPr>
              <a:defRPr/>
            </a:pPr>
            <a:r>
              <a:rPr lang="zh-CN" altLang="en-US"/>
              <a:t>第 </a:t>
            </a:r>
            <a:fld id="{161D24C3-F404-4C44-B805-7143969B8163}" type="slidenum">
              <a:rPr lang="zh-CN" altLang="en-US" b="1" smtClean="0">
                <a:solidFill>
                  <a:srgbClr val="66CCFF"/>
                </a:solidFill>
              </a:rPr>
              <a:pPr>
                <a:defRPr/>
              </a:pPr>
              <a:t>10</a:t>
            </a:fld>
            <a:r>
              <a:rPr lang="en-US" altLang="zh-CN" b="1"/>
              <a:t> </a:t>
            </a:r>
            <a:r>
              <a:rPr lang="zh-CN" altLang="en-US"/>
              <a:t>页</a:t>
            </a:r>
            <a:endParaRPr lang="zh-CN" altLang="en-US" sz="1800">
              <a:latin typeface="Arial"/>
            </a:endParaRPr>
          </a:p>
        </p:txBody>
      </p:sp>
      <p:grpSp>
        <p:nvGrpSpPr>
          <p:cNvPr id="81" name="Group 4"/>
          <p:cNvGrpSpPr>
            <a:grpSpLocks/>
          </p:cNvGrpSpPr>
          <p:nvPr/>
        </p:nvGrpSpPr>
        <p:grpSpPr bwMode="auto">
          <a:xfrm>
            <a:off x="1314676" y="1808820"/>
            <a:ext cx="6896044" cy="3779825"/>
            <a:chOff x="1474" y="2500"/>
            <a:chExt cx="2789" cy="1248"/>
          </a:xfrm>
        </p:grpSpPr>
        <p:sp>
          <p:nvSpPr>
            <p:cNvPr id="82" name="Text Box 5"/>
            <p:cNvSpPr txBox="1">
              <a:spLocks noChangeArrowheads="1"/>
            </p:cNvSpPr>
            <p:nvPr/>
          </p:nvSpPr>
          <p:spPr bwMode="auto">
            <a:xfrm>
              <a:off x="2222" y="2500"/>
              <a:ext cx="1315" cy="294"/>
            </a:xfrm>
            <a:prstGeom prst="rect">
              <a:avLst/>
            </a:prstGeom>
            <a:noFill/>
            <a:ln w="9525">
              <a:solidFill>
                <a:srgbClr val="00FFFF"/>
              </a:solidFill>
              <a:miter lim="800000"/>
              <a:headEnd/>
              <a:tailEnd/>
            </a:ln>
            <a:effectLst/>
          </p:spPr>
          <p:txBody>
            <a:bodyPr>
              <a:spAutoFit/>
            </a:bodyPr>
            <a:lstStyle/>
            <a:p>
              <a:pPr>
                <a:spcBef>
                  <a:spcPct val="50000"/>
                </a:spcBef>
              </a:pPr>
              <a:r>
                <a:rPr lang="en-US" altLang="zh-CN" dirty="0">
                  <a:latin typeface="宋体" pitchFamily="2" charset="-122"/>
                </a:rPr>
                <a:t>C   H</a:t>
              </a:r>
            </a:p>
          </p:txBody>
        </p:sp>
        <p:sp>
          <p:nvSpPr>
            <p:cNvPr id="83" name="Text Box 6"/>
            <p:cNvSpPr txBox="1">
              <a:spLocks noChangeArrowheads="1"/>
            </p:cNvSpPr>
            <p:nvPr/>
          </p:nvSpPr>
          <p:spPr bwMode="auto">
            <a:xfrm>
              <a:off x="2948" y="3067"/>
              <a:ext cx="1315" cy="294"/>
            </a:xfrm>
            <a:prstGeom prst="rect">
              <a:avLst/>
            </a:prstGeom>
            <a:noFill/>
            <a:ln w="9525">
              <a:solidFill>
                <a:srgbClr val="00FFFF"/>
              </a:solidFill>
              <a:miter lim="800000"/>
              <a:headEnd/>
              <a:tailEnd/>
            </a:ln>
            <a:effectLst/>
          </p:spPr>
          <p:txBody>
            <a:bodyPr>
              <a:spAutoFit/>
            </a:bodyPr>
            <a:lstStyle/>
            <a:p>
              <a:pPr>
                <a:spcBef>
                  <a:spcPct val="50000"/>
                </a:spcBef>
              </a:pPr>
              <a:r>
                <a:rPr lang="en-US" altLang="zh-CN">
                  <a:latin typeface="宋体" pitchFamily="2" charset="-122"/>
                </a:rPr>
                <a:t>D     H</a:t>
              </a:r>
            </a:p>
          </p:txBody>
        </p:sp>
        <p:sp>
          <p:nvSpPr>
            <p:cNvPr id="84" name="Text Box 7"/>
            <p:cNvSpPr txBox="1">
              <a:spLocks noChangeArrowheads="1"/>
            </p:cNvSpPr>
            <p:nvPr/>
          </p:nvSpPr>
          <p:spPr bwMode="auto">
            <a:xfrm>
              <a:off x="1474" y="3067"/>
              <a:ext cx="1315" cy="294"/>
            </a:xfrm>
            <a:prstGeom prst="rect">
              <a:avLst/>
            </a:prstGeom>
            <a:noFill/>
            <a:ln w="9525">
              <a:solidFill>
                <a:srgbClr val="00FFFF"/>
              </a:solidFill>
              <a:miter lim="800000"/>
              <a:headEnd/>
              <a:tailEnd/>
            </a:ln>
            <a:effectLst/>
          </p:spPr>
          <p:txBody>
            <a:bodyPr>
              <a:spAutoFit/>
            </a:bodyPr>
            <a:lstStyle/>
            <a:p>
              <a:pPr>
                <a:spcBef>
                  <a:spcPct val="50000"/>
                </a:spcBef>
              </a:pPr>
              <a:r>
                <a:rPr lang="en-US" altLang="zh-CN">
                  <a:latin typeface="宋体" pitchFamily="2" charset="-122"/>
                </a:rPr>
                <a:t>A   B   C</a:t>
              </a:r>
            </a:p>
          </p:txBody>
        </p:sp>
        <p:sp>
          <p:nvSpPr>
            <p:cNvPr id="85" name="Line 8"/>
            <p:cNvSpPr>
              <a:spLocks noChangeShapeType="1"/>
            </p:cNvSpPr>
            <p:nvPr/>
          </p:nvSpPr>
          <p:spPr bwMode="auto">
            <a:xfrm flipH="1">
              <a:off x="2064" y="2750"/>
              <a:ext cx="567" cy="317"/>
            </a:xfrm>
            <a:prstGeom prst="line">
              <a:avLst/>
            </a:prstGeom>
            <a:noFill/>
            <a:ln w="28575">
              <a:solidFill>
                <a:srgbClr val="00FF00"/>
              </a:solidFill>
              <a:round/>
              <a:headEnd/>
              <a:tailEnd type="triangle" w="med" len="med"/>
            </a:ln>
            <a:effectLst/>
          </p:spPr>
          <p:txBody>
            <a:bodyPr/>
            <a:lstStyle/>
            <a:p>
              <a:endParaRPr lang="zh-CN" altLang="en-US"/>
            </a:p>
          </p:txBody>
        </p:sp>
        <p:sp>
          <p:nvSpPr>
            <p:cNvPr id="86" name="Line 9"/>
            <p:cNvSpPr>
              <a:spLocks noChangeShapeType="1"/>
            </p:cNvSpPr>
            <p:nvPr/>
          </p:nvSpPr>
          <p:spPr bwMode="auto">
            <a:xfrm>
              <a:off x="3107" y="2750"/>
              <a:ext cx="476" cy="340"/>
            </a:xfrm>
            <a:prstGeom prst="line">
              <a:avLst/>
            </a:prstGeom>
            <a:noFill/>
            <a:ln w="28575">
              <a:solidFill>
                <a:srgbClr val="00FF00"/>
              </a:solidFill>
              <a:round/>
              <a:headEnd/>
              <a:tailEnd type="triangle" w="med" len="med"/>
            </a:ln>
            <a:effectLst/>
          </p:spPr>
          <p:txBody>
            <a:bodyPr/>
            <a:lstStyle/>
            <a:p>
              <a:endParaRPr lang="zh-CN" altLang="en-US"/>
            </a:p>
          </p:txBody>
        </p:sp>
        <p:sp>
          <p:nvSpPr>
            <p:cNvPr id="87" name="Line 10"/>
            <p:cNvSpPr>
              <a:spLocks noChangeShapeType="1"/>
            </p:cNvSpPr>
            <p:nvPr/>
          </p:nvSpPr>
          <p:spPr bwMode="auto">
            <a:xfrm flipH="1">
              <a:off x="1610" y="3317"/>
              <a:ext cx="181" cy="385"/>
            </a:xfrm>
            <a:prstGeom prst="line">
              <a:avLst/>
            </a:prstGeom>
            <a:noFill/>
            <a:ln w="19050" cap="rnd">
              <a:solidFill>
                <a:srgbClr val="FFFF00"/>
              </a:solidFill>
              <a:prstDash val="sysDot"/>
              <a:round/>
              <a:headEnd/>
              <a:tailEnd type="triangle" w="med" len="med"/>
            </a:ln>
            <a:effectLst/>
          </p:spPr>
          <p:txBody>
            <a:bodyPr/>
            <a:lstStyle/>
            <a:p>
              <a:endParaRPr lang="zh-CN" altLang="en-US"/>
            </a:p>
          </p:txBody>
        </p:sp>
        <p:sp>
          <p:nvSpPr>
            <p:cNvPr id="88" name="Line 11"/>
            <p:cNvSpPr>
              <a:spLocks noChangeShapeType="1"/>
            </p:cNvSpPr>
            <p:nvPr/>
          </p:nvSpPr>
          <p:spPr bwMode="auto">
            <a:xfrm>
              <a:off x="2154" y="3294"/>
              <a:ext cx="46" cy="454"/>
            </a:xfrm>
            <a:prstGeom prst="line">
              <a:avLst/>
            </a:prstGeom>
            <a:noFill/>
            <a:ln w="19050" cap="rnd">
              <a:solidFill>
                <a:srgbClr val="FFFF00"/>
              </a:solidFill>
              <a:prstDash val="sysDot"/>
              <a:round/>
              <a:headEnd/>
              <a:tailEnd type="triangle" w="med" len="med"/>
            </a:ln>
            <a:effectLst/>
          </p:spPr>
          <p:txBody>
            <a:bodyPr/>
            <a:lstStyle/>
            <a:p>
              <a:endParaRPr lang="zh-CN" altLang="en-US"/>
            </a:p>
          </p:txBody>
        </p:sp>
        <p:sp>
          <p:nvSpPr>
            <p:cNvPr id="89" name="Line 12"/>
            <p:cNvSpPr>
              <a:spLocks noChangeShapeType="1"/>
            </p:cNvSpPr>
            <p:nvPr/>
          </p:nvSpPr>
          <p:spPr bwMode="auto">
            <a:xfrm>
              <a:off x="2562" y="3317"/>
              <a:ext cx="205" cy="408"/>
            </a:xfrm>
            <a:prstGeom prst="line">
              <a:avLst/>
            </a:prstGeom>
            <a:noFill/>
            <a:ln w="19050" cap="rnd">
              <a:solidFill>
                <a:srgbClr val="FFFF00"/>
              </a:solidFill>
              <a:prstDash val="sysDot"/>
              <a:round/>
              <a:headEnd/>
              <a:tailEnd type="triangle" w="med" len="med"/>
            </a:ln>
            <a:effectLst/>
          </p:spPr>
          <p:txBody>
            <a:bodyPr/>
            <a:lstStyle/>
            <a:p>
              <a:endParaRPr lang="zh-CN" altLang="en-US"/>
            </a:p>
          </p:txBody>
        </p:sp>
        <p:sp>
          <p:nvSpPr>
            <p:cNvPr id="90" name="Line 13"/>
            <p:cNvSpPr>
              <a:spLocks noChangeShapeType="1"/>
            </p:cNvSpPr>
            <p:nvPr/>
          </p:nvSpPr>
          <p:spPr bwMode="auto">
            <a:xfrm>
              <a:off x="3266" y="3249"/>
              <a:ext cx="136" cy="476"/>
            </a:xfrm>
            <a:prstGeom prst="line">
              <a:avLst/>
            </a:prstGeom>
            <a:noFill/>
            <a:ln w="19050" cap="rnd">
              <a:solidFill>
                <a:srgbClr val="FFFF00"/>
              </a:solidFill>
              <a:prstDash val="sysDot"/>
              <a:round/>
              <a:headEnd/>
              <a:tailEnd type="triangle" w="med" len="med"/>
            </a:ln>
            <a:effectLst/>
          </p:spPr>
          <p:txBody>
            <a:bodyPr/>
            <a:lstStyle/>
            <a:p>
              <a:endParaRPr lang="zh-CN" altLang="en-US"/>
            </a:p>
          </p:txBody>
        </p:sp>
        <p:sp>
          <p:nvSpPr>
            <p:cNvPr id="91" name="Line 14"/>
            <p:cNvSpPr>
              <a:spLocks noChangeShapeType="1"/>
            </p:cNvSpPr>
            <p:nvPr/>
          </p:nvSpPr>
          <p:spPr bwMode="auto">
            <a:xfrm>
              <a:off x="3855" y="3294"/>
              <a:ext cx="136" cy="431"/>
            </a:xfrm>
            <a:prstGeom prst="line">
              <a:avLst/>
            </a:prstGeom>
            <a:noFill/>
            <a:ln w="19050" cap="rnd">
              <a:solidFill>
                <a:srgbClr val="FFFF00"/>
              </a:solidFill>
              <a:prstDash val="sysDot"/>
              <a:round/>
              <a:headEnd/>
              <a:tailEnd type="triangle" w="med" len="med"/>
            </a:ln>
            <a:effectLst/>
          </p:spPr>
          <p:txBody>
            <a:bodyPr/>
            <a:lstStyle/>
            <a:p>
              <a:endParaRPr lang="zh-CN" altLang="en-US"/>
            </a:p>
          </p:txBody>
        </p:sp>
      </p:grpSp>
      <p:grpSp>
        <p:nvGrpSpPr>
          <p:cNvPr id="92" name="Group 15"/>
          <p:cNvGrpSpPr>
            <a:grpSpLocks/>
          </p:cNvGrpSpPr>
          <p:nvPr/>
        </p:nvGrpSpPr>
        <p:grpSpPr bwMode="auto">
          <a:xfrm>
            <a:off x="-378550" y="4738609"/>
            <a:ext cx="9086755" cy="1102449"/>
            <a:chOff x="588" y="3543"/>
            <a:chExt cx="3675" cy="364"/>
          </a:xfrm>
        </p:grpSpPr>
        <p:grpSp>
          <p:nvGrpSpPr>
            <p:cNvPr id="93" name="Group 16"/>
            <p:cNvGrpSpPr>
              <a:grpSpLocks/>
            </p:cNvGrpSpPr>
            <p:nvPr/>
          </p:nvGrpSpPr>
          <p:grpSpPr bwMode="auto">
            <a:xfrm>
              <a:off x="1518" y="3724"/>
              <a:ext cx="386" cy="182"/>
              <a:chOff x="521" y="3770"/>
              <a:chExt cx="386" cy="182"/>
            </a:xfrm>
          </p:grpSpPr>
          <p:sp>
            <p:nvSpPr>
              <p:cNvPr id="114" name="Rectangle 17"/>
              <p:cNvSpPr>
                <a:spLocks noChangeArrowheads="1"/>
              </p:cNvSpPr>
              <p:nvPr/>
            </p:nvSpPr>
            <p:spPr bwMode="auto">
              <a:xfrm>
                <a:off x="521" y="3770"/>
                <a:ext cx="227" cy="182"/>
              </a:xfrm>
              <a:prstGeom prst="rect">
                <a:avLst/>
              </a:prstGeom>
              <a:noFill/>
              <a:ln w="12700">
                <a:solidFill>
                  <a:schemeClr val="tx1"/>
                </a:solidFill>
                <a:miter lim="800000"/>
                <a:headEnd/>
                <a:tailEnd/>
              </a:ln>
              <a:effectLst/>
            </p:spPr>
            <p:txBody>
              <a:bodyPr wrap="none" anchor="ctr"/>
              <a:lstStyle/>
              <a:p>
                <a:endParaRPr lang="zh-CN" altLang="en-US"/>
              </a:p>
            </p:txBody>
          </p:sp>
          <p:sp>
            <p:nvSpPr>
              <p:cNvPr id="115" name="Rectangle 18"/>
              <p:cNvSpPr>
                <a:spLocks noChangeArrowheads="1"/>
              </p:cNvSpPr>
              <p:nvPr/>
            </p:nvSpPr>
            <p:spPr bwMode="auto">
              <a:xfrm>
                <a:off x="748" y="3770"/>
                <a:ext cx="159" cy="182"/>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94" name="Line 19"/>
            <p:cNvSpPr>
              <a:spLocks noChangeShapeType="1"/>
            </p:cNvSpPr>
            <p:nvPr/>
          </p:nvSpPr>
          <p:spPr bwMode="auto">
            <a:xfrm>
              <a:off x="1813" y="3816"/>
              <a:ext cx="295" cy="0"/>
            </a:xfrm>
            <a:prstGeom prst="line">
              <a:avLst/>
            </a:prstGeom>
            <a:noFill/>
            <a:ln w="12700">
              <a:solidFill>
                <a:schemeClr val="tx1"/>
              </a:solidFill>
              <a:round/>
              <a:headEnd/>
              <a:tailEnd type="triangle" w="med" len="med"/>
            </a:ln>
            <a:effectLst/>
          </p:spPr>
          <p:txBody>
            <a:bodyPr/>
            <a:lstStyle/>
            <a:p>
              <a:endParaRPr lang="zh-CN" altLang="en-US"/>
            </a:p>
          </p:txBody>
        </p:sp>
        <p:sp>
          <p:nvSpPr>
            <p:cNvPr id="95" name="Line 20"/>
            <p:cNvSpPr>
              <a:spLocks noChangeShapeType="1"/>
            </p:cNvSpPr>
            <p:nvPr/>
          </p:nvSpPr>
          <p:spPr bwMode="auto">
            <a:xfrm>
              <a:off x="1223" y="3816"/>
              <a:ext cx="295" cy="0"/>
            </a:xfrm>
            <a:prstGeom prst="line">
              <a:avLst/>
            </a:prstGeom>
            <a:noFill/>
            <a:ln w="12700">
              <a:solidFill>
                <a:schemeClr val="tx1"/>
              </a:solidFill>
              <a:round/>
              <a:headEnd/>
              <a:tailEnd type="triangle" w="med" len="med"/>
            </a:ln>
            <a:effectLst/>
          </p:spPr>
          <p:txBody>
            <a:bodyPr/>
            <a:lstStyle/>
            <a:p>
              <a:endParaRPr lang="zh-CN" altLang="en-US"/>
            </a:p>
          </p:txBody>
        </p:sp>
        <p:grpSp>
          <p:nvGrpSpPr>
            <p:cNvPr id="96" name="Group 21"/>
            <p:cNvGrpSpPr>
              <a:grpSpLocks/>
            </p:cNvGrpSpPr>
            <p:nvPr/>
          </p:nvGrpSpPr>
          <p:grpSpPr bwMode="auto">
            <a:xfrm>
              <a:off x="2107" y="3725"/>
              <a:ext cx="386" cy="182"/>
              <a:chOff x="521" y="3770"/>
              <a:chExt cx="386" cy="182"/>
            </a:xfrm>
          </p:grpSpPr>
          <p:sp>
            <p:nvSpPr>
              <p:cNvPr id="112" name="Rectangle 22"/>
              <p:cNvSpPr>
                <a:spLocks noChangeArrowheads="1"/>
              </p:cNvSpPr>
              <p:nvPr/>
            </p:nvSpPr>
            <p:spPr bwMode="auto">
              <a:xfrm>
                <a:off x="521" y="3770"/>
                <a:ext cx="227" cy="182"/>
              </a:xfrm>
              <a:prstGeom prst="rect">
                <a:avLst/>
              </a:prstGeom>
              <a:noFill/>
              <a:ln w="12700">
                <a:solidFill>
                  <a:schemeClr val="tx1"/>
                </a:solidFill>
                <a:miter lim="800000"/>
                <a:headEnd/>
                <a:tailEnd/>
              </a:ln>
              <a:effectLst/>
            </p:spPr>
            <p:txBody>
              <a:bodyPr wrap="none" anchor="ctr"/>
              <a:lstStyle/>
              <a:p>
                <a:endParaRPr lang="zh-CN" altLang="en-US"/>
              </a:p>
            </p:txBody>
          </p:sp>
          <p:sp>
            <p:nvSpPr>
              <p:cNvPr id="113" name="Rectangle 23"/>
              <p:cNvSpPr>
                <a:spLocks noChangeArrowheads="1"/>
              </p:cNvSpPr>
              <p:nvPr/>
            </p:nvSpPr>
            <p:spPr bwMode="auto">
              <a:xfrm>
                <a:off x="748" y="3770"/>
                <a:ext cx="159" cy="182"/>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97" name="Line 24"/>
            <p:cNvSpPr>
              <a:spLocks noChangeShapeType="1"/>
            </p:cNvSpPr>
            <p:nvPr/>
          </p:nvSpPr>
          <p:spPr bwMode="auto">
            <a:xfrm>
              <a:off x="2402" y="3817"/>
              <a:ext cx="295" cy="0"/>
            </a:xfrm>
            <a:prstGeom prst="line">
              <a:avLst/>
            </a:prstGeom>
            <a:noFill/>
            <a:ln w="12700">
              <a:solidFill>
                <a:schemeClr val="tx1"/>
              </a:solidFill>
              <a:round/>
              <a:headEnd/>
              <a:tailEnd type="triangle" w="med" len="med"/>
            </a:ln>
            <a:effectLst/>
          </p:spPr>
          <p:txBody>
            <a:bodyPr/>
            <a:lstStyle/>
            <a:p>
              <a:endParaRPr lang="zh-CN" altLang="en-US"/>
            </a:p>
          </p:txBody>
        </p:sp>
        <p:grpSp>
          <p:nvGrpSpPr>
            <p:cNvPr id="98" name="Group 25"/>
            <p:cNvGrpSpPr>
              <a:grpSpLocks/>
            </p:cNvGrpSpPr>
            <p:nvPr/>
          </p:nvGrpSpPr>
          <p:grpSpPr bwMode="auto">
            <a:xfrm>
              <a:off x="2697" y="3725"/>
              <a:ext cx="386" cy="182"/>
              <a:chOff x="521" y="3770"/>
              <a:chExt cx="386" cy="182"/>
            </a:xfrm>
          </p:grpSpPr>
          <p:sp>
            <p:nvSpPr>
              <p:cNvPr id="110" name="Rectangle 26"/>
              <p:cNvSpPr>
                <a:spLocks noChangeArrowheads="1"/>
              </p:cNvSpPr>
              <p:nvPr/>
            </p:nvSpPr>
            <p:spPr bwMode="auto">
              <a:xfrm>
                <a:off x="521" y="3770"/>
                <a:ext cx="227" cy="182"/>
              </a:xfrm>
              <a:prstGeom prst="rect">
                <a:avLst/>
              </a:prstGeom>
              <a:noFill/>
              <a:ln w="12700">
                <a:solidFill>
                  <a:schemeClr val="tx1"/>
                </a:solidFill>
                <a:miter lim="800000"/>
                <a:headEnd/>
                <a:tailEnd/>
              </a:ln>
              <a:effectLst/>
            </p:spPr>
            <p:txBody>
              <a:bodyPr wrap="none" anchor="ctr"/>
              <a:lstStyle/>
              <a:p>
                <a:endParaRPr lang="zh-CN" altLang="en-US"/>
              </a:p>
            </p:txBody>
          </p:sp>
          <p:sp>
            <p:nvSpPr>
              <p:cNvPr id="111" name="Rectangle 27"/>
              <p:cNvSpPr>
                <a:spLocks noChangeArrowheads="1"/>
              </p:cNvSpPr>
              <p:nvPr/>
            </p:nvSpPr>
            <p:spPr bwMode="auto">
              <a:xfrm>
                <a:off x="748" y="3770"/>
                <a:ext cx="159" cy="182"/>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99" name="Line 28"/>
            <p:cNvSpPr>
              <a:spLocks noChangeShapeType="1"/>
            </p:cNvSpPr>
            <p:nvPr/>
          </p:nvSpPr>
          <p:spPr bwMode="auto">
            <a:xfrm>
              <a:off x="2992" y="3817"/>
              <a:ext cx="295" cy="0"/>
            </a:xfrm>
            <a:prstGeom prst="line">
              <a:avLst/>
            </a:prstGeom>
            <a:noFill/>
            <a:ln w="12700">
              <a:solidFill>
                <a:schemeClr val="tx1"/>
              </a:solidFill>
              <a:round/>
              <a:headEnd/>
              <a:tailEnd type="triangle" w="med" len="med"/>
            </a:ln>
            <a:effectLst/>
          </p:spPr>
          <p:txBody>
            <a:bodyPr/>
            <a:lstStyle/>
            <a:p>
              <a:endParaRPr lang="zh-CN" altLang="en-US"/>
            </a:p>
          </p:txBody>
        </p:sp>
        <p:grpSp>
          <p:nvGrpSpPr>
            <p:cNvPr id="100" name="Group 29"/>
            <p:cNvGrpSpPr>
              <a:grpSpLocks/>
            </p:cNvGrpSpPr>
            <p:nvPr/>
          </p:nvGrpSpPr>
          <p:grpSpPr bwMode="auto">
            <a:xfrm>
              <a:off x="3287" y="3725"/>
              <a:ext cx="386" cy="182"/>
              <a:chOff x="521" y="3770"/>
              <a:chExt cx="386" cy="182"/>
            </a:xfrm>
          </p:grpSpPr>
          <p:sp>
            <p:nvSpPr>
              <p:cNvPr id="108" name="Rectangle 30"/>
              <p:cNvSpPr>
                <a:spLocks noChangeArrowheads="1"/>
              </p:cNvSpPr>
              <p:nvPr/>
            </p:nvSpPr>
            <p:spPr bwMode="auto">
              <a:xfrm>
                <a:off x="521" y="3770"/>
                <a:ext cx="227" cy="182"/>
              </a:xfrm>
              <a:prstGeom prst="rect">
                <a:avLst/>
              </a:prstGeom>
              <a:noFill/>
              <a:ln w="12700">
                <a:solidFill>
                  <a:schemeClr val="tx1"/>
                </a:solidFill>
                <a:miter lim="800000"/>
                <a:headEnd/>
                <a:tailEnd/>
              </a:ln>
              <a:effectLst/>
            </p:spPr>
            <p:txBody>
              <a:bodyPr wrap="none" anchor="ctr"/>
              <a:lstStyle/>
              <a:p>
                <a:endParaRPr lang="zh-CN" altLang="en-US"/>
              </a:p>
            </p:txBody>
          </p:sp>
          <p:sp>
            <p:nvSpPr>
              <p:cNvPr id="109" name="Rectangle 31"/>
              <p:cNvSpPr>
                <a:spLocks noChangeArrowheads="1"/>
              </p:cNvSpPr>
              <p:nvPr/>
            </p:nvSpPr>
            <p:spPr bwMode="auto">
              <a:xfrm>
                <a:off x="748" y="3770"/>
                <a:ext cx="159" cy="182"/>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101" name="Line 32"/>
            <p:cNvSpPr>
              <a:spLocks noChangeShapeType="1"/>
            </p:cNvSpPr>
            <p:nvPr/>
          </p:nvSpPr>
          <p:spPr bwMode="auto">
            <a:xfrm>
              <a:off x="3582" y="3817"/>
              <a:ext cx="295" cy="0"/>
            </a:xfrm>
            <a:prstGeom prst="line">
              <a:avLst/>
            </a:prstGeom>
            <a:noFill/>
            <a:ln w="12700">
              <a:solidFill>
                <a:schemeClr val="tx1"/>
              </a:solidFill>
              <a:round/>
              <a:headEnd/>
              <a:tailEnd type="triangle" w="med" len="med"/>
            </a:ln>
            <a:effectLst/>
          </p:spPr>
          <p:txBody>
            <a:bodyPr/>
            <a:lstStyle/>
            <a:p>
              <a:endParaRPr lang="zh-CN" altLang="en-US"/>
            </a:p>
          </p:txBody>
        </p:sp>
        <p:grpSp>
          <p:nvGrpSpPr>
            <p:cNvPr id="102" name="Group 33"/>
            <p:cNvGrpSpPr>
              <a:grpSpLocks/>
            </p:cNvGrpSpPr>
            <p:nvPr/>
          </p:nvGrpSpPr>
          <p:grpSpPr bwMode="auto">
            <a:xfrm>
              <a:off x="3877" y="3725"/>
              <a:ext cx="386" cy="182"/>
              <a:chOff x="521" y="3770"/>
              <a:chExt cx="386" cy="182"/>
            </a:xfrm>
          </p:grpSpPr>
          <p:sp>
            <p:nvSpPr>
              <p:cNvPr id="106" name="Rectangle 34"/>
              <p:cNvSpPr>
                <a:spLocks noChangeArrowheads="1"/>
              </p:cNvSpPr>
              <p:nvPr/>
            </p:nvSpPr>
            <p:spPr bwMode="auto">
              <a:xfrm>
                <a:off x="521" y="3770"/>
                <a:ext cx="227" cy="182"/>
              </a:xfrm>
              <a:prstGeom prst="rect">
                <a:avLst/>
              </a:prstGeom>
              <a:noFill/>
              <a:ln w="12700">
                <a:solidFill>
                  <a:schemeClr val="tx1"/>
                </a:solidFill>
                <a:miter lim="800000"/>
                <a:headEnd/>
                <a:tailEnd/>
              </a:ln>
              <a:effectLst/>
            </p:spPr>
            <p:txBody>
              <a:bodyPr wrap="none" anchor="ctr"/>
              <a:lstStyle/>
              <a:p>
                <a:endParaRPr lang="zh-CN" altLang="en-US"/>
              </a:p>
            </p:txBody>
          </p:sp>
          <p:sp>
            <p:nvSpPr>
              <p:cNvPr id="107" name="Rectangle 35"/>
              <p:cNvSpPr>
                <a:spLocks noChangeArrowheads="1"/>
              </p:cNvSpPr>
              <p:nvPr/>
            </p:nvSpPr>
            <p:spPr bwMode="auto">
              <a:xfrm>
                <a:off x="748" y="3770"/>
                <a:ext cx="159" cy="182"/>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103" name="Text Box 36"/>
            <p:cNvSpPr txBox="1">
              <a:spLocks noChangeArrowheads="1"/>
            </p:cNvSpPr>
            <p:nvPr/>
          </p:nvSpPr>
          <p:spPr bwMode="auto">
            <a:xfrm>
              <a:off x="588" y="3543"/>
              <a:ext cx="635" cy="288"/>
            </a:xfrm>
            <a:prstGeom prst="rect">
              <a:avLst/>
            </a:prstGeom>
            <a:noFill/>
            <a:ln w="9525">
              <a:noFill/>
              <a:miter lim="800000"/>
              <a:headEnd/>
              <a:tailEnd/>
            </a:ln>
            <a:effectLst/>
          </p:spPr>
          <p:txBody>
            <a:bodyPr>
              <a:spAutoFit/>
            </a:bodyPr>
            <a:lstStyle/>
            <a:p>
              <a:pPr>
                <a:spcBef>
                  <a:spcPct val="50000"/>
                </a:spcBef>
              </a:pPr>
              <a:r>
                <a:rPr lang="en-US" altLang="zh-CN"/>
                <a:t>head</a:t>
              </a:r>
            </a:p>
          </p:txBody>
        </p:sp>
        <p:sp>
          <p:nvSpPr>
            <p:cNvPr id="104" name="Line 37"/>
            <p:cNvSpPr>
              <a:spLocks noChangeShapeType="1"/>
            </p:cNvSpPr>
            <p:nvPr/>
          </p:nvSpPr>
          <p:spPr bwMode="auto">
            <a:xfrm flipV="1">
              <a:off x="4126" y="3771"/>
              <a:ext cx="68" cy="113"/>
            </a:xfrm>
            <a:prstGeom prst="line">
              <a:avLst/>
            </a:prstGeom>
            <a:noFill/>
            <a:ln w="9525">
              <a:solidFill>
                <a:schemeClr val="tx1"/>
              </a:solidFill>
              <a:round/>
              <a:headEnd/>
              <a:tailEnd/>
            </a:ln>
            <a:effectLst/>
          </p:spPr>
          <p:txBody>
            <a:bodyPr/>
            <a:lstStyle/>
            <a:p>
              <a:endParaRPr lang="zh-CN" altLang="en-US"/>
            </a:p>
          </p:txBody>
        </p:sp>
        <p:sp>
          <p:nvSpPr>
            <p:cNvPr id="105" name="Line 38"/>
            <p:cNvSpPr>
              <a:spLocks noChangeShapeType="1"/>
            </p:cNvSpPr>
            <p:nvPr/>
          </p:nvSpPr>
          <p:spPr bwMode="auto">
            <a:xfrm flipH="1" flipV="1">
              <a:off x="4194" y="3770"/>
              <a:ext cx="69" cy="136"/>
            </a:xfrm>
            <a:prstGeom prst="line">
              <a:avLst/>
            </a:prstGeom>
            <a:noFill/>
            <a:ln w="9525">
              <a:solidFill>
                <a:schemeClr val="tx1"/>
              </a:solidFill>
              <a:round/>
              <a:headEnd/>
              <a:tailEnd/>
            </a:ln>
            <a:effectLst/>
          </p:spPr>
          <p:txBody>
            <a:bodyPr/>
            <a:lstStyle/>
            <a:p>
              <a:endParaRPr lang="zh-CN" altLang="en-US"/>
            </a:p>
          </p:txBody>
        </p:sp>
      </p:grpSp>
      <p:sp>
        <p:nvSpPr>
          <p:cNvPr id="42" name="标题 1">
            <a:extLst>
              <a:ext uri="{FF2B5EF4-FFF2-40B4-BE49-F238E27FC236}">
                <a16:creationId xmlns:a16="http://schemas.microsoft.com/office/drawing/2014/main" id="{F0D835E7-44A0-4954-A9B2-A23CC489DBF8}"/>
              </a:ext>
            </a:extLst>
          </p:cNvPr>
          <p:cNvSpPr>
            <a:spLocks noGrp="1"/>
          </p:cNvSpPr>
          <p:nvPr>
            <p:ph type="title"/>
          </p:nvPr>
        </p:nvSpPr>
        <p:spPr>
          <a:xfrm>
            <a:off x="0" y="0"/>
            <a:ext cx="9144000" cy="685800"/>
          </a:xfrm>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3586745200"/>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4"/>
          <p:cNvSpPr>
            <a:spLocks noGrp="1"/>
          </p:cNvSpPr>
          <p:nvPr>
            <p:ph type="sldNum" sz="quarter" idx="11"/>
          </p:nvPr>
        </p:nvSpPr>
        <p:spPr>
          <a:xfrm>
            <a:off x="6508750" y="6373439"/>
            <a:ext cx="2406650" cy="331787"/>
          </a:xfrm>
        </p:spPr>
        <p:txBody>
          <a:bodyPr/>
          <a:lstStyle/>
          <a:p>
            <a:pPr>
              <a:defRPr/>
            </a:pPr>
            <a:r>
              <a:rPr lang="zh-CN" altLang="en-US"/>
              <a:t>第 </a:t>
            </a:r>
            <a:fld id="{7B7E3F83-439E-400A-9AAD-19040512B14B}" type="slidenum">
              <a:rPr lang="zh-CN" altLang="en-US" b="1">
                <a:solidFill>
                  <a:srgbClr val="66CCFF"/>
                </a:solidFill>
              </a:rPr>
              <a:pPr>
                <a:defRPr/>
              </a:pPr>
              <a:t>11</a:t>
            </a:fld>
            <a:r>
              <a:rPr lang="en-US" altLang="zh-CN" b="1"/>
              <a:t> </a:t>
            </a:r>
            <a:r>
              <a:rPr lang="zh-CN" altLang="en-US"/>
              <a:t>页</a:t>
            </a:r>
            <a:endParaRPr lang="zh-CN" altLang="en-US" sz="1800">
              <a:latin typeface="Arial" charset="0"/>
            </a:endParaRPr>
          </a:p>
        </p:txBody>
      </p:sp>
      <p:sp>
        <p:nvSpPr>
          <p:cNvPr id="1037317" name="Text Box 5"/>
          <p:cNvSpPr txBox="1">
            <a:spLocks noChangeArrowheads="1"/>
          </p:cNvSpPr>
          <p:nvPr/>
        </p:nvSpPr>
        <p:spPr bwMode="auto">
          <a:xfrm>
            <a:off x="250825" y="2168860"/>
            <a:ext cx="8839200" cy="579438"/>
          </a:xfrm>
          <a:prstGeom prst="rect">
            <a:avLst/>
          </a:prstGeom>
          <a:noFill/>
          <a:ln w="9525">
            <a:noFill/>
            <a:miter lim="800000"/>
            <a:headEnd/>
            <a:tailEnd/>
          </a:ln>
        </p:spPr>
        <p:txBody>
          <a:bodyPr>
            <a:spAutoFit/>
          </a:bodyPr>
          <a:lstStyle/>
          <a:p>
            <a:pPr algn="l" eaLnBrk="1" hangingPunct="1">
              <a:spcBef>
                <a:spcPct val="50000"/>
              </a:spcBef>
              <a:buClrTx/>
              <a:buFontTx/>
              <a:buNone/>
            </a:pPr>
            <a:r>
              <a:rPr lang="zh-CN" altLang="en-US" sz="3200" dirty="0">
                <a:solidFill>
                  <a:srgbClr val="FFCC00"/>
                </a:solidFill>
                <a:sym typeface="Wingdings" pitchFamily="2" charset="2"/>
              </a:rPr>
              <a:t> </a:t>
            </a:r>
            <a:r>
              <a:rPr lang="zh-CN" altLang="en-US" sz="3200" b="1" dirty="0">
                <a:solidFill>
                  <a:srgbClr val="FFCC00"/>
                </a:solidFill>
                <a:ea typeface="黑体" pitchFamily="2" charset="-122"/>
              </a:rPr>
              <a:t>处理数据的种类</a:t>
            </a:r>
          </a:p>
        </p:txBody>
      </p:sp>
      <p:sp>
        <p:nvSpPr>
          <p:cNvPr id="1037318" name="Text Box 6"/>
          <p:cNvSpPr txBox="1">
            <a:spLocks noChangeArrowheads="1"/>
          </p:cNvSpPr>
          <p:nvPr/>
        </p:nvSpPr>
        <p:spPr bwMode="auto">
          <a:xfrm>
            <a:off x="304800" y="3996951"/>
            <a:ext cx="8839200" cy="628650"/>
          </a:xfrm>
          <a:prstGeom prst="rect">
            <a:avLst/>
          </a:prstGeom>
          <a:noFill/>
          <a:ln w="12700" cap="rnd">
            <a:noFill/>
            <a:miter lim="800000"/>
            <a:headEnd/>
            <a:tailEnd/>
          </a:ln>
        </p:spPr>
        <p:txBody>
          <a:bodyPr>
            <a:spAutoFit/>
          </a:bodyPr>
          <a:lstStyle/>
          <a:p>
            <a:pPr algn="l">
              <a:lnSpc>
                <a:spcPct val="110000"/>
              </a:lnSpc>
              <a:spcBef>
                <a:spcPct val="30000"/>
              </a:spcBef>
              <a:buClrTx/>
              <a:buFontTx/>
              <a:buNone/>
            </a:pPr>
            <a:r>
              <a:rPr lang="zh-CN" altLang="en-US" sz="3200">
                <a:solidFill>
                  <a:srgbClr val="FFCC00"/>
                </a:solidFill>
                <a:sym typeface="Wingdings" pitchFamily="2" charset="2"/>
              </a:rPr>
              <a:t> </a:t>
            </a:r>
            <a:r>
              <a:rPr lang="zh-CN" altLang="en-US" sz="3200" b="1">
                <a:solidFill>
                  <a:srgbClr val="FFCC00"/>
                </a:solidFill>
                <a:ea typeface="黑体" pitchFamily="2" charset="-122"/>
              </a:rPr>
              <a:t>数据</a:t>
            </a:r>
          </a:p>
        </p:txBody>
      </p:sp>
      <p:sp>
        <p:nvSpPr>
          <p:cNvPr id="1037319" name="AutoShape 7"/>
          <p:cNvSpPr>
            <a:spLocks noChangeArrowheads="1"/>
          </p:cNvSpPr>
          <p:nvPr/>
        </p:nvSpPr>
        <p:spPr bwMode="auto">
          <a:xfrm flipV="1">
            <a:off x="5927725" y="1853825"/>
            <a:ext cx="2438400" cy="762000"/>
          </a:xfrm>
          <a:prstGeom prst="wedgeEllipseCallout">
            <a:avLst>
              <a:gd name="adj1" fmla="val -126954"/>
              <a:gd name="adj2" fmla="val -77917"/>
            </a:avLst>
          </a:prstGeom>
          <a:gradFill rotWithShape="0">
            <a:gsLst>
              <a:gs pos="0">
                <a:srgbClr val="CFCFCF"/>
              </a:gs>
              <a:gs pos="100000">
                <a:srgbClr val="FFFFFF"/>
              </a:gs>
            </a:gsLst>
            <a:lin ang="0" scaled="1"/>
          </a:gradFill>
          <a:ln w="25400">
            <a:solidFill>
              <a:schemeClr val="tx1"/>
            </a:solidFill>
            <a:miter lim="800000"/>
            <a:headEnd/>
            <a:tailEnd/>
          </a:ln>
        </p:spPr>
        <p:txBody>
          <a:bodyPr rot="10800000" wrap="none" anchor="ctr"/>
          <a:lstStyle/>
          <a:p>
            <a:pPr>
              <a:spcBef>
                <a:spcPct val="0"/>
              </a:spcBef>
              <a:buClrTx/>
              <a:buFontTx/>
              <a:buNone/>
            </a:pPr>
            <a:r>
              <a:rPr lang="zh-CN" altLang="en-US" sz="3200" b="1" dirty="0">
                <a:solidFill>
                  <a:srgbClr val="000000"/>
                </a:solidFill>
                <a:ea typeface="黑体" pitchFamily="2" charset="-122"/>
              </a:rPr>
              <a:t>数值数据</a:t>
            </a:r>
            <a:endParaRPr lang="zh-CN" altLang="en-US" sz="3200" dirty="0">
              <a:solidFill>
                <a:srgbClr val="FFCC00"/>
              </a:solidFill>
            </a:endParaRPr>
          </a:p>
        </p:txBody>
      </p:sp>
      <p:sp>
        <p:nvSpPr>
          <p:cNvPr id="1037320" name="AutoShape 8"/>
          <p:cNvSpPr>
            <a:spLocks noChangeArrowheads="1"/>
          </p:cNvSpPr>
          <p:nvPr/>
        </p:nvSpPr>
        <p:spPr bwMode="auto">
          <a:xfrm flipV="1">
            <a:off x="5584265" y="3972018"/>
            <a:ext cx="3073110" cy="762000"/>
          </a:xfrm>
          <a:prstGeom prst="wedgeEllipseCallout">
            <a:avLst>
              <a:gd name="adj1" fmla="val -97414"/>
              <a:gd name="adj2" fmla="val 56912"/>
            </a:avLst>
          </a:prstGeom>
          <a:gradFill rotWithShape="0">
            <a:gsLst>
              <a:gs pos="0">
                <a:srgbClr val="CFCFCF"/>
              </a:gs>
              <a:gs pos="100000">
                <a:srgbClr val="FFFFFF"/>
              </a:gs>
            </a:gsLst>
            <a:lin ang="0" scaled="1"/>
          </a:gradFill>
          <a:ln w="25400">
            <a:solidFill>
              <a:schemeClr val="tx1"/>
            </a:solidFill>
            <a:miter lim="800000"/>
            <a:headEnd/>
            <a:tailEnd/>
          </a:ln>
        </p:spPr>
        <p:txBody>
          <a:bodyPr rot="10800000" wrap="none" anchor="ctr"/>
          <a:lstStyle/>
          <a:p>
            <a:pPr>
              <a:spcBef>
                <a:spcPct val="0"/>
              </a:spcBef>
              <a:buClrTx/>
              <a:buFontTx/>
              <a:buNone/>
            </a:pPr>
            <a:r>
              <a:rPr lang="zh-CN" altLang="en-US" sz="3200" b="1">
                <a:solidFill>
                  <a:srgbClr val="000000"/>
                </a:solidFill>
                <a:ea typeface="黑体" pitchFamily="2" charset="-122"/>
              </a:rPr>
              <a:t>非数值数据</a:t>
            </a:r>
            <a:endParaRPr lang="zh-CN" altLang="en-US" sz="3200">
              <a:solidFill>
                <a:srgbClr val="FFCC00"/>
              </a:solidFill>
            </a:endParaRPr>
          </a:p>
        </p:txBody>
      </p:sp>
      <p:sp>
        <p:nvSpPr>
          <p:cNvPr id="1037321" name="Text Box 9"/>
          <p:cNvSpPr txBox="1">
            <a:spLocks noChangeArrowheads="1"/>
          </p:cNvSpPr>
          <p:nvPr/>
        </p:nvSpPr>
        <p:spPr bwMode="auto">
          <a:xfrm>
            <a:off x="533400" y="2772988"/>
            <a:ext cx="8610600" cy="1066800"/>
          </a:xfrm>
          <a:prstGeom prst="rect">
            <a:avLst/>
          </a:prstGeom>
          <a:noFill/>
          <a:ln w="9525">
            <a:noFill/>
            <a:miter lim="800000"/>
            <a:headEnd/>
            <a:tailEnd/>
          </a:ln>
        </p:spPr>
        <p:txBody>
          <a:bodyPr>
            <a:spAutoFit/>
          </a:bodyPr>
          <a:lstStyle/>
          <a:p>
            <a:pPr algn="l" eaLnBrk="1" hangingPunct="1">
              <a:spcBef>
                <a:spcPct val="0"/>
              </a:spcBef>
              <a:buClrTx/>
              <a:buFontTx/>
              <a:buNone/>
            </a:pPr>
            <a:r>
              <a:rPr lang="zh-CN" altLang="en-US" sz="3200" b="1" dirty="0">
                <a:solidFill>
                  <a:srgbClr val="FFFFFF"/>
                </a:solidFill>
              </a:rPr>
              <a:t> 数（整数，实数）</a:t>
            </a:r>
            <a:r>
              <a:rPr lang="en-US" altLang="zh-CN" sz="3200" b="1" dirty="0">
                <a:solidFill>
                  <a:srgbClr val="FFFFFF"/>
                </a:solidFill>
              </a:rPr>
              <a:t>    </a:t>
            </a:r>
          </a:p>
          <a:p>
            <a:pPr algn="l" eaLnBrk="1" hangingPunct="1">
              <a:spcBef>
                <a:spcPct val="0"/>
              </a:spcBef>
              <a:buClrTx/>
              <a:buFontTx/>
              <a:buNone/>
            </a:pPr>
            <a:r>
              <a:rPr lang="en-US" altLang="zh-CN" sz="3200" b="1" dirty="0">
                <a:solidFill>
                  <a:srgbClr val="FFFFFF"/>
                </a:solidFill>
              </a:rPr>
              <a:t> </a:t>
            </a:r>
            <a:r>
              <a:rPr lang="zh-CN" altLang="en-US" sz="3200" b="1" dirty="0">
                <a:solidFill>
                  <a:srgbClr val="FFFFFF"/>
                </a:solidFill>
              </a:rPr>
              <a:t>字符   字符串   文字   布尔值   图形  图像  声音</a:t>
            </a:r>
          </a:p>
        </p:txBody>
      </p:sp>
      <p:sp>
        <p:nvSpPr>
          <p:cNvPr id="1037322" name="Text Box 10"/>
          <p:cNvSpPr txBox="1">
            <a:spLocks noChangeArrowheads="1"/>
          </p:cNvSpPr>
          <p:nvPr/>
        </p:nvSpPr>
        <p:spPr bwMode="auto">
          <a:xfrm>
            <a:off x="386535" y="4734145"/>
            <a:ext cx="8489950" cy="2596545"/>
          </a:xfrm>
          <a:prstGeom prst="rect">
            <a:avLst/>
          </a:prstGeom>
          <a:noFill/>
          <a:ln w="9525">
            <a:noFill/>
            <a:miter lim="800000"/>
            <a:headEnd/>
            <a:tailEnd/>
          </a:ln>
        </p:spPr>
        <p:txBody>
          <a:bodyPr>
            <a:spAutoFit/>
          </a:bodyPr>
          <a:lstStyle/>
          <a:p>
            <a:pPr eaLnBrk="1" hangingPunct="1">
              <a:lnSpc>
                <a:spcPct val="110000"/>
              </a:lnSpc>
            </a:pPr>
            <a:r>
              <a:rPr lang="zh-CN" altLang="en-US" sz="3600" b="1" dirty="0">
                <a:solidFill>
                  <a:srgbClr val="00FF00"/>
                </a:solidFill>
              </a:rPr>
              <a:t>数据是信息的载体，是描述客观事物的数、字符、以及所有能输入到计算机中，被计算机程序识别和处理的符号的集合。</a:t>
            </a:r>
          </a:p>
          <a:p>
            <a:pPr eaLnBrk="1" hangingPunct="1">
              <a:lnSpc>
                <a:spcPct val="110000"/>
              </a:lnSpc>
            </a:pPr>
            <a:endParaRPr lang="zh-CN" altLang="en-US" sz="3600" dirty="0"/>
          </a:p>
        </p:txBody>
      </p:sp>
      <p:sp>
        <p:nvSpPr>
          <p:cNvPr id="5130" name="laptop"/>
          <p:cNvSpPr>
            <a:spLocks noEditPoints="1" noChangeArrowheads="1"/>
          </p:cNvSpPr>
          <p:nvPr/>
        </p:nvSpPr>
        <p:spPr bwMode="auto">
          <a:xfrm>
            <a:off x="3278188" y="773705"/>
            <a:ext cx="2554287" cy="1362075"/>
          </a:xfrm>
          <a:custGeom>
            <a:avLst/>
            <a:gdLst>
              <a:gd name="T0" fmla="*/ 47014252 w 21600"/>
              <a:gd name="T1" fmla="*/ 0 h 21600"/>
              <a:gd name="T2" fmla="*/ 47014252 w 21600"/>
              <a:gd name="T3" fmla="*/ 28522983 h 21600"/>
              <a:gd name="T4" fmla="*/ 256285121 w 21600"/>
              <a:gd name="T5" fmla="*/ 0 h 21600"/>
              <a:gd name="T6" fmla="*/ 256285121 w 21600"/>
              <a:gd name="T7" fmla="*/ 28522983 h 21600"/>
              <a:gd name="T8" fmla="*/ 151027427 w 21600"/>
              <a:gd name="T9" fmla="*/ 0 h 21600"/>
              <a:gd name="T10" fmla="*/ 151027427 w 21600"/>
              <a:gd name="T11" fmla="*/ 85891126 h 21600"/>
              <a:gd name="T12" fmla="*/ 0 w 21600"/>
              <a:gd name="T13" fmla="*/ 85891126 h 21600"/>
              <a:gd name="T14" fmla="*/ 302054617 w 21600"/>
              <a:gd name="T15" fmla="*/ 8589112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solidFill>
                <a:srgbClr val="FFFFFF"/>
              </a:solidFill>
            </a:endParaRPr>
          </a:p>
        </p:txBody>
      </p:sp>
      <p:sp>
        <p:nvSpPr>
          <p:cNvPr id="5131" name="Text Box 13"/>
          <p:cNvSpPr txBox="1">
            <a:spLocks noChangeArrowheads="1"/>
          </p:cNvSpPr>
          <p:nvPr/>
        </p:nvSpPr>
        <p:spPr bwMode="auto">
          <a:xfrm>
            <a:off x="4002088" y="1049338"/>
            <a:ext cx="1290637" cy="579437"/>
          </a:xfrm>
          <a:prstGeom prst="rect">
            <a:avLst/>
          </a:prstGeom>
          <a:noFill/>
          <a:ln w="9525">
            <a:noFill/>
            <a:miter lim="800000"/>
            <a:headEnd/>
            <a:tailEnd/>
          </a:ln>
        </p:spPr>
        <p:txBody>
          <a:bodyPr>
            <a:spAutoFit/>
          </a:bodyPr>
          <a:lstStyle/>
          <a:p>
            <a:pPr eaLnBrk="1" hangingPunct="1">
              <a:spcBef>
                <a:spcPct val="50000"/>
              </a:spcBef>
              <a:buClrTx/>
              <a:buFontTx/>
              <a:buNone/>
            </a:pPr>
            <a:r>
              <a:rPr lang="zh-CN" altLang="en-US" sz="3200" b="1">
                <a:solidFill>
                  <a:srgbClr val="000000"/>
                </a:solidFill>
              </a:rPr>
              <a:t>程序</a:t>
            </a:r>
          </a:p>
        </p:txBody>
      </p:sp>
      <p:grpSp>
        <p:nvGrpSpPr>
          <p:cNvPr id="2" name="Group 14"/>
          <p:cNvGrpSpPr>
            <a:grpSpLocks/>
          </p:cNvGrpSpPr>
          <p:nvPr/>
        </p:nvGrpSpPr>
        <p:grpSpPr bwMode="auto">
          <a:xfrm>
            <a:off x="971550" y="908050"/>
            <a:ext cx="2473325" cy="685800"/>
            <a:chOff x="2544" y="960"/>
            <a:chExt cx="1104" cy="432"/>
          </a:xfrm>
        </p:grpSpPr>
        <p:sp>
          <p:nvSpPr>
            <p:cNvPr id="5136" name="AutoShape 15"/>
            <p:cNvSpPr>
              <a:spLocks noChangeArrowheads="1"/>
            </p:cNvSpPr>
            <p:nvPr/>
          </p:nvSpPr>
          <p:spPr bwMode="auto">
            <a:xfrm>
              <a:off x="2880" y="1296"/>
              <a:ext cx="768" cy="96"/>
            </a:xfrm>
            <a:prstGeom prst="rightArrow">
              <a:avLst>
                <a:gd name="adj1" fmla="val 50000"/>
                <a:gd name="adj2" fmla="val 200000"/>
              </a:avLst>
            </a:prstGeom>
            <a:noFill/>
            <a:ln w="9525">
              <a:solidFill>
                <a:schemeClr val="tx1"/>
              </a:solidFill>
              <a:miter lim="800000"/>
              <a:headEnd/>
              <a:tailEnd/>
            </a:ln>
          </p:spPr>
          <p:txBody>
            <a:bodyPr wrap="none" anchor="ctr"/>
            <a:lstStyle/>
            <a:p>
              <a:endParaRPr lang="zh-CN" altLang="en-US" sz="2000">
                <a:solidFill>
                  <a:srgbClr val="FFFFFF"/>
                </a:solidFill>
              </a:endParaRPr>
            </a:p>
          </p:txBody>
        </p:sp>
        <p:sp>
          <p:nvSpPr>
            <p:cNvPr id="5137" name="Text Box 16"/>
            <p:cNvSpPr txBox="1">
              <a:spLocks noChangeArrowheads="1"/>
            </p:cNvSpPr>
            <p:nvPr/>
          </p:nvSpPr>
          <p:spPr bwMode="auto">
            <a:xfrm>
              <a:off x="2544" y="960"/>
              <a:ext cx="960" cy="252"/>
            </a:xfrm>
            <a:prstGeom prst="rect">
              <a:avLst/>
            </a:prstGeom>
            <a:noFill/>
            <a:ln w="9525">
              <a:noFill/>
              <a:miter lim="800000"/>
              <a:headEnd/>
              <a:tailEnd/>
            </a:ln>
          </p:spPr>
          <p:txBody>
            <a:bodyPr>
              <a:spAutoFit/>
            </a:bodyPr>
            <a:lstStyle/>
            <a:p>
              <a:pPr algn="r" eaLnBrk="1" hangingPunct="1">
                <a:spcBef>
                  <a:spcPct val="50000"/>
                </a:spcBef>
                <a:buClrTx/>
                <a:buFontTx/>
                <a:buNone/>
              </a:pPr>
              <a:r>
                <a:rPr lang="zh-CN" altLang="en-US" sz="2000" b="1" dirty="0">
                  <a:solidFill>
                    <a:srgbClr val="FFFFFF"/>
                  </a:solidFill>
                  <a:ea typeface="楷体_GB2312" pitchFamily="49" charset="-122"/>
                </a:rPr>
                <a:t>原始数据</a:t>
              </a:r>
            </a:p>
          </p:txBody>
        </p:sp>
      </p:grpSp>
      <p:grpSp>
        <p:nvGrpSpPr>
          <p:cNvPr id="3" name="Group 17"/>
          <p:cNvGrpSpPr>
            <a:grpSpLocks/>
          </p:cNvGrpSpPr>
          <p:nvPr/>
        </p:nvGrpSpPr>
        <p:grpSpPr bwMode="auto">
          <a:xfrm>
            <a:off x="5661025" y="984250"/>
            <a:ext cx="2151063" cy="685800"/>
            <a:chOff x="4560" y="960"/>
            <a:chExt cx="960" cy="432"/>
          </a:xfrm>
        </p:grpSpPr>
        <p:sp>
          <p:nvSpPr>
            <p:cNvPr id="5134" name="AutoShape 18"/>
            <p:cNvSpPr>
              <a:spLocks noChangeArrowheads="1"/>
            </p:cNvSpPr>
            <p:nvPr/>
          </p:nvSpPr>
          <p:spPr bwMode="auto">
            <a:xfrm>
              <a:off x="4560" y="1296"/>
              <a:ext cx="768" cy="96"/>
            </a:xfrm>
            <a:prstGeom prst="rightArrow">
              <a:avLst>
                <a:gd name="adj1" fmla="val 50000"/>
                <a:gd name="adj2" fmla="val 200000"/>
              </a:avLst>
            </a:prstGeom>
            <a:noFill/>
            <a:ln w="9525">
              <a:solidFill>
                <a:schemeClr val="tx1"/>
              </a:solidFill>
              <a:miter lim="800000"/>
              <a:headEnd/>
              <a:tailEnd/>
            </a:ln>
          </p:spPr>
          <p:txBody>
            <a:bodyPr wrap="none" anchor="ctr"/>
            <a:lstStyle/>
            <a:p>
              <a:endParaRPr lang="zh-CN" altLang="en-US" sz="2000">
                <a:solidFill>
                  <a:srgbClr val="FFFFFF"/>
                </a:solidFill>
              </a:endParaRPr>
            </a:p>
          </p:txBody>
        </p:sp>
        <p:sp>
          <p:nvSpPr>
            <p:cNvPr id="5135" name="Text Box 19"/>
            <p:cNvSpPr txBox="1">
              <a:spLocks noChangeArrowheads="1"/>
            </p:cNvSpPr>
            <p:nvPr/>
          </p:nvSpPr>
          <p:spPr bwMode="auto">
            <a:xfrm>
              <a:off x="4560" y="960"/>
              <a:ext cx="960" cy="252"/>
            </a:xfrm>
            <a:prstGeom prst="rect">
              <a:avLst/>
            </a:prstGeom>
            <a:noFill/>
            <a:ln w="9525">
              <a:noFill/>
              <a:miter lim="800000"/>
              <a:headEnd/>
              <a:tailEnd/>
            </a:ln>
          </p:spPr>
          <p:txBody>
            <a:bodyPr>
              <a:spAutoFit/>
            </a:bodyPr>
            <a:lstStyle/>
            <a:p>
              <a:pPr eaLnBrk="1" hangingPunct="1">
                <a:spcBef>
                  <a:spcPct val="50000"/>
                </a:spcBef>
                <a:buClrTx/>
                <a:buFontTx/>
                <a:buNone/>
              </a:pPr>
              <a:r>
                <a:rPr lang="zh-CN" altLang="en-US" sz="2000" b="1" dirty="0">
                  <a:solidFill>
                    <a:srgbClr val="FFFFFF"/>
                  </a:solidFill>
                  <a:ea typeface="楷体_GB2312" pitchFamily="49" charset="-122"/>
                </a:rPr>
                <a:t>结果数据</a:t>
              </a:r>
            </a:p>
          </p:txBody>
        </p:sp>
      </p:grpSp>
      <p:sp>
        <p:nvSpPr>
          <p:cNvPr id="5" name="标题 4">
            <a:extLst>
              <a:ext uri="{FF2B5EF4-FFF2-40B4-BE49-F238E27FC236}">
                <a16:creationId xmlns:a16="http://schemas.microsoft.com/office/drawing/2014/main" id="{F28BF93B-F3F2-4424-90C8-C89EE5F83265}"/>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343982914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2" presetClass="entr" presetSubtype="8" fill="hold"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slide(from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37317"/>
                                        </p:tgtEl>
                                        <p:attrNameLst>
                                          <p:attrName>style.visibility</p:attrName>
                                        </p:attrNameLst>
                                      </p:cBhvr>
                                      <p:to>
                                        <p:strVal val="visible"/>
                                      </p:to>
                                    </p:set>
                                    <p:animEffect transition="in" filter="wipe(left)">
                                      <p:cBhvr>
                                        <p:cTn id="16" dur="500"/>
                                        <p:tgtEl>
                                          <p:spTgt spid="10373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37321"/>
                                        </p:tgtEl>
                                        <p:attrNameLst>
                                          <p:attrName>style.visibility</p:attrName>
                                        </p:attrNameLst>
                                      </p:cBhvr>
                                      <p:to>
                                        <p:strVal val="visible"/>
                                      </p:to>
                                    </p:set>
                                    <p:animEffect transition="in" filter="wipe(left)">
                                      <p:cBhvr>
                                        <p:cTn id="21" dur="500"/>
                                        <p:tgtEl>
                                          <p:spTgt spid="10373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037319"/>
                                        </p:tgtEl>
                                        <p:attrNameLst>
                                          <p:attrName>style.visibility</p:attrName>
                                        </p:attrNameLst>
                                      </p:cBhvr>
                                      <p:to>
                                        <p:strVal val="visible"/>
                                      </p:to>
                                    </p:set>
                                    <p:animEffect transition="in" filter="wipe(right)">
                                      <p:cBhvr>
                                        <p:cTn id="26" dur="500"/>
                                        <p:tgtEl>
                                          <p:spTgt spid="1037319"/>
                                        </p:tgtEl>
                                      </p:cBhvr>
                                    </p:animEffect>
                                  </p:childTnLst>
                                  <p:subTnLst>
                                    <p:audio>
                                      <p:cMediaNode>
                                        <p:cTn display="0" masterRel="sameClick">
                                          <p:stCondLst>
                                            <p:cond evt="begin" delay="0">
                                              <p:tn val="24"/>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037320"/>
                                        </p:tgtEl>
                                        <p:attrNameLst>
                                          <p:attrName>style.visibility</p:attrName>
                                        </p:attrNameLst>
                                      </p:cBhvr>
                                      <p:to>
                                        <p:strVal val="visible"/>
                                      </p:to>
                                    </p:set>
                                    <p:animEffect transition="in" filter="wipe(right)">
                                      <p:cBhvr>
                                        <p:cTn id="31" dur="500"/>
                                        <p:tgtEl>
                                          <p:spTgt spid="1037320"/>
                                        </p:tgtEl>
                                      </p:cBhvr>
                                    </p:animEffect>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37318"/>
                                        </p:tgtEl>
                                        <p:attrNameLst>
                                          <p:attrName>style.visibility</p:attrName>
                                        </p:attrNameLst>
                                      </p:cBhvr>
                                      <p:to>
                                        <p:strVal val="visible"/>
                                      </p:to>
                                    </p:set>
                                    <p:animEffect transition="in" filter="wipe(left)">
                                      <p:cBhvr>
                                        <p:cTn id="36" dur="500"/>
                                        <p:tgtEl>
                                          <p:spTgt spid="10373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37322"/>
                                        </p:tgtEl>
                                        <p:attrNameLst>
                                          <p:attrName>style.visibility</p:attrName>
                                        </p:attrNameLst>
                                      </p:cBhvr>
                                      <p:to>
                                        <p:strVal val="visible"/>
                                      </p:to>
                                    </p:set>
                                    <p:animEffect transition="in" filter="wipe(left)">
                                      <p:cBhvr>
                                        <p:cTn id="41" dur="500"/>
                                        <p:tgtEl>
                                          <p:spTgt spid="1037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17" grpId="0" autoUpdateAnimBg="0"/>
      <p:bldP spid="1037318" grpId="0" autoUpdateAnimBg="0"/>
      <p:bldP spid="1037319" grpId="0" animBg="1" autoUpdateAnimBg="0"/>
      <p:bldP spid="1037320" grpId="0" animBg="1" autoUpdateAnimBg="0"/>
      <p:bldP spid="1037321" grpId="0" autoUpdateAnimBg="0"/>
      <p:bldP spid="103732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044E4D99-5E22-483E-8579-E33BB6325AE0}"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12</a:t>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6" name="内容占位符 5"/>
          <p:cNvSpPr>
            <a:spLocks noGrp="1"/>
          </p:cNvSpPr>
          <p:nvPr>
            <p:ph idx="1"/>
          </p:nvPr>
        </p:nvSpPr>
        <p:spPr/>
        <p:txBody>
          <a:bodyPr/>
          <a:lstStyle/>
          <a:p>
            <a:pPr marL="363538" indent="-363538">
              <a:lnSpc>
                <a:spcPts val="4400"/>
              </a:lnSpc>
              <a:spcBef>
                <a:spcPts val="600"/>
              </a:spcBef>
              <a:defRPr/>
            </a:pPr>
            <a:r>
              <a:rPr kumimoji="0" lang="zh-CN" altLang="en-US" sz="4400" dirty="0"/>
              <a:t>程序 </a:t>
            </a:r>
            <a:r>
              <a:rPr kumimoji="0" lang="zh-CN" altLang="en-US" sz="4400" dirty="0">
                <a:solidFill>
                  <a:schemeClr val="tx1"/>
                </a:solidFill>
              </a:rPr>
              <a:t>＝</a:t>
            </a:r>
            <a:r>
              <a:rPr kumimoji="0" lang="zh-CN" altLang="en-US" sz="4400" dirty="0"/>
              <a:t> 数据结构 </a:t>
            </a:r>
            <a:r>
              <a:rPr kumimoji="0" lang="en-US" altLang="zh-CN" sz="4400" dirty="0">
                <a:solidFill>
                  <a:schemeClr val="tx1"/>
                </a:solidFill>
              </a:rPr>
              <a:t>+</a:t>
            </a:r>
            <a:r>
              <a:rPr kumimoji="0" lang="en-US" altLang="zh-CN" sz="4400" dirty="0"/>
              <a:t> </a:t>
            </a:r>
            <a:r>
              <a:rPr kumimoji="0" lang="zh-CN" altLang="en-US" sz="4400" dirty="0"/>
              <a:t>算法</a:t>
            </a:r>
            <a:endParaRPr kumimoji="0" lang="en-US" altLang="zh-CN" sz="4400" dirty="0"/>
          </a:p>
          <a:p>
            <a:pPr>
              <a:lnSpc>
                <a:spcPts val="4400"/>
              </a:lnSpc>
              <a:spcBef>
                <a:spcPts val="600"/>
              </a:spcBef>
              <a:buFont typeface="Wingdings" panose="05000000000000000000" pitchFamily="2" charset="2"/>
              <a:buNone/>
              <a:defRPr/>
            </a:pPr>
            <a:r>
              <a:rPr lang="en-US" altLang="zh-CN" sz="4000" dirty="0">
                <a:latin typeface="宋体" pitchFamily="2" charset="-122"/>
              </a:rPr>
              <a:t>	 </a:t>
            </a:r>
            <a:r>
              <a:rPr lang="zh-CN" altLang="en-US" sz="4000" dirty="0">
                <a:solidFill>
                  <a:srgbClr val="00FFFF"/>
                </a:solidFill>
                <a:latin typeface="宋体" pitchFamily="2" charset="-122"/>
              </a:rPr>
              <a:t>程序</a:t>
            </a:r>
            <a:r>
              <a:rPr lang="zh-CN" altLang="en-US" sz="4000" dirty="0">
                <a:latin typeface="宋体" pitchFamily="2" charset="-122"/>
              </a:rPr>
              <a:t>：</a:t>
            </a:r>
            <a:r>
              <a:rPr lang="zh-CN" altLang="en-US" sz="4000" dirty="0">
                <a:solidFill>
                  <a:schemeClr val="tx1"/>
                </a:solidFill>
                <a:latin typeface="宋体" pitchFamily="2" charset="-122"/>
              </a:rPr>
              <a:t>是在</a:t>
            </a:r>
            <a:r>
              <a:rPr lang="zh-CN" altLang="en-US" sz="4000" dirty="0">
                <a:latin typeface="宋体" pitchFamily="2" charset="-122"/>
              </a:rPr>
              <a:t>数据</a:t>
            </a:r>
            <a:r>
              <a:rPr lang="zh-CN" altLang="en-US" sz="4000" dirty="0">
                <a:solidFill>
                  <a:schemeClr val="tx1"/>
                </a:solidFill>
                <a:latin typeface="宋体" pitchFamily="2" charset="-122"/>
              </a:rPr>
              <a:t>的某些</a:t>
            </a:r>
            <a:r>
              <a:rPr lang="zh-CN" altLang="en-US" sz="4000" dirty="0">
                <a:solidFill>
                  <a:srgbClr val="66FF33"/>
                </a:solidFill>
                <a:latin typeface="宋体" pitchFamily="2" charset="-122"/>
              </a:rPr>
              <a:t>特定的结构和表示</a:t>
            </a:r>
            <a:r>
              <a:rPr lang="zh-CN" altLang="en-US" sz="4000" dirty="0">
                <a:solidFill>
                  <a:schemeClr val="tx1"/>
                </a:solidFill>
                <a:latin typeface="宋体" pitchFamily="2" charset="-122"/>
              </a:rPr>
              <a:t>的基础上对于</a:t>
            </a:r>
            <a:r>
              <a:rPr lang="zh-CN" altLang="en-US" sz="4000" dirty="0">
                <a:latin typeface="宋体" pitchFamily="2" charset="-122"/>
              </a:rPr>
              <a:t>算法</a:t>
            </a:r>
            <a:r>
              <a:rPr lang="zh-CN" altLang="en-US" sz="4000" dirty="0">
                <a:solidFill>
                  <a:schemeClr val="tx1"/>
                </a:solidFill>
                <a:latin typeface="宋体" pitchFamily="2" charset="-122"/>
              </a:rPr>
              <a:t>的</a:t>
            </a:r>
            <a:r>
              <a:rPr lang="zh-CN" altLang="en-US" sz="4000" dirty="0">
                <a:solidFill>
                  <a:srgbClr val="00FFFF"/>
                </a:solidFill>
                <a:latin typeface="宋体" pitchFamily="2" charset="-122"/>
              </a:rPr>
              <a:t>描述</a:t>
            </a:r>
            <a:endParaRPr lang="en-US" altLang="zh-CN" sz="4000" dirty="0">
              <a:solidFill>
                <a:srgbClr val="00FFFF"/>
              </a:solidFill>
              <a:latin typeface="宋体" pitchFamily="2" charset="-122"/>
            </a:endParaRPr>
          </a:p>
          <a:p>
            <a:pPr>
              <a:lnSpc>
                <a:spcPts val="1000"/>
              </a:lnSpc>
              <a:spcBef>
                <a:spcPts val="0"/>
              </a:spcBef>
              <a:buFont typeface="Wingdings" panose="05000000000000000000" pitchFamily="2" charset="2"/>
              <a:buNone/>
              <a:defRPr/>
            </a:pPr>
            <a:endParaRPr lang="zh-CN" altLang="en-US" sz="1100" dirty="0">
              <a:solidFill>
                <a:srgbClr val="00FFFF"/>
              </a:solidFill>
              <a:latin typeface="宋体" pitchFamily="2" charset="-122"/>
            </a:endParaRPr>
          </a:p>
          <a:p>
            <a:pPr lvl="1">
              <a:lnSpc>
                <a:spcPts val="4400"/>
              </a:lnSpc>
              <a:spcBef>
                <a:spcPts val="600"/>
              </a:spcBef>
              <a:defRPr/>
            </a:pPr>
            <a:r>
              <a:rPr lang="zh-CN" altLang="en-US" sz="4000" dirty="0">
                <a:solidFill>
                  <a:srgbClr val="00FFFF"/>
                </a:solidFill>
                <a:latin typeface="宋体" pitchFamily="2" charset="-122"/>
              </a:rPr>
              <a:t>算法</a:t>
            </a:r>
            <a:r>
              <a:rPr lang="zh-CN" altLang="en-US" sz="4000" dirty="0">
                <a:latin typeface="宋体" pitchFamily="2" charset="-122"/>
              </a:rPr>
              <a:t>与</a:t>
            </a:r>
            <a:r>
              <a:rPr lang="zh-CN" altLang="en-US" sz="4000" dirty="0">
                <a:solidFill>
                  <a:srgbClr val="00FFFF"/>
                </a:solidFill>
                <a:latin typeface="宋体" pitchFamily="2" charset="-122"/>
              </a:rPr>
              <a:t>数据结构</a:t>
            </a:r>
            <a:r>
              <a:rPr lang="zh-CN" altLang="en-US" sz="4000" dirty="0">
                <a:latin typeface="宋体" pitchFamily="2" charset="-122"/>
              </a:rPr>
              <a:t>是程序设计中相辅相成、不可分割的两个方面</a:t>
            </a:r>
            <a:endParaRPr lang="en-US" altLang="zh-CN" sz="4000" dirty="0">
              <a:latin typeface="宋体" pitchFamily="2" charset="-122"/>
            </a:endParaRPr>
          </a:p>
          <a:p>
            <a:pPr lvl="1">
              <a:lnSpc>
                <a:spcPts val="4400"/>
              </a:lnSpc>
              <a:spcBef>
                <a:spcPts val="600"/>
              </a:spcBef>
              <a:defRPr/>
            </a:pPr>
            <a:endParaRPr lang="en-US" altLang="zh-CN" sz="3600" dirty="0">
              <a:latin typeface="宋体" pitchFamily="2" charset="-122"/>
            </a:endParaRPr>
          </a:p>
          <a:p>
            <a:pPr marL="363538" indent="-363538">
              <a:lnSpc>
                <a:spcPts val="4400"/>
              </a:lnSpc>
              <a:spcBef>
                <a:spcPts val="600"/>
              </a:spcBef>
              <a:defRPr/>
            </a:pPr>
            <a:r>
              <a:rPr kumimoji="0" lang="zh-CN" altLang="en-US" sz="4400" dirty="0"/>
              <a:t>计算机软件 </a:t>
            </a:r>
            <a:r>
              <a:rPr kumimoji="0" lang="en-US" altLang="zh-CN" sz="4400" dirty="0"/>
              <a:t>= </a:t>
            </a:r>
            <a:r>
              <a:rPr kumimoji="0" lang="zh-CN" altLang="en-US" sz="4400" dirty="0"/>
              <a:t>程序 </a:t>
            </a:r>
            <a:r>
              <a:rPr kumimoji="0" lang="en-US" altLang="zh-CN" sz="4400" dirty="0"/>
              <a:t>+ </a:t>
            </a:r>
            <a:r>
              <a:rPr kumimoji="0" lang="zh-CN" altLang="en-US" sz="4400" dirty="0"/>
              <a:t>文档 </a:t>
            </a:r>
            <a:r>
              <a:rPr kumimoji="0" lang="en-US" altLang="zh-CN" sz="4400" dirty="0"/>
              <a:t>+ </a:t>
            </a:r>
            <a:r>
              <a:rPr kumimoji="0" lang="zh-CN" altLang="en-US" sz="4400" dirty="0"/>
              <a:t>数据</a:t>
            </a:r>
          </a:p>
          <a:p>
            <a:pPr lvl="1">
              <a:lnSpc>
                <a:spcPct val="110000"/>
              </a:lnSpc>
            </a:pPr>
            <a:r>
              <a:rPr lang="zh-CN" altLang="en-US" sz="4000" dirty="0">
                <a:solidFill>
                  <a:srgbClr val="00FFFF"/>
                </a:solidFill>
              </a:rPr>
              <a:t>数据是指计算机程序执行所用的数据</a:t>
            </a:r>
            <a:endParaRPr lang="en-US" altLang="zh-CN" sz="4000" dirty="0">
              <a:solidFill>
                <a:srgbClr val="00FFFF"/>
              </a:solidFill>
            </a:endParaRPr>
          </a:p>
          <a:p>
            <a:pPr lvl="1">
              <a:lnSpc>
                <a:spcPts val="4400"/>
              </a:lnSpc>
              <a:spcBef>
                <a:spcPts val="600"/>
              </a:spcBef>
              <a:defRPr/>
            </a:pPr>
            <a:endParaRPr lang="en-US" altLang="zh-CN" sz="3600" dirty="0">
              <a:latin typeface="宋体" pitchFamily="2" charset="-122"/>
            </a:endParaRPr>
          </a:p>
        </p:txBody>
      </p:sp>
      <p:sp>
        <p:nvSpPr>
          <p:cNvPr id="3" name="标题 2">
            <a:extLst>
              <a:ext uri="{FF2B5EF4-FFF2-40B4-BE49-F238E27FC236}">
                <a16:creationId xmlns:a16="http://schemas.microsoft.com/office/drawing/2014/main" id="{03190C19-85B6-44CB-8E9D-BA5860095FEB}"/>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130762124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1"/>
          </p:nvPr>
        </p:nvSpPr>
        <p:spPr/>
        <p:txBody>
          <a:bodyPr/>
          <a:lstStyle/>
          <a:p>
            <a:pPr>
              <a:defRPr/>
            </a:pPr>
            <a:r>
              <a:rPr lang="zh-CN" altLang="en-US"/>
              <a:t>第 </a:t>
            </a:r>
            <a:fld id="{1B99D6E2-80AF-42C8-8B63-CA14203915EE}" type="slidenum">
              <a:rPr lang="zh-CN" altLang="en-US" b="1">
                <a:solidFill>
                  <a:srgbClr val="66CCFF"/>
                </a:solidFill>
              </a:rPr>
              <a:pPr>
                <a:defRPr/>
              </a:pPr>
              <a:t>13</a:t>
            </a:fld>
            <a:r>
              <a:rPr lang="en-US" altLang="zh-CN" b="1"/>
              <a:t> </a:t>
            </a:r>
            <a:r>
              <a:rPr lang="zh-CN" altLang="en-US"/>
              <a:t>页</a:t>
            </a:r>
            <a:endParaRPr lang="zh-CN" altLang="en-US" sz="1800">
              <a:latin typeface="Arial" charset="0"/>
            </a:endParaRPr>
          </a:p>
        </p:txBody>
      </p:sp>
      <p:sp>
        <p:nvSpPr>
          <p:cNvPr id="16387" name="Rectangle 2"/>
          <p:cNvSpPr>
            <a:spLocks noGrp="1" noChangeArrowheads="1"/>
          </p:cNvSpPr>
          <p:nvPr>
            <p:ph type="title"/>
          </p:nvPr>
        </p:nvSpPr>
        <p:spPr/>
        <p:txBody>
          <a:bodyPr/>
          <a:lstStyle/>
          <a:p>
            <a:pPr eaLnBrk="1" hangingPunct="1"/>
            <a:r>
              <a:rPr lang="en-US" altLang="zh-CN" i="0">
                <a:solidFill>
                  <a:srgbClr val="FFFF00"/>
                </a:solidFill>
              </a:rPr>
              <a:t>1.2 </a:t>
            </a:r>
            <a:r>
              <a:rPr lang="zh-CN" altLang="en-US" i="0">
                <a:solidFill>
                  <a:srgbClr val="FFFF00"/>
                </a:solidFill>
              </a:rPr>
              <a:t>基本概念和术语</a:t>
            </a:r>
          </a:p>
        </p:txBody>
      </p:sp>
      <p:sp>
        <p:nvSpPr>
          <p:cNvPr id="1046531" name="Rectangle 3"/>
          <p:cNvSpPr>
            <a:spLocks noGrp="1" noChangeArrowheads="1"/>
          </p:cNvSpPr>
          <p:nvPr>
            <p:ph type="body" sz="half" idx="1"/>
          </p:nvPr>
        </p:nvSpPr>
        <p:spPr>
          <a:xfrm>
            <a:off x="228600" y="773113"/>
            <a:ext cx="8709025" cy="3960812"/>
          </a:xfrm>
        </p:spPr>
        <p:txBody>
          <a:bodyPr/>
          <a:lstStyle/>
          <a:p>
            <a:pPr marL="266700" indent="-266700" eaLnBrk="1" hangingPunct="1">
              <a:lnSpc>
                <a:spcPct val="95000"/>
              </a:lnSpc>
              <a:spcBef>
                <a:spcPct val="0"/>
              </a:spcBef>
            </a:pPr>
            <a:r>
              <a:rPr lang="zh-CN" altLang="en-US" sz="3200" dirty="0">
                <a:latin typeface="宋体" pitchFamily="2" charset="-122"/>
              </a:rPr>
              <a:t>数据</a:t>
            </a:r>
            <a:r>
              <a:rPr lang="en-US" altLang="zh-CN" sz="3200" dirty="0">
                <a:latin typeface="宋体" pitchFamily="2" charset="-122"/>
              </a:rPr>
              <a:t>(data)</a:t>
            </a:r>
            <a:r>
              <a:rPr lang="zh-CN" altLang="en-US" sz="3200" dirty="0">
                <a:solidFill>
                  <a:schemeClr val="tx1"/>
                </a:solidFill>
                <a:latin typeface="宋体" pitchFamily="2" charset="-122"/>
              </a:rPr>
              <a:t>：客观对象的符号表示。         </a:t>
            </a:r>
          </a:p>
          <a:p>
            <a:pPr marL="266700" indent="-266700" eaLnBrk="1" hangingPunct="1">
              <a:lnSpc>
                <a:spcPct val="95000"/>
              </a:lnSpc>
              <a:spcBef>
                <a:spcPct val="0"/>
              </a:spcBef>
            </a:pPr>
            <a:r>
              <a:rPr lang="zh-CN" altLang="en-US" sz="3200" dirty="0">
                <a:latin typeface="宋体" pitchFamily="2" charset="-122"/>
              </a:rPr>
              <a:t>数据元素</a:t>
            </a:r>
            <a:r>
              <a:rPr lang="en-US" altLang="zh-CN" sz="3200" dirty="0">
                <a:latin typeface="宋体" pitchFamily="2" charset="-122"/>
              </a:rPr>
              <a:t>(data element)</a:t>
            </a:r>
            <a:r>
              <a:rPr lang="zh-CN" altLang="en-US" sz="3200" dirty="0">
                <a:solidFill>
                  <a:schemeClr val="tx1"/>
                </a:solidFill>
                <a:latin typeface="宋体" pitchFamily="2" charset="-122"/>
              </a:rPr>
              <a:t>：数据的基本单位，具有完整明确的逻辑意义。在问题求解时，作为一个整体来考虑和处理 。</a:t>
            </a:r>
            <a:r>
              <a:rPr lang="en-US" altLang="zh-CN" sz="3200" dirty="0">
                <a:solidFill>
                  <a:srgbClr val="00FFFF"/>
                </a:solidFill>
                <a:latin typeface="宋体" pitchFamily="2" charset="-122"/>
              </a:rPr>
              <a:t>(</a:t>
            </a:r>
            <a:r>
              <a:rPr lang="zh-CN" altLang="en-US" sz="3200" dirty="0">
                <a:solidFill>
                  <a:srgbClr val="00FFFF"/>
                </a:solidFill>
                <a:latin typeface="宋体" pitchFamily="2" charset="-122"/>
              </a:rPr>
              <a:t>节点、顶点、记录</a:t>
            </a:r>
            <a:r>
              <a:rPr lang="en-US" altLang="zh-CN" sz="3200" dirty="0">
                <a:solidFill>
                  <a:srgbClr val="00FFFF"/>
                </a:solidFill>
                <a:latin typeface="宋体" pitchFamily="2" charset="-122"/>
              </a:rPr>
              <a:t>)</a:t>
            </a:r>
          </a:p>
          <a:p>
            <a:pPr marL="266700" indent="-266700" eaLnBrk="1" hangingPunct="1">
              <a:spcBef>
                <a:spcPct val="0"/>
              </a:spcBef>
            </a:pPr>
            <a:r>
              <a:rPr lang="zh-CN" altLang="en-US" sz="3200" dirty="0">
                <a:latin typeface="宋体" pitchFamily="2" charset="-122"/>
              </a:rPr>
              <a:t>数据项</a:t>
            </a:r>
            <a:r>
              <a:rPr lang="en-US" altLang="zh-CN" sz="3200" dirty="0">
                <a:latin typeface="宋体" pitchFamily="2" charset="-122"/>
              </a:rPr>
              <a:t>(data item)</a:t>
            </a:r>
            <a:r>
              <a:rPr lang="zh-CN" altLang="en-US" sz="3200" dirty="0">
                <a:solidFill>
                  <a:schemeClr val="tx1"/>
                </a:solidFill>
                <a:latin typeface="宋体" pitchFamily="2" charset="-122"/>
              </a:rPr>
              <a:t>：数据元素不可分割的最小标识单位。一个数据元素可由若干数据项组成，通常不具有完整确定的实际意义。</a:t>
            </a:r>
            <a:r>
              <a:rPr lang="en-US" altLang="zh-CN" sz="3200" dirty="0">
                <a:solidFill>
                  <a:srgbClr val="00FFFF"/>
                </a:solidFill>
                <a:latin typeface="宋体" pitchFamily="2" charset="-122"/>
              </a:rPr>
              <a:t>(</a:t>
            </a:r>
            <a:r>
              <a:rPr lang="zh-CN" altLang="en-US" sz="3200" dirty="0">
                <a:solidFill>
                  <a:srgbClr val="00FFFF"/>
                </a:solidFill>
                <a:latin typeface="宋体" pitchFamily="2" charset="-122"/>
              </a:rPr>
              <a:t>字段</a:t>
            </a:r>
            <a:r>
              <a:rPr lang="en-US" altLang="zh-CN" sz="3200" dirty="0">
                <a:solidFill>
                  <a:srgbClr val="00FFFF"/>
                </a:solidFill>
                <a:latin typeface="宋体" pitchFamily="2" charset="-122"/>
              </a:rPr>
              <a:t>)</a:t>
            </a:r>
          </a:p>
        </p:txBody>
      </p:sp>
      <p:graphicFrame>
        <p:nvGraphicFramePr>
          <p:cNvPr id="1046568" name="Group 40"/>
          <p:cNvGraphicFramePr>
            <a:graphicFrameLocks noGrp="1"/>
          </p:cNvGraphicFramePr>
          <p:nvPr>
            <p:ph sz="half" idx="2"/>
          </p:nvPr>
        </p:nvGraphicFramePr>
        <p:xfrm>
          <a:off x="566738" y="4778375"/>
          <a:ext cx="7905750" cy="1682496"/>
        </p:xfrm>
        <a:graphic>
          <a:graphicData uri="http://schemas.openxmlformats.org/drawingml/2006/table">
            <a:tbl>
              <a:tblPr/>
              <a:tblGrid>
                <a:gridCol w="1195387">
                  <a:extLst>
                    <a:ext uri="{9D8B030D-6E8A-4147-A177-3AD203B41FA5}">
                      <a16:colId xmlns:a16="http://schemas.microsoft.com/office/drawing/2014/main" val="20000"/>
                    </a:ext>
                  </a:extLst>
                </a:gridCol>
                <a:gridCol w="1654175">
                  <a:extLst>
                    <a:ext uri="{9D8B030D-6E8A-4147-A177-3AD203B41FA5}">
                      <a16:colId xmlns:a16="http://schemas.microsoft.com/office/drawing/2014/main" val="20001"/>
                    </a:ext>
                  </a:extLst>
                </a:gridCol>
                <a:gridCol w="1011238">
                  <a:extLst>
                    <a:ext uri="{9D8B030D-6E8A-4147-A177-3AD203B41FA5}">
                      <a16:colId xmlns:a16="http://schemas.microsoft.com/office/drawing/2014/main" val="20002"/>
                    </a:ext>
                  </a:extLst>
                </a:gridCol>
                <a:gridCol w="2390775">
                  <a:extLst>
                    <a:ext uri="{9D8B030D-6E8A-4147-A177-3AD203B41FA5}">
                      <a16:colId xmlns:a16="http://schemas.microsoft.com/office/drawing/2014/main" val="20003"/>
                    </a:ext>
                  </a:extLst>
                </a:gridCol>
                <a:gridCol w="1654175">
                  <a:extLst>
                    <a:ext uri="{9D8B030D-6E8A-4147-A177-3AD203B41FA5}">
                      <a16:colId xmlns:a16="http://schemas.microsoft.com/office/drawing/2014/main" val="20004"/>
                    </a:ext>
                  </a:extLst>
                </a:gridCol>
              </a:tblGrid>
              <a:tr h="388938">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a:ln>
                            <a:noFill/>
                          </a:ln>
                          <a:solidFill>
                            <a:srgbClr val="FFFF00"/>
                          </a:solidFill>
                          <a:effectLst/>
                          <a:latin typeface="黑体" pitchFamily="2" charset="-122"/>
                          <a:ea typeface="黑体" pitchFamily="2" charset="-122"/>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黑体" pitchFamily="2" charset="-122"/>
                          <a:ea typeface="黑体" pitchFamily="2" charset="-122"/>
                        </a:rPr>
                        <a:t>刘建国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黑体" pitchFamily="2" charset="-122"/>
                          <a:ea typeface="黑体" pitchFamily="2"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a:ln>
                            <a:noFill/>
                          </a:ln>
                          <a:solidFill>
                            <a:srgbClr val="FFFF00"/>
                          </a:solidFill>
                          <a:effectLst/>
                          <a:latin typeface="黑体" pitchFamily="2" charset="-122"/>
                          <a:ea typeface="黑体" pitchFamily="2" charset="-122"/>
                        </a:rPr>
                        <a:t>19491001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黑体" pitchFamily="2" charset="-122"/>
                          <a:ea typeface="黑体" pitchFamily="2" charset="-122"/>
                        </a:rPr>
                        <a:t>工程师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350">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a:ln>
                            <a:noFill/>
                          </a:ln>
                          <a:solidFill>
                            <a:srgbClr val="FFFF00"/>
                          </a:solidFill>
                          <a:effectLst/>
                          <a:latin typeface="黑体" pitchFamily="2" charset="-122"/>
                          <a:ea typeface="黑体" pitchFamily="2" charset="-122"/>
                        </a:rPr>
                        <a:t>0002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黑体" pitchFamily="2" charset="-122"/>
                          <a:ea typeface="黑体" pitchFamily="2" charset="-122"/>
                        </a:rPr>
                        <a:t>黄  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黑体" pitchFamily="2" charset="-122"/>
                          <a:ea typeface="黑体" pitchFamily="2"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a:ln>
                            <a:noFill/>
                          </a:ln>
                          <a:solidFill>
                            <a:srgbClr val="FFFF00"/>
                          </a:solidFill>
                          <a:effectLst/>
                          <a:latin typeface="黑体" pitchFamily="2" charset="-122"/>
                          <a:ea typeface="黑体" pitchFamily="2" charset="-122"/>
                        </a:rPr>
                        <a:t>19650506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黑体" pitchFamily="2" charset="-122"/>
                          <a:ea typeface="黑体" pitchFamily="2" charset="-122"/>
                        </a:rPr>
                        <a:t>助工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938">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a:ln>
                            <a:noFill/>
                          </a:ln>
                          <a:solidFill>
                            <a:srgbClr val="FFFF00"/>
                          </a:solidFill>
                          <a:effectLst/>
                          <a:latin typeface="黑体" pitchFamily="2" charset="-122"/>
                          <a:ea typeface="黑体" pitchFamily="2" charset="-122"/>
                        </a:rPr>
                        <a:t>0003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黑体" pitchFamily="2" charset="-122"/>
                          <a:ea typeface="黑体" pitchFamily="2" charset="-122"/>
                        </a:rPr>
                        <a:t>张  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黑体" pitchFamily="2" charset="-122"/>
                          <a:ea typeface="黑体" pitchFamily="2"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a:ln>
                            <a:noFill/>
                          </a:ln>
                          <a:solidFill>
                            <a:srgbClr val="FFFF00"/>
                          </a:solidFill>
                          <a:effectLst/>
                          <a:latin typeface="黑体" pitchFamily="2" charset="-122"/>
                          <a:ea typeface="黑体" pitchFamily="2" charset="-122"/>
                        </a:rPr>
                        <a:t>19461118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黑体" pitchFamily="2" charset="-122"/>
                          <a:ea typeface="黑体" pitchFamily="2" charset="-122"/>
                        </a:rPr>
                        <a:t>高工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a:ln>
                            <a:noFill/>
                          </a:ln>
                          <a:solidFill>
                            <a:srgbClr val="FFFF00"/>
                          </a:solidFill>
                          <a:effectLst/>
                          <a:latin typeface="Arial"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a:ln>
                            <a:noFill/>
                          </a:ln>
                          <a:solidFill>
                            <a:srgbClr val="FFFF00"/>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a:ln>
                            <a:noFill/>
                          </a:ln>
                          <a:solidFill>
                            <a:srgbClr val="FFFF00"/>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a:ln>
                            <a:noFill/>
                          </a:ln>
                          <a:solidFill>
                            <a:srgbClr val="FFFF00"/>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a:ln>
                            <a:noFill/>
                          </a:ln>
                          <a:solidFill>
                            <a:srgbClr val="FFFF00"/>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6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6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6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046568"/>
                                        </p:tgtEl>
                                        <p:attrNameLst>
                                          <p:attrName>style.visibility</p:attrName>
                                        </p:attrNameLst>
                                      </p:cBhvr>
                                      <p:to>
                                        <p:strVal val="visible"/>
                                      </p:to>
                                    </p:set>
                                    <p:animEffect transition="in" filter="box(in)">
                                      <p:cBhvr>
                                        <p:cTn id="19" dur="500"/>
                                        <p:tgtEl>
                                          <p:spTgt spid="1046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044E4D99-5E22-483E-8579-E33BB6325AE0}"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14</a:t>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6" name="内容占位符 5"/>
          <p:cNvSpPr>
            <a:spLocks noGrp="1"/>
          </p:cNvSpPr>
          <p:nvPr>
            <p:ph idx="1"/>
          </p:nvPr>
        </p:nvSpPr>
        <p:spPr/>
        <p:txBody>
          <a:bodyPr/>
          <a:lstStyle/>
          <a:p>
            <a:pPr>
              <a:lnSpc>
                <a:spcPct val="110000"/>
              </a:lnSpc>
            </a:pPr>
            <a:r>
              <a:rPr lang="zh-CN" altLang="en-US" sz="4000" dirty="0">
                <a:solidFill>
                  <a:schemeClr val="tx1"/>
                </a:solidFill>
                <a:latin typeface="仿宋_GB2312" pitchFamily="49" charset="-122"/>
              </a:rPr>
              <a:t>在系统开发时，和数据有关的处理包括：</a:t>
            </a:r>
          </a:p>
          <a:p>
            <a:pPr>
              <a:lnSpc>
                <a:spcPct val="110000"/>
              </a:lnSpc>
              <a:buNone/>
            </a:pPr>
            <a:r>
              <a:rPr lang="zh-CN" altLang="en-US" sz="4000" dirty="0">
                <a:solidFill>
                  <a:schemeClr val="tx1"/>
                </a:solidFill>
                <a:latin typeface="仿宋_GB2312" pitchFamily="49" charset="-122"/>
              </a:rPr>
              <a:t>		</a:t>
            </a:r>
            <a:r>
              <a:rPr lang="zh-CN" altLang="en-US" sz="4000" dirty="0">
                <a:solidFill>
                  <a:srgbClr val="00FFFF"/>
                </a:solidFill>
                <a:latin typeface="仿宋_GB2312" pitchFamily="49" charset="-122"/>
              </a:rPr>
              <a:t>数据结构</a:t>
            </a:r>
            <a:r>
              <a:rPr lang="zh-CN" altLang="en-US" sz="4000" dirty="0">
                <a:solidFill>
                  <a:schemeClr val="tx2"/>
                </a:solidFill>
                <a:latin typeface="仿宋_GB2312" pitchFamily="49" charset="-122"/>
              </a:rPr>
              <a:t> </a:t>
            </a:r>
            <a:r>
              <a:rPr lang="en-US" altLang="zh-CN" sz="4000" dirty="0">
                <a:solidFill>
                  <a:schemeClr val="tx2"/>
                </a:solidFill>
                <a:latin typeface="仿宋_GB2312" pitchFamily="49" charset="-122"/>
              </a:rPr>
              <a:t>+ </a:t>
            </a:r>
            <a:r>
              <a:rPr lang="zh-CN" altLang="en-US" sz="4000" dirty="0">
                <a:solidFill>
                  <a:srgbClr val="00FF00"/>
                </a:solidFill>
                <a:latin typeface="仿宋_GB2312" pitchFamily="49" charset="-122"/>
              </a:rPr>
              <a:t>数据内容 </a:t>
            </a:r>
            <a:r>
              <a:rPr lang="en-US" altLang="zh-CN" sz="4000" dirty="0">
                <a:solidFill>
                  <a:schemeClr val="tx2"/>
                </a:solidFill>
                <a:latin typeface="仿宋_GB2312" pitchFamily="49" charset="-122"/>
              </a:rPr>
              <a:t>+ </a:t>
            </a:r>
            <a:r>
              <a:rPr lang="zh-CN" altLang="en-US" sz="4000" dirty="0">
                <a:latin typeface="仿宋_GB2312" pitchFamily="49" charset="-122"/>
              </a:rPr>
              <a:t>数据流</a:t>
            </a:r>
          </a:p>
          <a:p>
            <a:pPr lvl="1">
              <a:lnSpc>
                <a:spcPct val="110000"/>
              </a:lnSpc>
            </a:pPr>
            <a:r>
              <a:rPr lang="zh-CN" altLang="en-US" sz="3600" dirty="0">
                <a:solidFill>
                  <a:srgbClr val="00FFFF"/>
                </a:solidFill>
                <a:latin typeface="仿宋_GB2312" pitchFamily="49" charset="-122"/>
              </a:rPr>
              <a:t>数据结构：</a:t>
            </a:r>
            <a:r>
              <a:rPr lang="zh-CN" altLang="en-US" sz="3600" dirty="0">
                <a:latin typeface="仿宋_GB2312" pitchFamily="49" charset="-122"/>
              </a:rPr>
              <a:t>数据元素之间的关系。</a:t>
            </a:r>
          </a:p>
          <a:p>
            <a:pPr lvl="1">
              <a:lnSpc>
                <a:spcPct val="110000"/>
              </a:lnSpc>
            </a:pPr>
            <a:r>
              <a:rPr lang="zh-CN" altLang="en-US" sz="3600" dirty="0">
                <a:solidFill>
                  <a:srgbClr val="00FF00"/>
                </a:solidFill>
                <a:latin typeface="仿宋_GB2312" pitchFamily="49" charset="-122"/>
              </a:rPr>
              <a:t>数据内容：</a:t>
            </a:r>
            <a:r>
              <a:rPr lang="zh-CN" altLang="en-US" sz="3600" dirty="0">
                <a:latin typeface="仿宋_GB2312" pitchFamily="49" charset="-122"/>
              </a:rPr>
              <a:t>数据元素的具体涵义和内容。</a:t>
            </a:r>
          </a:p>
          <a:p>
            <a:pPr lvl="1">
              <a:lnSpc>
                <a:spcPct val="110000"/>
              </a:lnSpc>
            </a:pPr>
            <a:r>
              <a:rPr lang="zh-CN" altLang="en-US" sz="3600" dirty="0">
                <a:solidFill>
                  <a:srgbClr val="FFFF00"/>
                </a:solidFill>
                <a:latin typeface="仿宋_GB2312" pitchFamily="49" charset="-122"/>
              </a:rPr>
              <a:t>数据流：</a:t>
            </a:r>
            <a:r>
              <a:rPr lang="zh-CN" altLang="en-US" sz="3600" dirty="0">
                <a:latin typeface="仿宋_GB2312" pitchFamily="49" charset="-122"/>
              </a:rPr>
              <a:t>数据元素在系统处理过程中是如何传递和变换的。</a:t>
            </a:r>
          </a:p>
          <a:p>
            <a:pPr lvl="1">
              <a:lnSpc>
                <a:spcPts val="4400"/>
              </a:lnSpc>
              <a:spcBef>
                <a:spcPts val="600"/>
              </a:spcBef>
              <a:defRPr/>
            </a:pPr>
            <a:endParaRPr lang="en-US" altLang="zh-CN" sz="3600" dirty="0">
              <a:latin typeface="宋体" pitchFamily="2" charset="-122"/>
            </a:endParaRPr>
          </a:p>
        </p:txBody>
      </p:sp>
      <p:sp>
        <p:nvSpPr>
          <p:cNvPr id="3" name="标题 2">
            <a:extLst>
              <a:ext uri="{FF2B5EF4-FFF2-40B4-BE49-F238E27FC236}">
                <a16:creationId xmlns:a16="http://schemas.microsoft.com/office/drawing/2014/main" id="{03190C19-85B6-44CB-8E9D-BA5860095FEB}"/>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38390806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4D441-C830-4C06-ADA6-B18A0A7F6BB0}"/>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
        <p:nvSpPr>
          <p:cNvPr id="4" name="灯片编号占位符 3">
            <a:extLst>
              <a:ext uri="{FF2B5EF4-FFF2-40B4-BE49-F238E27FC236}">
                <a16:creationId xmlns:a16="http://schemas.microsoft.com/office/drawing/2014/main" id="{62FAAE30-2341-41AE-A0E9-425FA2C9CE20}"/>
              </a:ext>
            </a:extLst>
          </p:cNvPr>
          <p:cNvSpPr>
            <a:spLocks noGrp="1"/>
          </p:cNvSpPr>
          <p:nvPr>
            <p:ph type="sldNum" sz="quarter" idx="11"/>
          </p:nvPr>
        </p:nvSpPr>
        <p:spPr/>
        <p:txBody>
          <a:bodyPr/>
          <a:lstStyle/>
          <a:p>
            <a:pPr>
              <a:defRPr/>
            </a:pPr>
            <a:r>
              <a:rPr lang="zh-CN" altLang="en-US"/>
              <a:t>第 </a:t>
            </a:r>
            <a:fld id="{0853A661-976A-40DB-9924-3583959DD398}" type="slidenum">
              <a:rPr lang="zh-CN" altLang="en-US" b="1" smtClean="0">
                <a:solidFill>
                  <a:srgbClr val="66CCFF"/>
                </a:solidFill>
              </a:rPr>
              <a:pPr>
                <a:defRPr/>
              </a:pPr>
              <a:t>15</a:t>
            </a:fld>
            <a:r>
              <a:rPr lang="en-US" altLang="zh-CN" b="1"/>
              <a:t> </a:t>
            </a:r>
            <a:r>
              <a:rPr lang="zh-CN" altLang="en-US"/>
              <a:t>页</a:t>
            </a:r>
            <a:endParaRPr lang="zh-CN" altLang="en-US" sz="1800">
              <a:latin typeface="+mn-lt"/>
            </a:endParaRPr>
          </a:p>
        </p:txBody>
      </p:sp>
      <p:sp>
        <p:nvSpPr>
          <p:cNvPr id="6" name="Rectangle 4">
            <a:extLst>
              <a:ext uri="{FF2B5EF4-FFF2-40B4-BE49-F238E27FC236}">
                <a16:creationId xmlns:a16="http://schemas.microsoft.com/office/drawing/2014/main" id="{ED20A77B-34E8-4422-9485-CCE306D46D0F}"/>
              </a:ext>
            </a:extLst>
          </p:cNvPr>
          <p:cNvSpPr txBox="1">
            <a:spLocks noChangeArrowheads="1"/>
          </p:cNvSpPr>
          <p:nvPr/>
        </p:nvSpPr>
        <p:spPr bwMode="auto">
          <a:xfrm>
            <a:off x="0" y="818710"/>
            <a:ext cx="9143999" cy="570750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pPr>
              <a:lnSpc>
                <a:spcPct val="110000"/>
              </a:lnSpc>
            </a:pPr>
            <a:r>
              <a:rPr lang="zh-CN" altLang="en-US" sz="3200" kern="0" dirty="0">
                <a:solidFill>
                  <a:srgbClr val="00FFFF"/>
                </a:solidFill>
                <a:latin typeface="Times New Roman" panose="02020603050405020304" pitchFamily="18" charset="0"/>
                <a:ea typeface="仿宋_GB2312" pitchFamily="49" charset="-122"/>
              </a:rPr>
              <a:t>数据结构（</a:t>
            </a:r>
            <a:r>
              <a:rPr lang="en-US" altLang="zh-CN" sz="3200" kern="0" dirty="0">
                <a:solidFill>
                  <a:srgbClr val="00FFFF"/>
                </a:solidFill>
                <a:latin typeface="Times New Roman" panose="02020603050405020304" pitchFamily="18" charset="0"/>
                <a:ea typeface="仿宋_GB2312" pitchFamily="49" charset="-122"/>
              </a:rPr>
              <a:t>Data Structures</a:t>
            </a:r>
            <a:r>
              <a:rPr lang="zh-CN" altLang="en-US" sz="3200" kern="0" dirty="0">
                <a:solidFill>
                  <a:srgbClr val="00FFFF"/>
                </a:solidFill>
                <a:latin typeface="Times New Roman" panose="02020603050405020304" pitchFamily="18" charset="0"/>
                <a:ea typeface="仿宋_GB2312" pitchFamily="49" charset="-122"/>
              </a:rPr>
              <a:t>）</a:t>
            </a:r>
          </a:p>
          <a:p>
            <a:pPr lvl="1">
              <a:lnSpc>
                <a:spcPct val="110000"/>
              </a:lnSpc>
            </a:pPr>
            <a:r>
              <a:rPr lang="zh-CN" altLang="en-US" kern="0" dirty="0">
                <a:solidFill>
                  <a:schemeClr val="tx1"/>
                </a:solidFill>
              </a:rPr>
              <a:t>某一数据元素集合中的所有数据成员之间的关系。完整的定义为：</a:t>
            </a:r>
          </a:p>
          <a:p>
            <a:pPr>
              <a:lnSpc>
                <a:spcPct val="110000"/>
              </a:lnSpc>
              <a:buFont typeface="Wingdings" pitchFamily="2" charset="2"/>
              <a:buNone/>
            </a:pPr>
            <a:r>
              <a:rPr lang="zh-CN" altLang="en-US" kern="0" dirty="0"/>
              <a:t>           </a:t>
            </a:r>
            <a:r>
              <a:rPr lang="en-US" altLang="zh-CN" kern="0" dirty="0">
                <a:latin typeface="Times New Roman" panose="02020603050405020304" pitchFamily="18" charset="0"/>
              </a:rPr>
              <a:t>Data Structure = { D, R, M }</a:t>
            </a:r>
          </a:p>
          <a:p>
            <a:pPr lvl="1">
              <a:lnSpc>
                <a:spcPct val="110000"/>
              </a:lnSpc>
            </a:pPr>
            <a:r>
              <a:rPr lang="zh-CN" altLang="en-US" kern="0" dirty="0">
                <a:solidFill>
                  <a:schemeClr val="tx1"/>
                </a:solidFill>
                <a:latin typeface="Times New Roman" panose="02020603050405020304" pitchFamily="18" charset="0"/>
              </a:rPr>
              <a:t>其中：</a:t>
            </a:r>
          </a:p>
          <a:p>
            <a:pPr lvl="2">
              <a:lnSpc>
                <a:spcPct val="110000"/>
              </a:lnSpc>
            </a:pPr>
            <a:r>
              <a:rPr lang="en-US" altLang="zh-CN" sz="3200" kern="0" dirty="0"/>
              <a:t>D </a:t>
            </a:r>
            <a:r>
              <a:rPr lang="zh-CN" altLang="en-US" sz="3200" kern="0" dirty="0"/>
              <a:t>是数据元素集合；</a:t>
            </a:r>
          </a:p>
          <a:p>
            <a:pPr lvl="2">
              <a:lnSpc>
                <a:spcPct val="110000"/>
              </a:lnSpc>
            </a:pPr>
            <a:r>
              <a:rPr lang="en-US" altLang="zh-CN" sz="3200" kern="0" dirty="0"/>
              <a:t>R </a:t>
            </a:r>
            <a:r>
              <a:rPr lang="zh-CN" altLang="en-US" sz="3200" kern="0" dirty="0"/>
              <a:t>是集合中数据成员间的关系有限集合；</a:t>
            </a:r>
          </a:p>
          <a:p>
            <a:pPr lvl="2">
              <a:lnSpc>
                <a:spcPct val="110000"/>
              </a:lnSpc>
            </a:pPr>
            <a:r>
              <a:rPr lang="en-US" altLang="zh-CN" sz="3200" kern="0" dirty="0"/>
              <a:t>M </a:t>
            </a:r>
            <a:r>
              <a:rPr lang="zh-CN" altLang="en-US" sz="3200" kern="0" dirty="0"/>
              <a:t>是作用在该集合所有数据成员之上的方法（或操作）。</a:t>
            </a:r>
          </a:p>
        </p:txBody>
      </p:sp>
    </p:spTree>
    <p:extLst>
      <p:ext uri="{BB962C8B-B14F-4D97-AF65-F5344CB8AC3E}">
        <p14:creationId xmlns:p14="http://schemas.microsoft.com/office/powerpoint/2010/main" val="4134838283"/>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p:cNvSpPr>
            <a:spLocks noGrp="1"/>
          </p:cNvSpPr>
          <p:nvPr>
            <p:ph type="sldNum" sz="quarter" idx="11"/>
          </p:nvPr>
        </p:nvSpPr>
        <p:spPr/>
        <p:txBody>
          <a:bodyPr/>
          <a:lstStyle/>
          <a:p>
            <a:pPr>
              <a:defRPr/>
            </a:pPr>
            <a:r>
              <a:rPr lang="zh-CN" altLang="en-US"/>
              <a:t>第 </a:t>
            </a:r>
            <a:fld id="{7BE2E08C-2684-4531-BEDD-25F416BEB748}" type="slidenum">
              <a:rPr lang="zh-CN" altLang="en-US" b="1">
                <a:solidFill>
                  <a:srgbClr val="66CCFF"/>
                </a:solidFill>
              </a:rPr>
              <a:pPr>
                <a:defRPr/>
              </a:pPr>
              <a:t>16</a:t>
            </a:fld>
            <a:r>
              <a:rPr lang="en-US" altLang="zh-CN" b="1"/>
              <a:t> </a:t>
            </a:r>
            <a:r>
              <a:rPr lang="zh-CN" altLang="en-US"/>
              <a:t>页</a:t>
            </a:r>
            <a:endParaRPr lang="zh-CN" altLang="en-US" sz="1800">
              <a:latin typeface="Arial" charset="0"/>
            </a:endParaRPr>
          </a:p>
        </p:txBody>
      </p:sp>
      <p:sp>
        <p:nvSpPr>
          <p:cNvPr id="987139" name="Rectangle 3"/>
          <p:cNvSpPr>
            <a:spLocks noGrp="1" noChangeArrowheads="1"/>
          </p:cNvSpPr>
          <p:nvPr>
            <p:ph type="body" idx="1"/>
          </p:nvPr>
        </p:nvSpPr>
        <p:spPr>
          <a:xfrm>
            <a:off x="152400" y="838200"/>
            <a:ext cx="8686800" cy="4300538"/>
          </a:xfrm>
        </p:spPr>
        <p:txBody>
          <a:bodyPr/>
          <a:lstStyle/>
          <a:p>
            <a:pPr eaLnBrk="1" hangingPunct="1"/>
            <a:r>
              <a:rPr lang="zh-CN" altLang="en-US" sz="3200" dirty="0"/>
              <a:t>数据结构：</a:t>
            </a:r>
            <a:r>
              <a:rPr lang="zh-CN" altLang="en-US" sz="3200" dirty="0">
                <a:solidFill>
                  <a:schemeClr val="tx1"/>
                </a:solidFill>
              </a:rPr>
              <a:t>数据元素之间的结构关系，是具体关系的抽象。有四种</a:t>
            </a:r>
          </a:p>
          <a:p>
            <a:pPr lvl="1" eaLnBrk="1" hangingPunct="1"/>
            <a:r>
              <a:rPr lang="zh-CN" altLang="en-US" dirty="0">
                <a:solidFill>
                  <a:srgbClr val="00FF00"/>
                </a:solidFill>
              </a:rPr>
              <a:t>集合</a:t>
            </a:r>
            <a:r>
              <a:rPr lang="zh-CN" altLang="en-US" dirty="0"/>
              <a:t>：数据元素间除“同属于一个集合”外，无其它关系</a:t>
            </a:r>
          </a:p>
          <a:p>
            <a:pPr lvl="1" eaLnBrk="1" hangingPunct="1"/>
            <a:r>
              <a:rPr lang="zh-CN" altLang="en-US" dirty="0">
                <a:solidFill>
                  <a:srgbClr val="00FF00"/>
                </a:solidFill>
              </a:rPr>
              <a:t>线性结构</a:t>
            </a:r>
            <a:r>
              <a:rPr lang="zh-CN" altLang="en-US" dirty="0"/>
              <a:t>：一个对一个，如线性表</a:t>
            </a:r>
            <a:r>
              <a:rPr lang="en-US" altLang="zh-CN" dirty="0"/>
              <a:t>/</a:t>
            </a:r>
            <a:r>
              <a:rPr lang="zh-CN" altLang="en-US" dirty="0"/>
              <a:t>栈</a:t>
            </a:r>
            <a:r>
              <a:rPr lang="en-US" altLang="zh-CN" dirty="0"/>
              <a:t>/</a:t>
            </a:r>
            <a:r>
              <a:rPr lang="zh-CN" altLang="en-US" dirty="0"/>
              <a:t>队列</a:t>
            </a:r>
          </a:p>
          <a:p>
            <a:pPr lvl="1" eaLnBrk="1" hangingPunct="1"/>
            <a:r>
              <a:rPr lang="zh-CN" altLang="en-US" dirty="0">
                <a:solidFill>
                  <a:srgbClr val="00FF00"/>
                </a:solidFill>
              </a:rPr>
              <a:t>树形结构</a:t>
            </a:r>
            <a:r>
              <a:rPr lang="zh-CN" altLang="en-US" dirty="0"/>
              <a:t>：一个对多个，如树</a:t>
            </a:r>
          </a:p>
          <a:p>
            <a:pPr lvl="1" eaLnBrk="1" hangingPunct="1"/>
            <a:r>
              <a:rPr lang="zh-CN" altLang="en-US" dirty="0">
                <a:solidFill>
                  <a:srgbClr val="00FF00"/>
                </a:solidFill>
              </a:rPr>
              <a:t>图状结构</a:t>
            </a:r>
            <a:r>
              <a:rPr lang="zh-CN" altLang="en-US" dirty="0"/>
              <a:t>：多个对多个，如图</a:t>
            </a:r>
          </a:p>
        </p:txBody>
      </p:sp>
      <p:grpSp>
        <p:nvGrpSpPr>
          <p:cNvPr id="2" name="Group 7"/>
          <p:cNvGrpSpPr>
            <a:grpSpLocks/>
          </p:cNvGrpSpPr>
          <p:nvPr/>
        </p:nvGrpSpPr>
        <p:grpSpPr bwMode="auto">
          <a:xfrm>
            <a:off x="431800" y="5049838"/>
            <a:ext cx="1981200" cy="719137"/>
            <a:chOff x="3774" y="1252"/>
            <a:chExt cx="1056" cy="366"/>
          </a:xfrm>
        </p:grpSpPr>
        <p:sp>
          <p:nvSpPr>
            <p:cNvPr id="19495" name="Oval 8"/>
            <p:cNvSpPr>
              <a:spLocks noChangeArrowheads="1"/>
            </p:cNvSpPr>
            <p:nvPr/>
          </p:nvSpPr>
          <p:spPr bwMode="auto">
            <a:xfrm>
              <a:off x="3774" y="1307"/>
              <a:ext cx="156" cy="144"/>
            </a:xfrm>
            <a:prstGeom prst="ellipse">
              <a:avLst/>
            </a:prstGeom>
            <a:noFill/>
            <a:ln w="38100">
              <a:solidFill>
                <a:schemeClr val="tx1"/>
              </a:solidFill>
              <a:round/>
              <a:headEnd/>
              <a:tailEnd/>
            </a:ln>
          </p:spPr>
          <p:txBody>
            <a:bodyPr wrap="none" anchor="ctr">
              <a:spAutoFit/>
            </a:bodyPr>
            <a:lstStyle/>
            <a:p>
              <a:endParaRPr lang="zh-CN" altLang="en-US"/>
            </a:p>
          </p:txBody>
        </p:sp>
        <p:sp>
          <p:nvSpPr>
            <p:cNvPr id="19496" name="Oval 9"/>
            <p:cNvSpPr>
              <a:spLocks noChangeArrowheads="1"/>
            </p:cNvSpPr>
            <p:nvPr/>
          </p:nvSpPr>
          <p:spPr bwMode="auto">
            <a:xfrm>
              <a:off x="4096" y="1252"/>
              <a:ext cx="156" cy="144"/>
            </a:xfrm>
            <a:prstGeom prst="ellipse">
              <a:avLst/>
            </a:prstGeom>
            <a:noFill/>
            <a:ln w="38100">
              <a:solidFill>
                <a:schemeClr val="tx1"/>
              </a:solidFill>
              <a:round/>
              <a:headEnd/>
              <a:tailEnd/>
            </a:ln>
          </p:spPr>
          <p:txBody>
            <a:bodyPr wrap="none" anchor="ctr">
              <a:spAutoFit/>
            </a:bodyPr>
            <a:lstStyle/>
            <a:p>
              <a:endParaRPr lang="zh-CN" altLang="en-US"/>
            </a:p>
          </p:txBody>
        </p:sp>
        <p:sp>
          <p:nvSpPr>
            <p:cNvPr id="19497" name="Oval 10"/>
            <p:cNvSpPr>
              <a:spLocks noChangeArrowheads="1"/>
            </p:cNvSpPr>
            <p:nvPr/>
          </p:nvSpPr>
          <p:spPr bwMode="auto">
            <a:xfrm>
              <a:off x="4063" y="1474"/>
              <a:ext cx="156" cy="144"/>
            </a:xfrm>
            <a:prstGeom prst="ellipse">
              <a:avLst/>
            </a:prstGeom>
            <a:noFill/>
            <a:ln w="38100">
              <a:solidFill>
                <a:schemeClr val="tx1"/>
              </a:solidFill>
              <a:round/>
              <a:headEnd/>
              <a:tailEnd/>
            </a:ln>
          </p:spPr>
          <p:txBody>
            <a:bodyPr wrap="none" anchor="ctr">
              <a:spAutoFit/>
            </a:bodyPr>
            <a:lstStyle/>
            <a:p>
              <a:endParaRPr lang="zh-CN" altLang="en-US"/>
            </a:p>
          </p:txBody>
        </p:sp>
        <p:sp>
          <p:nvSpPr>
            <p:cNvPr id="19498" name="Oval 11"/>
            <p:cNvSpPr>
              <a:spLocks noChangeArrowheads="1"/>
            </p:cNvSpPr>
            <p:nvPr/>
          </p:nvSpPr>
          <p:spPr bwMode="auto">
            <a:xfrm>
              <a:off x="4373" y="1396"/>
              <a:ext cx="156" cy="144"/>
            </a:xfrm>
            <a:prstGeom prst="ellipse">
              <a:avLst/>
            </a:prstGeom>
            <a:noFill/>
            <a:ln w="38100">
              <a:solidFill>
                <a:schemeClr val="tx1"/>
              </a:solidFill>
              <a:round/>
              <a:headEnd/>
              <a:tailEnd/>
            </a:ln>
          </p:spPr>
          <p:txBody>
            <a:bodyPr wrap="none" anchor="ctr">
              <a:spAutoFit/>
            </a:bodyPr>
            <a:lstStyle/>
            <a:p>
              <a:endParaRPr lang="zh-CN" altLang="en-US"/>
            </a:p>
          </p:txBody>
        </p:sp>
        <p:sp>
          <p:nvSpPr>
            <p:cNvPr id="19499" name="Oval 12"/>
            <p:cNvSpPr>
              <a:spLocks noChangeArrowheads="1"/>
            </p:cNvSpPr>
            <p:nvPr/>
          </p:nvSpPr>
          <p:spPr bwMode="auto">
            <a:xfrm>
              <a:off x="4674" y="1385"/>
              <a:ext cx="156" cy="144"/>
            </a:xfrm>
            <a:prstGeom prst="ellipse">
              <a:avLst/>
            </a:prstGeom>
            <a:noFill/>
            <a:ln w="38100">
              <a:solidFill>
                <a:schemeClr val="tx1"/>
              </a:solidFill>
              <a:round/>
              <a:headEnd/>
              <a:tailEnd/>
            </a:ln>
          </p:spPr>
          <p:txBody>
            <a:bodyPr wrap="none" anchor="ctr">
              <a:spAutoFit/>
            </a:bodyPr>
            <a:lstStyle/>
            <a:p>
              <a:endParaRPr lang="zh-CN" altLang="en-US"/>
            </a:p>
          </p:txBody>
        </p:sp>
      </p:grpSp>
      <p:grpSp>
        <p:nvGrpSpPr>
          <p:cNvPr id="3" name="Group 13"/>
          <p:cNvGrpSpPr>
            <a:grpSpLocks/>
          </p:cNvGrpSpPr>
          <p:nvPr/>
        </p:nvGrpSpPr>
        <p:grpSpPr bwMode="auto">
          <a:xfrm>
            <a:off x="1871663" y="5949950"/>
            <a:ext cx="2879725" cy="358775"/>
            <a:chOff x="3056" y="2100"/>
            <a:chExt cx="1429" cy="133"/>
          </a:xfrm>
        </p:grpSpPr>
        <p:sp>
          <p:nvSpPr>
            <p:cNvPr id="19488" name="Oval 14"/>
            <p:cNvSpPr>
              <a:spLocks noChangeArrowheads="1"/>
            </p:cNvSpPr>
            <p:nvPr/>
          </p:nvSpPr>
          <p:spPr bwMode="auto">
            <a:xfrm>
              <a:off x="3056" y="2100"/>
              <a:ext cx="144" cy="133"/>
            </a:xfrm>
            <a:prstGeom prst="ellipse">
              <a:avLst/>
            </a:prstGeom>
            <a:noFill/>
            <a:ln w="38100">
              <a:solidFill>
                <a:srgbClr val="00FF00"/>
              </a:solidFill>
              <a:round/>
              <a:headEnd/>
              <a:tailEnd/>
            </a:ln>
          </p:spPr>
          <p:txBody>
            <a:bodyPr wrap="none" anchor="ctr">
              <a:spAutoFit/>
            </a:bodyPr>
            <a:lstStyle/>
            <a:p>
              <a:endParaRPr lang="zh-CN" altLang="en-US"/>
            </a:p>
          </p:txBody>
        </p:sp>
        <p:sp>
          <p:nvSpPr>
            <p:cNvPr id="19489" name="Oval 15"/>
            <p:cNvSpPr>
              <a:spLocks noChangeArrowheads="1"/>
            </p:cNvSpPr>
            <p:nvPr/>
          </p:nvSpPr>
          <p:spPr bwMode="auto">
            <a:xfrm>
              <a:off x="3474" y="2100"/>
              <a:ext cx="144" cy="133"/>
            </a:xfrm>
            <a:prstGeom prst="ellipse">
              <a:avLst/>
            </a:prstGeom>
            <a:noFill/>
            <a:ln w="38100">
              <a:solidFill>
                <a:srgbClr val="00FF00"/>
              </a:solidFill>
              <a:round/>
              <a:headEnd/>
              <a:tailEnd/>
            </a:ln>
          </p:spPr>
          <p:txBody>
            <a:bodyPr wrap="none" anchor="ctr">
              <a:spAutoFit/>
            </a:bodyPr>
            <a:lstStyle/>
            <a:p>
              <a:endParaRPr lang="zh-CN" altLang="en-US"/>
            </a:p>
          </p:txBody>
        </p:sp>
        <p:sp>
          <p:nvSpPr>
            <p:cNvPr id="19490" name="Oval 16"/>
            <p:cNvSpPr>
              <a:spLocks noChangeArrowheads="1"/>
            </p:cNvSpPr>
            <p:nvPr/>
          </p:nvSpPr>
          <p:spPr bwMode="auto">
            <a:xfrm>
              <a:off x="3919" y="2100"/>
              <a:ext cx="144" cy="133"/>
            </a:xfrm>
            <a:prstGeom prst="ellipse">
              <a:avLst/>
            </a:prstGeom>
            <a:noFill/>
            <a:ln w="38100">
              <a:solidFill>
                <a:srgbClr val="00FF00"/>
              </a:solidFill>
              <a:round/>
              <a:headEnd/>
              <a:tailEnd/>
            </a:ln>
          </p:spPr>
          <p:txBody>
            <a:bodyPr wrap="none" anchor="ctr">
              <a:spAutoFit/>
            </a:bodyPr>
            <a:lstStyle/>
            <a:p>
              <a:endParaRPr lang="zh-CN" altLang="en-US"/>
            </a:p>
          </p:txBody>
        </p:sp>
        <p:sp>
          <p:nvSpPr>
            <p:cNvPr id="19491" name="Oval 17"/>
            <p:cNvSpPr>
              <a:spLocks noChangeArrowheads="1"/>
            </p:cNvSpPr>
            <p:nvPr/>
          </p:nvSpPr>
          <p:spPr bwMode="auto">
            <a:xfrm>
              <a:off x="4341" y="2100"/>
              <a:ext cx="144" cy="133"/>
            </a:xfrm>
            <a:prstGeom prst="ellipse">
              <a:avLst/>
            </a:prstGeom>
            <a:noFill/>
            <a:ln w="38100">
              <a:solidFill>
                <a:srgbClr val="00FF00"/>
              </a:solidFill>
              <a:round/>
              <a:headEnd/>
              <a:tailEnd/>
            </a:ln>
          </p:spPr>
          <p:txBody>
            <a:bodyPr wrap="none" anchor="ctr">
              <a:spAutoFit/>
            </a:bodyPr>
            <a:lstStyle/>
            <a:p>
              <a:endParaRPr lang="zh-CN" altLang="en-US"/>
            </a:p>
          </p:txBody>
        </p:sp>
        <p:sp>
          <p:nvSpPr>
            <p:cNvPr id="19492" name="Line 18"/>
            <p:cNvSpPr>
              <a:spLocks noChangeShapeType="1"/>
            </p:cNvSpPr>
            <p:nvPr/>
          </p:nvSpPr>
          <p:spPr bwMode="auto">
            <a:xfrm>
              <a:off x="3200" y="2166"/>
              <a:ext cx="267" cy="0"/>
            </a:xfrm>
            <a:prstGeom prst="line">
              <a:avLst/>
            </a:prstGeom>
            <a:noFill/>
            <a:ln w="38100">
              <a:solidFill>
                <a:srgbClr val="00FF00"/>
              </a:solidFill>
              <a:round/>
              <a:headEnd/>
              <a:tailEnd/>
            </a:ln>
          </p:spPr>
          <p:txBody>
            <a:bodyPr wrap="none" anchor="ctr">
              <a:spAutoFit/>
            </a:bodyPr>
            <a:lstStyle/>
            <a:p>
              <a:endParaRPr lang="zh-CN" altLang="en-US"/>
            </a:p>
          </p:txBody>
        </p:sp>
        <p:sp>
          <p:nvSpPr>
            <p:cNvPr id="19493" name="Line 19"/>
            <p:cNvSpPr>
              <a:spLocks noChangeShapeType="1"/>
            </p:cNvSpPr>
            <p:nvPr/>
          </p:nvSpPr>
          <p:spPr bwMode="auto">
            <a:xfrm>
              <a:off x="3612" y="2166"/>
              <a:ext cx="311" cy="0"/>
            </a:xfrm>
            <a:prstGeom prst="line">
              <a:avLst/>
            </a:prstGeom>
            <a:noFill/>
            <a:ln w="38100">
              <a:solidFill>
                <a:srgbClr val="00FF00"/>
              </a:solidFill>
              <a:round/>
              <a:headEnd/>
              <a:tailEnd/>
            </a:ln>
          </p:spPr>
          <p:txBody>
            <a:bodyPr wrap="none" anchor="ctr">
              <a:spAutoFit/>
            </a:bodyPr>
            <a:lstStyle/>
            <a:p>
              <a:endParaRPr lang="zh-CN" altLang="en-US"/>
            </a:p>
          </p:txBody>
        </p:sp>
        <p:sp>
          <p:nvSpPr>
            <p:cNvPr id="19494" name="Line 20"/>
            <p:cNvSpPr>
              <a:spLocks noChangeShapeType="1"/>
            </p:cNvSpPr>
            <p:nvPr/>
          </p:nvSpPr>
          <p:spPr bwMode="auto">
            <a:xfrm>
              <a:off x="4078" y="2166"/>
              <a:ext cx="256" cy="0"/>
            </a:xfrm>
            <a:prstGeom prst="line">
              <a:avLst/>
            </a:prstGeom>
            <a:noFill/>
            <a:ln w="38100">
              <a:solidFill>
                <a:srgbClr val="00FF00"/>
              </a:solidFill>
              <a:round/>
              <a:headEnd/>
              <a:tailEnd/>
            </a:ln>
          </p:spPr>
          <p:txBody>
            <a:bodyPr wrap="none" anchor="ctr">
              <a:spAutoFit/>
            </a:bodyPr>
            <a:lstStyle/>
            <a:p>
              <a:endParaRPr lang="zh-CN" altLang="en-US"/>
            </a:p>
          </p:txBody>
        </p:sp>
      </p:grpSp>
      <p:grpSp>
        <p:nvGrpSpPr>
          <p:cNvPr id="4" name="Group 21"/>
          <p:cNvGrpSpPr>
            <a:grpSpLocks/>
          </p:cNvGrpSpPr>
          <p:nvPr/>
        </p:nvGrpSpPr>
        <p:grpSpPr bwMode="auto">
          <a:xfrm>
            <a:off x="4572000" y="5049838"/>
            <a:ext cx="2301875" cy="1179512"/>
            <a:chOff x="4185" y="2055"/>
            <a:chExt cx="1223" cy="630"/>
          </a:xfrm>
        </p:grpSpPr>
        <p:grpSp>
          <p:nvGrpSpPr>
            <p:cNvPr id="19476" name="Group 22"/>
            <p:cNvGrpSpPr>
              <a:grpSpLocks/>
            </p:cNvGrpSpPr>
            <p:nvPr/>
          </p:nvGrpSpPr>
          <p:grpSpPr bwMode="auto">
            <a:xfrm>
              <a:off x="4185" y="2055"/>
              <a:ext cx="629" cy="336"/>
              <a:chOff x="2474" y="2489"/>
              <a:chExt cx="629" cy="336"/>
            </a:xfrm>
          </p:grpSpPr>
          <p:sp>
            <p:nvSpPr>
              <p:cNvPr id="19485" name="Oval 23"/>
              <p:cNvSpPr>
                <a:spLocks noChangeArrowheads="1"/>
              </p:cNvSpPr>
              <p:nvPr/>
            </p:nvSpPr>
            <p:spPr bwMode="auto">
              <a:xfrm>
                <a:off x="2711" y="2489"/>
                <a:ext cx="156" cy="144"/>
              </a:xfrm>
              <a:prstGeom prst="ellipse">
                <a:avLst/>
              </a:prstGeom>
              <a:noFill/>
              <a:ln w="38100">
                <a:solidFill>
                  <a:srgbClr val="00FFFF"/>
                </a:solidFill>
                <a:round/>
                <a:headEnd/>
                <a:tailEnd/>
              </a:ln>
            </p:spPr>
            <p:txBody>
              <a:bodyPr wrap="none" anchor="ctr">
                <a:spAutoFit/>
              </a:bodyPr>
              <a:lstStyle/>
              <a:p>
                <a:endParaRPr lang="zh-CN" altLang="en-US"/>
              </a:p>
            </p:txBody>
          </p:sp>
          <p:sp>
            <p:nvSpPr>
              <p:cNvPr id="19486" name="Oval 24"/>
              <p:cNvSpPr>
                <a:spLocks noChangeArrowheads="1"/>
              </p:cNvSpPr>
              <p:nvPr/>
            </p:nvSpPr>
            <p:spPr bwMode="auto">
              <a:xfrm>
                <a:off x="2474" y="2674"/>
                <a:ext cx="156" cy="144"/>
              </a:xfrm>
              <a:prstGeom prst="ellipse">
                <a:avLst/>
              </a:prstGeom>
              <a:noFill/>
              <a:ln w="38100">
                <a:solidFill>
                  <a:srgbClr val="00FFFF"/>
                </a:solidFill>
                <a:round/>
                <a:headEnd/>
                <a:tailEnd/>
              </a:ln>
            </p:spPr>
            <p:txBody>
              <a:bodyPr wrap="none" anchor="ctr">
                <a:spAutoFit/>
              </a:bodyPr>
              <a:lstStyle/>
              <a:p>
                <a:endParaRPr lang="zh-CN" altLang="en-US"/>
              </a:p>
            </p:txBody>
          </p:sp>
          <p:sp>
            <p:nvSpPr>
              <p:cNvPr id="19487" name="Oval 25"/>
              <p:cNvSpPr>
                <a:spLocks noChangeArrowheads="1"/>
              </p:cNvSpPr>
              <p:nvPr/>
            </p:nvSpPr>
            <p:spPr bwMode="auto">
              <a:xfrm>
                <a:off x="2947" y="2681"/>
                <a:ext cx="156" cy="144"/>
              </a:xfrm>
              <a:prstGeom prst="ellipse">
                <a:avLst/>
              </a:prstGeom>
              <a:noFill/>
              <a:ln w="38100">
                <a:solidFill>
                  <a:srgbClr val="00FFFF"/>
                </a:solidFill>
                <a:round/>
                <a:headEnd/>
                <a:tailEnd/>
              </a:ln>
            </p:spPr>
            <p:txBody>
              <a:bodyPr wrap="none" anchor="ctr">
                <a:spAutoFit/>
              </a:bodyPr>
              <a:lstStyle/>
              <a:p>
                <a:endParaRPr lang="zh-CN" altLang="en-US"/>
              </a:p>
            </p:txBody>
          </p:sp>
        </p:grpSp>
        <p:sp>
          <p:nvSpPr>
            <p:cNvPr id="19477" name="Oval 26"/>
            <p:cNvSpPr>
              <a:spLocks noChangeArrowheads="1"/>
            </p:cNvSpPr>
            <p:nvPr/>
          </p:nvSpPr>
          <p:spPr bwMode="auto">
            <a:xfrm>
              <a:off x="4374" y="2519"/>
              <a:ext cx="156" cy="144"/>
            </a:xfrm>
            <a:prstGeom prst="ellipse">
              <a:avLst/>
            </a:prstGeom>
            <a:noFill/>
            <a:ln w="38100">
              <a:solidFill>
                <a:srgbClr val="00FFFF"/>
              </a:solidFill>
              <a:round/>
              <a:headEnd/>
              <a:tailEnd/>
            </a:ln>
          </p:spPr>
          <p:txBody>
            <a:bodyPr wrap="none" anchor="ctr">
              <a:spAutoFit/>
            </a:bodyPr>
            <a:lstStyle/>
            <a:p>
              <a:endParaRPr lang="zh-CN" altLang="en-US"/>
            </a:p>
          </p:txBody>
        </p:sp>
        <p:sp>
          <p:nvSpPr>
            <p:cNvPr id="19478" name="Oval 27"/>
            <p:cNvSpPr>
              <a:spLocks noChangeArrowheads="1"/>
            </p:cNvSpPr>
            <p:nvPr/>
          </p:nvSpPr>
          <p:spPr bwMode="auto">
            <a:xfrm>
              <a:off x="4897" y="2530"/>
              <a:ext cx="156" cy="144"/>
            </a:xfrm>
            <a:prstGeom prst="ellipse">
              <a:avLst/>
            </a:prstGeom>
            <a:noFill/>
            <a:ln w="38100">
              <a:solidFill>
                <a:srgbClr val="00FFFF"/>
              </a:solidFill>
              <a:round/>
              <a:headEnd/>
              <a:tailEnd/>
            </a:ln>
          </p:spPr>
          <p:txBody>
            <a:bodyPr wrap="none" anchor="ctr">
              <a:spAutoFit/>
            </a:bodyPr>
            <a:lstStyle/>
            <a:p>
              <a:endParaRPr lang="zh-CN" altLang="en-US"/>
            </a:p>
          </p:txBody>
        </p:sp>
        <p:sp>
          <p:nvSpPr>
            <p:cNvPr id="19479" name="Oval 28"/>
            <p:cNvSpPr>
              <a:spLocks noChangeArrowheads="1"/>
            </p:cNvSpPr>
            <p:nvPr/>
          </p:nvSpPr>
          <p:spPr bwMode="auto">
            <a:xfrm>
              <a:off x="5252" y="2541"/>
              <a:ext cx="156" cy="144"/>
            </a:xfrm>
            <a:prstGeom prst="ellipse">
              <a:avLst/>
            </a:prstGeom>
            <a:noFill/>
            <a:ln w="38100">
              <a:solidFill>
                <a:srgbClr val="00FFFF"/>
              </a:solidFill>
              <a:round/>
              <a:headEnd/>
              <a:tailEnd/>
            </a:ln>
          </p:spPr>
          <p:txBody>
            <a:bodyPr wrap="none" anchor="ctr">
              <a:spAutoFit/>
            </a:bodyPr>
            <a:lstStyle/>
            <a:p>
              <a:endParaRPr lang="zh-CN" altLang="en-US"/>
            </a:p>
          </p:txBody>
        </p:sp>
        <p:sp>
          <p:nvSpPr>
            <p:cNvPr id="19480" name="Line 29"/>
            <p:cNvSpPr>
              <a:spLocks noChangeShapeType="1"/>
            </p:cNvSpPr>
            <p:nvPr/>
          </p:nvSpPr>
          <p:spPr bwMode="auto">
            <a:xfrm flipH="1">
              <a:off x="4334" y="2189"/>
              <a:ext cx="111" cy="111"/>
            </a:xfrm>
            <a:prstGeom prst="line">
              <a:avLst/>
            </a:prstGeom>
            <a:noFill/>
            <a:ln w="38100">
              <a:solidFill>
                <a:srgbClr val="00FFFF"/>
              </a:solidFill>
              <a:round/>
              <a:headEnd/>
              <a:tailEnd/>
            </a:ln>
          </p:spPr>
          <p:txBody>
            <a:bodyPr wrap="none" anchor="ctr">
              <a:spAutoFit/>
            </a:bodyPr>
            <a:lstStyle/>
            <a:p>
              <a:endParaRPr lang="zh-CN" altLang="en-US"/>
            </a:p>
          </p:txBody>
        </p:sp>
        <p:sp>
          <p:nvSpPr>
            <p:cNvPr id="19481" name="Line 30"/>
            <p:cNvSpPr>
              <a:spLocks noChangeShapeType="1"/>
            </p:cNvSpPr>
            <p:nvPr/>
          </p:nvSpPr>
          <p:spPr bwMode="auto">
            <a:xfrm flipH="1">
              <a:off x="4501" y="2378"/>
              <a:ext cx="166" cy="166"/>
            </a:xfrm>
            <a:prstGeom prst="line">
              <a:avLst/>
            </a:prstGeom>
            <a:noFill/>
            <a:ln w="38100">
              <a:solidFill>
                <a:srgbClr val="00FFFF"/>
              </a:solidFill>
              <a:round/>
              <a:headEnd/>
              <a:tailEnd/>
            </a:ln>
          </p:spPr>
          <p:txBody>
            <a:bodyPr wrap="none" anchor="ctr">
              <a:spAutoFit/>
            </a:bodyPr>
            <a:lstStyle/>
            <a:p>
              <a:endParaRPr lang="zh-CN" altLang="en-US"/>
            </a:p>
          </p:txBody>
        </p:sp>
        <p:sp>
          <p:nvSpPr>
            <p:cNvPr id="19482" name="Line 31"/>
            <p:cNvSpPr>
              <a:spLocks noChangeShapeType="1"/>
            </p:cNvSpPr>
            <p:nvPr/>
          </p:nvSpPr>
          <p:spPr bwMode="auto">
            <a:xfrm>
              <a:off x="4534" y="2178"/>
              <a:ext cx="122" cy="122"/>
            </a:xfrm>
            <a:prstGeom prst="line">
              <a:avLst/>
            </a:prstGeom>
            <a:noFill/>
            <a:ln w="38100">
              <a:solidFill>
                <a:srgbClr val="00FFFF"/>
              </a:solidFill>
              <a:round/>
              <a:headEnd/>
              <a:tailEnd/>
            </a:ln>
          </p:spPr>
          <p:txBody>
            <a:bodyPr wrap="none" anchor="ctr">
              <a:spAutoFit/>
            </a:bodyPr>
            <a:lstStyle/>
            <a:p>
              <a:endParaRPr lang="zh-CN" altLang="en-US"/>
            </a:p>
          </p:txBody>
        </p:sp>
        <p:sp>
          <p:nvSpPr>
            <p:cNvPr id="19483" name="Line 32"/>
            <p:cNvSpPr>
              <a:spLocks noChangeShapeType="1"/>
            </p:cNvSpPr>
            <p:nvPr/>
          </p:nvSpPr>
          <p:spPr bwMode="auto">
            <a:xfrm>
              <a:off x="4778" y="2366"/>
              <a:ext cx="178" cy="178"/>
            </a:xfrm>
            <a:prstGeom prst="line">
              <a:avLst/>
            </a:prstGeom>
            <a:noFill/>
            <a:ln w="38100">
              <a:solidFill>
                <a:srgbClr val="00FFFF"/>
              </a:solidFill>
              <a:round/>
              <a:headEnd/>
              <a:tailEnd/>
            </a:ln>
          </p:spPr>
          <p:txBody>
            <a:bodyPr wrap="none" anchor="ctr">
              <a:spAutoFit/>
            </a:bodyPr>
            <a:lstStyle/>
            <a:p>
              <a:endParaRPr lang="zh-CN" altLang="en-US"/>
            </a:p>
          </p:txBody>
        </p:sp>
        <p:sp>
          <p:nvSpPr>
            <p:cNvPr id="19484" name="Line 33"/>
            <p:cNvSpPr>
              <a:spLocks noChangeShapeType="1"/>
            </p:cNvSpPr>
            <p:nvPr/>
          </p:nvSpPr>
          <p:spPr bwMode="auto">
            <a:xfrm>
              <a:off x="4812" y="2333"/>
              <a:ext cx="466" cy="233"/>
            </a:xfrm>
            <a:prstGeom prst="line">
              <a:avLst/>
            </a:prstGeom>
            <a:noFill/>
            <a:ln w="38100">
              <a:solidFill>
                <a:srgbClr val="00FFFF"/>
              </a:solidFill>
              <a:round/>
              <a:headEnd/>
              <a:tailEnd/>
            </a:ln>
          </p:spPr>
          <p:txBody>
            <a:bodyPr wrap="none" anchor="ctr">
              <a:spAutoFit/>
            </a:bodyPr>
            <a:lstStyle/>
            <a:p>
              <a:endParaRPr lang="zh-CN" altLang="en-US"/>
            </a:p>
          </p:txBody>
        </p:sp>
      </p:grpSp>
      <p:grpSp>
        <p:nvGrpSpPr>
          <p:cNvPr id="6" name="Group 34"/>
          <p:cNvGrpSpPr>
            <a:grpSpLocks/>
          </p:cNvGrpSpPr>
          <p:nvPr/>
        </p:nvGrpSpPr>
        <p:grpSpPr bwMode="auto">
          <a:xfrm>
            <a:off x="6911975" y="5049838"/>
            <a:ext cx="1839913" cy="1062037"/>
            <a:chOff x="4363" y="2073"/>
            <a:chExt cx="1045" cy="556"/>
          </a:xfrm>
        </p:grpSpPr>
        <p:sp>
          <p:nvSpPr>
            <p:cNvPr id="19465" name="Oval 35"/>
            <p:cNvSpPr>
              <a:spLocks noChangeArrowheads="1"/>
            </p:cNvSpPr>
            <p:nvPr/>
          </p:nvSpPr>
          <p:spPr bwMode="auto">
            <a:xfrm>
              <a:off x="4819" y="2073"/>
              <a:ext cx="156" cy="144"/>
            </a:xfrm>
            <a:prstGeom prst="ellipse">
              <a:avLst/>
            </a:prstGeom>
            <a:noFill/>
            <a:ln w="38100">
              <a:solidFill>
                <a:srgbClr val="FFFF00"/>
              </a:solidFill>
              <a:round/>
              <a:headEnd/>
              <a:tailEnd/>
            </a:ln>
          </p:spPr>
          <p:txBody>
            <a:bodyPr wrap="none" anchor="ctr">
              <a:spAutoFit/>
            </a:bodyPr>
            <a:lstStyle/>
            <a:p>
              <a:endParaRPr lang="zh-CN" altLang="en-US"/>
            </a:p>
          </p:txBody>
        </p:sp>
        <p:sp>
          <p:nvSpPr>
            <p:cNvPr id="19466" name="Oval 36"/>
            <p:cNvSpPr>
              <a:spLocks noChangeArrowheads="1"/>
            </p:cNvSpPr>
            <p:nvPr/>
          </p:nvSpPr>
          <p:spPr bwMode="auto">
            <a:xfrm>
              <a:off x="4385" y="2485"/>
              <a:ext cx="156" cy="144"/>
            </a:xfrm>
            <a:prstGeom prst="ellipse">
              <a:avLst/>
            </a:prstGeom>
            <a:noFill/>
            <a:ln w="38100">
              <a:solidFill>
                <a:srgbClr val="FFFF00"/>
              </a:solidFill>
              <a:round/>
              <a:headEnd/>
              <a:tailEnd/>
            </a:ln>
          </p:spPr>
          <p:txBody>
            <a:bodyPr wrap="none" anchor="ctr">
              <a:spAutoFit/>
            </a:bodyPr>
            <a:lstStyle/>
            <a:p>
              <a:endParaRPr lang="zh-CN" altLang="en-US"/>
            </a:p>
          </p:txBody>
        </p:sp>
        <p:sp>
          <p:nvSpPr>
            <p:cNvPr id="19467" name="Oval 37"/>
            <p:cNvSpPr>
              <a:spLocks noChangeArrowheads="1"/>
            </p:cNvSpPr>
            <p:nvPr/>
          </p:nvSpPr>
          <p:spPr bwMode="auto">
            <a:xfrm>
              <a:off x="4841" y="2474"/>
              <a:ext cx="156" cy="144"/>
            </a:xfrm>
            <a:prstGeom prst="ellipse">
              <a:avLst/>
            </a:prstGeom>
            <a:noFill/>
            <a:ln w="38100">
              <a:solidFill>
                <a:srgbClr val="FFFF00"/>
              </a:solidFill>
              <a:round/>
              <a:headEnd/>
              <a:tailEnd/>
            </a:ln>
          </p:spPr>
          <p:txBody>
            <a:bodyPr wrap="none" anchor="ctr">
              <a:spAutoFit/>
            </a:bodyPr>
            <a:lstStyle/>
            <a:p>
              <a:endParaRPr lang="zh-CN" altLang="en-US"/>
            </a:p>
          </p:txBody>
        </p:sp>
        <p:sp>
          <p:nvSpPr>
            <p:cNvPr id="19468" name="Oval 38"/>
            <p:cNvSpPr>
              <a:spLocks noChangeArrowheads="1"/>
            </p:cNvSpPr>
            <p:nvPr/>
          </p:nvSpPr>
          <p:spPr bwMode="auto">
            <a:xfrm>
              <a:off x="5252" y="2252"/>
              <a:ext cx="156" cy="144"/>
            </a:xfrm>
            <a:prstGeom prst="ellipse">
              <a:avLst/>
            </a:prstGeom>
            <a:noFill/>
            <a:ln w="38100">
              <a:solidFill>
                <a:srgbClr val="FFFF00"/>
              </a:solidFill>
              <a:round/>
              <a:headEnd/>
              <a:tailEnd/>
            </a:ln>
          </p:spPr>
          <p:txBody>
            <a:bodyPr wrap="none" anchor="ctr">
              <a:spAutoFit/>
            </a:bodyPr>
            <a:lstStyle/>
            <a:p>
              <a:endParaRPr lang="zh-CN" altLang="en-US"/>
            </a:p>
          </p:txBody>
        </p:sp>
        <p:sp>
          <p:nvSpPr>
            <p:cNvPr id="19469" name="Oval 39"/>
            <p:cNvSpPr>
              <a:spLocks noChangeArrowheads="1"/>
            </p:cNvSpPr>
            <p:nvPr/>
          </p:nvSpPr>
          <p:spPr bwMode="auto">
            <a:xfrm>
              <a:off x="4363" y="2107"/>
              <a:ext cx="156" cy="144"/>
            </a:xfrm>
            <a:prstGeom prst="ellipse">
              <a:avLst/>
            </a:prstGeom>
            <a:noFill/>
            <a:ln w="38100">
              <a:solidFill>
                <a:srgbClr val="FFFF00"/>
              </a:solidFill>
              <a:round/>
              <a:headEnd/>
              <a:tailEnd/>
            </a:ln>
          </p:spPr>
          <p:txBody>
            <a:bodyPr wrap="none" anchor="ctr">
              <a:spAutoFit/>
            </a:bodyPr>
            <a:lstStyle/>
            <a:p>
              <a:endParaRPr lang="zh-CN" altLang="en-US"/>
            </a:p>
          </p:txBody>
        </p:sp>
        <p:sp>
          <p:nvSpPr>
            <p:cNvPr id="19470" name="Line 40"/>
            <p:cNvSpPr>
              <a:spLocks noChangeShapeType="1"/>
            </p:cNvSpPr>
            <p:nvPr/>
          </p:nvSpPr>
          <p:spPr bwMode="auto">
            <a:xfrm>
              <a:off x="4445" y="2266"/>
              <a:ext cx="0" cy="245"/>
            </a:xfrm>
            <a:prstGeom prst="line">
              <a:avLst/>
            </a:prstGeom>
            <a:noFill/>
            <a:ln w="38100">
              <a:solidFill>
                <a:srgbClr val="FFFF00"/>
              </a:solidFill>
              <a:round/>
              <a:headEnd/>
              <a:tailEnd/>
            </a:ln>
          </p:spPr>
          <p:txBody>
            <a:bodyPr wrap="none" anchor="ctr">
              <a:spAutoFit/>
            </a:bodyPr>
            <a:lstStyle/>
            <a:p>
              <a:endParaRPr lang="zh-CN" altLang="en-US"/>
            </a:p>
          </p:txBody>
        </p:sp>
        <p:sp>
          <p:nvSpPr>
            <p:cNvPr id="19471" name="Line 41"/>
            <p:cNvSpPr>
              <a:spLocks noChangeShapeType="1"/>
            </p:cNvSpPr>
            <p:nvPr/>
          </p:nvSpPr>
          <p:spPr bwMode="auto">
            <a:xfrm>
              <a:off x="4512" y="2211"/>
              <a:ext cx="366" cy="289"/>
            </a:xfrm>
            <a:prstGeom prst="line">
              <a:avLst/>
            </a:prstGeom>
            <a:noFill/>
            <a:ln w="38100">
              <a:solidFill>
                <a:srgbClr val="FFFF00"/>
              </a:solidFill>
              <a:round/>
              <a:headEnd/>
              <a:tailEnd/>
            </a:ln>
          </p:spPr>
          <p:txBody>
            <a:bodyPr wrap="none" anchor="ctr">
              <a:spAutoFit/>
            </a:bodyPr>
            <a:lstStyle/>
            <a:p>
              <a:endParaRPr lang="zh-CN" altLang="en-US"/>
            </a:p>
          </p:txBody>
        </p:sp>
        <p:sp>
          <p:nvSpPr>
            <p:cNvPr id="19472" name="Line 42"/>
            <p:cNvSpPr>
              <a:spLocks noChangeShapeType="1"/>
            </p:cNvSpPr>
            <p:nvPr/>
          </p:nvSpPr>
          <p:spPr bwMode="auto">
            <a:xfrm>
              <a:off x="4967" y="2189"/>
              <a:ext cx="300" cy="133"/>
            </a:xfrm>
            <a:prstGeom prst="line">
              <a:avLst/>
            </a:prstGeom>
            <a:noFill/>
            <a:ln w="38100">
              <a:solidFill>
                <a:srgbClr val="FFFF00"/>
              </a:solidFill>
              <a:round/>
              <a:headEnd/>
              <a:tailEnd/>
            </a:ln>
          </p:spPr>
          <p:txBody>
            <a:bodyPr wrap="none" anchor="ctr">
              <a:spAutoFit/>
            </a:bodyPr>
            <a:lstStyle/>
            <a:p>
              <a:endParaRPr lang="zh-CN" altLang="en-US"/>
            </a:p>
          </p:txBody>
        </p:sp>
        <p:sp>
          <p:nvSpPr>
            <p:cNvPr id="19473" name="Line 43"/>
            <p:cNvSpPr>
              <a:spLocks noChangeShapeType="1"/>
            </p:cNvSpPr>
            <p:nvPr/>
          </p:nvSpPr>
          <p:spPr bwMode="auto">
            <a:xfrm flipH="1">
              <a:off x="4523" y="2200"/>
              <a:ext cx="322" cy="322"/>
            </a:xfrm>
            <a:prstGeom prst="line">
              <a:avLst/>
            </a:prstGeom>
            <a:noFill/>
            <a:ln w="38100">
              <a:solidFill>
                <a:srgbClr val="FFFF00"/>
              </a:solidFill>
              <a:round/>
              <a:headEnd/>
              <a:tailEnd/>
            </a:ln>
          </p:spPr>
          <p:txBody>
            <a:bodyPr wrap="none" anchor="ctr">
              <a:spAutoFit/>
            </a:bodyPr>
            <a:lstStyle/>
            <a:p>
              <a:endParaRPr lang="zh-CN" altLang="en-US"/>
            </a:p>
          </p:txBody>
        </p:sp>
        <p:sp>
          <p:nvSpPr>
            <p:cNvPr id="19474" name="Line 44"/>
            <p:cNvSpPr>
              <a:spLocks noChangeShapeType="1"/>
            </p:cNvSpPr>
            <p:nvPr/>
          </p:nvSpPr>
          <p:spPr bwMode="auto">
            <a:xfrm flipH="1">
              <a:off x="5001" y="2400"/>
              <a:ext cx="277" cy="144"/>
            </a:xfrm>
            <a:prstGeom prst="line">
              <a:avLst/>
            </a:prstGeom>
            <a:noFill/>
            <a:ln w="38100">
              <a:solidFill>
                <a:srgbClr val="FFFF00"/>
              </a:solidFill>
              <a:round/>
              <a:headEnd/>
              <a:tailEnd/>
            </a:ln>
          </p:spPr>
          <p:txBody>
            <a:bodyPr wrap="none" anchor="ctr">
              <a:spAutoFit/>
            </a:bodyPr>
            <a:lstStyle/>
            <a:p>
              <a:endParaRPr lang="zh-CN" altLang="en-US"/>
            </a:p>
          </p:txBody>
        </p:sp>
        <p:sp>
          <p:nvSpPr>
            <p:cNvPr id="19475" name="Line 45"/>
            <p:cNvSpPr>
              <a:spLocks noChangeShapeType="1"/>
            </p:cNvSpPr>
            <p:nvPr/>
          </p:nvSpPr>
          <p:spPr bwMode="auto">
            <a:xfrm>
              <a:off x="4512" y="2144"/>
              <a:ext cx="311" cy="0"/>
            </a:xfrm>
            <a:prstGeom prst="line">
              <a:avLst/>
            </a:prstGeom>
            <a:noFill/>
            <a:ln w="38100">
              <a:solidFill>
                <a:srgbClr val="FFFF00"/>
              </a:solidFill>
              <a:round/>
              <a:headEnd/>
              <a:tailEnd/>
            </a:ln>
          </p:spPr>
          <p:txBody>
            <a:bodyPr wrap="none" anchor="ctr">
              <a:spAutoFit/>
            </a:bodyPr>
            <a:lstStyle/>
            <a:p>
              <a:endParaRPr lang="zh-CN" altLang="en-US"/>
            </a:p>
          </p:txBody>
        </p:sp>
      </p:grpSp>
      <p:sp>
        <p:nvSpPr>
          <p:cNvPr id="7" name="标题 6">
            <a:extLst>
              <a:ext uri="{FF2B5EF4-FFF2-40B4-BE49-F238E27FC236}">
                <a16:creationId xmlns:a16="http://schemas.microsoft.com/office/drawing/2014/main" id="{61992230-CF61-4A0E-926B-3A8B9C775880}"/>
              </a:ext>
            </a:extLst>
          </p:cNvPr>
          <p:cNvSpPr>
            <a:spLocks noGrp="1"/>
          </p:cNvSpPr>
          <p:nvPr>
            <p:ph type="title"/>
          </p:nvPr>
        </p:nvSpPr>
        <p:spPr>
          <a:xfrm>
            <a:off x="0" y="0"/>
            <a:ext cx="9144000" cy="685800"/>
          </a:xfrm>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247578733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7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7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7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7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71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ou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ou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ox(ou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ox(ou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39"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5"/>
          <p:cNvSpPr>
            <a:spLocks noGrp="1"/>
          </p:cNvSpPr>
          <p:nvPr>
            <p:ph type="sldNum" sz="quarter" idx="11"/>
          </p:nvPr>
        </p:nvSpPr>
        <p:spPr/>
        <p:txBody>
          <a:bodyPr/>
          <a:lstStyle/>
          <a:p>
            <a:pPr>
              <a:defRPr/>
            </a:pPr>
            <a:r>
              <a:rPr lang="zh-CN" altLang="en-US"/>
              <a:t>第 </a:t>
            </a:r>
            <a:fld id="{BCE87E73-70A4-4407-8942-389E8ACD332D}" type="slidenum">
              <a:rPr lang="zh-CN" altLang="en-US" b="1">
                <a:solidFill>
                  <a:srgbClr val="66CCFF"/>
                </a:solidFill>
              </a:rPr>
              <a:pPr>
                <a:defRPr/>
              </a:pPr>
              <a:t>17</a:t>
            </a:fld>
            <a:r>
              <a:rPr lang="en-US" altLang="zh-CN" b="1"/>
              <a:t> </a:t>
            </a:r>
            <a:r>
              <a:rPr lang="zh-CN" altLang="en-US"/>
              <a:t>页</a:t>
            </a:r>
            <a:endParaRPr lang="zh-CN" altLang="en-US" sz="1800">
              <a:latin typeface="Arial" charset="0"/>
            </a:endParaRPr>
          </a:p>
        </p:txBody>
      </p:sp>
      <p:sp>
        <p:nvSpPr>
          <p:cNvPr id="20483" name="Rectangle 2"/>
          <p:cNvSpPr>
            <a:spLocks noGrp="1" noChangeArrowheads="1"/>
          </p:cNvSpPr>
          <p:nvPr>
            <p:ph type="title"/>
          </p:nvPr>
        </p:nvSpPr>
        <p:spPr/>
        <p:txBody>
          <a:bodyPr/>
          <a:lstStyle/>
          <a:p>
            <a:pPr eaLnBrk="1" hangingPunct="1"/>
            <a:r>
              <a:rPr lang="en-US" altLang="zh-CN" i="0" dirty="0">
                <a:solidFill>
                  <a:srgbClr val="FFFF00"/>
                </a:solidFill>
              </a:rPr>
              <a:t>1.1 </a:t>
            </a:r>
            <a:r>
              <a:rPr lang="zh-CN" altLang="en-US" i="0" dirty="0">
                <a:solidFill>
                  <a:srgbClr val="FFFF00"/>
                </a:solidFill>
              </a:rPr>
              <a:t>数据结构的概念与分类</a:t>
            </a:r>
            <a:endParaRPr lang="zh-CN" altLang="en-US" i="0" dirty="0">
              <a:solidFill>
                <a:srgbClr val="00FFFF"/>
              </a:solidFill>
            </a:endParaRPr>
          </a:p>
        </p:txBody>
      </p:sp>
      <p:sp>
        <p:nvSpPr>
          <p:cNvPr id="20484" name="Rectangle 3"/>
          <p:cNvSpPr>
            <a:spLocks noGrp="1" noChangeArrowheads="1"/>
          </p:cNvSpPr>
          <p:nvPr>
            <p:ph type="body" sz="half" idx="1"/>
          </p:nvPr>
        </p:nvSpPr>
        <p:spPr>
          <a:xfrm>
            <a:off x="206375" y="727075"/>
            <a:ext cx="8709025" cy="1576388"/>
          </a:xfrm>
        </p:spPr>
        <p:txBody>
          <a:bodyPr/>
          <a:lstStyle/>
          <a:p>
            <a:pPr marL="266700" indent="-266700" eaLnBrk="1" hangingPunct="1">
              <a:spcBef>
                <a:spcPct val="0"/>
              </a:spcBef>
            </a:pPr>
            <a:r>
              <a:rPr lang="zh-CN" altLang="en-US" sz="2800"/>
              <a:t>线性结构</a:t>
            </a:r>
          </a:p>
          <a:p>
            <a:pPr marL="266700" indent="-266700">
              <a:spcBef>
                <a:spcPct val="0"/>
              </a:spcBef>
              <a:buClr>
                <a:srgbClr val="CC99FF"/>
              </a:buClr>
              <a:buSzTx/>
              <a:buFont typeface="Monotype Sorts" pitchFamily="2" charset="2"/>
              <a:buNone/>
            </a:pPr>
            <a:r>
              <a:rPr lang="zh-CN" altLang="en-US" sz="2800">
                <a:solidFill>
                  <a:schemeClr val="tx1"/>
                </a:solidFill>
              </a:rPr>
              <a:t>	学生基本情况登记表，记录了每个学生的学号、姓名、专业、政治面貌。按学生的学号顺序排列。</a:t>
            </a:r>
          </a:p>
        </p:txBody>
      </p:sp>
      <p:grpSp>
        <p:nvGrpSpPr>
          <p:cNvPr id="2" name="Group 39"/>
          <p:cNvGrpSpPr>
            <a:grpSpLocks/>
          </p:cNvGrpSpPr>
          <p:nvPr/>
        </p:nvGrpSpPr>
        <p:grpSpPr bwMode="auto">
          <a:xfrm>
            <a:off x="611188" y="5903913"/>
            <a:ext cx="7902575" cy="547687"/>
            <a:chOff x="499" y="3719"/>
            <a:chExt cx="4978" cy="345"/>
          </a:xfrm>
        </p:grpSpPr>
        <p:sp>
          <p:nvSpPr>
            <p:cNvPr id="20489" name="Text Box 6"/>
            <p:cNvSpPr txBox="1">
              <a:spLocks noChangeArrowheads="1"/>
            </p:cNvSpPr>
            <p:nvPr/>
          </p:nvSpPr>
          <p:spPr bwMode="auto">
            <a:xfrm>
              <a:off x="879" y="3719"/>
              <a:ext cx="699" cy="288"/>
            </a:xfrm>
            <a:prstGeom prst="rect">
              <a:avLst/>
            </a:prstGeom>
            <a:noFill/>
            <a:ln w="12700" cap="rnd">
              <a:noFill/>
              <a:miter lim="800000"/>
              <a:headEnd/>
              <a:tailEnd/>
            </a:ln>
          </p:spPr>
          <p:txBody>
            <a:bodyPr>
              <a:spAutoFit/>
            </a:bodyPr>
            <a:lstStyle/>
            <a:p>
              <a:pPr algn="l">
                <a:spcBef>
                  <a:spcPct val="50000"/>
                </a:spcBef>
                <a:buClrTx/>
                <a:buFontTx/>
                <a:buNone/>
              </a:pPr>
              <a:r>
                <a:rPr lang="zh-CN" altLang="en-US" sz="2400" b="1">
                  <a:latin typeface="隶书" pitchFamily="49" charset="-122"/>
                  <a:ea typeface="隶书" pitchFamily="49" charset="-122"/>
                </a:rPr>
                <a:t> </a:t>
              </a:r>
            </a:p>
          </p:txBody>
        </p:sp>
        <p:sp>
          <p:nvSpPr>
            <p:cNvPr id="20490" name="Line 7"/>
            <p:cNvSpPr>
              <a:spLocks noChangeShapeType="1"/>
            </p:cNvSpPr>
            <p:nvPr/>
          </p:nvSpPr>
          <p:spPr bwMode="auto">
            <a:xfrm>
              <a:off x="924" y="3911"/>
              <a:ext cx="270" cy="1"/>
            </a:xfrm>
            <a:prstGeom prst="line">
              <a:avLst/>
            </a:prstGeom>
            <a:noFill/>
            <a:ln w="19050" cap="rnd">
              <a:solidFill>
                <a:srgbClr val="00FF00"/>
              </a:solidFill>
              <a:round/>
              <a:headEnd/>
              <a:tailEnd type="triangle" w="med" len="med"/>
            </a:ln>
          </p:spPr>
          <p:txBody>
            <a:bodyPr wrap="none" anchor="ctr"/>
            <a:lstStyle/>
            <a:p>
              <a:endParaRPr lang="zh-CN" altLang="en-US"/>
            </a:p>
          </p:txBody>
        </p:sp>
        <p:grpSp>
          <p:nvGrpSpPr>
            <p:cNvPr id="20491" name="Group 8"/>
            <p:cNvGrpSpPr>
              <a:grpSpLocks/>
            </p:cNvGrpSpPr>
            <p:nvPr/>
          </p:nvGrpSpPr>
          <p:grpSpPr bwMode="auto">
            <a:xfrm>
              <a:off x="499" y="3767"/>
              <a:ext cx="651" cy="288"/>
              <a:chOff x="2527" y="2256"/>
              <a:chExt cx="497" cy="317"/>
            </a:xfrm>
          </p:grpSpPr>
          <p:sp>
            <p:nvSpPr>
              <p:cNvPr id="20519" name="Oval 9"/>
              <p:cNvSpPr>
                <a:spLocks noChangeArrowheads="1"/>
              </p:cNvSpPr>
              <p:nvPr/>
            </p:nvSpPr>
            <p:spPr bwMode="auto">
              <a:xfrm>
                <a:off x="2527" y="2256"/>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20" name="Text Box 10"/>
              <p:cNvSpPr txBox="1">
                <a:spLocks noChangeArrowheads="1"/>
              </p:cNvSpPr>
              <p:nvPr/>
            </p:nvSpPr>
            <p:spPr bwMode="auto">
              <a:xfrm>
                <a:off x="2544" y="2256"/>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001</a:t>
                </a:r>
              </a:p>
            </p:txBody>
          </p:sp>
        </p:grpSp>
        <p:grpSp>
          <p:nvGrpSpPr>
            <p:cNvPr id="20492" name="Group 11"/>
            <p:cNvGrpSpPr>
              <a:grpSpLocks/>
            </p:cNvGrpSpPr>
            <p:nvPr/>
          </p:nvGrpSpPr>
          <p:grpSpPr bwMode="auto">
            <a:xfrm>
              <a:off x="1803" y="3767"/>
              <a:ext cx="572" cy="296"/>
              <a:chOff x="1564" y="2112"/>
              <a:chExt cx="480" cy="326"/>
            </a:xfrm>
          </p:grpSpPr>
          <p:sp>
            <p:nvSpPr>
              <p:cNvPr id="20517" name="Oval 12"/>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18" name="Text Box 13"/>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003</a:t>
                </a:r>
              </a:p>
            </p:txBody>
          </p:sp>
        </p:grpSp>
        <p:grpSp>
          <p:nvGrpSpPr>
            <p:cNvPr id="20493" name="Group 14"/>
            <p:cNvGrpSpPr>
              <a:grpSpLocks/>
            </p:cNvGrpSpPr>
            <p:nvPr/>
          </p:nvGrpSpPr>
          <p:grpSpPr bwMode="auto">
            <a:xfrm>
              <a:off x="1179" y="3776"/>
              <a:ext cx="617" cy="288"/>
              <a:chOff x="2527" y="2256"/>
              <a:chExt cx="497" cy="317"/>
            </a:xfrm>
          </p:grpSpPr>
          <p:sp>
            <p:nvSpPr>
              <p:cNvPr id="20515" name="Oval 15"/>
              <p:cNvSpPr>
                <a:spLocks noChangeArrowheads="1"/>
              </p:cNvSpPr>
              <p:nvPr/>
            </p:nvSpPr>
            <p:spPr bwMode="auto">
              <a:xfrm>
                <a:off x="2527" y="2256"/>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16" name="Text Box 16"/>
              <p:cNvSpPr txBox="1">
                <a:spLocks noChangeArrowheads="1"/>
              </p:cNvSpPr>
              <p:nvPr/>
            </p:nvSpPr>
            <p:spPr bwMode="auto">
              <a:xfrm>
                <a:off x="2544" y="2256"/>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002</a:t>
                </a:r>
              </a:p>
            </p:txBody>
          </p:sp>
        </p:grpSp>
        <p:sp>
          <p:nvSpPr>
            <p:cNvPr id="20494" name="Line 17"/>
            <p:cNvSpPr>
              <a:spLocks noChangeShapeType="1"/>
            </p:cNvSpPr>
            <p:nvPr/>
          </p:nvSpPr>
          <p:spPr bwMode="auto">
            <a:xfrm>
              <a:off x="1576" y="3911"/>
              <a:ext cx="271" cy="1"/>
            </a:xfrm>
            <a:prstGeom prst="line">
              <a:avLst/>
            </a:prstGeom>
            <a:noFill/>
            <a:ln w="28575" cap="rnd">
              <a:solidFill>
                <a:srgbClr val="00FF00"/>
              </a:solidFill>
              <a:round/>
              <a:headEnd/>
              <a:tailEnd type="triangle" w="med" len="med"/>
            </a:ln>
          </p:spPr>
          <p:txBody>
            <a:bodyPr wrap="none" anchor="ctr"/>
            <a:lstStyle/>
            <a:p>
              <a:endParaRPr lang="zh-CN" altLang="en-US"/>
            </a:p>
          </p:txBody>
        </p:sp>
        <p:sp>
          <p:nvSpPr>
            <p:cNvPr id="20495" name="Line 18"/>
            <p:cNvSpPr>
              <a:spLocks noChangeShapeType="1"/>
            </p:cNvSpPr>
            <p:nvPr/>
          </p:nvSpPr>
          <p:spPr bwMode="auto">
            <a:xfrm>
              <a:off x="2207" y="3911"/>
              <a:ext cx="270" cy="1"/>
            </a:xfrm>
            <a:prstGeom prst="line">
              <a:avLst/>
            </a:prstGeom>
            <a:noFill/>
            <a:ln w="28575" cap="rnd">
              <a:solidFill>
                <a:srgbClr val="00FF00"/>
              </a:solidFill>
              <a:round/>
              <a:headEnd/>
              <a:tailEnd type="triangle" w="med" len="med"/>
            </a:ln>
          </p:spPr>
          <p:txBody>
            <a:bodyPr wrap="none" anchor="ctr"/>
            <a:lstStyle/>
            <a:p>
              <a:endParaRPr lang="zh-CN" altLang="en-US"/>
            </a:p>
          </p:txBody>
        </p:sp>
        <p:sp>
          <p:nvSpPr>
            <p:cNvPr id="20496" name="Line 19"/>
            <p:cNvSpPr>
              <a:spLocks noChangeShapeType="1"/>
            </p:cNvSpPr>
            <p:nvPr/>
          </p:nvSpPr>
          <p:spPr bwMode="auto">
            <a:xfrm>
              <a:off x="2800" y="3911"/>
              <a:ext cx="270" cy="1"/>
            </a:xfrm>
            <a:prstGeom prst="line">
              <a:avLst/>
            </a:prstGeom>
            <a:noFill/>
            <a:ln w="19050" cap="rnd">
              <a:solidFill>
                <a:srgbClr val="00FF00"/>
              </a:solidFill>
              <a:round/>
              <a:headEnd/>
              <a:tailEnd type="triangle" w="med" len="med"/>
            </a:ln>
          </p:spPr>
          <p:txBody>
            <a:bodyPr wrap="none" anchor="ctr"/>
            <a:lstStyle/>
            <a:p>
              <a:endParaRPr lang="zh-CN" altLang="en-US"/>
            </a:p>
          </p:txBody>
        </p:sp>
        <p:sp>
          <p:nvSpPr>
            <p:cNvPr id="20497" name="Line 20"/>
            <p:cNvSpPr>
              <a:spLocks noChangeShapeType="1"/>
            </p:cNvSpPr>
            <p:nvPr/>
          </p:nvSpPr>
          <p:spPr bwMode="auto">
            <a:xfrm>
              <a:off x="3415" y="3911"/>
              <a:ext cx="270" cy="1"/>
            </a:xfrm>
            <a:prstGeom prst="line">
              <a:avLst/>
            </a:prstGeom>
            <a:noFill/>
            <a:ln w="28575" cap="rnd">
              <a:solidFill>
                <a:srgbClr val="00FF00"/>
              </a:solidFill>
              <a:round/>
              <a:headEnd/>
              <a:tailEnd type="triangle" w="med" len="med"/>
            </a:ln>
          </p:spPr>
          <p:txBody>
            <a:bodyPr wrap="none" anchor="ctr"/>
            <a:lstStyle/>
            <a:p>
              <a:endParaRPr lang="zh-CN" altLang="en-US"/>
            </a:p>
          </p:txBody>
        </p:sp>
        <p:sp>
          <p:nvSpPr>
            <p:cNvPr id="20498" name="Line 21"/>
            <p:cNvSpPr>
              <a:spLocks noChangeShapeType="1"/>
            </p:cNvSpPr>
            <p:nvPr/>
          </p:nvSpPr>
          <p:spPr bwMode="auto">
            <a:xfrm>
              <a:off x="4042" y="3911"/>
              <a:ext cx="271" cy="1"/>
            </a:xfrm>
            <a:prstGeom prst="line">
              <a:avLst/>
            </a:prstGeom>
            <a:noFill/>
            <a:ln w="28575" cap="rnd">
              <a:solidFill>
                <a:srgbClr val="00FF00"/>
              </a:solidFill>
              <a:round/>
              <a:headEnd/>
              <a:tailEnd type="triangle" w="med" len="med"/>
            </a:ln>
          </p:spPr>
          <p:txBody>
            <a:bodyPr wrap="none" anchor="ctr"/>
            <a:lstStyle/>
            <a:p>
              <a:endParaRPr lang="zh-CN" altLang="en-US"/>
            </a:p>
          </p:txBody>
        </p:sp>
        <p:sp>
          <p:nvSpPr>
            <p:cNvPr id="20499" name="Line 22"/>
            <p:cNvSpPr>
              <a:spLocks noChangeShapeType="1"/>
            </p:cNvSpPr>
            <p:nvPr/>
          </p:nvSpPr>
          <p:spPr bwMode="auto">
            <a:xfrm>
              <a:off x="4690" y="3911"/>
              <a:ext cx="271" cy="1"/>
            </a:xfrm>
            <a:prstGeom prst="line">
              <a:avLst/>
            </a:prstGeom>
            <a:noFill/>
            <a:ln w="28575" cap="rnd">
              <a:solidFill>
                <a:srgbClr val="00FF00"/>
              </a:solidFill>
              <a:round/>
              <a:headEnd/>
              <a:tailEnd type="triangle" w="med" len="med"/>
            </a:ln>
          </p:spPr>
          <p:txBody>
            <a:bodyPr wrap="none" anchor="ctr"/>
            <a:lstStyle/>
            <a:p>
              <a:endParaRPr lang="zh-CN" altLang="en-US"/>
            </a:p>
          </p:txBody>
        </p:sp>
        <p:grpSp>
          <p:nvGrpSpPr>
            <p:cNvPr id="20500" name="Group 23"/>
            <p:cNvGrpSpPr>
              <a:grpSpLocks/>
            </p:cNvGrpSpPr>
            <p:nvPr/>
          </p:nvGrpSpPr>
          <p:grpSpPr bwMode="auto">
            <a:xfrm>
              <a:off x="2432" y="3767"/>
              <a:ext cx="562" cy="295"/>
              <a:chOff x="1564" y="2112"/>
              <a:chExt cx="480" cy="357"/>
            </a:xfrm>
          </p:grpSpPr>
          <p:sp>
            <p:nvSpPr>
              <p:cNvPr id="20513" name="Oval 24"/>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14" name="Text Box 25"/>
              <p:cNvSpPr txBox="1">
                <a:spLocks noChangeArrowheads="1"/>
              </p:cNvSpPr>
              <p:nvPr/>
            </p:nvSpPr>
            <p:spPr bwMode="auto">
              <a:xfrm>
                <a:off x="1564" y="2120"/>
                <a:ext cx="480" cy="349"/>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004</a:t>
                </a:r>
              </a:p>
            </p:txBody>
          </p:sp>
        </p:grpSp>
        <p:grpSp>
          <p:nvGrpSpPr>
            <p:cNvPr id="20501" name="Group 26"/>
            <p:cNvGrpSpPr>
              <a:grpSpLocks/>
            </p:cNvGrpSpPr>
            <p:nvPr/>
          </p:nvGrpSpPr>
          <p:grpSpPr bwMode="auto">
            <a:xfrm>
              <a:off x="3648" y="3767"/>
              <a:ext cx="541" cy="296"/>
              <a:chOff x="1564" y="2112"/>
              <a:chExt cx="480" cy="326"/>
            </a:xfrm>
          </p:grpSpPr>
          <p:sp>
            <p:nvSpPr>
              <p:cNvPr id="20511" name="Oval 27"/>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12" name="Text Box 28"/>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006</a:t>
                </a:r>
              </a:p>
            </p:txBody>
          </p:sp>
        </p:grpSp>
        <p:grpSp>
          <p:nvGrpSpPr>
            <p:cNvPr id="20502" name="Group 29"/>
            <p:cNvGrpSpPr>
              <a:grpSpLocks/>
            </p:cNvGrpSpPr>
            <p:nvPr/>
          </p:nvGrpSpPr>
          <p:grpSpPr bwMode="auto">
            <a:xfrm>
              <a:off x="3029" y="3767"/>
              <a:ext cx="541" cy="296"/>
              <a:chOff x="1564" y="2112"/>
              <a:chExt cx="480" cy="326"/>
            </a:xfrm>
          </p:grpSpPr>
          <p:sp>
            <p:nvSpPr>
              <p:cNvPr id="20509" name="Oval 30"/>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10" name="Text Box 31"/>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005</a:t>
                </a:r>
              </a:p>
            </p:txBody>
          </p:sp>
        </p:grpSp>
        <p:grpSp>
          <p:nvGrpSpPr>
            <p:cNvPr id="20503" name="Group 32"/>
            <p:cNvGrpSpPr>
              <a:grpSpLocks/>
            </p:cNvGrpSpPr>
            <p:nvPr/>
          </p:nvGrpSpPr>
          <p:grpSpPr bwMode="auto">
            <a:xfrm>
              <a:off x="4936" y="3767"/>
              <a:ext cx="541" cy="296"/>
              <a:chOff x="1564" y="2112"/>
              <a:chExt cx="480" cy="326"/>
            </a:xfrm>
          </p:grpSpPr>
          <p:sp>
            <p:nvSpPr>
              <p:cNvPr id="20507" name="Oval 33"/>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08" name="Text Box 34"/>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008</a:t>
                </a:r>
              </a:p>
            </p:txBody>
          </p:sp>
        </p:grpSp>
        <p:grpSp>
          <p:nvGrpSpPr>
            <p:cNvPr id="20504" name="Group 35"/>
            <p:cNvGrpSpPr>
              <a:grpSpLocks/>
            </p:cNvGrpSpPr>
            <p:nvPr/>
          </p:nvGrpSpPr>
          <p:grpSpPr bwMode="auto">
            <a:xfrm>
              <a:off x="4297" y="3767"/>
              <a:ext cx="541" cy="296"/>
              <a:chOff x="1564" y="2112"/>
              <a:chExt cx="480" cy="326"/>
            </a:xfrm>
          </p:grpSpPr>
          <p:sp>
            <p:nvSpPr>
              <p:cNvPr id="20505" name="Oval 36"/>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06" name="Text Box 37"/>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007</a:t>
                </a:r>
              </a:p>
            </p:txBody>
          </p:sp>
        </p:grpSp>
      </p:grpSp>
      <p:sp>
        <p:nvSpPr>
          <p:cNvPr id="1050662" name="AutoShape 38"/>
          <p:cNvSpPr>
            <a:spLocks noChangeArrowheads="1"/>
          </p:cNvSpPr>
          <p:nvPr/>
        </p:nvSpPr>
        <p:spPr bwMode="auto">
          <a:xfrm>
            <a:off x="4679950" y="2214563"/>
            <a:ext cx="4392613" cy="1304925"/>
          </a:xfrm>
          <a:prstGeom prst="star16">
            <a:avLst>
              <a:gd name="adj" fmla="val 44023"/>
            </a:avLst>
          </a:prstGeom>
          <a:solidFill>
            <a:srgbClr val="FFFF00"/>
          </a:solidFill>
          <a:ln w="12700" cap="rnd">
            <a:solidFill>
              <a:schemeClr val="tx1"/>
            </a:solidFill>
            <a:miter lim="800000"/>
            <a:headEnd/>
            <a:tailEnd/>
          </a:ln>
        </p:spPr>
        <p:txBody>
          <a:bodyPr wrap="none" anchor="ctr"/>
          <a:lstStyle/>
          <a:p>
            <a:pPr>
              <a:lnSpc>
                <a:spcPct val="90000"/>
              </a:lnSpc>
              <a:spcBef>
                <a:spcPct val="0"/>
              </a:spcBef>
              <a:buClrTx/>
              <a:buFontTx/>
              <a:buNone/>
            </a:pPr>
            <a:r>
              <a:rPr lang="zh-CN" altLang="en-US" b="1">
                <a:solidFill>
                  <a:srgbClr val="000000"/>
                </a:solidFill>
                <a:ea typeface="华文隶书" pitchFamily="2" charset="-122"/>
              </a:rPr>
              <a:t>学生间学号顺序关系</a:t>
            </a:r>
          </a:p>
          <a:p>
            <a:pPr>
              <a:lnSpc>
                <a:spcPct val="90000"/>
              </a:lnSpc>
              <a:spcBef>
                <a:spcPct val="0"/>
              </a:spcBef>
              <a:buClrTx/>
              <a:buFontTx/>
              <a:buNone/>
            </a:pPr>
            <a:r>
              <a:rPr lang="zh-CN" altLang="en-US" b="1">
                <a:solidFill>
                  <a:srgbClr val="000000"/>
                </a:solidFill>
                <a:ea typeface="华文隶书" pitchFamily="2" charset="-122"/>
              </a:rPr>
              <a:t>是一种线性结构关系</a:t>
            </a:r>
          </a:p>
        </p:txBody>
      </p:sp>
      <p:sp>
        <p:nvSpPr>
          <p:cNvPr id="1050664" name="Text Box 40"/>
          <p:cNvSpPr txBox="1">
            <a:spLocks noChangeArrowheads="1"/>
          </p:cNvSpPr>
          <p:nvPr/>
        </p:nvSpPr>
        <p:spPr bwMode="auto">
          <a:xfrm>
            <a:off x="4886325" y="3563938"/>
            <a:ext cx="4005263" cy="2227262"/>
          </a:xfrm>
          <a:prstGeom prst="rect">
            <a:avLst/>
          </a:prstGeom>
          <a:noFill/>
          <a:ln w="9525">
            <a:noFill/>
            <a:miter lim="800000"/>
            <a:headEnd/>
            <a:tailEnd/>
          </a:ln>
        </p:spPr>
        <p:txBody>
          <a:bodyPr>
            <a:spAutoFit/>
          </a:bodyPr>
          <a:lstStyle/>
          <a:p>
            <a:pPr algn="l" eaLnBrk="1" hangingPunct="1">
              <a:spcBef>
                <a:spcPct val="0"/>
              </a:spcBef>
              <a:buClr>
                <a:srgbClr val="CC6600"/>
              </a:buClr>
              <a:buFont typeface="Wingdings 2" pitchFamily="18" charset="2"/>
              <a:buNone/>
            </a:pPr>
            <a:r>
              <a:rPr lang="zh-CN" altLang="en-US" b="1" dirty="0">
                <a:solidFill>
                  <a:srgbClr val="FFFF00"/>
                </a:solidFill>
              </a:rPr>
              <a:t>线性结构：</a:t>
            </a:r>
            <a:r>
              <a:rPr lang="zh-CN" altLang="en-US" b="1" dirty="0"/>
              <a:t>除第一个元素和最后一个元素外，其他元素都有且仅有一个</a:t>
            </a:r>
            <a:r>
              <a:rPr lang="zh-CN" altLang="en-US" b="1" dirty="0">
                <a:solidFill>
                  <a:srgbClr val="00FFFF"/>
                </a:solidFill>
              </a:rPr>
              <a:t>直接前趋</a:t>
            </a:r>
            <a:r>
              <a:rPr lang="zh-CN" altLang="en-US" b="1" dirty="0"/>
              <a:t>，有且仅有一个</a:t>
            </a:r>
            <a:r>
              <a:rPr lang="zh-CN" altLang="en-US" b="1" dirty="0">
                <a:solidFill>
                  <a:srgbClr val="00FFFF"/>
                </a:solidFill>
              </a:rPr>
              <a:t>直接后继</a:t>
            </a:r>
            <a:r>
              <a:rPr lang="zh-CN" altLang="en-US" b="1" dirty="0"/>
              <a:t>。</a:t>
            </a:r>
          </a:p>
        </p:txBody>
      </p:sp>
      <p:sp>
        <p:nvSpPr>
          <p:cNvPr id="1050628" name="Text Box 4"/>
          <p:cNvSpPr txBox="1">
            <a:spLocks noChangeArrowheads="1"/>
          </p:cNvSpPr>
          <p:nvPr/>
        </p:nvSpPr>
        <p:spPr bwMode="auto">
          <a:xfrm>
            <a:off x="341313" y="2528888"/>
            <a:ext cx="4679950" cy="3049587"/>
          </a:xfrm>
          <a:prstGeom prst="rect">
            <a:avLst/>
          </a:prstGeom>
          <a:noFill/>
          <a:ln w="12700" cap="rnd">
            <a:noFill/>
            <a:miter lim="800000"/>
            <a:headEnd/>
            <a:tailEnd/>
          </a:ln>
        </p:spPr>
        <p:txBody>
          <a:bodyPr>
            <a:spAutoFit/>
          </a:bodyPr>
          <a:lstStyle/>
          <a:p>
            <a:pPr algn="l" eaLnBrk="1" hangingPunct="1">
              <a:lnSpc>
                <a:spcPct val="90000"/>
              </a:lnSpc>
              <a:spcBef>
                <a:spcPct val="0"/>
              </a:spcBef>
              <a:buClrTx/>
              <a:buFontTx/>
              <a:buNone/>
            </a:pPr>
            <a:r>
              <a:rPr lang="zh-CN" altLang="en-US" sz="2400" b="1">
                <a:solidFill>
                  <a:srgbClr val="00FFFF"/>
                </a:solidFill>
                <a:latin typeface="黑体" pitchFamily="2" charset="-122"/>
                <a:ea typeface="黑体" pitchFamily="2" charset="-122"/>
              </a:rPr>
              <a:t>学号  姓名	 专业   政治面貌</a:t>
            </a:r>
          </a:p>
          <a:p>
            <a:pPr algn="l" eaLnBrk="1" hangingPunct="1">
              <a:lnSpc>
                <a:spcPct val="90000"/>
              </a:lnSpc>
              <a:spcBef>
                <a:spcPct val="0"/>
              </a:spcBef>
              <a:buClrTx/>
              <a:buFontTx/>
              <a:buNone/>
            </a:pPr>
            <a:r>
              <a:rPr lang="en-US" altLang="zh-CN" sz="2400" b="1">
                <a:latin typeface="黑体" pitchFamily="2" charset="-122"/>
                <a:ea typeface="黑体" pitchFamily="2" charset="-122"/>
              </a:rPr>
              <a:t>001	</a:t>
            </a:r>
            <a:r>
              <a:rPr lang="zh-CN" altLang="en-US" sz="2400" b="1">
                <a:latin typeface="黑体" pitchFamily="2" charset="-122"/>
                <a:ea typeface="黑体" pitchFamily="2" charset="-122"/>
              </a:rPr>
              <a:t>王洪	 计算机  党员</a:t>
            </a:r>
          </a:p>
          <a:p>
            <a:pPr algn="l" eaLnBrk="1" hangingPunct="1">
              <a:lnSpc>
                <a:spcPct val="90000"/>
              </a:lnSpc>
              <a:spcBef>
                <a:spcPct val="0"/>
              </a:spcBef>
              <a:buClrTx/>
              <a:buFontTx/>
              <a:buNone/>
            </a:pPr>
            <a:r>
              <a:rPr lang="en-US" altLang="zh-CN" sz="2400" b="1">
                <a:latin typeface="黑体" pitchFamily="2" charset="-122"/>
                <a:ea typeface="黑体" pitchFamily="2" charset="-122"/>
              </a:rPr>
              <a:t>002   </a:t>
            </a:r>
            <a:r>
              <a:rPr lang="zh-CN" altLang="en-US" sz="2400" b="1">
                <a:latin typeface="黑体" pitchFamily="2" charset="-122"/>
                <a:ea typeface="黑体" pitchFamily="2" charset="-122"/>
              </a:rPr>
              <a:t>孙文   计算机  团员</a:t>
            </a:r>
          </a:p>
          <a:p>
            <a:pPr algn="l" eaLnBrk="1" hangingPunct="1">
              <a:lnSpc>
                <a:spcPct val="90000"/>
              </a:lnSpc>
              <a:spcBef>
                <a:spcPct val="0"/>
              </a:spcBef>
              <a:buClrTx/>
              <a:buFontTx/>
              <a:buNone/>
            </a:pPr>
            <a:r>
              <a:rPr lang="en-US" altLang="zh-CN" sz="2400" b="1">
                <a:latin typeface="黑体" pitchFamily="2" charset="-122"/>
                <a:ea typeface="黑体" pitchFamily="2" charset="-122"/>
              </a:rPr>
              <a:t>003	</a:t>
            </a:r>
            <a:r>
              <a:rPr lang="zh-CN" altLang="en-US" sz="2400" b="1">
                <a:latin typeface="黑体" pitchFamily="2" charset="-122"/>
                <a:ea typeface="黑体" pitchFamily="2" charset="-122"/>
              </a:rPr>
              <a:t>谢军	 计算机  团员</a:t>
            </a:r>
          </a:p>
          <a:p>
            <a:pPr algn="l" eaLnBrk="1" hangingPunct="1">
              <a:lnSpc>
                <a:spcPct val="90000"/>
              </a:lnSpc>
              <a:spcBef>
                <a:spcPct val="0"/>
              </a:spcBef>
              <a:buClrTx/>
              <a:buFontTx/>
              <a:buNone/>
            </a:pPr>
            <a:r>
              <a:rPr lang="en-US" altLang="zh-CN" sz="2400" b="1">
                <a:latin typeface="黑体" pitchFamily="2" charset="-122"/>
                <a:ea typeface="黑体" pitchFamily="2" charset="-122"/>
              </a:rPr>
              <a:t>004	</a:t>
            </a:r>
            <a:r>
              <a:rPr lang="zh-CN" altLang="en-US" sz="2400" b="1">
                <a:latin typeface="黑体" pitchFamily="2" charset="-122"/>
                <a:ea typeface="黑体" pitchFamily="2" charset="-122"/>
              </a:rPr>
              <a:t>李辉	 计算机  团员</a:t>
            </a:r>
          </a:p>
          <a:p>
            <a:pPr algn="l" eaLnBrk="1" hangingPunct="1">
              <a:lnSpc>
                <a:spcPct val="90000"/>
              </a:lnSpc>
              <a:spcBef>
                <a:spcPct val="0"/>
              </a:spcBef>
              <a:buClrTx/>
              <a:buFontTx/>
              <a:buNone/>
            </a:pPr>
            <a:r>
              <a:rPr lang="en-US" altLang="zh-CN" sz="2400" b="1">
                <a:latin typeface="黑体" pitchFamily="2" charset="-122"/>
                <a:ea typeface="黑体" pitchFamily="2" charset="-122"/>
              </a:rPr>
              <a:t>005	</a:t>
            </a:r>
            <a:r>
              <a:rPr lang="zh-CN" altLang="en-US" sz="2400" b="1">
                <a:latin typeface="黑体" pitchFamily="2" charset="-122"/>
                <a:ea typeface="黑体" pitchFamily="2" charset="-122"/>
              </a:rPr>
              <a:t>沈祥福 计算机  党员</a:t>
            </a:r>
          </a:p>
          <a:p>
            <a:pPr algn="l" eaLnBrk="1" hangingPunct="1">
              <a:lnSpc>
                <a:spcPct val="90000"/>
              </a:lnSpc>
              <a:spcBef>
                <a:spcPct val="0"/>
              </a:spcBef>
              <a:buClrTx/>
              <a:buFontTx/>
              <a:buNone/>
            </a:pPr>
            <a:r>
              <a:rPr lang="en-US" altLang="zh-CN" sz="2400" b="1">
                <a:latin typeface="黑体" pitchFamily="2" charset="-122"/>
                <a:ea typeface="黑体" pitchFamily="2" charset="-122"/>
              </a:rPr>
              <a:t>006	</a:t>
            </a:r>
            <a:r>
              <a:rPr lang="zh-CN" altLang="en-US" sz="2400" b="1">
                <a:latin typeface="黑体" pitchFamily="2" charset="-122"/>
                <a:ea typeface="黑体" pitchFamily="2" charset="-122"/>
              </a:rPr>
              <a:t>余斌	 计算机  团员</a:t>
            </a:r>
            <a:br>
              <a:rPr lang="zh-CN" altLang="en-US" sz="2400" b="1">
                <a:latin typeface="黑体" pitchFamily="2" charset="-122"/>
                <a:ea typeface="黑体" pitchFamily="2" charset="-122"/>
              </a:rPr>
            </a:br>
            <a:r>
              <a:rPr lang="en-US" altLang="zh-CN" sz="2400" b="1">
                <a:latin typeface="黑体" pitchFamily="2" charset="-122"/>
                <a:ea typeface="黑体" pitchFamily="2" charset="-122"/>
              </a:rPr>
              <a:t>007	</a:t>
            </a:r>
            <a:r>
              <a:rPr lang="zh-CN" altLang="en-US" sz="2400" b="1">
                <a:latin typeface="黑体" pitchFamily="2" charset="-122"/>
                <a:ea typeface="黑体" pitchFamily="2" charset="-122"/>
              </a:rPr>
              <a:t>巩力	 计算机  团员</a:t>
            </a:r>
            <a:br>
              <a:rPr lang="zh-CN" altLang="en-US" sz="2400" b="1">
                <a:latin typeface="黑体" pitchFamily="2" charset="-122"/>
                <a:ea typeface="黑体" pitchFamily="2" charset="-122"/>
              </a:rPr>
            </a:br>
            <a:r>
              <a:rPr lang="en-US" altLang="zh-CN" sz="2400" b="1">
                <a:latin typeface="黑体" pitchFamily="2" charset="-122"/>
                <a:ea typeface="黑体" pitchFamily="2" charset="-122"/>
              </a:rPr>
              <a:t>008	</a:t>
            </a:r>
            <a:r>
              <a:rPr lang="zh-CN" altLang="en-US" sz="2400" b="1">
                <a:latin typeface="黑体" pitchFamily="2" charset="-122"/>
                <a:ea typeface="黑体" pitchFamily="2" charset="-122"/>
              </a:rPr>
              <a:t>孔令辉 计算机  团员</a:t>
            </a:r>
          </a:p>
        </p:txBody>
      </p:sp>
    </p:spTree>
    <p:extLst>
      <p:ext uri="{BB962C8B-B14F-4D97-AF65-F5344CB8AC3E}">
        <p14:creationId xmlns:p14="http://schemas.microsoft.com/office/powerpoint/2010/main" val="333949267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0628"/>
                                        </p:tgtEl>
                                        <p:attrNameLst>
                                          <p:attrName>style.visibility</p:attrName>
                                        </p:attrNameLst>
                                      </p:cBhvr>
                                      <p:to>
                                        <p:strVal val="visible"/>
                                      </p:to>
                                    </p:set>
                                    <p:anim calcmode="lin" valueType="num">
                                      <p:cBhvr additive="base">
                                        <p:cTn id="7" dur="500" fill="hold"/>
                                        <p:tgtEl>
                                          <p:spTgt spid="1050628"/>
                                        </p:tgtEl>
                                        <p:attrNameLst>
                                          <p:attrName>ppt_x</p:attrName>
                                        </p:attrNameLst>
                                      </p:cBhvr>
                                      <p:tavLst>
                                        <p:tav tm="0">
                                          <p:val>
                                            <p:strVal val="0-#ppt_w/2"/>
                                          </p:val>
                                        </p:tav>
                                        <p:tav tm="100000">
                                          <p:val>
                                            <p:strVal val="#ppt_x"/>
                                          </p:val>
                                        </p:tav>
                                      </p:tavLst>
                                    </p:anim>
                                    <p:anim calcmode="lin" valueType="num">
                                      <p:cBhvr additive="base">
                                        <p:cTn id="8" dur="500" fill="hold"/>
                                        <p:tgtEl>
                                          <p:spTgt spid="10506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06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0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62" grpId="0" animBg="1"/>
      <p:bldP spid="1050664" grpId="0"/>
      <p:bldP spid="105062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 name="灯片编号占位符 5"/>
          <p:cNvSpPr>
            <a:spLocks noGrp="1"/>
          </p:cNvSpPr>
          <p:nvPr>
            <p:ph type="sldNum" sz="quarter" idx="11"/>
          </p:nvPr>
        </p:nvSpPr>
        <p:spPr/>
        <p:txBody>
          <a:bodyPr/>
          <a:lstStyle/>
          <a:p>
            <a:pPr>
              <a:defRPr/>
            </a:pPr>
            <a:r>
              <a:rPr lang="zh-CN" altLang="en-US"/>
              <a:t>第 </a:t>
            </a:r>
            <a:fld id="{7E99BCF1-0EDA-4D0A-BAD4-C584E678FE3E}" type="slidenum">
              <a:rPr lang="zh-CN" altLang="en-US" b="1">
                <a:solidFill>
                  <a:srgbClr val="66CCFF"/>
                </a:solidFill>
              </a:rPr>
              <a:pPr>
                <a:defRPr/>
              </a:pPr>
              <a:t>18</a:t>
            </a:fld>
            <a:r>
              <a:rPr lang="en-US" altLang="zh-CN" b="1"/>
              <a:t> </a:t>
            </a:r>
            <a:r>
              <a:rPr lang="zh-CN" altLang="en-US"/>
              <a:t>页</a:t>
            </a:r>
            <a:endParaRPr lang="zh-CN" altLang="en-US" sz="1800">
              <a:latin typeface="Arial" charset="0"/>
            </a:endParaRPr>
          </a:p>
        </p:txBody>
      </p:sp>
      <p:sp>
        <p:nvSpPr>
          <p:cNvPr id="21507" name="Rectangle 2"/>
          <p:cNvSpPr>
            <a:spLocks noGrp="1" noChangeArrowheads="1"/>
          </p:cNvSpPr>
          <p:nvPr>
            <p:ph type="title"/>
          </p:nvPr>
        </p:nvSpPr>
        <p:spPr/>
        <p:txBody>
          <a:bodyPr/>
          <a:lstStyle/>
          <a:p>
            <a:pPr eaLnBrk="1" hangingPunct="1"/>
            <a:r>
              <a:rPr lang="en-US" altLang="zh-CN" i="0" dirty="0">
                <a:solidFill>
                  <a:srgbClr val="FFFF00"/>
                </a:solidFill>
              </a:rPr>
              <a:t>1.1 </a:t>
            </a:r>
            <a:r>
              <a:rPr lang="zh-CN" altLang="en-US" i="0" dirty="0">
                <a:solidFill>
                  <a:srgbClr val="FFFF00"/>
                </a:solidFill>
              </a:rPr>
              <a:t>数据结构的概念与分类</a:t>
            </a:r>
            <a:endParaRPr lang="zh-CN" altLang="en-US" i="0" dirty="0">
              <a:solidFill>
                <a:srgbClr val="00FFFF"/>
              </a:solidFill>
            </a:endParaRPr>
          </a:p>
        </p:txBody>
      </p:sp>
      <p:sp>
        <p:nvSpPr>
          <p:cNvPr id="21508" name="Rectangle 3"/>
          <p:cNvSpPr>
            <a:spLocks noGrp="1" noChangeArrowheads="1"/>
          </p:cNvSpPr>
          <p:nvPr>
            <p:ph type="body" sz="half" idx="1"/>
          </p:nvPr>
        </p:nvSpPr>
        <p:spPr>
          <a:xfrm>
            <a:off x="228600" y="773113"/>
            <a:ext cx="8709025" cy="2251075"/>
          </a:xfrm>
        </p:spPr>
        <p:txBody>
          <a:bodyPr/>
          <a:lstStyle/>
          <a:p>
            <a:pPr marL="266700" indent="-266700" eaLnBrk="1" hangingPunct="1">
              <a:spcBef>
                <a:spcPct val="10000"/>
              </a:spcBef>
            </a:pPr>
            <a:r>
              <a:rPr lang="zh-CN" altLang="en-US" sz="3200">
                <a:latin typeface="宋体" pitchFamily="2" charset="-122"/>
              </a:rPr>
              <a:t>树形结构</a:t>
            </a:r>
          </a:p>
          <a:p>
            <a:pPr marL="266700" indent="-266700">
              <a:spcBef>
                <a:spcPct val="10000"/>
              </a:spcBef>
              <a:buClr>
                <a:srgbClr val="CC99FF"/>
              </a:buClr>
              <a:buSzTx/>
              <a:buFont typeface="Monotype Sorts" pitchFamily="2" charset="2"/>
              <a:buNone/>
            </a:pPr>
            <a:r>
              <a:rPr lang="zh-CN" altLang="en-US" sz="3200">
                <a:solidFill>
                  <a:schemeClr val="tx1"/>
                </a:solidFill>
                <a:latin typeface="宋体" pitchFamily="2" charset="-122"/>
              </a:rPr>
              <a:t>	假设某家族有</a:t>
            </a:r>
            <a:r>
              <a:rPr lang="en-US" altLang="zh-CN" sz="3200">
                <a:solidFill>
                  <a:schemeClr val="tx1"/>
                </a:solidFill>
                <a:latin typeface="宋体" pitchFamily="2" charset="-122"/>
              </a:rPr>
              <a:t>10</a:t>
            </a:r>
            <a:r>
              <a:rPr lang="zh-CN" altLang="en-US" sz="3200">
                <a:solidFill>
                  <a:schemeClr val="tx1"/>
                </a:solidFill>
                <a:latin typeface="宋体" pitchFamily="2" charset="-122"/>
              </a:rPr>
              <a:t>个成员</a:t>
            </a:r>
            <a:r>
              <a:rPr lang="en-US" altLang="zh-CN" sz="3200">
                <a:solidFill>
                  <a:schemeClr val="tx1"/>
                </a:solidFill>
                <a:latin typeface="宋体" pitchFamily="2" charset="-122"/>
              </a:rPr>
              <a:t>A</a:t>
            </a:r>
            <a:r>
              <a:rPr lang="zh-CN" altLang="en-US" sz="3200">
                <a:solidFill>
                  <a:schemeClr val="tx1"/>
                </a:solidFill>
                <a:latin typeface="宋体" pitchFamily="2" charset="-122"/>
              </a:rPr>
              <a:t>、</a:t>
            </a:r>
            <a:r>
              <a:rPr lang="en-US" altLang="zh-CN" sz="3200">
                <a:solidFill>
                  <a:schemeClr val="tx1"/>
                </a:solidFill>
                <a:latin typeface="宋体" pitchFamily="2" charset="-122"/>
              </a:rPr>
              <a:t>B</a:t>
            </a:r>
            <a:r>
              <a:rPr lang="zh-CN" altLang="en-US" sz="3200">
                <a:solidFill>
                  <a:schemeClr val="tx1"/>
                </a:solidFill>
                <a:latin typeface="宋体" pitchFamily="2" charset="-122"/>
              </a:rPr>
              <a:t>、</a:t>
            </a:r>
            <a:r>
              <a:rPr lang="en-US" altLang="zh-CN" sz="3200">
                <a:solidFill>
                  <a:schemeClr val="tx1"/>
                </a:solidFill>
                <a:latin typeface="宋体" pitchFamily="2" charset="-122"/>
              </a:rPr>
              <a:t>C</a:t>
            </a:r>
            <a:r>
              <a:rPr lang="zh-CN" altLang="en-US" sz="3200">
                <a:solidFill>
                  <a:schemeClr val="tx1"/>
                </a:solidFill>
                <a:latin typeface="宋体" pitchFamily="2" charset="-122"/>
              </a:rPr>
              <a:t>、</a:t>
            </a:r>
            <a:r>
              <a:rPr lang="en-US" altLang="zh-CN" sz="3200">
                <a:solidFill>
                  <a:schemeClr val="tx1"/>
                </a:solidFill>
                <a:latin typeface="宋体" pitchFamily="2" charset="-122"/>
              </a:rPr>
              <a:t>D</a:t>
            </a:r>
            <a:r>
              <a:rPr lang="zh-CN" altLang="en-US" sz="3200">
                <a:solidFill>
                  <a:schemeClr val="tx1"/>
                </a:solidFill>
                <a:latin typeface="宋体" pitchFamily="2" charset="-122"/>
              </a:rPr>
              <a:t>、</a:t>
            </a:r>
            <a:r>
              <a:rPr lang="en-US" altLang="zh-CN" sz="3200">
                <a:solidFill>
                  <a:schemeClr val="tx1"/>
                </a:solidFill>
                <a:latin typeface="宋体" pitchFamily="2" charset="-122"/>
              </a:rPr>
              <a:t>E</a:t>
            </a:r>
            <a:r>
              <a:rPr lang="zh-CN" altLang="en-US" sz="3200">
                <a:solidFill>
                  <a:schemeClr val="tx1"/>
                </a:solidFill>
                <a:latin typeface="宋体" pitchFamily="2" charset="-122"/>
              </a:rPr>
              <a:t>、</a:t>
            </a:r>
            <a:r>
              <a:rPr lang="en-US" altLang="zh-CN" sz="3200">
                <a:solidFill>
                  <a:schemeClr val="tx1"/>
                </a:solidFill>
                <a:latin typeface="宋体" pitchFamily="2" charset="-122"/>
              </a:rPr>
              <a:t>F</a:t>
            </a:r>
            <a:r>
              <a:rPr lang="zh-CN" altLang="en-US" sz="3200">
                <a:solidFill>
                  <a:schemeClr val="tx1"/>
                </a:solidFill>
                <a:latin typeface="宋体" pitchFamily="2" charset="-122"/>
              </a:rPr>
              <a:t>、</a:t>
            </a:r>
            <a:r>
              <a:rPr lang="en-US" altLang="zh-CN" sz="3200">
                <a:solidFill>
                  <a:schemeClr val="tx1"/>
                </a:solidFill>
                <a:latin typeface="宋体" pitchFamily="2" charset="-122"/>
              </a:rPr>
              <a:t>G</a:t>
            </a:r>
            <a:r>
              <a:rPr lang="zh-CN" altLang="en-US" sz="3200">
                <a:solidFill>
                  <a:schemeClr val="tx1"/>
                </a:solidFill>
                <a:latin typeface="宋体" pitchFamily="2" charset="-122"/>
              </a:rPr>
              <a:t>、</a:t>
            </a:r>
            <a:r>
              <a:rPr lang="en-US" altLang="zh-CN" sz="3200">
                <a:solidFill>
                  <a:schemeClr val="tx1"/>
                </a:solidFill>
                <a:latin typeface="宋体" pitchFamily="2" charset="-122"/>
              </a:rPr>
              <a:t>H</a:t>
            </a:r>
            <a:r>
              <a:rPr lang="zh-CN" altLang="en-US" sz="3200">
                <a:solidFill>
                  <a:schemeClr val="tx1"/>
                </a:solidFill>
                <a:latin typeface="宋体" pitchFamily="2" charset="-122"/>
              </a:rPr>
              <a:t>、</a:t>
            </a:r>
            <a:r>
              <a:rPr lang="en-US" altLang="zh-CN" sz="3200">
                <a:solidFill>
                  <a:schemeClr val="tx1"/>
                </a:solidFill>
                <a:latin typeface="宋体" pitchFamily="2" charset="-122"/>
              </a:rPr>
              <a:t>I</a:t>
            </a:r>
            <a:r>
              <a:rPr lang="zh-CN" altLang="en-US" sz="3200">
                <a:solidFill>
                  <a:schemeClr val="tx1"/>
                </a:solidFill>
                <a:latin typeface="宋体" pitchFamily="2" charset="-122"/>
              </a:rPr>
              <a:t>、</a:t>
            </a:r>
            <a:r>
              <a:rPr lang="en-US" altLang="zh-CN" sz="3200">
                <a:solidFill>
                  <a:schemeClr val="tx1"/>
                </a:solidFill>
                <a:latin typeface="宋体" pitchFamily="2" charset="-122"/>
              </a:rPr>
              <a:t>J</a:t>
            </a:r>
            <a:r>
              <a:rPr lang="zh-CN" altLang="en-US" sz="3200">
                <a:solidFill>
                  <a:schemeClr val="tx1"/>
                </a:solidFill>
                <a:latin typeface="宋体" pitchFamily="2" charset="-122"/>
              </a:rPr>
              <a:t>，他们之间的血缘关系可以用图表示。</a:t>
            </a:r>
          </a:p>
        </p:txBody>
      </p:sp>
      <p:grpSp>
        <p:nvGrpSpPr>
          <p:cNvPr id="2" name="Group 82"/>
          <p:cNvGrpSpPr>
            <a:grpSpLocks/>
          </p:cNvGrpSpPr>
          <p:nvPr/>
        </p:nvGrpSpPr>
        <p:grpSpPr bwMode="auto">
          <a:xfrm>
            <a:off x="2152650" y="2882900"/>
            <a:ext cx="5029200" cy="2211388"/>
            <a:chOff x="1356" y="1593"/>
            <a:chExt cx="3168" cy="1393"/>
          </a:xfrm>
        </p:grpSpPr>
        <p:sp>
          <p:nvSpPr>
            <p:cNvPr id="21511" name="Line 71"/>
            <p:cNvSpPr>
              <a:spLocks noChangeShapeType="1"/>
            </p:cNvSpPr>
            <p:nvPr/>
          </p:nvSpPr>
          <p:spPr bwMode="auto">
            <a:xfrm>
              <a:off x="2826" y="1948"/>
              <a:ext cx="0" cy="141"/>
            </a:xfrm>
            <a:prstGeom prst="line">
              <a:avLst/>
            </a:prstGeom>
            <a:noFill/>
            <a:ln w="28575" cap="rnd">
              <a:solidFill>
                <a:srgbClr val="FFFF00"/>
              </a:solidFill>
              <a:round/>
              <a:headEnd/>
              <a:tailEnd/>
            </a:ln>
          </p:spPr>
          <p:txBody>
            <a:bodyPr wrap="none" anchor="ctr"/>
            <a:lstStyle/>
            <a:p>
              <a:endParaRPr lang="zh-CN" altLang="en-US"/>
            </a:p>
          </p:txBody>
        </p:sp>
        <p:sp>
          <p:nvSpPr>
            <p:cNvPr id="21512" name="Line 72"/>
            <p:cNvSpPr>
              <a:spLocks noChangeShapeType="1"/>
            </p:cNvSpPr>
            <p:nvPr/>
          </p:nvSpPr>
          <p:spPr bwMode="auto">
            <a:xfrm flipH="1">
              <a:off x="2063" y="1806"/>
              <a:ext cx="573" cy="354"/>
            </a:xfrm>
            <a:prstGeom prst="line">
              <a:avLst/>
            </a:prstGeom>
            <a:noFill/>
            <a:ln w="28575" cap="rnd">
              <a:solidFill>
                <a:srgbClr val="FFFF00"/>
              </a:solidFill>
              <a:round/>
              <a:headEnd/>
              <a:tailEnd/>
            </a:ln>
          </p:spPr>
          <p:txBody>
            <a:bodyPr wrap="none" anchor="ctr"/>
            <a:lstStyle/>
            <a:p>
              <a:endParaRPr lang="zh-CN" altLang="en-US"/>
            </a:p>
          </p:txBody>
        </p:sp>
        <p:sp>
          <p:nvSpPr>
            <p:cNvPr id="21513" name="Line 75"/>
            <p:cNvSpPr>
              <a:spLocks noChangeShapeType="1"/>
            </p:cNvSpPr>
            <p:nvPr/>
          </p:nvSpPr>
          <p:spPr bwMode="auto">
            <a:xfrm>
              <a:off x="2826" y="2444"/>
              <a:ext cx="0" cy="213"/>
            </a:xfrm>
            <a:prstGeom prst="line">
              <a:avLst/>
            </a:prstGeom>
            <a:noFill/>
            <a:ln w="28575" cap="rnd">
              <a:solidFill>
                <a:srgbClr val="FFFF00"/>
              </a:solidFill>
              <a:round/>
              <a:headEnd/>
              <a:tailEnd/>
            </a:ln>
          </p:spPr>
          <p:txBody>
            <a:bodyPr wrap="none" anchor="ctr"/>
            <a:lstStyle/>
            <a:p>
              <a:endParaRPr lang="zh-CN" altLang="en-US"/>
            </a:p>
          </p:txBody>
        </p:sp>
        <p:sp>
          <p:nvSpPr>
            <p:cNvPr id="21514" name="Line 76"/>
            <p:cNvSpPr>
              <a:spLocks noChangeShapeType="1"/>
            </p:cNvSpPr>
            <p:nvPr/>
          </p:nvSpPr>
          <p:spPr bwMode="auto">
            <a:xfrm>
              <a:off x="2953" y="1806"/>
              <a:ext cx="700" cy="425"/>
            </a:xfrm>
            <a:prstGeom prst="line">
              <a:avLst/>
            </a:prstGeom>
            <a:noFill/>
            <a:ln w="28575" cap="rnd">
              <a:solidFill>
                <a:srgbClr val="FFFF00"/>
              </a:solidFill>
              <a:round/>
              <a:headEnd/>
              <a:tailEnd/>
            </a:ln>
          </p:spPr>
          <p:txBody>
            <a:bodyPr wrap="none" anchor="ctr"/>
            <a:lstStyle/>
            <a:p>
              <a:endParaRPr lang="zh-CN" altLang="en-US"/>
            </a:p>
          </p:txBody>
        </p:sp>
        <p:sp>
          <p:nvSpPr>
            <p:cNvPr id="21515" name="Line 77"/>
            <p:cNvSpPr>
              <a:spLocks noChangeShapeType="1"/>
            </p:cNvSpPr>
            <p:nvPr/>
          </p:nvSpPr>
          <p:spPr bwMode="auto">
            <a:xfrm flipH="1">
              <a:off x="3462" y="2373"/>
              <a:ext cx="254" cy="284"/>
            </a:xfrm>
            <a:prstGeom prst="line">
              <a:avLst/>
            </a:prstGeom>
            <a:noFill/>
            <a:ln w="28575" cap="rnd">
              <a:solidFill>
                <a:srgbClr val="FFFF00"/>
              </a:solidFill>
              <a:round/>
              <a:headEnd/>
              <a:tailEnd/>
            </a:ln>
          </p:spPr>
          <p:txBody>
            <a:bodyPr wrap="none" anchor="ctr"/>
            <a:lstStyle/>
            <a:p>
              <a:endParaRPr lang="zh-CN" altLang="en-US"/>
            </a:p>
          </p:txBody>
        </p:sp>
        <p:sp>
          <p:nvSpPr>
            <p:cNvPr id="21516" name="Line 78"/>
            <p:cNvSpPr>
              <a:spLocks noChangeShapeType="1"/>
            </p:cNvSpPr>
            <p:nvPr/>
          </p:nvSpPr>
          <p:spPr bwMode="auto">
            <a:xfrm>
              <a:off x="3844" y="2444"/>
              <a:ext cx="0" cy="213"/>
            </a:xfrm>
            <a:prstGeom prst="line">
              <a:avLst/>
            </a:prstGeom>
            <a:noFill/>
            <a:ln w="28575" cap="rnd">
              <a:solidFill>
                <a:srgbClr val="FFFF00"/>
              </a:solidFill>
              <a:round/>
              <a:headEnd/>
              <a:tailEnd/>
            </a:ln>
          </p:spPr>
          <p:txBody>
            <a:bodyPr wrap="none" anchor="ctr"/>
            <a:lstStyle/>
            <a:p>
              <a:endParaRPr lang="zh-CN" altLang="en-US"/>
            </a:p>
          </p:txBody>
        </p:sp>
        <p:sp>
          <p:nvSpPr>
            <p:cNvPr id="21517" name="Line 79"/>
            <p:cNvSpPr>
              <a:spLocks noChangeShapeType="1"/>
            </p:cNvSpPr>
            <p:nvPr/>
          </p:nvSpPr>
          <p:spPr bwMode="auto">
            <a:xfrm>
              <a:off x="3971" y="2373"/>
              <a:ext cx="254" cy="284"/>
            </a:xfrm>
            <a:prstGeom prst="line">
              <a:avLst/>
            </a:prstGeom>
            <a:noFill/>
            <a:ln w="28575" cap="rnd">
              <a:solidFill>
                <a:srgbClr val="FFFF00"/>
              </a:solidFill>
              <a:round/>
              <a:headEnd/>
              <a:tailEnd/>
            </a:ln>
          </p:spPr>
          <p:txBody>
            <a:bodyPr wrap="none" anchor="ctr"/>
            <a:lstStyle/>
            <a:p>
              <a:endParaRPr lang="zh-CN" altLang="en-US"/>
            </a:p>
          </p:txBody>
        </p:sp>
        <p:sp>
          <p:nvSpPr>
            <p:cNvPr id="21518" name="Line 74"/>
            <p:cNvSpPr>
              <a:spLocks noChangeShapeType="1"/>
            </p:cNvSpPr>
            <p:nvPr/>
          </p:nvSpPr>
          <p:spPr bwMode="auto">
            <a:xfrm>
              <a:off x="2000" y="2373"/>
              <a:ext cx="190" cy="284"/>
            </a:xfrm>
            <a:prstGeom prst="line">
              <a:avLst/>
            </a:prstGeom>
            <a:noFill/>
            <a:ln w="28575" cap="rnd">
              <a:solidFill>
                <a:srgbClr val="FFFF00"/>
              </a:solidFill>
              <a:round/>
              <a:headEnd/>
              <a:tailEnd/>
            </a:ln>
          </p:spPr>
          <p:txBody>
            <a:bodyPr wrap="none" anchor="ctr"/>
            <a:lstStyle/>
            <a:p>
              <a:endParaRPr lang="zh-CN" altLang="en-US"/>
            </a:p>
          </p:txBody>
        </p:sp>
        <p:sp>
          <p:nvSpPr>
            <p:cNvPr id="21519" name="Line 73"/>
            <p:cNvSpPr>
              <a:spLocks noChangeShapeType="1"/>
            </p:cNvSpPr>
            <p:nvPr/>
          </p:nvSpPr>
          <p:spPr bwMode="auto">
            <a:xfrm flipH="1">
              <a:off x="1618" y="2373"/>
              <a:ext cx="191" cy="284"/>
            </a:xfrm>
            <a:prstGeom prst="line">
              <a:avLst/>
            </a:prstGeom>
            <a:noFill/>
            <a:ln w="28575" cap="rnd">
              <a:solidFill>
                <a:srgbClr val="FFFF00"/>
              </a:solidFill>
              <a:round/>
              <a:headEnd/>
              <a:tailEnd/>
            </a:ln>
          </p:spPr>
          <p:txBody>
            <a:bodyPr wrap="none" anchor="ctr"/>
            <a:lstStyle/>
            <a:p>
              <a:endParaRPr lang="zh-CN" altLang="en-US"/>
            </a:p>
          </p:txBody>
        </p:sp>
        <p:grpSp>
          <p:nvGrpSpPr>
            <p:cNvPr id="21520" name="Group 40"/>
            <p:cNvGrpSpPr>
              <a:grpSpLocks/>
            </p:cNvGrpSpPr>
            <p:nvPr/>
          </p:nvGrpSpPr>
          <p:grpSpPr bwMode="auto">
            <a:xfrm>
              <a:off x="4100" y="2620"/>
              <a:ext cx="424" cy="362"/>
              <a:chOff x="2880" y="1104"/>
              <a:chExt cx="367" cy="336"/>
            </a:xfrm>
          </p:grpSpPr>
          <p:sp>
            <p:nvSpPr>
              <p:cNvPr id="21548" name="Oval 41"/>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49" name="Text Box 42"/>
              <p:cNvSpPr txBox="1">
                <a:spLocks noChangeArrowheads="1"/>
              </p:cNvSpPr>
              <p:nvPr/>
            </p:nvSpPr>
            <p:spPr bwMode="auto">
              <a:xfrm>
                <a:off x="2927" y="1104"/>
                <a:ext cx="320"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J</a:t>
                </a:r>
              </a:p>
            </p:txBody>
          </p:sp>
        </p:grpSp>
        <p:grpSp>
          <p:nvGrpSpPr>
            <p:cNvPr id="21521" name="Group 44"/>
            <p:cNvGrpSpPr>
              <a:grpSpLocks/>
            </p:cNvGrpSpPr>
            <p:nvPr/>
          </p:nvGrpSpPr>
          <p:grpSpPr bwMode="auto">
            <a:xfrm>
              <a:off x="3653" y="2624"/>
              <a:ext cx="424" cy="362"/>
              <a:chOff x="2880" y="1104"/>
              <a:chExt cx="367" cy="336"/>
            </a:xfrm>
          </p:grpSpPr>
          <p:sp>
            <p:nvSpPr>
              <p:cNvPr id="21546" name="Oval 45"/>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47" name="Text Box 46"/>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I</a:t>
                </a:r>
              </a:p>
            </p:txBody>
          </p:sp>
        </p:grpSp>
        <p:grpSp>
          <p:nvGrpSpPr>
            <p:cNvPr id="21522" name="Group 47"/>
            <p:cNvGrpSpPr>
              <a:grpSpLocks/>
            </p:cNvGrpSpPr>
            <p:nvPr/>
          </p:nvGrpSpPr>
          <p:grpSpPr bwMode="auto">
            <a:xfrm>
              <a:off x="2636" y="1593"/>
              <a:ext cx="423" cy="362"/>
              <a:chOff x="2880" y="1104"/>
              <a:chExt cx="367" cy="336"/>
            </a:xfrm>
          </p:grpSpPr>
          <p:sp>
            <p:nvSpPr>
              <p:cNvPr id="21544" name="Oval 48"/>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45" name="Text Box 49"/>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A</a:t>
                </a:r>
              </a:p>
            </p:txBody>
          </p:sp>
        </p:grpSp>
        <p:grpSp>
          <p:nvGrpSpPr>
            <p:cNvPr id="21523" name="Group 50"/>
            <p:cNvGrpSpPr>
              <a:grpSpLocks/>
            </p:cNvGrpSpPr>
            <p:nvPr/>
          </p:nvGrpSpPr>
          <p:grpSpPr bwMode="auto">
            <a:xfrm>
              <a:off x="2636" y="2091"/>
              <a:ext cx="423" cy="362"/>
              <a:chOff x="2880" y="1104"/>
              <a:chExt cx="367" cy="336"/>
            </a:xfrm>
          </p:grpSpPr>
          <p:sp>
            <p:nvSpPr>
              <p:cNvPr id="21542" name="Oval 51"/>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43" name="Text Box 52"/>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C</a:t>
                </a:r>
              </a:p>
            </p:txBody>
          </p:sp>
        </p:grpSp>
        <p:grpSp>
          <p:nvGrpSpPr>
            <p:cNvPr id="21524" name="Group 53"/>
            <p:cNvGrpSpPr>
              <a:grpSpLocks/>
            </p:cNvGrpSpPr>
            <p:nvPr/>
          </p:nvGrpSpPr>
          <p:grpSpPr bwMode="auto">
            <a:xfrm>
              <a:off x="1737" y="2091"/>
              <a:ext cx="424" cy="362"/>
              <a:chOff x="2880" y="1104"/>
              <a:chExt cx="367" cy="336"/>
            </a:xfrm>
          </p:grpSpPr>
          <p:sp>
            <p:nvSpPr>
              <p:cNvPr id="21540" name="Oval 54"/>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41" name="Text Box 55"/>
              <p:cNvSpPr txBox="1">
                <a:spLocks noChangeArrowheads="1"/>
              </p:cNvSpPr>
              <p:nvPr/>
            </p:nvSpPr>
            <p:spPr bwMode="auto">
              <a:xfrm>
                <a:off x="2927" y="1104"/>
                <a:ext cx="320"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B</a:t>
                </a:r>
              </a:p>
            </p:txBody>
          </p:sp>
        </p:grpSp>
        <p:grpSp>
          <p:nvGrpSpPr>
            <p:cNvPr id="21525" name="Group 56"/>
            <p:cNvGrpSpPr>
              <a:grpSpLocks/>
            </p:cNvGrpSpPr>
            <p:nvPr/>
          </p:nvGrpSpPr>
          <p:grpSpPr bwMode="auto">
            <a:xfrm>
              <a:off x="3645" y="2091"/>
              <a:ext cx="424" cy="362"/>
              <a:chOff x="2880" y="1104"/>
              <a:chExt cx="367" cy="336"/>
            </a:xfrm>
          </p:grpSpPr>
          <p:sp>
            <p:nvSpPr>
              <p:cNvPr id="21538" name="Oval 57"/>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39" name="Text Box 58"/>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D</a:t>
                </a:r>
              </a:p>
            </p:txBody>
          </p:sp>
        </p:grpSp>
        <p:grpSp>
          <p:nvGrpSpPr>
            <p:cNvPr id="21526" name="Group 59"/>
            <p:cNvGrpSpPr>
              <a:grpSpLocks/>
            </p:cNvGrpSpPr>
            <p:nvPr/>
          </p:nvGrpSpPr>
          <p:grpSpPr bwMode="auto">
            <a:xfrm>
              <a:off x="3200" y="2624"/>
              <a:ext cx="424" cy="362"/>
              <a:chOff x="2880" y="1104"/>
              <a:chExt cx="367" cy="336"/>
            </a:xfrm>
          </p:grpSpPr>
          <p:sp>
            <p:nvSpPr>
              <p:cNvPr id="21536" name="Oval 60"/>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37" name="Text Box 61"/>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H</a:t>
                </a:r>
              </a:p>
            </p:txBody>
          </p:sp>
        </p:grpSp>
        <p:grpSp>
          <p:nvGrpSpPr>
            <p:cNvPr id="21527" name="Group 62"/>
            <p:cNvGrpSpPr>
              <a:grpSpLocks/>
            </p:cNvGrpSpPr>
            <p:nvPr/>
          </p:nvGrpSpPr>
          <p:grpSpPr bwMode="auto">
            <a:xfrm>
              <a:off x="2636" y="2624"/>
              <a:ext cx="423" cy="362"/>
              <a:chOff x="2880" y="1104"/>
              <a:chExt cx="367" cy="336"/>
            </a:xfrm>
          </p:grpSpPr>
          <p:sp>
            <p:nvSpPr>
              <p:cNvPr id="21534" name="Oval 63"/>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35" name="Text Box 64"/>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G</a:t>
                </a:r>
              </a:p>
            </p:txBody>
          </p:sp>
        </p:grpSp>
        <p:grpSp>
          <p:nvGrpSpPr>
            <p:cNvPr id="21528" name="Group 65"/>
            <p:cNvGrpSpPr>
              <a:grpSpLocks/>
            </p:cNvGrpSpPr>
            <p:nvPr/>
          </p:nvGrpSpPr>
          <p:grpSpPr bwMode="auto">
            <a:xfrm>
              <a:off x="2000" y="2624"/>
              <a:ext cx="424" cy="362"/>
              <a:chOff x="2880" y="1104"/>
              <a:chExt cx="367" cy="336"/>
            </a:xfrm>
          </p:grpSpPr>
          <p:sp>
            <p:nvSpPr>
              <p:cNvPr id="21532" name="Oval 66"/>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33" name="Text Box 67"/>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F</a:t>
                </a:r>
              </a:p>
            </p:txBody>
          </p:sp>
        </p:grpSp>
        <p:grpSp>
          <p:nvGrpSpPr>
            <p:cNvPr id="21529" name="Group 68"/>
            <p:cNvGrpSpPr>
              <a:grpSpLocks/>
            </p:cNvGrpSpPr>
            <p:nvPr/>
          </p:nvGrpSpPr>
          <p:grpSpPr bwMode="auto">
            <a:xfrm>
              <a:off x="1356" y="2624"/>
              <a:ext cx="424" cy="362"/>
              <a:chOff x="2880" y="1104"/>
              <a:chExt cx="367" cy="336"/>
            </a:xfrm>
          </p:grpSpPr>
          <p:sp>
            <p:nvSpPr>
              <p:cNvPr id="21530" name="Oval 69"/>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31" name="Text Box 70"/>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E</a:t>
                </a:r>
              </a:p>
            </p:txBody>
          </p:sp>
        </p:grpSp>
      </p:grpSp>
      <p:sp>
        <p:nvSpPr>
          <p:cNvPr id="1051728" name="Rectangle 80"/>
          <p:cNvSpPr>
            <a:spLocks noChangeArrowheads="1"/>
          </p:cNvSpPr>
          <p:nvPr/>
        </p:nvSpPr>
        <p:spPr bwMode="auto">
          <a:xfrm>
            <a:off x="228600" y="5248275"/>
            <a:ext cx="8915400" cy="1106488"/>
          </a:xfrm>
          <a:prstGeom prst="rect">
            <a:avLst/>
          </a:prstGeom>
          <a:noFill/>
          <a:ln w="9525">
            <a:noFill/>
            <a:miter lim="800000"/>
            <a:headEnd/>
            <a:tailEnd/>
          </a:ln>
        </p:spPr>
        <p:txBody>
          <a:bodyPr/>
          <a:lstStyle/>
          <a:p>
            <a:pPr algn="l" eaLnBrk="1" hangingPunct="1">
              <a:lnSpc>
                <a:spcPct val="110000"/>
              </a:lnSpc>
              <a:spcBef>
                <a:spcPct val="0"/>
              </a:spcBef>
              <a:buClr>
                <a:srgbClr val="FFFF00"/>
              </a:buClr>
              <a:buSzPct val="70000"/>
              <a:buFont typeface="Wingdings" pitchFamily="2" charset="2"/>
              <a:buNone/>
            </a:pPr>
            <a:r>
              <a:rPr lang="zh-CN" altLang="en-US" sz="3200" b="1" dirty="0">
                <a:solidFill>
                  <a:srgbClr val="FFFF00"/>
                </a:solidFill>
                <a:latin typeface="Arial" charset="0"/>
              </a:rPr>
              <a:t>树形结构：</a:t>
            </a:r>
            <a:r>
              <a:rPr lang="zh-CN" altLang="en-US" sz="3200" b="1" dirty="0">
                <a:latin typeface="Arial" charset="0"/>
              </a:rPr>
              <a:t>每一个元素</a:t>
            </a:r>
            <a:r>
              <a:rPr lang="zh-CN" altLang="en-US" sz="3200" b="1" dirty="0">
                <a:solidFill>
                  <a:srgbClr val="FF0000"/>
                </a:solidFill>
                <a:latin typeface="Arial" charset="0"/>
              </a:rPr>
              <a:t>最多</a:t>
            </a:r>
            <a:r>
              <a:rPr lang="zh-CN" altLang="en-US" sz="3200" b="1" dirty="0">
                <a:latin typeface="Arial" charset="0"/>
              </a:rPr>
              <a:t>只有</a:t>
            </a:r>
            <a:r>
              <a:rPr lang="zh-CN" altLang="en-US" sz="3200" b="1" dirty="0">
                <a:solidFill>
                  <a:srgbClr val="00FFFF"/>
                </a:solidFill>
                <a:latin typeface="Arial" charset="0"/>
              </a:rPr>
              <a:t>一个</a:t>
            </a:r>
            <a:r>
              <a:rPr lang="zh-CN" altLang="en-US" sz="3200" b="1" dirty="0">
                <a:latin typeface="Arial" charset="0"/>
              </a:rPr>
              <a:t>上一层元素直接相关联，有</a:t>
            </a:r>
            <a:r>
              <a:rPr lang="en-US" altLang="zh-CN" sz="3200" b="1" dirty="0">
                <a:solidFill>
                  <a:srgbClr val="00FFFF"/>
                </a:solidFill>
                <a:latin typeface="Arial" charset="0"/>
              </a:rPr>
              <a:t>0</a:t>
            </a:r>
            <a:r>
              <a:rPr lang="zh-CN" altLang="en-US" sz="3200" b="1" dirty="0">
                <a:solidFill>
                  <a:srgbClr val="00FFFF"/>
                </a:solidFill>
                <a:latin typeface="Arial" charset="0"/>
              </a:rPr>
              <a:t>个</a:t>
            </a:r>
            <a:r>
              <a:rPr lang="zh-CN" altLang="en-US" sz="3200" b="1" dirty="0">
                <a:latin typeface="Arial" charset="0"/>
              </a:rPr>
              <a:t>或</a:t>
            </a:r>
            <a:r>
              <a:rPr lang="zh-CN" altLang="en-US" sz="3200" b="1" dirty="0">
                <a:solidFill>
                  <a:srgbClr val="00FFFF"/>
                </a:solidFill>
                <a:latin typeface="Arial" charset="0"/>
              </a:rPr>
              <a:t>多个</a:t>
            </a:r>
            <a:r>
              <a:rPr lang="zh-CN" altLang="en-US" sz="3200" b="1" dirty="0">
                <a:latin typeface="Arial" charset="0"/>
              </a:rPr>
              <a:t>下层元素直接相关联。</a:t>
            </a:r>
          </a:p>
        </p:txBody>
      </p:sp>
    </p:spTree>
    <p:extLst>
      <p:ext uri="{BB962C8B-B14F-4D97-AF65-F5344CB8AC3E}">
        <p14:creationId xmlns:p14="http://schemas.microsoft.com/office/powerpoint/2010/main" val="159338407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1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7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11"/>
          </p:nvPr>
        </p:nvSpPr>
        <p:spPr/>
        <p:txBody>
          <a:bodyPr/>
          <a:lstStyle/>
          <a:p>
            <a:pPr>
              <a:defRPr/>
            </a:pPr>
            <a:r>
              <a:rPr lang="zh-CN" altLang="en-US"/>
              <a:t>第 </a:t>
            </a:r>
            <a:fld id="{6C58C11B-E26D-4FBE-A0DD-73C9A143C9F4}" type="slidenum">
              <a:rPr lang="zh-CN" altLang="en-US" b="1">
                <a:solidFill>
                  <a:srgbClr val="66CCFF"/>
                </a:solidFill>
              </a:rPr>
              <a:pPr>
                <a:defRPr/>
              </a:pPr>
              <a:t>19</a:t>
            </a:fld>
            <a:r>
              <a:rPr lang="en-US" altLang="zh-CN" b="1"/>
              <a:t> </a:t>
            </a:r>
            <a:r>
              <a:rPr lang="zh-CN" altLang="en-US"/>
              <a:t>页</a:t>
            </a:r>
            <a:endParaRPr lang="zh-CN" altLang="en-US" sz="1800">
              <a:latin typeface="Arial" charset="0"/>
            </a:endParaRPr>
          </a:p>
        </p:txBody>
      </p:sp>
      <p:sp>
        <p:nvSpPr>
          <p:cNvPr id="22531" name="Rectangle 2"/>
          <p:cNvSpPr>
            <a:spLocks noGrp="1" noChangeArrowheads="1"/>
          </p:cNvSpPr>
          <p:nvPr>
            <p:ph type="title"/>
          </p:nvPr>
        </p:nvSpPr>
        <p:spPr/>
        <p:txBody>
          <a:bodyPr/>
          <a:lstStyle/>
          <a:p>
            <a:pPr eaLnBrk="1" hangingPunct="1"/>
            <a:r>
              <a:rPr lang="en-US" altLang="zh-CN" i="0" dirty="0">
                <a:solidFill>
                  <a:srgbClr val="FFFF00"/>
                </a:solidFill>
              </a:rPr>
              <a:t>1.1 </a:t>
            </a:r>
            <a:r>
              <a:rPr lang="zh-CN" altLang="en-US" i="0" dirty="0">
                <a:solidFill>
                  <a:srgbClr val="FFFF00"/>
                </a:solidFill>
              </a:rPr>
              <a:t>数据结构的概念与分类</a:t>
            </a:r>
            <a:endParaRPr lang="zh-CN" altLang="en-US" i="0" dirty="0">
              <a:solidFill>
                <a:srgbClr val="00FFFF"/>
              </a:solidFill>
            </a:endParaRPr>
          </a:p>
        </p:txBody>
      </p:sp>
      <p:sp>
        <p:nvSpPr>
          <p:cNvPr id="22532" name="Rectangle 3"/>
          <p:cNvSpPr>
            <a:spLocks noGrp="1" noChangeArrowheads="1"/>
          </p:cNvSpPr>
          <p:nvPr>
            <p:ph type="body" sz="half" idx="1"/>
          </p:nvPr>
        </p:nvSpPr>
        <p:spPr>
          <a:xfrm>
            <a:off x="228600" y="773113"/>
            <a:ext cx="8709025" cy="1576387"/>
          </a:xfrm>
        </p:spPr>
        <p:txBody>
          <a:bodyPr/>
          <a:lstStyle/>
          <a:p>
            <a:pPr marL="266700" indent="-266700" eaLnBrk="1" hangingPunct="1">
              <a:spcBef>
                <a:spcPct val="0"/>
              </a:spcBef>
            </a:pPr>
            <a:r>
              <a:rPr lang="zh-CN" altLang="en-US" sz="3200">
                <a:latin typeface="宋体" pitchFamily="2" charset="-122"/>
              </a:rPr>
              <a:t>图形结构</a:t>
            </a:r>
          </a:p>
          <a:p>
            <a:pPr marL="266700" indent="-266700">
              <a:buClr>
                <a:srgbClr val="CC99FF"/>
              </a:buClr>
              <a:buSzTx/>
              <a:buFont typeface="Monotype Sorts" pitchFamily="2" charset="2"/>
              <a:buNone/>
            </a:pPr>
            <a:r>
              <a:rPr lang="zh-CN" altLang="en-US" sz="3200">
                <a:solidFill>
                  <a:schemeClr val="tx1"/>
                </a:solidFill>
                <a:latin typeface="宋体" pitchFamily="2" charset="-122"/>
              </a:rPr>
              <a:t>	  工程进度图。</a:t>
            </a:r>
          </a:p>
        </p:txBody>
      </p:sp>
      <p:sp>
        <p:nvSpPr>
          <p:cNvPr id="1052717" name="Rectangle 45"/>
          <p:cNvSpPr>
            <a:spLocks noChangeArrowheads="1"/>
          </p:cNvSpPr>
          <p:nvPr/>
        </p:nvSpPr>
        <p:spPr bwMode="auto">
          <a:xfrm>
            <a:off x="1074738" y="5319713"/>
            <a:ext cx="7097712" cy="1106487"/>
          </a:xfrm>
          <a:prstGeom prst="rect">
            <a:avLst/>
          </a:prstGeom>
          <a:noFill/>
          <a:ln w="9525">
            <a:noFill/>
            <a:miter lim="800000"/>
            <a:headEnd/>
            <a:tailEnd/>
          </a:ln>
        </p:spPr>
        <p:txBody>
          <a:bodyPr/>
          <a:lstStyle/>
          <a:p>
            <a:pPr algn="l" eaLnBrk="1" hangingPunct="1">
              <a:lnSpc>
                <a:spcPct val="110000"/>
              </a:lnSpc>
              <a:spcBef>
                <a:spcPct val="0"/>
              </a:spcBef>
              <a:buClr>
                <a:srgbClr val="FFFF00"/>
              </a:buClr>
              <a:buSzPct val="70000"/>
              <a:buFont typeface="Wingdings" pitchFamily="2" charset="2"/>
              <a:buNone/>
            </a:pPr>
            <a:r>
              <a:rPr lang="zh-CN" altLang="en-US" b="1" dirty="0">
                <a:solidFill>
                  <a:srgbClr val="FFFF00"/>
                </a:solidFill>
                <a:latin typeface="Arial" charset="0"/>
              </a:rPr>
              <a:t>图形结构：</a:t>
            </a:r>
            <a:r>
              <a:rPr lang="zh-CN" altLang="en-US" b="1" dirty="0">
                <a:latin typeface="Arial" charset="0"/>
              </a:rPr>
              <a:t>每一个元素可以有</a:t>
            </a:r>
            <a:r>
              <a:rPr lang="en-US" altLang="zh-CN" b="1" dirty="0">
                <a:solidFill>
                  <a:srgbClr val="00FFFF"/>
                </a:solidFill>
                <a:latin typeface="Arial" charset="0"/>
              </a:rPr>
              <a:t>0</a:t>
            </a:r>
            <a:r>
              <a:rPr lang="zh-CN" altLang="en-US" b="1" dirty="0">
                <a:solidFill>
                  <a:srgbClr val="00FFFF"/>
                </a:solidFill>
                <a:latin typeface="Arial" charset="0"/>
              </a:rPr>
              <a:t>个</a:t>
            </a:r>
            <a:r>
              <a:rPr lang="zh-CN" altLang="en-US" b="1" dirty="0">
                <a:latin typeface="Arial" charset="0"/>
              </a:rPr>
              <a:t>或</a:t>
            </a:r>
            <a:r>
              <a:rPr lang="zh-CN" altLang="en-US" b="1" dirty="0">
                <a:solidFill>
                  <a:srgbClr val="00FFFF"/>
                </a:solidFill>
                <a:latin typeface="Arial" charset="0"/>
              </a:rPr>
              <a:t>多个</a:t>
            </a:r>
            <a:r>
              <a:rPr lang="zh-CN" altLang="en-US" b="1" dirty="0">
                <a:latin typeface="Arial" charset="0"/>
              </a:rPr>
              <a:t>直接前趋，有</a:t>
            </a:r>
            <a:r>
              <a:rPr lang="en-US" altLang="zh-CN" b="1" dirty="0">
                <a:solidFill>
                  <a:srgbClr val="00FFFF"/>
                </a:solidFill>
                <a:latin typeface="Arial" charset="0"/>
              </a:rPr>
              <a:t>0</a:t>
            </a:r>
            <a:r>
              <a:rPr lang="zh-CN" altLang="en-US" b="1" dirty="0">
                <a:solidFill>
                  <a:srgbClr val="00FFFF"/>
                </a:solidFill>
                <a:latin typeface="Arial" charset="0"/>
              </a:rPr>
              <a:t>个</a:t>
            </a:r>
            <a:r>
              <a:rPr lang="zh-CN" altLang="en-US" b="1" dirty="0">
                <a:latin typeface="Arial" charset="0"/>
              </a:rPr>
              <a:t>或</a:t>
            </a:r>
            <a:r>
              <a:rPr lang="zh-CN" altLang="en-US" b="1" dirty="0">
                <a:solidFill>
                  <a:srgbClr val="00FFFF"/>
                </a:solidFill>
                <a:latin typeface="Arial" charset="0"/>
              </a:rPr>
              <a:t>多个</a:t>
            </a:r>
            <a:r>
              <a:rPr lang="zh-CN" altLang="en-US" b="1" dirty="0">
                <a:latin typeface="Arial" charset="0"/>
              </a:rPr>
              <a:t>直接后继。</a:t>
            </a:r>
          </a:p>
        </p:txBody>
      </p:sp>
      <p:grpSp>
        <p:nvGrpSpPr>
          <p:cNvPr id="2" name="Group 46"/>
          <p:cNvGrpSpPr>
            <a:grpSpLocks/>
          </p:cNvGrpSpPr>
          <p:nvPr/>
        </p:nvGrpSpPr>
        <p:grpSpPr bwMode="auto">
          <a:xfrm>
            <a:off x="2268538" y="2259013"/>
            <a:ext cx="3959225" cy="2463800"/>
            <a:chOff x="1440" y="1104"/>
            <a:chExt cx="2784" cy="1732"/>
          </a:xfrm>
        </p:grpSpPr>
        <p:grpSp>
          <p:nvGrpSpPr>
            <p:cNvPr id="22535" name="Group 47"/>
            <p:cNvGrpSpPr>
              <a:grpSpLocks/>
            </p:cNvGrpSpPr>
            <p:nvPr/>
          </p:nvGrpSpPr>
          <p:grpSpPr bwMode="auto">
            <a:xfrm>
              <a:off x="1980" y="1351"/>
              <a:ext cx="1756" cy="1316"/>
              <a:chOff x="1980" y="1351"/>
              <a:chExt cx="1756" cy="1316"/>
            </a:xfrm>
          </p:grpSpPr>
          <p:sp>
            <p:nvSpPr>
              <p:cNvPr id="22557" name="Line 48"/>
              <p:cNvSpPr>
                <a:spLocks noChangeShapeType="1"/>
              </p:cNvSpPr>
              <p:nvPr/>
            </p:nvSpPr>
            <p:spPr bwMode="auto">
              <a:xfrm flipV="1">
                <a:off x="1980" y="1351"/>
                <a:ext cx="679" cy="400"/>
              </a:xfrm>
              <a:prstGeom prst="line">
                <a:avLst/>
              </a:prstGeom>
              <a:noFill/>
              <a:ln w="28575" cap="rnd">
                <a:solidFill>
                  <a:srgbClr val="FFFF00"/>
                </a:solidFill>
                <a:round/>
                <a:headEnd/>
                <a:tailEnd type="triangle" w="med" len="med"/>
              </a:ln>
            </p:spPr>
            <p:txBody>
              <a:bodyPr/>
              <a:lstStyle/>
              <a:p>
                <a:endParaRPr lang="zh-CN" altLang="en-US"/>
              </a:p>
            </p:txBody>
          </p:sp>
          <p:sp>
            <p:nvSpPr>
              <p:cNvPr id="22558" name="Line 49"/>
              <p:cNvSpPr>
                <a:spLocks noChangeShapeType="1"/>
              </p:cNvSpPr>
              <p:nvPr/>
            </p:nvSpPr>
            <p:spPr bwMode="auto">
              <a:xfrm>
                <a:off x="2037" y="1866"/>
                <a:ext cx="622" cy="0"/>
              </a:xfrm>
              <a:prstGeom prst="line">
                <a:avLst/>
              </a:prstGeom>
              <a:noFill/>
              <a:ln w="28575" cap="rnd">
                <a:solidFill>
                  <a:srgbClr val="FFFF00"/>
                </a:solidFill>
                <a:round/>
                <a:headEnd/>
                <a:tailEnd type="triangle" w="med" len="med"/>
              </a:ln>
            </p:spPr>
            <p:txBody>
              <a:bodyPr/>
              <a:lstStyle/>
              <a:p>
                <a:endParaRPr lang="zh-CN" altLang="en-US"/>
              </a:p>
            </p:txBody>
          </p:sp>
          <p:sp>
            <p:nvSpPr>
              <p:cNvPr id="22559" name="Line 50"/>
              <p:cNvSpPr>
                <a:spLocks noChangeShapeType="1"/>
              </p:cNvSpPr>
              <p:nvPr/>
            </p:nvSpPr>
            <p:spPr bwMode="auto">
              <a:xfrm>
                <a:off x="3056" y="1866"/>
                <a:ext cx="623" cy="0"/>
              </a:xfrm>
              <a:prstGeom prst="line">
                <a:avLst/>
              </a:prstGeom>
              <a:noFill/>
              <a:ln w="28575" cap="rnd">
                <a:solidFill>
                  <a:srgbClr val="FFFF00"/>
                </a:solidFill>
                <a:round/>
                <a:headEnd/>
                <a:tailEnd type="triangle" w="med" len="med"/>
              </a:ln>
            </p:spPr>
            <p:txBody>
              <a:bodyPr/>
              <a:lstStyle/>
              <a:p>
                <a:endParaRPr lang="zh-CN" altLang="en-US"/>
              </a:p>
            </p:txBody>
          </p:sp>
          <p:sp>
            <p:nvSpPr>
              <p:cNvPr id="22560" name="Line 51"/>
              <p:cNvSpPr>
                <a:spLocks noChangeShapeType="1"/>
              </p:cNvSpPr>
              <p:nvPr/>
            </p:nvSpPr>
            <p:spPr bwMode="auto">
              <a:xfrm>
                <a:off x="3056" y="2667"/>
                <a:ext cx="623" cy="0"/>
              </a:xfrm>
              <a:prstGeom prst="line">
                <a:avLst/>
              </a:prstGeom>
              <a:noFill/>
              <a:ln w="28575" cap="rnd">
                <a:solidFill>
                  <a:srgbClr val="FFFF00"/>
                </a:solidFill>
                <a:round/>
                <a:headEnd/>
                <a:tailEnd type="triangle" w="med" len="med"/>
              </a:ln>
            </p:spPr>
            <p:txBody>
              <a:bodyPr/>
              <a:lstStyle/>
              <a:p>
                <a:endParaRPr lang="zh-CN" altLang="en-US"/>
              </a:p>
            </p:txBody>
          </p:sp>
          <p:sp>
            <p:nvSpPr>
              <p:cNvPr id="22561" name="Line 52"/>
              <p:cNvSpPr>
                <a:spLocks noChangeShapeType="1"/>
              </p:cNvSpPr>
              <p:nvPr/>
            </p:nvSpPr>
            <p:spPr bwMode="auto">
              <a:xfrm>
                <a:off x="2037" y="2667"/>
                <a:ext cx="622" cy="0"/>
              </a:xfrm>
              <a:prstGeom prst="line">
                <a:avLst/>
              </a:prstGeom>
              <a:noFill/>
              <a:ln w="28575" cap="rnd">
                <a:solidFill>
                  <a:srgbClr val="FFFF00"/>
                </a:solidFill>
                <a:round/>
                <a:headEnd/>
                <a:tailEnd type="triangle" w="med" len="med"/>
              </a:ln>
            </p:spPr>
            <p:txBody>
              <a:bodyPr/>
              <a:lstStyle/>
              <a:p>
                <a:endParaRPr lang="zh-CN" altLang="en-US"/>
              </a:p>
            </p:txBody>
          </p:sp>
          <p:sp>
            <p:nvSpPr>
              <p:cNvPr id="22562" name="Line 53"/>
              <p:cNvSpPr>
                <a:spLocks noChangeShapeType="1"/>
              </p:cNvSpPr>
              <p:nvPr/>
            </p:nvSpPr>
            <p:spPr bwMode="auto">
              <a:xfrm>
                <a:off x="1980" y="2037"/>
                <a:ext cx="736" cy="515"/>
              </a:xfrm>
              <a:prstGeom prst="line">
                <a:avLst/>
              </a:prstGeom>
              <a:noFill/>
              <a:ln w="28575" cap="rnd">
                <a:solidFill>
                  <a:srgbClr val="FFFF00"/>
                </a:solidFill>
                <a:round/>
                <a:headEnd/>
                <a:tailEnd type="triangle" w="med" len="med"/>
              </a:ln>
            </p:spPr>
            <p:txBody>
              <a:bodyPr/>
              <a:lstStyle/>
              <a:p>
                <a:endParaRPr lang="zh-CN" altLang="en-US"/>
              </a:p>
            </p:txBody>
          </p:sp>
          <p:sp>
            <p:nvSpPr>
              <p:cNvPr id="22563" name="Line 54"/>
              <p:cNvSpPr>
                <a:spLocks noChangeShapeType="1"/>
              </p:cNvSpPr>
              <p:nvPr/>
            </p:nvSpPr>
            <p:spPr bwMode="auto">
              <a:xfrm flipV="1">
                <a:off x="1980" y="1981"/>
                <a:ext cx="679" cy="629"/>
              </a:xfrm>
              <a:prstGeom prst="line">
                <a:avLst/>
              </a:prstGeom>
              <a:noFill/>
              <a:ln w="28575" cap="rnd">
                <a:solidFill>
                  <a:srgbClr val="FFFF00"/>
                </a:solidFill>
                <a:round/>
                <a:headEnd/>
                <a:tailEnd type="triangle" w="med" len="med"/>
              </a:ln>
            </p:spPr>
            <p:txBody>
              <a:bodyPr/>
              <a:lstStyle/>
              <a:p>
                <a:endParaRPr lang="zh-CN" altLang="en-US"/>
              </a:p>
            </p:txBody>
          </p:sp>
          <p:sp>
            <p:nvSpPr>
              <p:cNvPr id="22564" name="Line 55"/>
              <p:cNvSpPr>
                <a:spLocks noChangeShapeType="1"/>
              </p:cNvSpPr>
              <p:nvPr/>
            </p:nvSpPr>
            <p:spPr bwMode="auto">
              <a:xfrm flipV="1">
                <a:off x="3000" y="1981"/>
                <a:ext cx="736" cy="571"/>
              </a:xfrm>
              <a:prstGeom prst="line">
                <a:avLst/>
              </a:prstGeom>
              <a:noFill/>
              <a:ln w="28575" cap="rnd">
                <a:solidFill>
                  <a:srgbClr val="FFFF00"/>
                </a:solidFill>
                <a:round/>
                <a:headEnd/>
                <a:tailEnd type="triangle" w="med" len="med"/>
              </a:ln>
            </p:spPr>
            <p:txBody>
              <a:bodyPr/>
              <a:lstStyle/>
              <a:p>
                <a:endParaRPr lang="zh-CN" altLang="en-US"/>
              </a:p>
            </p:txBody>
          </p:sp>
          <p:sp>
            <p:nvSpPr>
              <p:cNvPr id="22565" name="Line 56"/>
              <p:cNvSpPr>
                <a:spLocks noChangeShapeType="1"/>
              </p:cNvSpPr>
              <p:nvPr/>
            </p:nvSpPr>
            <p:spPr bwMode="auto">
              <a:xfrm>
                <a:off x="3000" y="2037"/>
                <a:ext cx="696" cy="459"/>
              </a:xfrm>
              <a:prstGeom prst="line">
                <a:avLst/>
              </a:prstGeom>
              <a:noFill/>
              <a:ln w="28575" cap="rnd">
                <a:solidFill>
                  <a:srgbClr val="FFFF00"/>
                </a:solidFill>
                <a:round/>
                <a:headEnd/>
                <a:tailEnd type="triangle" w="med" len="med"/>
              </a:ln>
            </p:spPr>
            <p:txBody>
              <a:bodyPr/>
              <a:lstStyle/>
              <a:p>
                <a:endParaRPr lang="zh-CN" altLang="en-US"/>
              </a:p>
            </p:txBody>
          </p:sp>
          <p:sp>
            <p:nvSpPr>
              <p:cNvPr id="22566" name="Line 57"/>
              <p:cNvSpPr>
                <a:spLocks noChangeShapeType="1"/>
              </p:cNvSpPr>
              <p:nvPr/>
            </p:nvSpPr>
            <p:spPr bwMode="auto">
              <a:xfrm>
                <a:off x="3000" y="1351"/>
                <a:ext cx="679" cy="400"/>
              </a:xfrm>
              <a:prstGeom prst="line">
                <a:avLst/>
              </a:prstGeom>
              <a:noFill/>
              <a:ln w="28575" cap="rnd">
                <a:solidFill>
                  <a:srgbClr val="FFFF00"/>
                </a:solidFill>
                <a:round/>
                <a:headEnd/>
                <a:tailEnd type="triangle" w="med" len="med"/>
              </a:ln>
            </p:spPr>
            <p:txBody>
              <a:bodyPr/>
              <a:lstStyle/>
              <a:p>
                <a:endParaRPr lang="zh-CN" altLang="en-US"/>
              </a:p>
            </p:txBody>
          </p:sp>
        </p:grpSp>
        <p:grpSp>
          <p:nvGrpSpPr>
            <p:cNvPr id="22536" name="Group 58"/>
            <p:cNvGrpSpPr>
              <a:grpSpLocks/>
            </p:cNvGrpSpPr>
            <p:nvPr/>
          </p:nvGrpSpPr>
          <p:grpSpPr bwMode="auto">
            <a:xfrm>
              <a:off x="1464" y="2448"/>
              <a:ext cx="720" cy="388"/>
              <a:chOff x="1464" y="2448"/>
              <a:chExt cx="720" cy="388"/>
            </a:xfrm>
          </p:grpSpPr>
          <p:sp>
            <p:nvSpPr>
              <p:cNvPr id="22555" name="Oval 59"/>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56" name="Text Box 60"/>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10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V1</a:t>
                </a:r>
              </a:p>
            </p:txBody>
          </p:sp>
        </p:grpSp>
        <p:grpSp>
          <p:nvGrpSpPr>
            <p:cNvPr id="22537" name="Group 61"/>
            <p:cNvGrpSpPr>
              <a:grpSpLocks/>
            </p:cNvGrpSpPr>
            <p:nvPr/>
          </p:nvGrpSpPr>
          <p:grpSpPr bwMode="auto">
            <a:xfrm>
              <a:off x="1440" y="1680"/>
              <a:ext cx="720" cy="388"/>
              <a:chOff x="1464" y="2448"/>
              <a:chExt cx="720" cy="388"/>
            </a:xfrm>
          </p:grpSpPr>
          <p:sp>
            <p:nvSpPr>
              <p:cNvPr id="22553" name="Oval 62"/>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54" name="Text Box 63"/>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10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V0</a:t>
                </a:r>
              </a:p>
            </p:txBody>
          </p:sp>
        </p:grpSp>
        <p:grpSp>
          <p:nvGrpSpPr>
            <p:cNvPr id="22538" name="Group 64"/>
            <p:cNvGrpSpPr>
              <a:grpSpLocks/>
            </p:cNvGrpSpPr>
            <p:nvPr/>
          </p:nvGrpSpPr>
          <p:grpSpPr bwMode="auto">
            <a:xfrm>
              <a:off x="2496" y="1104"/>
              <a:ext cx="720" cy="388"/>
              <a:chOff x="1464" y="2448"/>
              <a:chExt cx="720" cy="388"/>
            </a:xfrm>
          </p:grpSpPr>
          <p:sp>
            <p:nvSpPr>
              <p:cNvPr id="22551" name="Oval 65"/>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52" name="Text Box 66"/>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9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V2</a:t>
                </a:r>
              </a:p>
            </p:txBody>
          </p:sp>
        </p:grpSp>
        <p:grpSp>
          <p:nvGrpSpPr>
            <p:cNvPr id="22539" name="Group 67"/>
            <p:cNvGrpSpPr>
              <a:grpSpLocks/>
            </p:cNvGrpSpPr>
            <p:nvPr/>
          </p:nvGrpSpPr>
          <p:grpSpPr bwMode="auto">
            <a:xfrm>
              <a:off x="2496" y="1728"/>
              <a:ext cx="720" cy="388"/>
              <a:chOff x="1464" y="2448"/>
              <a:chExt cx="720" cy="388"/>
            </a:xfrm>
          </p:grpSpPr>
          <p:sp>
            <p:nvSpPr>
              <p:cNvPr id="22549" name="Oval 68"/>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50" name="Text Box 69"/>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10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V3</a:t>
                </a:r>
              </a:p>
            </p:txBody>
          </p:sp>
        </p:grpSp>
        <p:grpSp>
          <p:nvGrpSpPr>
            <p:cNvPr id="22540" name="Group 70"/>
            <p:cNvGrpSpPr>
              <a:grpSpLocks/>
            </p:cNvGrpSpPr>
            <p:nvPr/>
          </p:nvGrpSpPr>
          <p:grpSpPr bwMode="auto">
            <a:xfrm>
              <a:off x="2496" y="2448"/>
              <a:ext cx="720" cy="388"/>
              <a:chOff x="1464" y="2448"/>
              <a:chExt cx="720" cy="388"/>
            </a:xfrm>
          </p:grpSpPr>
          <p:sp>
            <p:nvSpPr>
              <p:cNvPr id="22547" name="Oval 71"/>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48" name="Text Box 72"/>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10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V4</a:t>
                </a:r>
              </a:p>
            </p:txBody>
          </p:sp>
        </p:grpSp>
        <p:grpSp>
          <p:nvGrpSpPr>
            <p:cNvPr id="22541" name="Group 73"/>
            <p:cNvGrpSpPr>
              <a:grpSpLocks/>
            </p:cNvGrpSpPr>
            <p:nvPr/>
          </p:nvGrpSpPr>
          <p:grpSpPr bwMode="auto">
            <a:xfrm>
              <a:off x="3504" y="1632"/>
              <a:ext cx="720" cy="388"/>
              <a:chOff x="1464" y="2448"/>
              <a:chExt cx="720" cy="388"/>
            </a:xfrm>
          </p:grpSpPr>
          <p:sp>
            <p:nvSpPr>
              <p:cNvPr id="22545" name="Oval 74"/>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46" name="Text Box 75"/>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10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V5</a:t>
                </a:r>
              </a:p>
            </p:txBody>
          </p:sp>
        </p:grpSp>
        <p:grpSp>
          <p:nvGrpSpPr>
            <p:cNvPr id="22542" name="Group 76"/>
            <p:cNvGrpSpPr>
              <a:grpSpLocks/>
            </p:cNvGrpSpPr>
            <p:nvPr/>
          </p:nvGrpSpPr>
          <p:grpSpPr bwMode="auto">
            <a:xfrm>
              <a:off x="3504" y="2448"/>
              <a:ext cx="720" cy="388"/>
              <a:chOff x="1464" y="2448"/>
              <a:chExt cx="720" cy="388"/>
            </a:xfrm>
          </p:grpSpPr>
          <p:sp>
            <p:nvSpPr>
              <p:cNvPr id="22543" name="Oval 77"/>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44" name="Text Box 78"/>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10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V6</a:t>
                </a:r>
              </a:p>
            </p:txBody>
          </p:sp>
        </p:grpSp>
      </p:grpSp>
    </p:spTree>
    <p:extLst>
      <p:ext uri="{BB962C8B-B14F-4D97-AF65-F5344CB8AC3E}">
        <p14:creationId xmlns:p14="http://schemas.microsoft.com/office/powerpoint/2010/main" val="45981497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2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7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A0500879-48AA-4ED0-BB9E-30194B1F1CD2}" type="slidenum">
              <a:rPr lang="zh-CN" altLang="en-US" b="1">
                <a:solidFill>
                  <a:srgbClr val="66CCFF"/>
                </a:solidFill>
              </a:rPr>
              <a:pPr>
                <a:defRPr/>
              </a:pPr>
              <a:t>2</a:t>
            </a:fld>
            <a:r>
              <a:rPr lang="en-US" altLang="zh-CN" b="1"/>
              <a:t> </a:t>
            </a:r>
            <a:r>
              <a:rPr lang="zh-CN" altLang="en-US"/>
              <a:t>页</a:t>
            </a:r>
            <a:endParaRPr lang="zh-CN" altLang="en-US" sz="1800">
              <a:latin typeface="Arial" charset="0"/>
            </a:endParaRPr>
          </a:p>
        </p:txBody>
      </p:sp>
      <p:sp>
        <p:nvSpPr>
          <p:cNvPr id="4099" name="Rectangle 2"/>
          <p:cNvSpPr>
            <a:spLocks noGrp="1" noChangeArrowheads="1"/>
          </p:cNvSpPr>
          <p:nvPr>
            <p:ph type="title"/>
          </p:nvPr>
        </p:nvSpPr>
        <p:spPr/>
        <p:txBody>
          <a:bodyPr/>
          <a:lstStyle/>
          <a:p>
            <a:pPr eaLnBrk="1" hangingPunct="1"/>
            <a:r>
              <a:rPr lang="zh-CN" altLang="en-US" i="0">
                <a:solidFill>
                  <a:srgbClr val="FFFF00"/>
                </a:solidFill>
              </a:rPr>
              <a:t>第</a:t>
            </a:r>
            <a:r>
              <a:rPr lang="en-US" altLang="zh-CN" i="0">
                <a:solidFill>
                  <a:srgbClr val="FFFF00"/>
                </a:solidFill>
              </a:rPr>
              <a:t>1</a:t>
            </a:r>
            <a:r>
              <a:rPr lang="zh-CN" altLang="en-US" i="0">
                <a:solidFill>
                  <a:srgbClr val="FFFF00"/>
                </a:solidFill>
              </a:rPr>
              <a:t>章 绪论</a:t>
            </a:r>
          </a:p>
        </p:txBody>
      </p:sp>
      <p:sp>
        <p:nvSpPr>
          <p:cNvPr id="4100" name="Rectangle 3"/>
          <p:cNvSpPr>
            <a:spLocks noGrp="1" noChangeArrowheads="1"/>
          </p:cNvSpPr>
          <p:nvPr>
            <p:ph type="body" idx="1"/>
          </p:nvPr>
        </p:nvSpPr>
        <p:spPr/>
        <p:txBody>
          <a:bodyPr/>
          <a:lstStyle/>
          <a:p>
            <a:pPr eaLnBrk="1" hangingPunct="1">
              <a:buNone/>
            </a:pPr>
            <a:r>
              <a:rPr lang="zh-CN" altLang="en-US" dirty="0">
                <a:solidFill>
                  <a:schemeClr val="tx1"/>
                </a:solidFill>
                <a:latin typeface="宋体" pitchFamily="2" charset="-122"/>
              </a:rPr>
              <a:t>	    </a:t>
            </a:r>
            <a:r>
              <a:rPr lang="en-US" altLang="zh-CN" dirty="0">
                <a:solidFill>
                  <a:schemeClr val="tx1"/>
                </a:solidFill>
                <a:latin typeface="宋体" pitchFamily="2" charset="-122"/>
              </a:rPr>
              <a:t>1.1 </a:t>
            </a:r>
            <a:r>
              <a:rPr lang="zh-CN" altLang="en-US" dirty="0">
                <a:solidFill>
                  <a:schemeClr val="tx1"/>
                </a:solidFill>
                <a:latin typeface="宋体" pitchFamily="2" charset="-122"/>
              </a:rPr>
              <a:t>数据结构的概念与分类</a:t>
            </a:r>
          </a:p>
          <a:p>
            <a:pPr eaLnBrk="1" hangingPunct="1">
              <a:buNone/>
            </a:pPr>
            <a:r>
              <a:rPr lang="zh-CN" altLang="en-US" dirty="0">
                <a:solidFill>
                  <a:schemeClr val="tx1"/>
                </a:solidFill>
                <a:latin typeface="宋体" pitchFamily="2" charset="-122"/>
              </a:rPr>
              <a:t>	    </a:t>
            </a:r>
            <a:r>
              <a:rPr lang="en-US" altLang="zh-CN" dirty="0">
                <a:solidFill>
                  <a:schemeClr val="tx1"/>
                </a:solidFill>
                <a:latin typeface="宋体" pitchFamily="2" charset="-122"/>
              </a:rPr>
              <a:t>1.2 </a:t>
            </a:r>
            <a:r>
              <a:rPr lang="zh-CN" altLang="en-US" dirty="0">
                <a:solidFill>
                  <a:schemeClr val="tx1"/>
                </a:solidFill>
                <a:latin typeface="宋体" pitchFamily="2" charset="-122"/>
              </a:rPr>
              <a:t>抽象数据类型</a:t>
            </a:r>
          </a:p>
          <a:p>
            <a:pPr eaLnBrk="1" hangingPunct="1">
              <a:buNone/>
            </a:pPr>
            <a:r>
              <a:rPr lang="zh-CN" altLang="en-US" dirty="0">
                <a:solidFill>
                  <a:schemeClr val="tx1"/>
                </a:solidFill>
                <a:latin typeface="宋体" pitchFamily="2" charset="-122"/>
              </a:rPr>
              <a:t>	    </a:t>
            </a:r>
            <a:r>
              <a:rPr lang="en-US" altLang="zh-CN" dirty="0">
                <a:solidFill>
                  <a:schemeClr val="tx1"/>
                </a:solidFill>
                <a:latin typeface="宋体" pitchFamily="2" charset="-122"/>
              </a:rPr>
              <a:t>1.3 </a:t>
            </a:r>
            <a:r>
              <a:rPr lang="zh-CN" altLang="en-US" dirty="0">
                <a:solidFill>
                  <a:schemeClr val="tx1"/>
                </a:solidFill>
                <a:latin typeface="宋体" pitchFamily="2" charset="-122"/>
              </a:rPr>
              <a:t>算法定义</a:t>
            </a:r>
          </a:p>
          <a:p>
            <a:pPr eaLnBrk="1" hangingPunct="1">
              <a:buNone/>
            </a:pPr>
            <a:r>
              <a:rPr lang="zh-CN" altLang="en-US" dirty="0">
                <a:solidFill>
                  <a:schemeClr val="tx1"/>
                </a:solidFill>
                <a:latin typeface="宋体" pitchFamily="2" charset="-122"/>
              </a:rPr>
              <a:t>	    </a:t>
            </a:r>
            <a:r>
              <a:rPr lang="en-US" altLang="zh-CN" dirty="0">
                <a:solidFill>
                  <a:schemeClr val="tx1"/>
                </a:solidFill>
                <a:latin typeface="宋体" pitchFamily="2" charset="-122"/>
              </a:rPr>
              <a:t>1.4 </a:t>
            </a:r>
            <a:r>
              <a:rPr lang="zh-CN" altLang="en-US" dirty="0">
                <a:solidFill>
                  <a:schemeClr val="tx1"/>
                </a:solidFill>
                <a:latin typeface="宋体" pitchFamily="2" charset="-122"/>
              </a:rPr>
              <a:t>算法分析与度量</a:t>
            </a:r>
            <a:endParaRPr lang="en-US" altLang="zh-CN" dirty="0">
              <a:solidFill>
                <a:schemeClr val="tx1"/>
              </a:solidFill>
              <a:latin typeface="宋体" pitchFamily="2" charset="-122"/>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481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5564F051-6B09-48A7-90E6-AD041959528B}"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20</a:t>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34819" name="Rectangle 2"/>
          <p:cNvSpPr>
            <a:spLocks noGrp="1" noChangeArrowheads="1"/>
          </p:cNvSpPr>
          <p:nvPr>
            <p:ph type="title"/>
          </p:nvPr>
        </p:nvSpPr>
        <p:spPr/>
        <p:txBody>
          <a:bodyPr/>
          <a:lstStyle/>
          <a:p>
            <a:pPr eaLnBrk="1" hangingPunct="1"/>
            <a:r>
              <a:rPr lang="en-US" altLang="zh-CN" i="0" dirty="0">
                <a:solidFill>
                  <a:srgbClr val="FFFF00"/>
                </a:solidFill>
              </a:rPr>
              <a:t>1.1 </a:t>
            </a:r>
            <a:r>
              <a:rPr lang="zh-CN" altLang="en-US" i="0" dirty="0">
                <a:solidFill>
                  <a:srgbClr val="FFFF00"/>
                </a:solidFill>
              </a:rPr>
              <a:t>数据结构的概念与分类</a:t>
            </a:r>
            <a:endParaRPr lang="zh-CN" altLang="en-US" i="0" dirty="0">
              <a:solidFill>
                <a:srgbClr val="00FFFF"/>
              </a:solidFill>
            </a:endParaRPr>
          </a:p>
        </p:txBody>
      </p:sp>
      <p:sp>
        <p:nvSpPr>
          <p:cNvPr id="34820" name="Rectangle 3"/>
          <p:cNvSpPr>
            <a:spLocks noGrp="1" noChangeArrowheads="1"/>
          </p:cNvSpPr>
          <p:nvPr>
            <p:ph type="body" sz="half" idx="1"/>
          </p:nvPr>
        </p:nvSpPr>
        <p:spPr>
          <a:xfrm>
            <a:off x="228600" y="773113"/>
            <a:ext cx="8709025" cy="1169987"/>
          </a:xfrm>
        </p:spPr>
        <p:txBody>
          <a:bodyPr/>
          <a:lstStyle/>
          <a:p>
            <a:pPr marL="266700" indent="-266700" eaLnBrk="1" hangingPunct="1">
              <a:spcBef>
                <a:spcPct val="10000"/>
              </a:spcBef>
            </a:pPr>
            <a:r>
              <a:rPr lang="zh-CN" altLang="en-US" sz="3200">
                <a:latin typeface="宋体" panose="02010600030101010101" pitchFamily="2" charset="-122"/>
              </a:rPr>
              <a:t>树形结构</a:t>
            </a:r>
          </a:p>
          <a:p>
            <a:pPr marL="266700" indent="-266700">
              <a:spcBef>
                <a:spcPct val="10000"/>
              </a:spcBef>
              <a:buClr>
                <a:srgbClr val="CC99FF"/>
              </a:buClr>
              <a:buSzTx/>
              <a:buFont typeface="Monotype Sorts" pitchFamily="2" charset="2"/>
              <a:buNone/>
            </a:pPr>
            <a:r>
              <a:rPr lang="en-US" altLang="zh-CN" sz="3200">
                <a:solidFill>
                  <a:schemeClr val="tx1"/>
                </a:solidFill>
              </a:rPr>
              <a:t>		</a:t>
            </a:r>
            <a:r>
              <a:rPr lang="zh-CN" altLang="en-US" sz="3200">
                <a:solidFill>
                  <a:schemeClr val="tx1"/>
                </a:solidFill>
              </a:rPr>
              <a:t>计算机文件系统</a:t>
            </a:r>
            <a:endParaRPr lang="zh-CN" altLang="en-US" sz="3200">
              <a:solidFill>
                <a:schemeClr val="tx1"/>
              </a:solidFill>
              <a:latin typeface="宋体" panose="02010600030101010101" pitchFamily="2" charset="-122"/>
            </a:endParaRPr>
          </a:p>
        </p:txBody>
      </p:sp>
      <p:sp>
        <p:nvSpPr>
          <p:cNvPr id="46" name="Rectangle 40"/>
          <p:cNvSpPr>
            <a:spLocks noChangeArrowheads="1"/>
          </p:cNvSpPr>
          <p:nvPr/>
        </p:nvSpPr>
        <p:spPr bwMode="auto">
          <a:xfrm>
            <a:off x="792163" y="1916113"/>
            <a:ext cx="7937500" cy="522287"/>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a:solidFill>
                  <a:schemeClr val="tx1"/>
                </a:solidFill>
                <a:latin typeface="Times New Roman" panose="02020603050405020304" pitchFamily="18" charset="0"/>
              </a:rPr>
              <a:t>文件夹或文件间的关系是一种</a:t>
            </a:r>
            <a:r>
              <a:rPr lang="zh-CN" altLang="en-US" sz="2800">
                <a:latin typeface="Times New Roman" panose="02020603050405020304" pitchFamily="18" charset="0"/>
              </a:rPr>
              <a:t>树型结构</a:t>
            </a:r>
            <a:r>
              <a:rPr lang="zh-CN" altLang="en-US" sz="2800">
                <a:solidFill>
                  <a:schemeClr val="tx1"/>
                </a:solidFill>
                <a:latin typeface="Times New Roman" panose="02020603050405020304" pitchFamily="18" charset="0"/>
              </a:rPr>
              <a:t>关系</a:t>
            </a:r>
          </a:p>
        </p:txBody>
      </p:sp>
      <p:sp>
        <p:nvSpPr>
          <p:cNvPr id="47" name="Rectangle 41"/>
          <p:cNvSpPr>
            <a:spLocks noChangeArrowheads="1"/>
          </p:cNvSpPr>
          <p:nvPr/>
        </p:nvSpPr>
        <p:spPr bwMode="auto">
          <a:xfrm>
            <a:off x="792163" y="2492375"/>
            <a:ext cx="7937500" cy="522288"/>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a:solidFill>
                  <a:srgbClr val="00FF00"/>
                </a:solidFill>
                <a:latin typeface="Times New Roman" panose="02020603050405020304" pitchFamily="18" charset="0"/>
              </a:rPr>
              <a:t>树型结构</a:t>
            </a:r>
            <a:r>
              <a:rPr lang="zh-CN" altLang="en-US" sz="2800">
                <a:solidFill>
                  <a:schemeClr val="tx1"/>
                </a:solidFill>
                <a:latin typeface="Times New Roman" panose="02020603050405020304" pitchFamily="18" charset="0"/>
              </a:rPr>
              <a:t>关系是对文件系统关系的一种抽象表示</a:t>
            </a:r>
          </a:p>
        </p:txBody>
      </p:sp>
      <p:grpSp>
        <p:nvGrpSpPr>
          <p:cNvPr id="34823" name="Group 57"/>
          <p:cNvGrpSpPr>
            <a:grpSpLocks/>
          </p:cNvGrpSpPr>
          <p:nvPr/>
        </p:nvGrpSpPr>
        <p:grpSpPr bwMode="auto">
          <a:xfrm>
            <a:off x="958850" y="3294063"/>
            <a:ext cx="7392988" cy="3195637"/>
            <a:chOff x="577" y="2115"/>
            <a:chExt cx="4459" cy="1936"/>
          </a:xfrm>
        </p:grpSpPr>
        <p:sp>
          <p:nvSpPr>
            <p:cNvPr id="34824" name="Rectangle 7"/>
            <p:cNvSpPr>
              <a:spLocks noChangeArrowheads="1"/>
            </p:cNvSpPr>
            <p:nvPr/>
          </p:nvSpPr>
          <p:spPr bwMode="auto">
            <a:xfrm>
              <a:off x="577" y="2796"/>
              <a:ext cx="293"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tx1"/>
                  </a:solidFill>
                  <a:latin typeface="Times New Roman" panose="02020603050405020304" pitchFamily="18" charset="0"/>
                </a:rPr>
                <a:t>C:</a:t>
              </a:r>
            </a:p>
          </p:txBody>
        </p:sp>
        <p:sp>
          <p:nvSpPr>
            <p:cNvPr id="34825" name="Rectangle 8"/>
            <p:cNvSpPr>
              <a:spLocks noChangeArrowheads="1"/>
            </p:cNvSpPr>
            <p:nvPr/>
          </p:nvSpPr>
          <p:spPr bwMode="auto">
            <a:xfrm>
              <a:off x="1131" y="2115"/>
              <a:ext cx="68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文件夹</a:t>
              </a:r>
              <a:r>
                <a:rPr lang="en-US" altLang="zh-CN" sz="2000">
                  <a:solidFill>
                    <a:schemeClr val="tx1"/>
                  </a:solidFill>
                  <a:latin typeface="Times New Roman" panose="02020603050405020304" pitchFamily="18" charset="0"/>
                </a:rPr>
                <a:t>1</a:t>
              </a:r>
            </a:p>
          </p:txBody>
        </p:sp>
        <p:sp>
          <p:nvSpPr>
            <p:cNvPr id="34826" name="Rectangle 11"/>
            <p:cNvSpPr>
              <a:spLocks noChangeArrowheads="1"/>
            </p:cNvSpPr>
            <p:nvPr/>
          </p:nvSpPr>
          <p:spPr bwMode="auto">
            <a:xfrm>
              <a:off x="1127" y="3431"/>
              <a:ext cx="696"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文件夹</a:t>
              </a:r>
              <a:r>
                <a:rPr lang="en-US" altLang="zh-CN" sz="2000">
                  <a:solidFill>
                    <a:schemeClr val="tx1"/>
                  </a:solidFill>
                  <a:latin typeface="Times New Roman" panose="02020603050405020304" pitchFamily="18" charset="0"/>
                </a:rPr>
                <a:t>n</a:t>
              </a:r>
            </a:p>
          </p:txBody>
        </p:sp>
        <p:sp>
          <p:nvSpPr>
            <p:cNvPr id="34827" name="Rectangle 12"/>
            <p:cNvSpPr>
              <a:spLocks noChangeArrowheads="1"/>
            </p:cNvSpPr>
            <p:nvPr/>
          </p:nvSpPr>
          <p:spPr bwMode="auto">
            <a:xfrm>
              <a:off x="1159" y="2895"/>
              <a:ext cx="631" cy="2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tx1"/>
                  </a:solidFill>
                  <a:latin typeface="Times New Roman" panose="02020603050405020304" pitchFamily="18" charset="0"/>
                </a:rPr>
                <a:t>…..</a:t>
              </a:r>
            </a:p>
          </p:txBody>
        </p:sp>
        <p:sp>
          <p:nvSpPr>
            <p:cNvPr id="34828" name="Line 13"/>
            <p:cNvSpPr>
              <a:spLocks noChangeShapeType="1"/>
            </p:cNvSpPr>
            <p:nvPr/>
          </p:nvSpPr>
          <p:spPr bwMode="auto">
            <a:xfrm flipH="1">
              <a:off x="1020" y="2306"/>
              <a:ext cx="1" cy="162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29" name="Line 14"/>
            <p:cNvSpPr>
              <a:spLocks noChangeShapeType="1"/>
            </p:cNvSpPr>
            <p:nvPr/>
          </p:nvSpPr>
          <p:spPr bwMode="auto">
            <a:xfrm>
              <a:off x="1021" y="2306"/>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30" name="Line 15"/>
            <p:cNvSpPr>
              <a:spLocks noChangeShapeType="1"/>
            </p:cNvSpPr>
            <p:nvPr/>
          </p:nvSpPr>
          <p:spPr bwMode="auto">
            <a:xfrm>
              <a:off x="1021" y="2532"/>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31" name="Line 16"/>
            <p:cNvSpPr>
              <a:spLocks noChangeShapeType="1"/>
            </p:cNvSpPr>
            <p:nvPr/>
          </p:nvSpPr>
          <p:spPr bwMode="auto">
            <a:xfrm>
              <a:off x="1021" y="3530"/>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32" name="Line 17"/>
            <p:cNvSpPr>
              <a:spLocks noChangeShapeType="1"/>
            </p:cNvSpPr>
            <p:nvPr/>
          </p:nvSpPr>
          <p:spPr bwMode="auto">
            <a:xfrm>
              <a:off x="885" y="2941"/>
              <a:ext cx="13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33" name="Rectangle 18"/>
            <p:cNvSpPr>
              <a:spLocks noChangeArrowheads="1"/>
            </p:cNvSpPr>
            <p:nvPr/>
          </p:nvSpPr>
          <p:spPr bwMode="auto">
            <a:xfrm>
              <a:off x="1989" y="2287"/>
              <a:ext cx="92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21</a:t>
              </a:r>
            </a:p>
          </p:txBody>
        </p:sp>
        <p:sp>
          <p:nvSpPr>
            <p:cNvPr id="34834" name="Rectangle 19"/>
            <p:cNvSpPr>
              <a:spLocks noChangeArrowheads="1"/>
            </p:cNvSpPr>
            <p:nvPr/>
          </p:nvSpPr>
          <p:spPr bwMode="auto">
            <a:xfrm>
              <a:off x="1989" y="2604"/>
              <a:ext cx="92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a:t>
              </a:r>
            </a:p>
          </p:txBody>
        </p:sp>
        <p:sp>
          <p:nvSpPr>
            <p:cNvPr id="34835" name="Rectangle 20"/>
            <p:cNvSpPr>
              <a:spLocks noChangeArrowheads="1"/>
            </p:cNvSpPr>
            <p:nvPr/>
          </p:nvSpPr>
          <p:spPr bwMode="auto">
            <a:xfrm>
              <a:off x="1989" y="3258"/>
              <a:ext cx="93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n1</a:t>
              </a:r>
            </a:p>
          </p:txBody>
        </p:sp>
        <p:sp>
          <p:nvSpPr>
            <p:cNvPr id="34836" name="Rectangle 21"/>
            <p:cNvSpPr>
              <a:spLocks noChangeArrowheads="1"/>
            </p:cNvSpPr>
            <p:nvPr/>
          </p:nvSpPr>
          <p:spPr bwMode="auto">
            <a:xfrm>
              <a:off x="1989" y="3567"/>
              <a:ext cx="93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n2</a:t>
              </a:r>
            </a:p>
          </p:txBody>
        </p:sp>
        <p:sp>
          <p:nvSpPr>
            <p:cNvPr id="34837" name="Line 22"/>
            <p:cNvSpPr>
              <a:spLocks noChangeShapeType="1"/>
            </p:cNvSpPr>
            <p:nvPr/>
          </p:nvSpPr>
          <p:spPr bwMode="auto">
            <a:xfrm>
              <a:off x="1929" y="2432"/>
              <a:ext cx="0" cy="22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38" name="Line 23"/>
            <p:cNvSpPr>
              <a:spLocks noChangeShapeType="1"/>
            </p:cNvSpPr>
            <p:nvPr/>
          </p:nvSpPr>
          <p:spPr bwMode="auto">
            <a:xfrm>
              <a:off x="1929" y="2432"/>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39" name="Line 24"/>
            <p:cNvSpPr>
              <a:spLocks noChangeShapeType="1"/>
            </p:cNvSpPr>
            <p:nvPr/>
          </p:nvSpPr>
          <p:spPr bwMode="auto">
            <a:xfrm>
              <a:off x="1929" y="2659"/>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0" name="Line 25"/>
            <p:cNvSpPr>
              <a:spLocks noChangeShapeType="1"/>
            </p:cNvSpPr>
            <p:nvPr/>
          </p:nvSpPr>
          <p:spPr bwMode="auto">
            <a:xfrm>
              <a:off x="1839" y="2568"/>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1" name="Line 26"/>
            <p:cNvSpPr>
              <a:spLocks noChangeShapeType="1"/>
            </p:cNvSpPr>
            <p:nvPr/>
          </p:nvSpPr>
          <p:spPr bwMode="auto">
            <a:xfrm>
              <a:off x="1929" y="3440"/>
              <a:ext cx="0" cy="22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2" name="Line 27"/>
            <p:cNvSpPr>
              <a:spLocks noChangeShapeType="1"/>
            </p:cNvSpPr>
            <p:nvPr/>
          </p:nvSpPr>
          <p:spPr bwMode="auto">
            <a:xfrm>
              <a:off x="1929" y="3440"/>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3" name="Line 28"/>
            <p:cNvSpPr>
              <a:spLocks noChangeShapeType="1"/>
            </p:cNvSpPr>
            <p:nvPr/>
          </p:nvSpPr>
          <p:spPr bwMode="auto">
            <a:xfrm>
              <a:off x="1929" y="3667"/>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4" name="Line 29"/>
            <p:cNvSpPr>
              <a:spLocks noChangeShapeType="1"/>
            </p:cNvSpPr>
            <p:nvPr/>
          </p:nvSpPr>
          <p:spPr bwMode="auto">
            <a:xfrm>
              <a:off x="1839" y="3576"/>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5" name="Line 33"/>
            <p:cNvSpPr>
              <a:spLocks noChangeShapeType="1"/>
            </p:cNvSpPr>
            <p:nvPr/>
          </p:nvSpPr>
          <p:spPr bwMode="auto">
            <a:xfrm>
              <a:off x="3018" y="2387"/>
              <a:ext cx="0" cy="63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6" name="Line 34"/>
            <p:cNvSpPr>
              <a:spLocks noChangeShapeType="1"/>
            </p:cNvSpPr>
            <p:nvPr/>
          </p:nvSpPr>
          <p:spPr bwMode="auto">
            <a:xfrm>
              <a:off x="3018" y="2387"/>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7" name="Line 35"/>
            <p:cNvSpPr>
              <a:spLocks noChangeShapeType="1"/>
            </p:cNvSpPr>
            <p:nvPr/>
          </p:nvSpPr>
          <p:spPr bwMode="auto">
            <a:xfrm>
              <a:off x="2928" y="2704"/>
              <a:ext cx="18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8" name="Line 36"/>
            <p:cNvSpPr>
              <a:spLocks noChangeShapeType="1"/>
            </p:cNvSpPr>
            <p:nvPr/>
          </p:nvSpPr>
          <p:spPr bwMode="auto">
            <a:xfrm>
              <a:off x="3018" y="3022"/>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9" name="Rectangle 30"/>
            <p:cNvSpPr>
              <a:spLocks noChangeArrowheads="1"/>
            </p:cNvSpPr>
            <p:nvPr/>
          </p:nvSpPr>
          <p:spPr bwMode="auto">
            <a:xfrm>
              <a:off x="3097" y="2275"/>
              <a:ext cx="100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221</a:t>
              </a:r>
            </a:p>
          </p:txBody>
        </p:sp>
        <p:sp>
          <p:nvSpPr>
            <p:cNvPr id="34850" name="Rectangle 31"/>
            <p:cNvSpPr>
              <a:spLocks noChangeArrowheads="1"/>
            </p:cNvSpPr>
            <p:nvPr/>
          </p:nvSpPr>
          <p:spPr bwMode="auto">
            <a:xfrm>
              <a:off x="3097" y="2593"/>
              <a:ext cx="100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222</a:t>
              </a:r>
            </a:p>
          </p:txBody>
        </p:sp>
        <p:sp>
          <p:nvSpPr>
            <p:cNvPr id="34851" name="Rectangle 32"/>
            <p:cNvSpPr>
              <a:spLocks noChangeArrowheads="1"/>
            </p:cNvSpPr>
            <p:nvPr/>
          </p:nvSpPr>
          <p:spPr bwMode="auto">
            <a:xfrm>
              <a:off x="3097" y="2910"/>
              <a:ext cx="100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223</a:t>
              </a:r>
            </a:p>
          </p:txBody>
        </p:sp>
        <p:sp>
          <p:nvSpPr>
            <p:cNvPr id="34852" name="Rectangle 37"/>
            <p:cNvSpPr>
              <a:spLocks noChangeArrowheads="1"/>
            </p:cNvSpPr>
            <p:nvPr/>
          </p:nvSpPr>
          <p:spPr bwMode="auto">
            <a:xfrm>
              <a:off x="1131" y="2442"/>
              <a:ext cx="68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文件夹</a:t>
              </a:r>
              <a:r>
                <a:rPr lang="en-US" altLang="zh-CN" sz="2000">
                  <a:solidFill>
                    <a:schemeClr val="tx1"/>
                  </a:solidFill>
                  <a:latin typeface="Times New Roman" panose="02020603050405020304" pitchFamily="18" charset="0"/>
                </a:rPr>
                <a:t>2</a:t>
              </a:r>
            </a:p>
          </p:txBody>
        </p:sp>
        <p:sp>
          <p:nvSpPr>
            <p:cNvPr id="34853" name="Rectangle 42"/>
            <p:cNvSpPr>
              <a:spLocks noChangeArrowheads="1"/>
            </p:cNvSpPr>
            <p:nvPr/>
          </p:nvSpPr>
          <p:spPr bwMode="auto">
            <a:xfrm>
              <a:off x="4270" y="2170"/>
              <a:ext cx="766"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2211</a:t>
              </a:r>
            </a:p>
          </p:txBody>
        </p:sp>
        <p:sp>
          <p:nvSpPr>
            <p:cNvPr id="34854" name="Rectangle 43"/>
            <p:cNvSpPr>
              <a:spLocks noChangeArrowheads="1"/>
            </p:cNvSpPr>
            <p:nvPr/>
          </p:nvSpPr>
          <p:spPr bwMode="auto">
            <a:xfrm>
              <a:off x="4270" y="2487"/>
              <a:ext cx="766"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2212</a:t>
              </a:r>
            </a:p>
          </p:txBody>
        </p:sp>
        <p:sp>
          <p:nvSpPr>
            <p:cNvPr id="34855" name="Rectangle 44"/>
            <p:cNvSpPr>
              <a:spLocks noChangeArrowheads="1"/>
            </p:cNvSpPr>
            <p:nvPr/>
          </p:nvSpPr>
          <p:spPr bwMode="auto">
            <a:xfrm>
              <a:off x="1111" y="3793"/>
              <a:ext cx="726" cy="258"/>
            </a:xfrm>
            <a:prstGeom prst="rect">
              <a:avLst/>
            </a:prstGeom>
            <a:solidFill>
              <a:srgbClr val="00B0F0"/>
            </a:solidFill>
            <a:ln w="12700" cap="sq">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1</a:t>
              </a:r>
            </a:p>
          </p:txBody>
        </p:sp>
        <p:sp>
          <p:nvSpPr>
            <p:cNvPr id="34856" name="Line 46"/>
            <p:cNvSpPr>
              <a:spLocks noChangeShapeType="1"/>
            </p:cNvSpPr>
            <p:nvPr/>
          </p:nvSpPr>
          <p:spPr bwMode="auto">
            <a:xfrm>
              <a:off x="4195" y="2296"/>
              <a:ext cx="0" cy="31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57" name="Line 47"/>
            <p:cNvSpPr>
              <a:spLocks noChangeShapeType="1"/>
            </p:cNvSpPr>
            <p:nvPr/>
          </p:nvSpPr>
          <p:spPr bwMode="auto">
            <a:xfrm>
              <a:off x="4195" y="2296"/>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58" name="Line 48"/>
            <p:cNvSpPr>
              <a:spLocks noChangeShapeType="1"/>
            </p:cNvSpPr>
            <p:nvPr/>
          </p:nvSpPr>
          <p:spPr bwMode="auto">
            <a:xfrm>
              <a:off x="4195" y="2614"/>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59" name="Line 49"/>
            <p:cNvSpPr>
              <a:spLocks noChangeShapeType="1"/>
            </p:cNvSpPr>
            <p:nvPr/>
          </p:nvSpPr>
          <p:spPr bwMode="auto">
            <a:xfrm>
              <a:off x="4105" y="2432"/>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60" name="Line 50"/>
            <p:cNvSpPr>
              <a:spLocks noChangeShapeType="1"/>
            </p:cNvSpPr>
            <p:nvPr/>
          </p:nvSpPr>
          <p:spPr bwMode="auto">
            <a:xfrm>
              <a:off x="1020" y="3929"/>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61" name="Rectangle 51"/>
            <p:cNvSpPr>
              <a:spLocks noChangeArrowheads="1"/>
            </p:cNvSpPr>
            <p:nvPr/>
          </p:nvSpPr>
          <p:spPr bwMode="auto">
            <a:xfrm>
              <a:off x="3107" y="3204"/>
              <a:ext cx="695"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n11</a:t>
              </a:r>
            </a:p>
          </p:txBody>
        </p:sp>
        <p:sp>
          <p:nvSpPr>
            <p:cNvPr id="34862" name="Rectangle 52"/>
            <p:cNvSpPr>
              <a:spLocks noChangeArrowheads="1"/>
            </p:cNvSpPr>
            <p:nvPr/>
          </p:nvSpPr>
          <p:spPr bwMode="auto">
            <a:xfrm>
              <a:off x="3107" y="3521"/>
              <a:ext cx="695"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n12</a:t>
              </a:r>
            </a:p>
          </p:txBody>
        </p:sp>
        <p:sp>
          <p:nvSpPr>
            <p:cNvPr id="34863" name="Line 53"/>
            <p:cNvSpPr>
              <a:spLocks noChangeShapeType="1"/>
            </p:cNvSpPr>
            <p:nvPr/>
          </p:nvSpPr>
          <p:spPr bwMode="auto">
            <a:xfrm>
              <a:off x="3032" y="3330"/>
              <a:ext cx="0" cy="31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64" name="Line 54"/>
            <p:cNvSpPr>
              <a:spLocks noChangeShapeType="1"/>
            </p:cNvSpPr>
            <p:nvPr/>
          </p:nvSpPr>
          <p:spPr bwMode="auto">
            <a:xfrm>
              <a:off x="3032" y="3330"/>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65" name="Line 55"/>
            <p:cNvSpPr>
              <a:spLocks noChangeShapeType="1"/>
            </p:cNvSpPr>
            <p:nvPr/>
          </p:nvSpPr>
          <p:spPr bwMode="auto">
            <a:xfrm>
              <a:off x="3032" y="3648"/>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66" name="Line 56"/>
            <p:cNvSpPr>
              <a:spLocks noChangeShapeType="1"/>
            </p:cNvSpPr>
            <p:nvPr/>
          </p:nvSpPr>
          <p:spPr bwMode="auto">
            <a:xfrm>
              <a:off x="2942" y="3466"/>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420861549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584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F86D87D5-1BBD-4D3D-99E6-B5918741908A}"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21</a:t>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35843" name="Rectangle 2"/>
          <p:cNvSpPr>
            <a:spLocks noGrp="1" noChangeArrowheads="1"/>
          </p:cNvSpPr>
          <p:nvPr>
            <p:ph type="title"/>
          </p:nvPr>
        </p:nvSpPr>
        <p:spPr/>
        <p:txBody>
          <a:bodyPr/>
          <a:lstStyle/>
          <a:p>
            <a:pPr eaLnBrk="1" hangingPunct="1"/>
            <a:r>
              <a:rPr lang="en-US" altLang="zh-CN" i="0" dirty="0">
                <a:solidFill>
                  <a:srgbClr val="FFFF00"/>
                </a:solidFill>
              </a:rPr>
              <a:t>1.1 </a:t>
            </a:r>
            <a:r>
              <a:rPr lang="zh-CN" altLang="en-US" i="0" dirty="0">
                <a:solidFill>
                  <a:srgbClr val="FFFF00"/>
                </a:solidFill>
              </a:rPr>
              <a:t>数据结构的概念与分类</a:t>
            </a:r>
            <a:endParaRPr lang="zh-CN" altLang="en-US" i="0" dirty="0">
              <a:solidFill>
                <a:srgbClr val="00FFFF"/>
              </a:solidFill>
            </a:endParaRPr>
          </a:p>
        </p:txBody>
      </p:sp>
      <p:sp>
        <p:nvSpPr>
          <p:cNvPr id="35844" name="Rectangle 3"/>
          <p:cNvSpPr>
            <a:spLocks noGrp="1" noChangeArrowheads="1"/>
          </p:cNvSpPr>
          <p:nvPr>
            <p:ph type="body" sz="half" idx="1"/>
          </p:nvPr>
        </p:nvSpPr>
        <p:spPr>
          <a:xfrm>
            <a:off x="228600" y="773113"/>
            <a:ext cx="8709025" cy="1169987"/>
          </a:xfrm>
        </p:spPr>
        <p:txBody>
          <a:bodyPr/>
          <a:lstStyle/>
          <a:p>
            <a:pPr marL="266700" indent="-266700" eaLnBrk="1" hangingPunct="1">
              <a:spcBef>
                <a:spcPct val="10000"/>
              </a:spcBef>
            </a:pPr>
            <a:r>
              <a:rPr lang="zh-CN" altLang="en-US" sz="3200">
                <a:latin typeface="宋体" panose="02010600030101010101" pitchFamily="2" charset="-122"/>
              </a:rPr>
              <a:t>树形结构</a:t>
            </a:r>
          </a:p>
          <a:p>
            <a:pPr marL="266700" indent="-266700">
              <a:spcBef>
                <a:spcPct val="10000"/>
              </a:spcBef>
              <a:buClr>
                <a:srgbClr val="CC99FF"/>
              </a:buClr>
              <a:buSzTx/>
              <a:buFont typeface="Monotype Sorts" pitchFamily="2" charset="2"/>
              <a:buNone/>
            </a:pPr>
            <a:r>
              <a:rPr lang="en-US" altLang="zh-CN" sz="3200">
                <a:solidFill>
                  <a:schemeClr val="tx1"/>
                </a:solidFill>
              </a:rPr>
              <a:t>		</a:t>
            </a:r>
            <a:r>
              <a:rPr lang="zh-CN" altLang="en-US" sz="3200">
                <a:solidFill>
                  <a:schemeClr val="tx1"/>
                </a:solidFill>
              </a:rPr>
              <a:t>计算机文件系统</a:t>
            </a:r>
            <a:endParaRPr lang="zh-CN" altLang="en-US" sz="3200">
              <a:solidFill>
                <a:schemeClr val="tx1"/>
              </a:solidFill>
              <a:latin typeface="宋体" panose="02010600030101010101" pitchFamily="2" charset="-122"/>
            </a:endParaRPr>
          </a:p>
        </p:txBody>
      </p:sp>
      <p:grpSp>
        <p:nvGrpSpPr>
          <p:cNvPr id="35845" name="Group 57"/>
          <p:cNvGrpSpPr>
            <a:grpSpLocks/>
          </p:cNvGrpSpPr>
          <p:nvPr/>
        </p:nvGrpSpPr>
        <p:grpSpPr bwMode="auto">
          <a:xfrm>
            <a:off x="958850" y="3294063"/>
            <a:ext cx="7392988" cy="3195637"/>
            <a:chOff x="577" y="2115"/>
            <a:chExt cx="4459" cy="1936"/>
          </a:xfrm>
        </p:grpSpPr>
        <p:sp>
          <p:nvSpPr>
            <p:cNvPr id="35847" name="Rectangle 7"/>
            <p:cNvSpPr>
              <a:spLocks noChangeArrowheads="1"/>
            </p:cNvSpPr>
            <p:nvPr/>
          </p:nvSpPr>
          <p:spPr bwMode="auto">
            <a:xfrm>
              <a:off x="577" y="2796"/>
              <a:ext cx="293"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tx1"/>
                  </a:solidFill>
                  <a:latin typeface="Times New Roman" panose="02020603050405020304" pitchFamily="18" charset="0"/>
                </a:rPr>
                <a:t>C:</a:t>
              </a:r>
            </a:p>
          </p:txBody>
        </p:sp>
        <p:sp>
          <p:nvSpPr>
            <p:cNvPr id="35848" name="Rectangle 8"/>
            <p:cNvSpPr>
              <a:spLocks noChangeArrowheads="1"/>
            </p:cNvSpPr>
            <p:nvPr/>
          </p:nvSpPr>
          <p:spPr bwMode="auto">
            <a:xfrm>
              <a:off x="1131" y="2115"/>
              <a:ext cx="68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文件夹</a:t>
              </a:r>
              <a:r>
                <a:rPr lang="en-US" altLang="zh-CN" sz="2000">
                  <a:solidFill>
                    <a:schemeClr val="tx1"/>
                  </a:solidFill>
                  <a:latin typeface="Times New Roman" panose="02020603050405020304" pitchFamily="18" charset="0"/>
                </a:rPr>
                <a:t>1</a:t>
              </a:r>
            </a:p>
          </p:txBody>
        </p:sp>
        <p:sp>
          <p:nvSpPr>
            <p:cNvPr id="35849" name="Rectangle 11"/>
            <p:cNvSpPr>
              <a:spLocks noChangeArrowheads="1"/>
            </p:cNvSpPr>
            <p:nvPr/>
          </p:nvSpPr>
          <p:spPr bwMode="auto">
            <a:xfrm>
              <a:off x="1127" y="3431"/>
              <a:ext cx="696"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文件夹</a:t>
              </a:r>
              <a:r>
                <a:rPr lang="en-US" altLang="zh-CN" sz="2000">
                  <a:solidFill>
                    <a:schemeClr val="tx1"/>
                  </a:solidFill>
                  <a:latin typeface="Times New Roman" panose="02020603050405020304" pitchFamily="18" charset="0"/>
                </a:rPr>
                <a:t>n</a:t>
              </a:r>
            </a:p>
          </p:txBody>
        </p:sp>
        <p:sp>
          <p:nvSpPr>
            <p:cNvPr id="35850" name="Rectangle 12"/>
            <p:cNvSpPr>
              <a:spLocks noChangeArrowheads="1"/>
            </p:cNvSpPr>
            <p:nvPr/>
          </p:nvSpPr>
          <p:spPr bwMode="auto">
            <a:xfrm>
              <a:off x="1159" y="2895"/>
              <a:ext cx="631" cy="2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tx1"/>
                  </a:solidFill>
                  <a:latin typeface="Times New Roman" panose="02020603050405020304" pitchFamily="18" charset="0"/>
                </a:rPr>
                <a:t>…..</a:t>
              </a:r>
            </a:p>
          </p:txBody>
        </p:sp>
        <p:sp>
          <p:nvSpPr>
            <p:cNvPr id="35851" name="Line 13"/>
            <p:cNvSpPr>
              <a:spLocks noChangeShapeType="1"/>
            </p:cNvSpPr>
            <p:nvPr/>
          </p:nvSpPr>
          <p:spPr bwMode="auto">
            <a:xfrm flipH="1">
              <a:off x="1020" y="2306"/>
              <a:ext cx="1" cy="162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2" name="Line 14"/>
            <p:cNvSpPr>
              <a:spLocks noChangeShapeType="1"/>
            </p:cNvSpPr>
            <p:nvPr/>
          </p:nvSpPr>
          <p:spPr bwMode="auto">
            <a:xfrm>
              <a:off x="1021" y="2306"/>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3" name="Line 15"/>
            <p:cNvSpPr>
              <a:spLocks noChangeShapeType="1"/>
            </p:cNvSpPr>
            <p:nvPr/>
          </p:nvSpPr>
          <p:spPr bwMode="auto">
            <a:xfrm>
              <a:off x="1021" y="2532"/>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4" name="Line 16"/>
            <p:cNvSpPr>
              <a:spLocks noChangeShapeType="1"/>
            </p:cNvSpPr>
            <p:nvPr/>
          </p:nvSpPr>
          <p:spPr bwMode="auto">
            <a:xfrm>
              <a:off x="1021" y="3530"/>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5" name="Line 17"/>
            <p:cNvSpPr>
              <a:spLocks noChangeShapeType="1"/>
            </p:cNvSpPr>
            <p:nvPr/>
          </p:nvSpPr>
          <p:spPr bwMode="auto">
            <a:xfrm>
              <a:off x="885" y="2941"/>
              <a:ext cx="13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6" name="Rectangle 18"/>
            <p:cNvSpPr>
              <a:spLocks noChangeArrowheads="1"/>
            </p:cNvSpPr>
            <p:nvPr/>
          </p:nvSpPr>
          <p:spPr bwMode="auto">
            <a:xfrm>
              <a:off x="1989" y="2287"/>
              <a:ext cx="92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21</a:t>
              </a:r>
            </a:p>
          </p:txBody>
        </p:sp>
        <p:sp>
          <p:nvSpPr>
            <p:cNvPr id="35857" name="Rectangle 19"/>
            <p:cNvSpPr>
              <a:spLocks noChangeArrowheads="1"/>
            </p:cNvSpPr>
            <p:nvPr/>
          </p:nvSpPr>
          <p:spPr bwMode="auto">
            <a:xfrm>
              <a:off x="1989" y="2604"/>
              <a:ext cx="92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a:t>
              </a:r>
            </a:p>
          </p:txBody>
        </p:sp>
        <p:sp>
          <p:nvSpPr>
            <p:cNvPr id="35858" name="Rectangle 20"/>
            <p:cNvSpPr>
              <a:spLocks noChangeArrowheads="1"/>
            </p:cNvSpPr>
            <p:nvPr/>
          </p:nvSpPr>
          <p:spPr bwMode="auto">
            <a:xfrm>
              <a:off x="1989" y="3258"/>
              <a:ext cx="93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n1</a:t>
              </a:r>
            </a:p>
          </p:txBody>
        </p:sp>
        <p:sp>
          <p:nvSpPr>
            <p:cNvPr id="35859" name="Rectangle 21"/>
            <p:cNvSpPr>
              <a:spLocks noChangeArrowheads="1"/>
            </p:cNvSpPr>
            <p:nvPr/>
          </p:nvSpPr>
          <p:spPr bwMode="auto">
            <a:xfrm>
              <a:off x="1989" y="3567"/>
              <a:ext cx="93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n2</a:t>
              </a:r>
            </a:p>
          </p:txBody>
        </p:sp>
        <p:sp>
          <p:nvSpPr>
            <p:cNvPr id="35860" name="Line 22"/>
            <p:cNvSpPr>
              <a:spLocks noChangeShapeType="1"/>
            </p:cNvSpPr>
            <p:nvPr/>
          </p:nvSpPr>
          <p:spPr bwMode="auto">
            <a:xfrm>
              <a:off x="1929" y="2432"/>
              <a:ext cx="0" cy="22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1" name="Line 23"/>
            <p:cNvSpPr>
              <a:spLocks noChangeShapeType="1"/>
            </p:cNvSpPr>
            <p:nvPr/>
          </p:nvSpPr>
          <p:spPr bwMode="auto">
            <a:xfrm>
              <a:off x="1929" y="2432"/>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2" name="Line 24"/>
            <p:cNvSpPr>
              <a:spLocks noChangeShapeType="1"/>
            </p:cNvSpPr>
            <p:nvPr/>
          </p:nvSpPr>
          <p:spPr bwMode="auto">
            <a:xfrm>
              <a:off x="1929" y="2659"/>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3" name="Line 25"/>
            <p:cNvSpPr>
              <a:spLocks noChangeShapeType="1"/>
            </p:cNvSpPr>
            <p:nvPr/>
          </p:nvSpPr>
          <p:spPr bwMode="auto">
            <a:xfrm>
              <a:off x="1839" y="2568"/>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4" name="Line 26"/>
            <p:cNvSpPr>
              <a:spLocks noChangeShapeType="1"/>
            </p:cNvSpPr>
            <p:nvPr/>
          </p:nvSpPr>
          <p:spPr bwMode="auto">
            <a:xfrm>
              <a:off x="1929" y="3440"/>
              <a:ext cx="0" cy="22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5" name="Line 27"/>
            <p:cNvSpPr>
              <a:spLocks noChangeShapeType="1"/>
            </p:cNvSpPr>
            <p:nvPr/>
          </p:nvSpPr>
          <p:spPr bwMode="auto">
            <a:xfrm>
              <a:off x="1929" y="3440"/>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6" name="Line 28"/>
            <p:cNvSpPr>
              <a:spLocks noChangeShapeType="1"/>
            </p:cNvSpPr>
            <p:nvPr/>
          </p:nvSpPr>
          <p:spPr bwMode="auto">
            <a:xfrm>
              <a:off x="1929" y="3667"/>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7" name="Line 29"/>
            <p:cNvSpPr>
              <a:spLocks noChangeShapeType="1"/>
            </p:cNvSpPr>
            <p:nvPr/>
          </p:nvSpPr>
          <p:spPr bwMode="auto">
            <a:xfrm>
              <a:off x="1839" y="3576"/>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8" name="Line 33"/>
            <p:cNvSpPr>
              <a:spLocks noChangeShapeType="1"/>
            </p:cNvSpPr>
            <p:nvPr/>
          </p:nvSpPr>
          <p:spPr bwMode="auto">
            <a:xfrm>
              <a:off x="3018" y="2387"/>
              <a:ext cx="0" cy="63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9" name="Line 34"/>
            <p:cNvSpPr>
              <a:spLocks noChangeShapeType="1"/>
            </p:cNvSpPr>
            <p:nvPr/>
          </p:nvSpPr>
          <p:spPr bwMode="auto">
            <a:xfrm>
              <a:off x="3018" y="2387"/>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0" name="Line 35"/>
            <p:cNvSpPr>
              <a:spLocks noChangeShapeType="1"/>
            </p:cNvSpPr>
            <p:nvPr/>
          </p:nvSpPr>
          <p:spPr bwMode="auto">
            <a:xfrm>
              <a:off x="2928" y="2704"/>
              <a:ext cx="18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1" name="Line 36"/>
            <p:cNvSpPr>
              <a:spLocks noChangeShapeType="1"/>
            </p:cNvSpPr>
            <p:nvPr/>
          </p:nvSpPr>
          <p:spPr bwMode="auto">
            <a:xfrm>
              <a:off x="3018" y="3022"/>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2" name="Rectangle 30"/>
            <p:cNvSpPr>
              <a:spLocks noChangeArrowheads="1"/>
            </p:cNvSpPr>
            <p:nvPr/>
          </p:nvSpPr>
          <p:spPr bwMode="auto">
            <a:xfrm>
              <a:off x="3097" y="2275"/>
              <a:ext cx="100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221</a:t>
              </a:r>
            </a:p>
          </p:txBody>
        </p:sp>
        <p:sp>
          <p:nvSpPr>
            <p:cNvPr id="35873" name="Rectangle 31"/>
            <p:cNvSpPr>
              <a:spLocks noChangeArrowheads="1"/>
            </p:cNvSpPr>
            <p:nvPr/>
          </p:nvSpPr>
          <p:spPr bwMode="auto">
            <a:xfrm>
              <a:off x="3097" y="2593"/>
              <a:ext cx="100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222</a:t>
              </a:r>
            </a:p>
          </p:txBody>
        </p:sp>
        <p:sp>
          <p:nvSpPr>
            <p:cNvPr id="35874" name="Rectangle 32"/>
            <p:cNvSpPr>
              <a:spLocks noChangeArrowheads="1"/>
            </p:cNvSpPr>
            <p:nvPr/>
          </p:nvSpPr>
          <p:spPr bwMode="auto">
            <a:xfrm>
              <a:off x="3097" y="2910"/>
              <a:ext cx="100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223</a:t>
              </a:r>
            </a:p>
          </p:txBody>
        </p:sp>
        <p:sp>
          <p:nvSpPr>
            <p:cNvPr id="35875" name="Rectangle 37"/>
            <p:cNvSpPr>
              <a:spLocks noChangeArrowheads="1"/>
            </p:cNvSpPr>
            <p:nvPr/>
          </p:nvSpPr>
          <p:spPr bwMode="auto">
            <a:xfrm>
              <a:off x="1131" y="2442"/>
              <a:ext cx="68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文件夹</a:t>
              </a:r>
              <a:r>
                <a:rPr lang="en-US" altLang="zh-CN" sz="2000">
                  <a:solidFill>
                    <a:schemeClr val="tx1"/>
                  </a:solidFill>
                  <a:latin typeface="Times New Roman" panose="02020603050405020304" pitchFamily="18" charset="0"/>
                </a:rPr>
                <a:t>2</a:t>
              </a:r>
            </a:p>
          </p:txBody>
        </p:sp>
        <p:sp>
          <p:nvSpPr>
            <p:cNvPr id="35876" name="Rectangle 42"/>
            <p:cNvSpPr>
              <a:spLocks noChangeArrowheads="1"/>
            </p:cNvSpPr>
            <p:nvPr/>
          </p:nvSpPr>
          <p:spPr bwMode="auto">
            <a:xfrm>
              <a:off x="4270" y="2170"/>
              <a:ext cx="766"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2211</a:t>
              </a:r>
            </a:p>
          </p:txBody>
        </p:sp>
        <p:sp>
          <p:nvSpPr>
            <p:cNvPr id="35877" name="Rectangle 43"/>
            <p:cNvSpPr>
              <a:spLocks noChangeArrowheads="1"/>
            </p:cNvSpPr>
            <p:nvPr/>
          </p:nvSpPr>
          <p:spPr bwMode="auto">
            <a:xfrm>
              <a:off x="4270" y="2487"/>
              <a:ext cx="766"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2212</a:t>
              </a:r>
            </a:p>
          </p:txBody>
        </p:sp>
        <p:sp>
          <p:nvSpPr>
            <p:cNvPr id="35878" name="Rectangle 44"/>
            <p:cNvSpPr>
              <a:spLocks noChangeArrowheads="1"/>
            </p:cNvSpPr>
            <p:nvPr/>
          </p:nvSpPr>
          <p:spPr bwMode="auto">
            <a:xfrm>
              <a:off x="1111" y="3793"/>
              <a:ext cx="726" cy="258"/>
            </a:xfrm>
            <a:prstGeom prst="rect">
              <a:avLst/>
            </a:prstGeom>
            <a:solidFill>
              <a:srgbClr val="00B0F0"/>
            </a:solidFill>
            <a:ln w="12700" cap="sq">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1</a:t>
              </a:r>
            </a:p>
          </p:txBody>
        </p:sp>
        <p:sp>
          <p:nvSpPr>
            <p:cNvPr id="35879" name="Line 46"/>
            <p:cNvSpPr>
              <a:spLocks noChangeShapeType="1"/>
            </p:cNvSpPr>
            <p:nvPr/>
          </p:nvSpPr>
          <p:spPr bwMode="auto">
            <a:xfrm>
              <a:off x="4195" y="2296"/>
              <a:ext cx="0" cy="31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0" name="Line 47"/>
            <p:cNvSpPr>
              <a:spLocks noChangeShapeType="1"/>
            </p:cNvSpPr>
            <p:nvPr/>
          </p:nvSpPr>
          <p:spPr bwMode="auto">
            <a:xfrm>
              <a:off x="4195" y="2296"/>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1" name="Line 48"/>
            <p:cNvSpPr>
              <a:spLocks noChangeShapeType="1"/>
            </p:cNvSpPr>
            <p:nvPr/>
          </p:nvSpPr>
          <p:spPr bwMode="auto">
            <a:xfrm>
              <a:off x="4195" y="2614"/>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2" name="Line 49"/>
            <p:cNvSpPr>
              <a:spLocks noChangeShapeType="1"/>
            </p:cNvSpPr>
            <p:nvPr/>
          </p:nvSpPr>
          <p:spPr bwMode="auto">
            <a:xfrm>
              <a:off x="4105" y="2432"/>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3" name="Line 50"/>
            <p:cNvSpPr>
              <a:spLocks noChangeShapeType="1"/>
            </p:cNvSpPr>
            <p:nvPr/>
          </p:nvSpPr>
          <p:spPr bwMode="auto">
            <a:xfrm>
              <a:off x="1020" y="3929"/>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4" name="Rectangle 51"/>
            <p:cNvSpPr>
              <a:spLocks noChangeArrowheads="1"/>
            </p:cNvSpPr>
            <p:nvPr/>
          </p:nvSpPr>
          <p:spPr bwMode="auto">
            <a:xfrm>
              <a:off x="3107" y="3204"/>
              <a:ext cx="695"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n11</a:t>
              </a:r>
            </a:p>
          </p:txBody>
        </p:sp>
        <p:sp>
          <p:nvSpPr>
            <p:cNvPr id="35885" name="Rectangle 52"/>
            <p:cNvSpPr>
              <a:spLocks noChangeArrowheads="1"/>
            </p:cNvSpPr>
            <p:nvPr/>
          </p:nvSpPr>
          <p:spPr bwMode="auto">
            <a:xfrm>
              <a:off x="3107" y="3521"/>
              <a:ext cx="695"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n12</a:t>
              </a:r>
            </a:p>
          </p:txBody>
        </p:sp>
        <p:sp>
          <p:nvSpPr>
            <p:cNvPr id="35886" name="Line 53"/>
            <p:cNvSpPr>
              <a:spLocks noChangeShapeType="1"/>
            </p:cNvSpPr>
            <p:nvPr/>
          </p:nvSpPr>
          <p:spPr bwMode="auto">
            <a:xfrm>
              <a:off x="3032" y="3330"/>
              <a:ext cx="0" cy="31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7" name="Line 54"/>
            <p:cNvSpPr>
              <a:spLocks noChangeShapeType="1"/>
            </p:cNvSpPr>
            <p:nvPr/>
          </p:nvSpPr>
          <p:spPr bwMode="auto">
            <a:xfrm>
              <a:off x="3032" y="3330"/>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8" name="Line 55"/>
            <p:cNvSpPr>
              <a:spLocks noChangeShapeType="1"/>
            </p:cNvSpPr>
            <p:nvPr/>
          </p:nvSpPr>
          <p:spPr bwMode="auto">
            <a:xfrm>
              <a:off x="3032" y="3648"/>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9" name="Line 56"/>
            <p:cNvSpPr>
              <a:spLocks noChangeShapeType="1"/>
            </p:cNvSpPr>
            <p:nvPr/>
          </p:nvSpPr>
          <p:spPr bwMode="auto">
            <a:xfrm>
              <a:off x="2942" y="3466"/>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93" name="矩形 92"/>
          <p:cNvSpPr>
            <a:spLocks noChangeArrowheads="1"/>
          </p:cNvSpPr>
          <p:nvPr/>
        </p:nvSpPr>
        <p:spPr bwMode="auto">
          <a:xfrm>
            <a:off x="1152525" y="1763713"/>
            <a:ext cx="67056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a:latin typeface="Times New Roman" panose="02020603050405020304" pitchFamily="18" charset="0"/>
              </a:rPr>
              <a:t>定义计算机文件系统中的</a:t>
            </a:r>
            <a:r>
              <a:rPr lang="zh-CN" altLang="en-US" sz="3200">
                <a:solidFill>
                  <a:srgbClr val="00FF00"/>
                </a:solidFill>
                <a:latin typeface="Times New Roman" panose="02020603050405020304" pitchFamily="18" charset="0"/>
              </a:rPr>
              <a:t>操作</a:t>
            </a:r>
          </a:p>
          <a:p>
            <a:pPr lvl="1" eaLnBrk="1" hangingPunct="1">
              <a:spcBef>
                <a:spcPct val="0"/>
              </a:spcBef>
              <a:buSzPct val="80000"/>
              <a:buFont typeface="Wingdings" panose="05000000000000000000" pitchFamily="2" charset="2"/>
              <a:buChar char="l"/>
            </a:pPr>
            <a:r>
              <a:rPr lang="zh-CN" altLang="en-US" sz="2800">
                <a:latin typeface="Times New Roman" panose="02020603050405020304" pitchFamily="18" charset="0"/>
              </a:rPr>
              <a:t> 查找、新建、删除文件夹</a:t>
            </a:r>
          </a:p>
          <a:p>
            <a:pPr lvl="1" eaLnBrk="1" hangingPunct="1">
              <a:spcBef>
                <a:spcPct val="0"/>
              </a:spcBef>
              <a:buSzPct val="80000"/>
              <a:buFont typeface="Wingdings" panose="05000000000000000000" pitchFamily="2" charset="2"/>
              <a:buChar char="l"/>
            </a:pPr>
            <a:r>
              <a:rPr lang="zh-CN" altLang="en-US" sz="2800">
                <a:latin typeface="Times New Roman" panose="02020603050405020304" pitchFamily="18" charset="0"/>
              </a:rPr>
              <a:t> 查找、新建、删除文件</a:t>
            </a:r>
          </a:p>
        </p:txBody>
      </p:sp>
    </p:spTree>
    <p:extLst>
      <p:ext uri="{BB962C8B-B14F-4D97-AF65-F5344CB8AC3E}">
        <p14:creationId xmlns:p14="http://schemas.microsoft.com/office/powerpoint/2010/main" val="16083283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7890" name="Picture 10" descr="http://bjdt.8684.cn/img/beij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542925"/>
            <a:ext cx="8439150" cy="631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04AA9422-B88A-4CE8-8D76-DE78268E079A}"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22</a:t>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37892" name="Rectangle 2"/>
          <p:cNvSpPr>
            <a:spLocks noGrp="1" noChangeArrowheads="1"/>
          </p:cNvSpPr>
          <p:nvPr>
            <p:ph type="title"/>
          </p:nvPr>
        </p:nvSpPr>
        <p:spPr/>
        <p:txBody>
          <a:bodyPr/>
          <a:lstStyle/>
          <a:p>
            <a:pPr eaLnBrk="1" hangingPunct="1"/>
            <a:r>
              <a:rPr lang="en-US" altLang="zh-CN" i="0" dirty="0">
                <a:solidFill>
                  <a:srgbClr val="FFFF00"/>
                </a:solidFill>
              </a:rPr>
              <a:t>1.1 </a:t>
            </a:r>
            <a:r>
              <a:rPr lang="zh-CN" altLang="en-US" i="0" dirty="0">
                <a:solidFill>
                  <a:srgbClr val="FFFF00"/>
                </a:solidFill>
              </a:rPr>
              <a:t>数据结构的概念与分类</a:t>
            </a:r>
            <a:endParaRPr lang="zh-CN" altLang="en-US" i="0" dirty="0">
              <a:solidFill>
                <a:srgbClr val="00FFFF"/>
              </a:solidFill>
            </a:endParaRPr>
          </a:p>
        </p:txBody>
      </p:sp>
      <p:sp>
        <p:nvSpPr>
          <p:cNvPr id="37893" name="Rectangle 3"/>
          <p:cNvSpPr>
            <a:spLocks noGrp="1" noChangeArrowheads="1"/>
          </p:cNvSpPr>
          <p:nvPr>
            <p:ph type="body" sz="half" idx="1"/>
          </p:nvPr>
        </p:nvSpPr>
        <p:spPr>
          <a:xfrm>
            <a:off x="228600" y="773113"/>
            <a:ext cx="8709025" cy="585787"/>
          </a:xfrm>
          <a:solidFill>
            <a:schemeClr val="tx1"/>
          </a:solidFill>
        </p:spPr>
        <p:txBody>
          <a:bodyPr/>
          <a:lstStyle/>
          <a:p>
            <a:pPr marL="266700" indent="-266700" eaLnBrk="1" hangingPunct="1">
              <a:spcBef>
                <a:spcPct val="0"/>
              </a:spcBef>
              <a:buClr>
                <a:srgbClr val="0070C0"/>
              </a:buClr>
            </a:pPr>
            <a:r>
              <a:rPr lang="zh-CN" altLang="en-US" sz="3200">
                <a:solidFill>
                  <a:schemeClr val="bg1"/>
                </a:solidFill>
                <a:latin typeface="宋体" panose="02010600030101010101" pitchFamily="2" charset="-122"/>
              </a:rPr>
              <a:t>图形结构：</a:t>
            </a:r>
            <a:r>
              <a:rPr lang="zh-CN" altLang="en-US" sz="3200">
                <a:solidFill>
                  <a:schemeClr val="bg1"/>
                </a:solidFill>
              </a:rPr>
              <a:t>地铁线路图</a:t>
            </a:r>
            <a:r>
              <a:rPr lang="zh-CN" altLang="en-US" sz="3200">
                <a:solidFill>
                  <a:schemeClr val="bg1"/>
                </a:solidFill>
                <a:latin typeface="宋体" panose="02010600030101010101" pitchFamily="2" charset="-122"/>
              </a:rPr>
              <a:t>。</a:t>
            </a:r>
          </a:p>
        </p:txBody>
      </p:sp>
      <p:sp>
        <p:nvSpPr>
          <p:cNvPr id="26" name="Rectangle 5"/>
          <p:cNvSpPr>
            <a:spLocks noChangeArrowheads="1"/>
          </p:cNvSpPr>
          <p:nvPr/>
        </p:nvSpPr>
        <p:spPr bwMode="auto">
          <a:xfrm>
            <a:off x="206375" y="5768975"/>
            <a:ext cx="8640763" cy="504825"/>
          </a:xfrm>
          <a:prstGeom prst="rect">
            <a:avLst/>
          </a:prstGeom>
          <a:solidFill>
            <a:schemeClr val="bg1"/>
          </a:solidFill>
          <a:ln w="12700" cap="sq">
            <a:solidFill>
              <a:schemeClr val="tx1"/>
            </a:solidFill>
            <a:miter lim="800000"/>
            <a:headEnd/>
            <a:tailEnd/>
          </a:ln>
        </p:spPr>
        <p:txBody>
          <a:bodyPr wrap="none"/>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buNone/>
            </a:pPr>
            <a:r>
              <a:rPr lang="zh-CN" altLang="en-US" sz="2800">
                <a:solidFill>
                  <a:srgbClr val="FFFFFF"/>
                </a:solidFill>
                <a:latin typeface="Times New Roman" panose="02020603050405020304" pitchFamily="18" charset="0"/>
              </a:rPr>
              <a:t>地铁站之间的连接关系是一种</a:t>
            </a:r>
            <a:r>
              <a:rPr lang="zh-CN" altLang="en-US" sz="2800">
                <a:latin typeface="Times New Roman" panose="02020603050405020304" pitchFamily="18" charset="0"/>
              </a:rPr>
              <a:t>图型结构</a:t>
            </a:r>
            <a:r>
              <a:rPr lang="zh-CN" altLang="en-US" sz="2800">
                <a:solidFill>
                  <a:srgbClr val="FFFFFF"/>
                </a:solidFill>
                <a:latin typeface="Times New Roman" panose="02020603050405020304" pitchFamily="18" charset="0"/>
              </a:rPr>
              <a:t>关系</a:t>
            </a:r>
          </a:p>
        </p:txBody>
      </p:sp>
      <p:sp>
        <p:nvSpPr>
          <p:cNvPr id="27" name="Rectangle 6"/>
          <p:cNvSpPr>
            <a:spLocks noChangeArrowheads="1"/>
          </p:cNvSpPr>
          <p:nvPr/>
        </p:nvSpPr>
        <p:spPr bwMode="auto">
          <a:xfrm>
            <a:off x="206375" y="6281738"/>
            <a:ext cx="8640763" cy="433387"/>
          </a:xfrm>
          <a:prstGeom prst="rect">
            <a:avLst/>
          </a:prstGeom>
          <a:solidFill>
            <a:schemeClr val="bg1"/>
          </a:solidFill>
          <a:ln w="12700" cap="sq">
            <a:solidFill>
              <a:schemeClr val="tx1"/>
            </a:solidFill>
            <a:miter lim="800000"/>
            <a:headEnd/>
            <a:tailEnd/>
          </a:ln>
        </p:spPr>
        <p:txBody>
          <a:bodyPr wrap="none"/>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buNone/>
            </a:pPr>
            <a:r>
              <a:rPr lang="zh-CN" altLang="en-US" sz="2600">
                <a:solidFill>
                  <a:srgbClr val="00FF00"/>
                </a:solidFill>
                <a:latin typeface="Times New Roman" panose="02020603050405020304" pitchFamily="18" charset="0"/>
              </a:rPr>
              <a:t>图型结构</a:t>
            </a:r>
            <a:r>
              <a:rPr lang="zh-CN" altLang="en-US" sz="2600">
                <a:solidFill>
                  <a:srgbClr val="FFFFFF"/>
                </a:solidFill>
                <a:latin typeface="Times New Roman" panose="02020603050405020304" pitchFamily="18" charset="0"/>
              </a:rPr>
              <a:t>关系是对地铁站之间的连接关系的一种抽象表示</a:t>
            </a:r>
          </a:p>
        </p:txBody>
      </p:sp>
      <p:sp>
        <p:nvSpPr>
          <p:cNvPr id="8" name="矩形 7"/>
          <p:cNvSpPr>
            <a:spLocks noChangeArrowheads="1"/>
          </p:cNvSpPr>
          <p:nvPr/>
        </p:nvSpPr>
        <p:spPr bwMode="auto">
          <a:xfrm>
            <a:off x="2016125" y="1943100"/>
            <a:ext cx="5256213" cy="255587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spcBef>
                <a:spcPts val="600"/>
              </a:spcBef>
              <a:buClrTx/>
              <a:buSzTx/>
              <a:buFontTx/>
              <a:buNone/>
            </a:pPr>
            <a:r>
              <a:rPr lang="zh-CN" altLang="en-US" sz="2800">
                <a:latin typeface="Times New Roman" panose="02020603050405020304" pitchFamily="18" charset="0"/>
              </a:rPr>
              <a:t>定义地铁图中的操作：</a:t>
            </a:r>
          </a:p>
          <a:p>
            <a:pPr lvl="1" algn="l" eaLnBrk="1" hangingPunct="1">
              <a:spcBef>
                <a:spcPts val="600"/>
              </a:spcBef>
              <a:buClrTx/>
              <a:buSzPct val="85000"/>
              <a:buFont typeface="Wingdings" panose="05000000000000000000" pitchFamily="2" charset="2"/>
              <a:buChar char="l"/>
            </a:pPr>
            <a:r>
              <a:rPr lang="zh-CN" altLang="en-US" sz="2800">
                <a:solidFill>
                  <a:srgbClr val="FFFF00"/>
                </a:solidFill>
                <a:latin typeface="Times New Roman" panose="02020603050405020304" pitchFamily="18" charset="0"/>
              </a:rPr>
              <a:t> 查询地铁站</a:t>
            </a:r>
          </a:p>
          <a:p>
            <a:pPr lvl="1" algn="l" eaLnBrk="1" hangingPunct="1">
              <a:spcBef>
                <a:spcPts val="600"/>
              </a:spcBef>
              <a:buClrTx/>
              <a:buSzPct val="85000"/>
              <a:buFont typeface="Wingdings" panose="05000000000000000000" pitchFamily="2" charset="2"/>
              <a:buChar char="l"/>
            </a:pPr>
            <a:r>
              <a:rPr lang="zh-CN" altLang="en-US" sz="2800">
                <a:solidFill>
                  <a:srgbClr val="FFFF00"/>
                </a:solidFill>
                <a:latin typeface="Times New Roman" panose="02020603050405020304" pitchFamily="18" charset="0"/>
              </a:rPr>
              <a:t> </a:t>
            </a:r>
            <a:r>
              <a:rPr lang="zh-CN" altLang="en-US" sz="2800" u="sng">
                <a:solidFill>
                  <a:srgbClr val="FFFF00"/>
                </a:solidFill>
                <a:latin typeface="Times New Roman" panose="02020603050405020304" pitchFamily="18" charset="0"/>
              </a:rPr>
              <a:t>规划乘车路线</a:t>
            </a:r>
          </a:p>
          <a:p>
            <a:pPr lvl="1" algn="l" eaLnBrk="1" hangingPunct="1">
              <a:spcBef>
                <a:spcPts val="600"/>
              </a:spcBef>
              <a:buClrTx/>
              <a:buSzPct val="85000"/>
              <a:buFont typeface="Wingdings" panose="05000000000000000000" pitchFamily="2" charset="2"/>
              <a:buChar char="l"/>
            </a:pPr>
            <a:r>
              <a:rPr lang="zh-CN" altLang="en-US" sz="2800">
                <a:solidFill>
                  <a:srgbClr val="FFFF00"/>
                </a:solidFill>
                <a:latin typeface="Times New Roman" panose="02020603050405020304" pitchFamily="18" charset="0"/>
              </a:rPr>
              <a:t> 增加地铁站</a:t>
            </a:r>
          </a:p>
          <a:p>
            <a:pPr lvl="1" algn="l" eaLnBrk="1" hangingPunct="1">
              <a:spcBef>
                <a:spcPts val="600"/>
              </a:spcBef>
              <a:buClrTx/>
              <a:buSzPct val="85000"/>
              <a:buFont typeface="Wingdings" panose="05000000000000000000" pitchFamily="2" charset="2"/>
              <a:buChar char="l"/>
            </a:pPr>
            <a:r>
              <a:rPr lang="zh-CN" altLang="en-US" sz="2800">
                <a:solidFill>
                  <a:srgbClr val="FFFF00"/>
                </a:solidFill>
                <a:latin typeface="Times New Roman" panose="02020603050405020304" pitchFamily="18" charset="0"/>
              </a:rPr>
              <a:t> 关闭地铁站</a:t>
            </a:r>
            <a:r>
              <a:rPr lang="en-US" altLang="zh-CN" sz="2800">
                <a:solidFill>
                  <a:srgbClr val="FFFF00"/>
                </a:solidFill>
                <a:latin typeface="Times New Roman" panose="02020603050405020304" pitchFamily="18" charset="0"/>
              </a:rPr>
              <a:t>…</a:t>
            </a:r>
          </a:p>
        </p:txBody>
      </p:sp>
    </p:spTree>
    <p:extLst>
      <p:ext uri="{BB962C8B-B14F-4D97-AF65-F5344CB8AC3E}">
        <p14:creationId xmlns:p14="http://schemas.microsoft.com/office/powerpoint/2010/main" val="405928888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27" grpId="0" animBg="1" autoUpdateAnimBg="0"/>
      <p:bldP spid="8"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3BA5D103-96F3-4D31-9CEA-36F70760696A}"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23</a:t>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39940" name="Rectangle 3"/>
          <p:cNvSpPr>
            <a:spLocks noGrp="1" noChangeArrowheads="1"/>
          </p:cNvSpPr>
          <p:nvPr>
            <p:ph type="body" sz="half" idx="1"/>
          </p:nvPr>
        </p:nvSpPr>
        <p:spPr>
          <a:xfrm>
            <a:off x="319088" y="773113"/>
            <a:ext cx="8574087" cy="5356225"/>
          </a:xfrm>
        </p:spPr>
        <p:txBody>
          <a:bodyPr/>
          <a:lstStyle/>
          <a:p>
            <a:pPr marL="266700" indent="-266700" eaLnBrk="1" hangingPunct="1">
              <a:lnSpc>
                <a:spcPct val="120000"/>
              </a:lnSpc>
              <a:spcBef>
                <a:spcPts val="600"/>
              </a:spcBef>
              <a:buClrTx/>
              <a:buSzTx/>
            </a:pPr>
            <a:r>
              <a:rPr lang="zh-CN" altLang="en-US" sz="3200" dirty="0">
                <a:solidFill>
                  <a:srgbClr val="FFFF66"/>
                </a:solidFill>
                <a:latin typeface="宋体" panose="02010600030101010101" pitchFamily="2" charset="-122"/>
              </a:rPr>
              <a:t>小结</a:t>
            </a:r>
          </a:p>
          <a:p>
            <a:pPr marL="266700" indent="-266700" eaLnBrk="1" hangingPunct="1">
              <a:lnSpc>
                <a:spcPct val="120000"/>
              </a:lnSpc>
              <a:spcBef>
                <a:spcPts val="600"/>
              </a:spcBef>
              <a:buClrTx/>
              <a:buSzTx/>
              <a:buFont typeface="Wingdings" panose="05000000000000000000" pitchFamily="2" charset="2"/>
              <a:buNone/>
            </a:pPr>
            <a:r>
              <a:rPr lang="en-US" altLang="zh-CN" sz="3200" dirty="0"/>
              <a:t>	</a:t>
            </a:r>
            <a:r>
              <a:rPr lang="zh-CN" altLang="en-US" dirty="0">
                <a:solidFill>
                  <a:schemeClr val="tx1"/>
                </a:solidFill>
              </a:rPr>
              <a:t>不同的“</a:t>
            </a:r>
            <a:r>
              <a:rPr lang="zh-CN" altLang="en-US" dirty="0">
                <a:solidFill>
                  <a:srgbClr val="00FFFF"/>
                </a:solidFill>
              </a:rPr>
              <a:t>关系</a:t>
            </a:r>
            <a:r>
              <a:rPr lang="zh-CN" altLang="en-US" dirty="0">
                <a:solidFill>
                  <a:schemeClr val="tx1"/>
                </a:solidFill>
              </a:rPr>
              <a:t>”构成不同的“</a:t>
            </a:r>
            <a:r>
              <a:rPr lang="zh-CN" altLang="en-US" dirty="0">
                <a:solidFill>
                  <a:srgbClr val="00FFFF"/>
                </a:solidFill>
              </a:rPr>
              <a:t>数据结构</a:t>
            </a:r>
            <a:r>
              <a:rPr lang="zh-CN" altLang="en-US" dirty="0">
                <a:solidFill>
                  <a:schemeClr val="tx1"/>
                </a:solidFill>
              </a:rPr>
              <a:t>”。</a:t>
            </a:r>
            <a:endParaRPr lang="en-US" altLang="zh-CN" dirty="0">
              <a:solidFill>
                <a:schemeClr val="tx1"/>
              </a:solidFill>
            </a:endParaRPr>
          </a:p>
          <a:p>
            <a:pPr marL="266700" indent="-266700" eaLnBrk="1" hangingPunct="1">
              <a:lnSpc>
                <a:spcPct val="120000"/>
              </a:lnSpc>
              <a:spcBef>
                <a:spcPts val="600"/>
              </a:spcBef>
              <a:buClrTx/>
              <a:buSzTx/>
              <a:buFont typeface="Wingdings" panose="05000000000000000000" pitchFamily="2" charset="2"/>
              <a:buNone/>
            </a:pPr>
            <a:r>
              <a:rPr lang="en-US" altLang="zh-CN" dirty="0"/>
              <a:t>	</a:t>
            </a:r>
            <a:r>
              <a:rPr lang="zh-CN" altLang="en-US" dirty="0"/>
              <a:t>这些</a:t>
            </a:r>
            <a:r>
              <a:rPr lang="zh-CN" altLang="en-US" dirty="0">
                <a:solidFill>
                  <a:srgbClr val="00FFFF"/>
                </a:solidFill>
              </a:rPr>
              <a:t>关系</a:t>
            </a:r>
            <a:r>
              <a:rPr lang="zh-CN" altLang="en-US" dirty="0"/>
              <a:t>称为</a:t>
            </a:r>
            <a:r>
              <a:rPr lang="zh-CN" altLang="en-US" dirty="0">
                <a:solidFill>
                  <a:schemeClr val="tx1"/>
                </a:solidFill>
              </a:rPr>
              <a:t>数据的逻辑结构。</a:t>
            </a:r>
            <a:endParaRPr lang="en-US" altLang="zh-CN" dirty="0">
              <a:solidFill>
                <a:schemeClr val="tx1"/>
              </a:solidFill>
            </a:endParaRPr>
          </a:p>
          <a:p>
            <a:pPr marL="266700" indent="-266700" eaLnBrk="1" hangingPunct="1">
              <a:lnSpc>
                <a:spcPct val="120000"/>
              </a:lnSpc>
              <a:spcBef>
                <a:spcPts val="600"/>
              </a:spcBef>
              <a:buClrTx/>
              <a:buSzTx/>
              <a:buNone/>
            </a:pPr>
            <a:r>
              <a:rPr lang="en-US" altLang="zh-CN" dirty="0">
                <a:solidFill>
                  <a:schemeClr val="tx1"/>
                </a:solidFill>
              </a:rPr>
              <a:t>  </a:t>
            </a:r>
            <a:r>
              <a:rPr lang="zh-CN" altLang="en-US" dirty="0">
                <a:solidFill>
                  <a:schemeClr val="tx1"/>
                </a:solidFill>
              </a:rPr>
              <a:t>围绕“</a:t>
            </a:r>
            <a:r>
              <a:rPr lang="zh-CN" altLang="en-US" dirty="0">
                <a:solidFill>
                  <a:srgbClr val="00FF00"/>
                </a:solidFill>
              </a:rPr>
              <a:t>逻辑结构</a:t>
            </a:r>
            <a:r>
              <a:rPr lang="zh-CN" altLang="en-US" dirty="0">
                <a:solidFill>
                  <a:schemeClr val="tx1"/>
                </a:solidFill>
              </a:rPr>
              <a:t>”，可以定义基于“</a:t>
            </a:r>
            <a:r>
              <a:rPr lang="zh-CN" altLang="en-US" dirty="0">
                <a:solidFill>
                  <a:srgbClr val="00FF00"/>
                </a:solidFill>
              </a:rPr>
              <a:t>逻辑结构</a:t>
            </a:r>
            <a:r>
              <a:rPr lang="zh-CN" altLang="en-US" dirty="0">
                <a:solidFill>
                  <a:schemeClr val="tx1"/>
                </a:solidFill>
              </a:rPr>
              <a:t>”的各种“基本操作”，也就是设计相应的</a:t>
            </a:r>
            <a:r>
              <a:rPr lang="zh-CN" altLang="en-US" dirty="0">
                <a:solidFill>
                  <a:srgbClr val="00FF00"/>
                </a:solidFill>
              </a:rPr>
              <a:t>算法，</a:t>
            </a:r>
            <a:r>
              <a:rPr lang="zh-CN" altLang="en-US" dirty="0">
                <a:solidFill>
                  <a:schemeClr val="tx1"/>
                </a:solidFill>
              </a:rPr>
              <a:t>形成“</a:t>
            </a:r>
            <a:r>
              <a:rPr lang="zh-CN" altLang="en-US" dirty="0">
                <a:solidFill>
                  <a:srgbClr val="00FFFF"/>
                </a:solidFill>
              </a:rPr>
              <a:t>公用操作集</a:t>
            </a:r>
            <a:r>
              <a:rPr lang="zh-CN" altLang="en-US" dirty="0">
                <a:solidFill>
                  <a:schemeClr val="tx1"/>
                </a:solidFill>
              </a:rPr>
              <a:t>”</a:t>
            </a:r>
            <a:r>
              <a:rPr lang="zh-CN" altLang="en-US" dirty="0">
                <a:solidFill>
                  <a:srgbClr val="00FF00"/>
                </a:solidFill>
              </a:rPr>
              <a:t>。</a:t>
            </a:r>
          </a:p>
        </p:txBody>
      </p:sp>
      <p:sp>
        <p:nvSpPr>
          <p:cNvPr id="3" name="标题 2">
            <a:extLst>
              <a:ext uri="{FF2B5EF4-FFF2-40B4-BE49-F238E27FC236}">
                <a16:creationId xmlns:a16="http://schemas.microsoft.com/office/drawing/2014/main" id="{10752EE8-394F-4C3A-A3DF-C3EC9E936C50}"/>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2210842381"/>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0A0B7-80F1-481C-A2C0-CC9C34D06EF7}"/>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
        <p:nvSpPr>
          <p:cNvPr id="4" name="灯片编号占位符 3">
            <a:extLst>
              <a:ext uri="{FF2B5EF4-FFF2-40B4-BE49-F238E27FC236}">
                <a16:creationId xmlns:a16="http://schemas.microsoft.com/office/drawing/2014/main" id="{292ABB3C-5CD5-4609-854E-A3615411758A}"/>
              </a:ext>
            </a:extLst>
          </p:cNvPr>
          <p:cNvSpPr>
            <a:spLocks noGrp="1"/>
          </p:cNvSpPr>
          <p:nvPr>
            <p:ph type="sldNum" sz="quarter" idx="11"/>
          </p:nvPr>
        </p:nvSpPr>
        <p:spPr/>
        <p:txBody>
          <a:bodyPr/>
          <a:lstStyle/>
          <a:p>
            <a:pPr>
              <a:defRPr/>
            </a:pPr>
            <a:r>
              <a:rPr lang="zh-CN" altLang="en-US"/>
              <a:t>第 </a:t>
            </a:r>
            <a:fld id="{0853A661-976A-40DB-9924-3583959DD398}" type="slidenum">
              <a:rPr lang="zh-CN" altLang="en-US" b="1" smtClean="0">
                <a:solidFill>
                  <a:srgbClr val="66CCFF"/>
                </a:solidFill>
              </a:rPr>
              <a:pPr>
                <a:defRPr/>
              </a:pPr>
              <a:t>24</a:t>
            </a:fld>
            <a:r>
              <a:rPr lang="en-US" altLang="zh-CN" b="1"/>
              <a:t> </a:t>
            </a:r>
            <a:r>
              <a:rPr lang="zh-CN" altLang="en-US"/>
              <a:t>页</a:t>
            </a:r>
            <a:endParaRPr lang="zh-CN" altLang="en-US" sz="1800">
              <a:latin typeface="+mn-lt"/>
            </a:endParaRPr>
          </a:p>
        </p:txBody>
      </p:sp>
      <p:sp>
        <p:nvSpPr>
          <p:cNvPr id="5" name="Rectangle 2">
            <a:extLst>
              <a:ext uri="{FF2B5EF4-FFF2-40B4-BE49-F238E27FC236}">
                <a16:creationId xmlns:a16="http://schemas.microsoft.com/office/drawing/2014/main" id="{1D71584A-028C-4EAE-BC9A-9592A4625B25}"/>
              </a:ext>
            </a:extLst>
          </p:cNvPr>
          <p:cNvSpPr txBox="1">
            <a:spLocks noChangeArrowheads="1"/>
          </p:cNvSpPr>
          <p:nvPr/>
        </p:nvSpPr>
        <p:spPr bwMode="auto">
          <a:xfrm>
            <a:off x="-1864986" y="801604"/>
            <a:ext cx="9361040" cy="592303"/>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pPr>
              <a:buClrTx/>
              <a:buFontTx/>
            </a:pPr>
            <a:r>
              <a:rPr lang="zh-CN" altLang="en-US" i="0" kern="0" dirty="0">
                <a:solidFill>
                  <a:srgbClr val="FFFF00"/>
                </a:solidFill>
                <a:ea typeface="仿宋_GB2312" pitchFamily="49" charset="-122"/>
              </a:rPr>
              <a:t>数据结构</a:t>
            </a:r>
            <a:r>
              <a:rPr lang="zh-CN" altLang="en-US" i="0" kern="0" dirty="0">
                <a:ea typeface="仿宋_GB2312" pitchFamily="49" charset="-122"/>
              </a:rPr>
              <a:t>是数据的</a:t>
            </a:r>
            <a:r>
              <a:rPr lang="zh-CN" altLang="en-US" i="0" kern="0" dirty="0">
                <a:solidFill>
                  <a:srgbClr val="00FF00"/>
                </a:solidFill>
                <a:ea typeface="仿宋_GB2312" pitchFamily="49" charset="-122"/>
              </a:rPr>
              <a:t>组织形式</a:t>
            </a:r>
          </a:p>
        </p:txBody>
      </p:sp>
      <p:sp>
        <p:nvSpPr>
          <p:cNvPr id="6" name="Rectangle 3">
            <a:extLst>
              <a:ext uri="{FF2B5EF4-FFF2-40B4-BE49-F238E27FC236}">
                <a16:creationId xmlns:a16="http://schemas.microsoft.com/office/drawing/2014/main" id="{4DA5867B-59A5-4A18-85D0-4D11104FBD0E}"/>
              </a:ext>
            </a:extLst>
          </p:cNvPr>
          <p:cNvSpPr txBox="1">
            <a:spLocks noChangeArrowheads="1"/>
          </p:cNvSpPr>
          <p:nvPr/>
        </p:nvSpPr>
        <p:spPr bwMode="auto">
          <a:xfrm>
            <a:off x="258936" y="1619005"/>
            <a:ext cx="8922596" cy="23050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pPr>
              <a:lnSpc>
                <a:spcPct val="110000"/>
              </a:lnSpc>
            </a:pPr>
            <a:r>
              <a:rPr lang="zh-CN" altLang="en-US" sz="3200" dirty="0">
                <a:solidFill>
                  <a:schemeClr val="tx1"/>
                </a:solidFill>
              </a:rPr>
              <a:t>数据元素间的</a:t>
            </a:r>
            <a:r>
              <a:rPr lang="zh-CN" altLang="en-US" sz="3200" kern="0" dirty="0">
                <a:solidFill>
                  <a:srgbClr val="00FFFF"/>
                </a:solidFill>
              </a:rPr>
              <a:t>逻辑关系</a:t>
            </a:r>
            <a:r>
              <a:rPr lang="zh-CN" altLang="en-US" sz="3200" kern="0" dirty="0">
                <a:solidFill>
                  <a:schemeClr val="tx1"/>
                </a:solidFill>
              </a:rPr>
              <a:t>，</a:t>
            </a:r>
            <a:r>
              <a:rPr lang="zh-CN" altLang="en-US" sz="3200" dirty="0">
                <a:solidFill>
                  <a:schemeClr val="tx1"/>
                </a:solidFill>
              </a:rPr>
              <a:t>即数据的</a:t>
            </a:r>
            <a:r>
              <a:rPr lang="zh-CN" altLang="en-US" sz="3200" kern="0" dirty="0"/>
              <a:t>逻辑结构</a:t>
            </a:r>
            <a:r>
              <a:rPr lang="zh-CN" altLang="en-US" sz="3200" kern="0" dirty="0">
                <a:solidFill>
                  <a:schemeClr val="tx1"/>
                </a:solidFill>
              </a:rPr>
              <a:t>；</a:t>
            </a:r>
          </a:p>
          <a:p>
            <a:pPr>
              <a:lnSpc>
                <a:spcPct val="110000"/>
              </a:lnSpc>
            </a:pPr>
            <a:r>
              <a:rPr lang="zh-CN" altLang="en-US" sz="3200" dirty="0">
                <a:solidFill>
                  <a:srgbClr val="00FF00"/>
                </a:solidFill>
              </a:rPr>
              <a:t>数据的运算</a:t>
            </a:r>
            <a:r>
              <a:rPr lang="zh-CN" altLang="en-US" sz="3200" dirty="0">
                <a:solidFill>
                  <a:schemeClr val="tx1"/>
                </a:solidFill>
              </a:rPr>
              <a:t>，即对数据元素施加的</a:t>
            </a:r>
            <a:r>
              <a:rPr lang="zh-CN" altLang="en-US" sz="3200" kern="0" dirty="0">
                <a:solidFill>
                  <a:srgbClr val="00FFFF"/>
                </a:solidFill>
              </a:rPr>
              <a:t>操作</a:t>
            </a:r>
            <a:r>
              <a:rPr lang="zh-CN" altLang="en-US" sz="3200" kern="0" dirty="0">
                <a:solidFill>
                  <a:schemeClr val="tx1"/>
                </a:solidFill>
              </a:rPr>
              <a:t>；</a:t>
            </a:r>
            <a:endParaRPr lang="en-US" altLang="zh-CN" sz="3200" kern="0" dirty="0">
              <a:solidFill>
                <a:srgbClr val="00FFFF"/>
              </a:solidFill>
            </a:endParaRPr>
          </a:p>
          <a:p>
            <a:pPr>
              <a:lnSpc>
                <a:spcPct val="110000"/>
              </a:lnSpc>
            </a:pPr>
            <a:r>
              <a:rPr lang="zh-CN" altLang="en-US" sz="3200" kern="0" dirty="0">
                <a:solidFill>
                  <a:schemeClr val="tx1"/>
                </a:solidFill>
              </a:rPr>
              <a:t>数据元素及其关系在计算机存储内的表示，即数据的</a:t>
            </a:r>
            <a:r>
              <a:rPr lang="zh-CN" altLang="en-US" sz="3200" kern="0" dirty="0">
                <a:solidFill>
                  <a:srgbClr val="FFC000"/>
                </a:solidFill>
              </a:rPr>
              <a:t>物理结构</a:t>
            </a:r>
            <a:r>
              <a:rPr lang="zh-CN" altLang="en-US" sz="3200" kern="0" dirty="0">
                <a:solidFill>
                  <a:schemeClr val="accent2"/>
                </a:solidFill>
              </a:rPr>
              <a:t>。</a:t>
            </a:r>
            <a:endParaRPr lang="zh-CN" altLang="en-US" sz="3200" kern="0" dirty="0"/>
          </a:p>
        </p:txBody>
      </p:sp>
      <p:sp>
        <p:nvSpPr>
          <p:cNvPr id="9" name="Text Box 5">
            <a:extLst>
              <a:ext uri="{FF2B5EF4-FFF2-40B4-BE49-F238E27FC236}">
                <a16:creationId xmlns:a16="http://schemas.microsoft.com/office/drawing/2014/main" id="{E7399624-1B46-4EE7-9605-63D32344B7C9}"/>
              </a:ext>
            </a:extLst>
          </p:cNvPr>
          <p:cNvSpPr txBox="1">
            <a:spLocks noChangeArrowheads="1"/>
          </p:cNvSpPr>
          <p:nvPr/>
        </p:nvSpPr>
        <p:spPr bwMode="auto">
          <a:xfrm>
            <a:off x="1039709" y="5707605"/>
            <a:ext cx="866749" cy="508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pPr algn="ctr"/>
            <a:r>
              <a:rPr lang="zh-CN" altLang="en-US" sz="2600" b="1" dirty="0">
                <a:ea typeface="仿宋_GB2312" pitchFamily="49" charset="-122"/>
              </a:rPr>
              <a:t>用户</a:t>
            </a:r>
            <a:endParaRPr lang="en-US" altLang="zh-CN" sz="2600" b="1" dirty="0">
              <a:ea typeface="仿宋_GB2312" pitchFamily="49" charset="-122"/>
            </a:endParaRPr>
          </a:p>
        </p:txBody>
      </p:sp>
      <p:grpSp>
        <p:nvGrpSpPr>
          <p:cNvPr id="24" name="组合 23">
            <a:extLst>
              <a:ext uri="{FF2B5EF4-FFF2-40B4-BE49-F238E27FC236}">
                <a16:creationId xmlns:a16="http://schemas.microsoft.com/office/drawing/2014/main" id="{6E5C39EE-68B4-4C41-8E81-9AEAA46F104C}"/>
              </a:ext>
            </a:extLst>
          </p:cNvPr>
          <p:cNvGrpSpPr/>
          <p:nvPr/>
        </p:nvGrpSpPr>
        <p:grpSpPr>
          <a:xfrm>
            <a:off x="2063556" y="4374105"/>
            <a:ext cx="3141965" cy="1849755"/>
            <a:chOff x="2063556" y="4374105"/>
            <a:chExt cx="3141965" cy="1849755"/>
          </a:xfrm>
        </p:grpSpPr>
        <p:sp>
          <p:nvSpPr>
            <p:cNvPr id="17" name="Text Box 13">
              <a:extLst>
                <a:ext uri="{FF2B5EF4-FFF2-40B4-BE49-F238E27FC236}">
                  <a16:creationId xmlns:a16="http://schemas.microsoft.com/office/drawing/2014/main" id="{B6D69091-9305-4D52-8D07-5D3708D13306}"/>
                </a:ext>
              </a:extLst>
            </p:cNvPr>
            <p:cNvSpPr txBox="1">
              <a:spLocks noChangeArrowheads="1"/>
            </p:cNvSpPr>
            <p:nvPr/>
          </p:nvSpPr>
          <p:spPr bwMode="auto">
            <a:xfrm>
              <a:off x="4356829" y="5056730"/>
              <a:ext cx="84869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00" b="1" dirty="0">
                  <a:solidFill>
                    <a:schemeClr val="tx2"/>
                  </a:solidFill>
                  <a:ea typeface="仿宋_GB2312" pitchFamily="49" charset="-122"/>
                </a:rPr>
                <a:t>访问</a:t>
              </a:r>
              <a:endParaRPr lang="en-US" altLang="zh-CN" sz="2600" b="1" dirty="0">
                <a:ea typeface="仿宋_GB2312" pitchFamily="49" charset="-122"/>
              </a:endParaRPr>
            </a:p>
          </p:txBody>
        </p:sp>
        <p:grpSp>
          <p:nvGrpSpPr>
            <p:cNvPr id="22" name="组合 21">
              <a:extLst>
                <a:ext uri="{FF2B5EF4-FFF2-40B4-BE49-F238E27FC236}">
                  <a16:creationId xmlns:a16="http://schemas.microsoft.com/office/drawing/2014/main" id="{4F1ED933-09F3-4681-8AD5-C92B21FE9BD9}"/>
                </a:ext>
              </a:extLst>
            </p:cNvPr>
            <p:cNvGrpSpPr/>
            <p:nvPr/>
          </p:nvGrpSpPr>
          <p:grpSpPr>
            <a:xfrm>
              <a:off x="2063556" y="4374105"/>
              <a:ext cx="2968615" cy="1849755"/>
              <a:chOff x="2063556" y="4374105"/>
              <a:chExt cx="2968615" cy="1849755"/>
            </a:xfrm>
          </p:grpSpPr>
          <p:grpSp>
            <p:nvGrpSpPr>
              <p:cNvPr id="7" name="组合 6">
                <a:extLst>
                  <a:ext uri="{FF2B5EF4-FFF2-40B4-BE49-F238E27FC236}">
                    <a16:creationId xmlns:a16="http://schemas.microsoft.com/office/drawing/2014/main" id="{32726DC8-2667-4B60-9ABD-58D0CE2AAB8C}"/>
                  </a:ext>
                </a:extLst>
              </p:cNvPr>
              <p:cNvGrpSpPr/>
              <p:nvPr/>
            </p:nvGrpSpPr>
            <p:grpSpPr>
              <a:xfrm>
                <a:off x="2144814" y="4374105"/>
                <a:ext cx="2887357" cy="1849755"/>
                <a:chOff x="2144814" y="4374105"/>
                <a:chExt cx="2887357" cy="1849755"/>
              </a:xfrm>
            </p:grpSpPr>
            <p:sp>
              <p:nvSpPr>
                <p:cNvPr id="12" name="AutoShape 8">
                  <a:extLst>
                    <a:ext uri="{FF2B5EF4-FFF2-40B4-BE49-F238E27FC236}">
                      <a16:creationId xmlns:a16="http://schemas.microsoft.com/office/drawing/2014/main" id="{F4C6FCE9-3CF1-4C75-A18D-986A0800C00D}"/>
                    </a:ext>
                  </a:extLst>
                </p:cNvPr>
                <p:cNvSpPr>
                  <a:spLocks noChangeArrowheads="1"/>
                </p:cNvSpPr>
                <p:nvPr/>
              </p:nvSpPr>
              <p:spPr bwMode="auto">
                <a:xfrm>
                  <a:off x="2144814" y="5888580"/>
                  <a:ext cx="901058" cy="142875"/>
                </a:xfrm>
                <a:prstGeom prst="rightArrow">
                  <a:avLst>
                    <a:gd name="adj1" fmla="val 50000"/>
                    <a:gd name="adj2" fmla="val 13861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组合 2">
                  <a:extLst>
                    <a:ext uri="{FF2B5EF4-FFF2-40B4-BE49-F238E27FC236}">
                      <a16:creationId xmlns:a16="http://schemas.microsoft.com/office/drawing/2014/main" id="{86BA8878-3115-43E6-9D36-A813A51AB453}"/>
                    </a:ext>
                  </a:extLst>
                </p:cNvPr>
                <p:cNvGrpSpPr/>
                <p:nvPr/>
              </p:nvGrpSpPr>
              <p:grpSpPr>
                <a:xfrm>
                  <a:off x="3132088" y="4374105"/>
                  <a:ext cx="1900083" cy="1849755"/>
                  <a:chOff x="3132088" y="4374105"/>
                  <a:chExt cx="1900083" cy="1849755"/>
                </a:xfrm>
              </p:grpSpPr>
              <p:sp>
                <p:nvSpPr>
                  <p:cNvPr id="8" name="Text Box 4">
                    <a:extLst>
                      <a:ext uri="{FF2B5EF4-FFF2-40B4-BE49-F238E27FC236}">
                        <a16:creationId xmlns:a16="http://schemas.microsoft.com/office/drawing/2014/main" id="{76D60492-1EA7-40A1-8DF7-7EADDDB66752}"/>
                      </a:ext>
                    </a:extLst>
                  </p:cNvPr>
                  <p:cNvSpPr txBox="1">
                    <a:spLocks noChangeArrowheads="1"/>
                  </p:cNvSpPr>
                  <p:nvPr/>
                </p:nvSpPr>
                <p:spPr bwMode="auto">
                  <a:xfrm>
                    <a:off x="3175884" y="4374105"/>
                    <a:ext cx="1856287" cy="508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r>
                      <a:rPr lang="zh-CN" altLang="en-US" sz="2600" b="1" dirty="0">
                        <a:solidFill>
                          <a:srgbClr val="FF6600"/>
                        </a:solidFill>
                        <a:ea typeface="仿宋_GB2312" pitchFamily="49" charset="-122"/>
                      </a:rPr>
                      <a:t>逻辑结构</a:t>
                    </a:r>
                    <a:endParaRPr lang="en-US" altLang="zh-CN" sz="2600" b="1" dirty="0">
                      <a:solidFill>
                        <a:srgbClr val="FF6600"/>
                      </a:solidFill>
                      <a:ea typeface="仿宋_GB2312" pitchFamily="49" charset="-122"/>
                    </a:endParaRPr>
                  </a:p>
                </p:txBody>
              </p:sp>
              <p:sp>
                <p:nvSpPr>
                  <p:cNvPr id="11" name="Text Box 7">
                    <a:extLst>
                      <a:ext uri="{FF2B5EF4-FFF2-40B4-BE49-F238E27FC236}">
                        <a16:creationId xmlns:a16="http://schemas.microsoft.com/office/drawing/2014/main" id="{6E01E089-1C2C-486B-B0AE-8DFA355A46EF}"/>
                      </a:ext>
                    </a:extLst>
                  </p:cNvPr>
                  <p:cNvSpPr txBox="1">
                    <a:spLocks noChangeArrowheads="1"/>
                  </p:cNvSpPr>
                  <p:nvPr/>
                </p:nvSpPr>
                <p:spPr bwMode="auto">
                  <a:xfrm>
                    <a:off x="3132088" y="5731417"/>
                    <a:ext cx="1851789" cy="49244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zh-CN" altLang="en-US" sz="2600" b="1" dirty="0">
                        <a:solidFill>
                          <a:srgbClr val="FF6600"/>
                        </a:solidFill>
                        <a:ea typeface="仿宋_GB2312" pitchFamily="49" charset="-122"/>
                      </a:rPr>
                      <a:t>公用操作集</a:t>
                    </a:r>
                  </a:p>
                </p:txBody>
              </p:sp>
              <p:sp>
                <p:nvSpPr>
                  <p:cNvPr id="13" name="AutoShape 9">
                    <a:extLst>
                      <a:ext uri="{FF2B5EF4-FFF2-40B4-BE49-F238E27FC236}">
                        <a16:creationId xmlns:a16="http://schemas.microsoft.com/office/drawing/2014/main" id="{473855B1-9C22-4B41-A8A6-F835F794A8EB}"/>
                      </a:ext>
                    </a:extLst>
                  </p:cNvPr>
                  <p:cNvSpPr>
                    <a:spLocks noChangeArrowheads="1"/>
                  </p:cNvSpPr>
                  <p:nvPr/>
                </p:nvSpPr>
                <p:spPr bwMode="auto">
                  <a:xfrm>
                    <a:off x="4192508" y="4985292"/>
                    <a:ext cx="164321" cy="647700"/>
                  </a:xfrm>
                  <a:prstGeom prst="upArrow">
                    <a:avLst>
                      <a:gd name="adj1" fmla="val 50000"/>
                      <a:gd name="adj2" fmla="val 1120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sp>
            <p:nvSpPr>
              <p:cNvPr id="18" name="Text Box 14">
                <a:extLst>
                  <a:ext uri="{FF2B5EF4-FFF2-40B4-BE49-F238E27FC236}">
                    <a16:creationId xmlns:a16="http://schemas.microsoft.com/office/drawing/2014/main" id="{EA5AA961-3D4C-4006-AD59-BC76334E87CB}"/>
                  </a:ext>
                </a:extLst>
              </p:cNvPr>
              <p:cNvSpPr txBox="1">
                <a:spLocks noChangeArrowheads="1"/>
              </p:cNvSpPr>
              <p:nvPr/>
            </p:nvSpPr>
            <p:spPr bwMode="auto">
              <a:xfrm>
                <a:off x="2063556" y="5309142"/>
                <a:ext cx="84869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00" b="1" dirty="0">
                    <a:solidFill>
                      <a:schemeClr val="tx2"/>
                    </a:solidFill>
                    <a:ea typeface="仿宋_GB2312" pitchFamily="49" charset="-122"/>
                  </a:rPr>
                  <a:t>使用</a:t>
                </a:r>
                <a:endParaRPr lang="en-US" altLang="zh-CN" sz="2600" b="1" dirty="0">
                  <a:solidFill>
                    <a:schemeClr val="tx2"/>
                  </a:solidFill>
                  <a:ea typeface="仿宋_GB2312" pitchFamily="49" charset="-122"/>
                </a:endParaRPr>
              </a:p>
            </p:txBody>
          </p:sp>
        </p:grpSp>
      </p:grpSp>
      <p:grpSp>
        <p:nvGrpSpPr>
          <p:cNvPr id="23" name="组合 22">
            <a:extLst>
              <a:ext uri="{FF2B5EF4-FFF2-40B4-BE49-F238E27FC236}">
                <a16:creationId xmlns:a16="http://schemas.microsoft.com/office/drawing/2014/main" id="{9940C347-CC89-4D7D-A79F-659B522FC707}"/>
              </a:ext>
            </a:extLst>
          </p:cNvPr>
          <p:cNvGrpSpPr/>
          <p:nvPr/>
        </p:nvGrpSpPr>
        <p:grpSpPr>
          <a:xfrm>
            <a:off x="5297612" y="4399505"/>
            <a:ext cx="3636734" cy="1839912"/>
            <a:chOff x="5297612" y="4399505"/>
            <a:chExt cx="3636734" cy="1839912"/>
          </a:xfrm>
        </p:grpSpPr>
        <p:sp>
          <p:nvSpPr>
            <p:cNvPr id="15" name="AutoShape 11">
              <a:extLst>
                <a:ext uri="{FF2B5EF4-FFF2-40B4-BE49-F238E27FC236}">
                  <a16:creationId xmlns:a16="http://schemas.microsoft.com/office/drawing/2014/main" id="{EDC500F1-D482-4300-B1AE-753AF3B2D964}"/>
                </a:ext>
              </a:extLst>
            </p:cNvPr>
            <p:cNvSpPr>
              <a:spLocks noChangeArrowheads="1"/>
            </p:cNvSpPr>
            <p:nvPr/>
          </p:nvSpPr>
          <p:spPr bwMode="auto">
            <a:xfrm>
              <a:off x="5297612" y="4553492"/>
              <a:ext cx="1023847" cy="144462"/>
            </a:xfrm>
            <a:prstGeom prst="rightArrow">
              <a:avLst>
                <a:gd name="adj1" fmla="val 50000"/>
                <a:gd name="adj2" fmla="val 1557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6">
              <a:extLst>
                <a:ext uri="{FF2B5EF4-FFF2-40B4-BE49-F238E27FC236}">
                  <a16:creationId xmlns:a16="http://schemas.microsoft.com/office/drawing/2014/main" id="{EF47818B-2D43-461D-A656-ABEEFB0A6620}"/>
                </a:ext>
              </a:extLst>
            </p:cNvPr>
            <p:cNvSpPr txBox="1">
              <a:spLocks noChangeArrowheads="1"/>
            </p:cNvSpPr>
            <p:nvPr/>
          </p:nvSpPr>
          <p:spPr bwMode="auto">
            <a:xfrm>
              <a:off x="6650102" y="5731417"/>
              <a:ext cx="1529450" cy="508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spAutoFit/>
            </a:bodyPr>
            <a:lstStyle/>
            <a:p>
              <a:pPr algn="ctr"/>
              <a:r>
                <a:rPr lang="zh-CN" altLang="en-US" sz="2600" b="1">
                  <a:ea typeface="仿宋_GB2312" pitchFamily="49" charset="-122"/>
                </a:rPr>
                <a:t>物理结构</a:t>
              </a:r>
              <a:endParaRPr lang="en-US" altLang="zh-CN" sz="2600" b="1">
                <a:ea typeface="仿宋_GB2312" pitchFamily="49" charset="-122"/>
              </a:endParaRPr>
            </a:p>
          </p:txBody>
        </p:sp>
        <p:sp>
          <p:nvSpPr>
            <p:cNvPr id="14" name="Text Box 10">
              <a:extLst>
                <a:ext uri="{FF2B5EF4-FFF2-40B4-BE49-F238E27FC236}">
                  <a16:creationId xmlns:a16="http://schemas.microsoft.com/office/drawing/2014/main" id="{E6E72979-3206-4DEA-8D3B-A78A0B577763}"/>
                </a:ext>
              </a:extLst>
            </p:cNvPr>
            <p:cNvSpPr txBox="1">
              <a:spLocks noChangeArrowheads="1"/>
            </p:cNvSpPr>
            <p:nvPr/>
          </p:nvSpPr>
          <p:spPr bwMode="auto">
            <a:xfrm>
              <a:off x="6444249" y="4399505"/>
              <a:ext cx="1863510" cy="508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spAutoFit/>
            </a:bodyPr>
            <a:lstStyle/>
            <a:p>
              <a:r>
                <a:rPr lang="zh-CN" altLang="en-US" sz="2600" b="1" dirty="0">
                  <a:ea typeface="仿宋_GB2312" pitchFamily="49" charset="-122"/>
                </a:rPr>
                <a:t>私用操作集</a:t>
              </a:r>
            </a:p>
          </p:txBody>
        </p:sp>
        <p:sp>
          <p:nvSpPr>
            <p:cNvPr id="16" name="AutoShape 12">
              <a:extLst>
                <a:ext uri="{FF2B5EF4-FFF2-40B4-BE49-F238E27FC236}">
                  <a16:creationId xmlns:a16="http://schemas.microsoft.com/office/drawing/2014/main" id="{A0F28383-83AD-4232-BA0A-2F49D5952758}"/>
                </a:ext>
              </a:extLst>
            </p:cNvPr>
            <p:cNvSpPr>
              <a:spLocks noChangeArrowheads="1"/>
            </p:cNvSpPr>
            <p:nvPr/>
          </p:nvSpPr>
          <p:spPr bwMode="auto">
            <a:xfrm>
              <a:off x="7509628" y="4985292"/>
              <a:ext cx="164321" cy="647700"/>
            </a:xfrm>
            <a:prstGeom prst="downArrow">
              <a:avLst>
                <a:gd name="adj1" fmla="val 50000"/>
                <a:gd name="adj2" fmla="val 1120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 name="Text Box 15">
              <a:extLst>
                <a:ext uri="{FF2B5EF4-FFF2-40B4-BE49-F238E27FC236}">
                  <a16:creationId xmlns:a16="http://schemas.microsoft.com/office/drawing/2014/main" id="{475C41EB-BFDC-4806-84D7-F02ECCD12FF3}"/>
                </a:ext>
              </a:extLst>
            </p:cNvPr>
            <p:cNvSpPr txBox="1">
              <a:spLocks noChangeArrowheads="1"/>
            </p:cNvSpPr>
            <p:nvPr/>
          </p:nvSpPr>
          <p:spPr bwMode="auto">
            <a:xfrm>
              <a:off x="5297612" y="4661442"/>
              <a:ext cx="1229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600" b="1" dirty="0">
                  <a:ea typeface="仿宋_GB2312" pitchFamily="49" charset="-122"/>
                </a:rPr>
                <a:t>通过</a:t>
              </a:r>
              <a:endParaRPr lang="en-US" altLang="zh-CN" sz="2600" b="1" dirty="0">
                <a:ea typeface="仿宋_GB2312" pitchFamily="49" charset="-122"/>
              </a:endParaRPr>
            </a:p>
          </p:txBody>
        </p:sp>
        <p:sp>
          <p:nvSpPr>
            <p:cNvPr id="20" name="Text Box 16">
              <a:extLst>
                <a:ext uri="{FF2B5EF4-FFF2-40B4-BE49-F238E27FC236}">
                  <a16:creationId xmlns:a16="http://schemas.microsoft.com/office/drawing/2014/main" id="{7713348A-635C-4A1D-B8FC-6EE7F493ACDA}"/>
                </a:ext>
              </a:extLst>
            </p:cNvPr>
            <p:cNvSpPr txBox="1">
              <a:spLocks noChangeArrowheads="1"/>
            </p:cNvSpPr>
            <p:nvPr/>
          </p:nvSpPr>
          <p:spPr bwMode="auto">
            <a:xfrm>
              <a:off x="7755206" y="5056730"/>
              <a:ext cx="117914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00" b="1">
                  <a:ea typeface="仿宋_GB2312" pitchFamily="49" charset="-122"/>
                </a:rPr>
                <a:t>映射到</a:t>
              </a:r>
              <a:endParaRPr lang="en-US" altLang="zh-CN" sz="2600" b="1">
                <a:ea typeface="仿宋_GB2312" pitchFamily="49" charset="-122"/>
              </a:endParaRPr>
            </a:p>
          </p:txBody>
        </p:sp>
      </p:grpSp>
    </p:spTree>
    <p:extLst>
      <p:ext uri="{BB962C8B-B14F-4D97-AF65-F5344CB8AC3E}">
        <p14:creationId xmlns:p14="http://schemas.microsoft.com/office/powerpoint/2010/main" val="196026882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DD0347EE-B55C-4951-8F77-20651916C9D7}" type="slidenum">
              <a:rPr lang="zh-CN" altLang="en-US" b="1">
                <a:solidFill>
                  <a:srgbClr val="66CCFF"/>
                </a:solidFill>
              </a:rPr>
              <a:pPr>
                <a:defRPr/>
              </a:pPr>
              <a:t>25</a:t>
            </a:fld>
            <a:r>
              <a:rPr lang="en-US" altLang="zh-CN" b="1"/>
              <a:t> </a:t>
            </a:r>
            <a:r>
              <a:rPr lang="zh-CN" altLang="en-US"/>
              <a:t>页</a:t>
            </a:r>
            <a:endParaRPr lang="zh-CN" altLang="en-US" sz="1800">
              <a:latin typeface="Arial" charset="0"/>
            </a:endParaRPr>
          </a:p>
        </p:txBody>
      </p:sp>
      <p:sp>
        <p:nvSpPr>
          <p:cNvPr id="1069059" name="Rectangle 3"/>
          <p:cNvSpPr>
            <a:spLocks noGrp="1" noChangeArrowheads="1"/>
          </p:cNvSpPr>
          <p:nvPr>
            <p:ph type="body" sz="half" idx="1"/>
          </p:nvPr>
        </p:nvSpPr>
        <p:spPr>
          <a:xfrm>
            <a:off x="115888" y="728663"/>
            <a:ext cx="8777287" cy="5805487"/>
          </a:xfrm>
        </p:spPr>
        <p:txBody>
          <a:bodyPr/>
          <a:lstStyle/>
          <a:p>
            <a:pPr marL="363538" indent="-363538" eaLnBrk="1" hangingPunct="1">
              <a:lnSpc>
                <a:spcPct val="110000"/>
              </a:lnSpc>
              <a:spcBef>
                <a:spcPct val="30000"/>
              </a:spcBef>
            </a:pPr>
            <a:r>
              <a:rPr lang="zh-CN" altLang="en-US" dirty="0">
                <a:solidFill>
                  <a:srgbClr val="00FFFF"/>
                </a:solidFill>
              </a:rPr>
              <a:t>数据结构讨论两方面问题：</a:t>
            </a:r>
          </a:p>
          <a:p>
            <a:pPr marL="363538" indent="-363538" eaLnBrk="1" hangingPunct="1">
              <a:lnSpc>
                <a:spcPct val="110000"/>
              </a:lnSpc>
              <a:spcBef>
                <a:spcPct val="30000"/>
              </a:spcBef>
              <a:buFont typeface="Wingdings" pitchFamily="2" charset="2"/>
              <a:buNone/>
            </a:pPr>
            <a:r>
              <a:rPr lang="en-US" altLang="zh-CN" sz="3200" dirty="0">
                <a:solidFill>
                  <a:schemeClr val="tx1"/>
                </a:solidFill>
              </a:rPr>
              <a:t>		1) </a:t>
            </a:r>
            <a:r>
              <a:rPr lang="zh-CN" altLang="en-US" sz="3200" dirty="0">
                <a:solidFill>
                  <a:schemeClr val="tx1"/>
                </a:solidFill>
              </a:rPr>
              <a:t>数据的</a:t>
            </a:r>
            <a:r>
              <a:rPr lang="zh-CN" altLang="en-US" sz="3200" dirty="0"/>
              <a:t>逻辑结构</a:t>
            </a:r>
            <a:r>
              <a:rPr lang="zh-CN" altLang="en-US" sz="3200" dirty="0">
                <a:solidFill>
                  <a:schemeClr val="tx1"/>
                </a:solidFill>
              </a:rPr>
              <a:t>：从具体问题抽象出来的数据模型，反映了事物的组成及事物之间的逻辑关系。</a:t>
            </a:r>
          </a:p>
          <a:p>
            <a:pPr marL="363538" indent="-363538" eaLnBrk="1" hangingPunct="1">
              <a:lnSpc>
                <a:spcPct val="110000"/>
              </a:lnSpc>
              <a:spcBef>
                <a:spcPct val="30000"/>
              </a:spcBef>
              <a:buFont typeface="Wingdings" pitchFamily="2" charset="2"/>
              <a:buNone/>
            </a:pPr>
            <a:r>
              <a:rPr lang="en-US" altLang="zh-CN" sz="3200" dirty="0">
                <a:solidFill>
                  <a:schemeClr val="tx1"/>
                </a:solidFill>
              </a:rPr>
              <a:t>	  	2) </a:t>
            </a:r>
            <a:r>
              <a:rPr lang="zh-CN" altLang="en-US" sz="3200" dirty="0">
                <a:solidFill>
                  <a:schemeClr val="tx1"/>
                </a:solidFill>
              </a:rPr>
              <a:t>数据的</a:t>
            </a:r>
            <a:r>
              <a:rPr lang="zh-CN" altLang="en-US" sz="3200" dirty="0"/>
              <a:t>存储结构</a:t>
            </a:r>
            <a:r>
              <a:rPr lang="en-US" altLang="zh-CN" sz="3200" dirty="0"/>
              <a:t>(</a:t>
            </a:r>
            <a:r>
              <a:rPr lang="zh-CN" altLang="en-US" sz="3200" dirty="0"/>
              <a:t>也称为物理结构</a:t>
            </a:r>
            <a:r>
              <a:rPr lang="en-US" altLang="zh-CN" sz="3200" dirty="0"/>
              <a:t>)</a:t>
            </a:r>
            <a:r>
              <a:rPr lang="zh-CN" altLang="en-US" sz="3200" dirty="0">
                <a:solidFill>
                  <a:schemeClr val="tx1"/>
                </a:solidFill>
              </a:rPr>
              <a:t>：解决各种逻辑结构在计算机中的物理存储和表示。</a:t>
            </a:r>
          </a:p>
          <a:p>
            <a:pPr marL="363538" indent="-363538" eaLnBrk="1" hangingPunct="1">
              <a:lnSpc>
                <a:spcPct val="110000"/>
              </a:lnSpc>
              <a:spcBef>
                <a:spcPct val="30000"/>
              </a:spcBef>
              <a:buFont typeface="Wingdings" pitchFamily="2" charset="2"/>
              <a:buNone/>
            </a:pPr>
            <a:r>
              <a:rPr lang="zh-CN" altLang="en-US" sz="3200" dirty="0">
                <a:solidFill>
                  <a:schemeClr val="tx1"/>
                </a:solidFill>
              </a:rPr>
              <a:t>	    同一种逻辑结构可以采用不同的表示方式，即采用不同的映射关系来建立数据的逻辑结构到存储结构的转换。</a:t>
            </a:r>
          </a:p>
        </p:txBody>
      </p:sp>
      <p:sp>
        <p:nvSpPr>
          <p:cNvPr id="3" name="标题 2">
            <a:extLst>
              <a:ext uri="{FF2B5EF4-FFF2-40B4-BE49-F238E27FC236}">
                <a16:creationId xmlns:a16="http://schemas.microsoft.com/office/drawing/2014/main" id="{F96B250B-FBDB-4DDD-B340-C77B8723A773}"/>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24095312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9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9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9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05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D3621E99-C163-4A92-9916-57A78A8A1ADA}" type="slidenum">
              <a:rPr lang="zh-CN" altLang="en-US" b="1">
                <a:solidFill>
                  <a:srgbClr val="66CCFF"/>
                </a:solidFill>
              </a:rPr>
              <a:pPr>
                <a:defRPr/>
              </a:pPr>
              <a:t>26</a:t>
            </a:fld>
            <a:r>
              <a:rPr lang="en-US" altLang="zh-CN" b="1"/>
              <a:t> </a:t>
            </a:r>
            <a:r>
              <a:rPr lang="zh-CN" altLang="en-US"/>
              <a:t>页</a:t>
            </a:r>
            <a:endParaRPr lang="zh-CN" altLang="en-US" sz="1800">
              <a:latin typeface="Arial" charset="0"/>
            </a:endParaRPr>
          </a:p>
        </p:txBody>
      </p:sp>
      <p:sp>
        <p:nvSpPr>
          <p:cNvPr id="1091587" name="Rectangle 3"/>
          <p:cNvSpPr>
            <a:spLocks noGrp="1" noChangeArrowheads="1"/>
          </p:cNvSpPr>
          <p:nvPr>
            <p:ph type="body" sz="half" idx="1"/>
          </p:nvPr>
        </p:nvSpPr>
        <p:spPr>
          <a:xfrm>
            <a:off x="228600" y="644525"/>
            <a:ext cx="8664575" cy="5940425"/>
          </a:xfrm>
        </p:spPr>
        <p:txBody>
          <a:bodyPr/>
          <a:lstStyle/>
          <a:p>
            <a:pPr marL="266700" indent="-266700" eaLnBrk="1" hangingPunct="1">
              <a:spcBef>
                <a:spcPct val="10000"/>
              </a:spcBef>
              <a:defRPr/>
            </a:pPr>
            <a:r>
              <a:rPr lang="zh-CN" altLang="en-US" sz="3200" dirty="0">
                <a:latin typeface="宋体" pitchFamily="2" charset="-122"/>
              </a:rPr>
              <a:t>数据的存储结构</a:t>
            </a:r>
          </a:p>
          <a:p>
            <a:pPr marL="266700" indent="-266700" eaLnBrk="1" hangingPunct="1">
              <a:spcBef>
                <a:spcPct val="10000"/>
              </a:spcBef>
              <a:buNone/>
              <a:defRPr/>
            </a:pPr>
            <a:r>
              <a:rPr lang="zh-CN" altLang="en-US" sz="3200" dirty="0">
                <a:solidFill>
                  <a:schemeClr val="tx1"/>
                </a:solidFill>
                <a:latin typeface="宋体" pitchFamily="2" charset="-122"/>
              </a:rPr>
              <a:t>	</a:t>
            </a:r>
            <a:r>
              <a:rPr lang="zh-CN" altLang="en-US" sz="3200" dirty="0">
                <a:solidFill>
                  <a:srgbClr val="00FFFF"/>
                </a:solidFill>
                <a:latin typeface="宋体" pitchFamily="2" charset="-122"/>
              </a:rPr>
              <a:t>逻辑结构</a:t>
            </a:r>
            <a:r>
              <a:rPr lang="zh-CN" altLang="en-US" sz="3200" dirty="0">
                <a:solidFill>
                  <a:schemeClr val="tx1"/>
                </a:solidFill>
                <a:latin typeface="宋体" pitchFamily="2" charset="-122"/>
              </a:rPr>
              <a:t>：从问题抽象出来的数学模型。数据的</a:t>
            </a:r>
            <a:r>
              <a:rPr lang="zh-CN" altLang="en-US" sz="3200" dirty="0">
                <a:solidFill>
                  <a:srgbClr val="00FFFF"/>
                </a:solidFill>
                <a:latin typeface="宋体" pitchFamily="2" charset="-122"/>
              </a:rPr>
              <a:t>逻辑结构</a:t>
            </a:r>
            <a:r>
              <a:rPr lang="zh-CN" altLang="en-US" sz="3200" dirty="0">
                <a:solidFill>
                  <a:schemeClr val="tx1"/>
                </a:solidFill>
                <a:latin typeface="宋体" pitchFamily="2" charset="-122"/>
              </a:rPr>
              <a:t>，是</a:t>
            </a:r>
            <a:r>
              <a:rPr lang="zh-CN" altLang="en-US" sz="3200" dirty="0">
                <a:solidFill>
                  <a:srgbClr val="00FFFF"/>
                </a:solidFill>
                <a:latin typeface="宋体" pitchFamily="2" charset="-122"/>
              </a:rPr>
              <a:t>面向问题</a:t>
            </a:r>
            <a:r>
              <a:rPr lang="zh-CN" altLang="en-US" sz="3200" dirty="0">
                <a:solidFill>
                  <a:schemeClr val="tx1"/>
                </a:solidFill>
                <a:latin typeface="宋体" pitchFamily="2" charset="-122"/>
              </a:rPr>
              <a:t>的，反映了数据内部的逻辑关联关系，属于</a:t>
            </a:r>
            <a:r>
              <a:rPr lang="zh-CN" altLang="en-US" sz="3200" dirty="0">
                <a:solidFill>
                  <a:srgbClr val="00FFFF"/>
                </a:solidFill>
                <a:latin typeface="宋体" pitchFamily="2" charset="-122"/>
              </a:rPr>
              <a:t>用户视图</a:t>
            </a:r>
            <a:r>
              <a:rPr lang="zh-CN" altLang="en-US" sz="3200" dirty="0">
                <a:solidFill>
                  <a:schemeClr val="tx1"/>
                </a:solidFill>
                <a:latin typeface="宋体" pitchFamily="2" charset="-122"/>
              </a:rPr>
              <a:t>；</a:t>
            </a:r>
          </a:p>
          <a:p>
            <a:pPr marL="266700" lvl="1" indent="-266700" eaLnBrk="1" hangingPunct="1">
              <a:spcBef>
                <a:spcPct val="10000"/>
              </a:spcBef>
              <a:buClr>
                <a:srgbClr val="FFFF00"/>
              </a:buClr>
              <a:buSzPct val="70000"/>
              <a:buFont typeface="宋体" pitchFamily="2" charset="-122"/>
              <a:buNone/>
              <a:defRPr/>
            </a:pPr>
            <a:r>
              <a:rPr lang="zh-CN" altLang="en-US" dirty="0">
                <a:latin typeface="宋体" pitchFamily="2" charset="-122"/>
              </a:rPr>
              <a:t>	</a:t>
            </a:r>
            <a:r>
              <a:rPr lang="zh-CN" altLang="en-US" dirty="0">
                <a:solidFill>
                  <a:srgbClr val="00FF00"/>
                </a:solidFill>
                <a:latin typeface="宋体" pitchFamily="2" charset="-122"/>
              </a:rPr>
              <a:t>存储结构</a:t>
            </a:r>
            <a:r>
              <a:rPr lang="zh-CN" altLang="en-US" dirty="0">
                <a:latin typeface="宋体" pitchFamily="2" charset="-122"/>
              </a:rPr>
              <a:t>：逻辑结构在计算机中的表示</a:t>
            </a:r>
            <a:r>
              <a:rPr lang="en-US" altLang="zh-CN" dirty="0">
                <a:latin typeface="宋体" pitchFamily="2" charset="-122"/>
              </a:rPr>
              <a:t>,</a:t>
            </a:r>
            <a:r>
              <a:rPr lang="zh-CN" altLang="en-US" dirty="0">
                <a:latin typeface="宋体" pitchFamily="2" charset="-122"/>
              </a:rPr>
              <a:t>包含 </a:t>
            </a:r>
            <a:r>
              <a:rPr lang="zh-CN" altLang="en-US" dirty="0">
                <a:latin typeface="宋体" pitchFamily="2" charset="-122"/>
                <a:cs typeface="+mn-cs"/>
              </a:rPr>
              <a:t>“数据元素”的映象和“关系”的映象。</a:t>
            </a:r>
            <a:r>
              <a:rPr lang="zh-CN" altLang="en-US" dirty="0">
                <a:latin typeface="宋体" pitchFamily="2" charset="-122"/>
              </a:rPr>
              <a:t>实质是内存分配，具体实现依赖于计算机语言。</a:t>
            </a:r>
            <a:r>
              <a:rPr lang="zh-CN" altLang="en-US" sz="3200" dirty="0">
                <a:solidFill>
                  <a:schemeClr val="tx1"/>
                </a:solidFill>
                <a:latin typeface="宋体" pitchFamily="2" charset="-122"/>
              </a:rPr>
              <a:t>数据的</a:t>
            </a:r>
            <a:r>
              <a:rPr lang="zh-CN" altLang="en-US" sz="3200" dirty="0">
                <a:solidFill>
                  <a:srgbClr val="00FF00"/>
                </a:solidFill>
                <a:latin typeface="宋体" pitchFamily="2" charset="-122"/>
              </a:rPr>
              <a:t>存储结构</a:t>
            </a:r>
            <a:r>
              <a:rPr lang="zh-CN" altLang="en-US" sz="3200" dirty="0">
                <a:solidFill>
                  <a:schemeClr val="tx1"/>
                </a:solidFill>
                <a:latin typeface="宋体" pitchFamily="2" charset="-122"/>
              </a:rPr>
              <a:t>是</a:t>
            </a:r>
            <a:r>
              <a:rPr lang="zh-CN" altLang="en-US" sz="3200" dirty="0">
                <a:solidFill>
                  <a:srgbClr val="00FF00"/>
                </a:solidFill>
                <a:latin typeface="宋体" pitchFamily="2" charset="-122"/>
              </a:rPr>
              <a:t>面向计算机</a:t>
            </a:r>
            <a:r>
              <a:rPr lang="zh-CN" altLang="en-US" sz="3200" dirty="0">
                <a:solidFill>
                  <a:schemeClr val="tx1"/>
                </a:solidFill>
                <a:latin typeface="宋体" pitchFamily="2" charset="-122"/>
              </a:rPr>
              <a:t>的，属于具体实现的视图。</a:t>
            </a:r>
          </a:p>
          <a:p>
            <a:pPr marL="266700" indent="-266700" eaLnBrk="1" hangingPunct="1">
              <a:spcBef>
                <a:spcPct val="10000"/>
              </a:spcBef>
              <a:buClr>
                <a:schemeClr val="tx1"/>
              </a:buClr>
              <a:buFont typeface="Wingdings" pitchFamily="2" charset="2"/>
              <a:buChar char="Ø"/>
              <a:defRPr/>
            </a:pPr>
            <a:r>
              <a:rPr lang="zh-CN" altLang="en-US" sz="3200" dirty="0">
                <a:solidFill>
                  <a:schemeClr val="tx1"/>
                </a:solidFill>
                <a:latin typeface="宋体" pitchFamily="2" charset="-122"/>
              </a:rPr>
              <a:t>一种</a:t>
            </a:r>
            <a:r>
              <a:rPr lang="zh-CN" altLang="en-US" sz="3200" dirty="0">
                <a:solidFill>
                  <a:srgbClr val="00FFFF"/>
                </a:solidFill>
                <a:latin typeface="宋体" pitchFamily="2" charset="-122"/>
              </a:rPr>
              <a:t>逻辑结构</a:t>
            </a:r>
            <a:r>
              <a:rPr lang="zh-CN" altLang="en-US" sz="3200" dirty="0">
                <a:solidFill>
                  <a:schemeClr val="tx1"/>
                </a:solidFill>
                <a:latin typeface="宋体" pitchFamily="2" charset="-122"/>
              </a:rPr>
              <a:t>可以用多种</a:t>
            </a:r>
            <a:r>
              <a:rPr lang="zh-CN" altLang="en-US" sz="3200" dirty="0">
                <a:solidFill>
                  <a:srgbClr val="00FF00"/>
                </a:solidFill>
                <a:latin typeface="宋体" pitchFamily="2" charset="-122"/>
              </a:rPr>
              <a:t>存储结构</a:t>
            </a:r>
            <a:r>
              <a:rPr lang="zh-CN" altLang="en-US" sz="3200" dirty="0">
                <a:solidFill>
                  <a:schemeClr val="tx1"/>
                </a:solidFill>
                <a:latin typeface="宋体" pitchFamily="2" charset="-122"/>
              </a:rPr>
              <a:t>来存储；而采用不同的存储结构，其数据处理的效率往往是不同的。</a:t>
            </a:r>
          </a:p>
        </p:txBody>
      </p:sp>
      <p:sp>
        <p:nvSpPr>
          <p:cNvPr id="3" name="标题 2">
            <a:extLst>
              <a:ext uri="{FF2B5EF4-FFF2-40B4-BE49-F238E27FC236}">
                <a16:creationId xmlns:a16="http://schemas.microsoft.com/office/drawing/2014/main" id="{7B9005EF-2EC4-4E94-B401-F3A065742590}"/>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1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1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1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1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7"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F5B60EA1-ED87-4CC9-B0A7-EDDEDE4D5375}" type="slidenum">
              <a:rPr lang="zh-CN" altLang="en-US" b="1">
                <a:solidFill>
                  <a:srgbClr val="66CCFF"/>
                </a:solidFill>
              </a:rPr>
              <a:pPr>
                <a:defRPr/>
              </a:pPr>
              <a:t>27</a:t>
            </a:fld>
            <a:r>
              <a:rPr lang="en-US" altLang="zh-CN" b="1"/>
              <a:t> </a:t>
            </a:r>
            <a:r>
              <a:rPr lang="zh-CN" altLang="en-US"/>
              <a:t>页</a:t>
            </a:r>
            <a:endParaRPr lang="zh-CN" altLang="en-US" sz="1800">
              <a:latin typeface="Arial" charset="0"/>
            </a:endParaRPr>
          </a:p>
        </p:txBody>
      </p:sp>
      <p:sp>
        <p:nvSpPr>
          <p:cNvPr id="1057795" name="Rectangle 3"/>
          <p:cNvSpPr>
            <a:spLocks noGrp="1" noChangeArrowheads="1"/>
          </p:cNvSpPr>
          <p:nvPr>
            <p:ph type="body" sz="half" idx="1"/>
          </p:nvPr>
        </p:nvSpPr>
        <p:spPr>
          <a:xfrm>
            <a:off x="-108520" y="868269"/>
            <a:ext cx="9342530" cy="5940425"/>
          </a:xfrm>
        </p:spPr>
        <p:txBody>
          <a:bodyPr/>
          <a:lstStyle/>
          <a:p>
            <a:pPr>
              <a:lnSpc>
                <a:spcPct val="110000"/>
              </a:lnSpc>
            </a:pPr>
            <a:r>
              <a:rPr lang="zh-CN" altLang="en-US" dirty="0">
                <a:solidFill>
                  <a:schemeClr val="tx1"/>
                </a:solidFill>
              </a:rPr>
              <a:t>数据的</a:t>
            </a:r>
            <a:r>
              <a:rPr lang="zh-CN" altLang="en-US" dirty="0">
                <a:solidFill>
                  <a:srgbClr val="00FFFF"/>
                </a:solidFill>
              </a:rPr>
              <a:t>存储结构</a:t>
            </a:r>
            <a:r>
              <a:rPr lang="zh-CN" altLang="en-US" dirty="0">
                <a:solidFill>
                  <a:schemeClr val="tx1"/>
                </a:solidFill>
              </a:rPr>
              <a:t>是</a:t>
            </a:r>
            <a:r>
              <a:rPr lang="zh-CN" altLang="en-US" dirty="0">
                <a:solidFill>
                  <a:srgbClr val="00FF00"/>
                </a:solidFill>
              </a:rPr>
              <a:t>逻辑结构</a:t>
            </a:r>
            <a:r>
              <a:rPr lang="zh-CN" altLang="en-US" dirty="0">
                <a:solidFill>
                  <a:schemeClr val="tx1"/>
                </a:solidFill>
              </a:rPr>
              <a:t>用计算机语言的实现，通常存储结构有三个任务：</a:t>
            </a:r>
          </a:p>
          <a:p>
            <a:pPr lvl="1">
              <a:lnSpc>
                <a:spcPct val="110000"/>
              </a:lnSpc>
            </a:pPr>
            <a:r>
              <a:rPr lang="zh-CN" altLang="en-US" sz="3600" dirty="0">
                <a:solidFill>
                  <a:srgbClr val="FFFF00"/>
                </a:solidFill>
              </a:rPr>
              <a:t>内容存储</a:t>
            </a:r>
            <a:r>
              <a:rPr lang="zh-CN" altLang="en-US" sz="3600" dirty="0"/>
              <a:t>：存储各数据元素的内容或值，每个元素占据独立的存储空间。</a:t>
            </a:r>
          </a:p>
          <a:p>
            <a:pPr lvl="1">
              <a:lnSpc>
                <a:spcPct val="110000"/>
              </a:lnSpc>
              <a:buClr>
                <a:srgbClr val="009900"/>
              </a:buClr>
            </a:pPr>
            <a:r>
              <a:rPr lang="zh-CN" altLang="en-US" sz="3600" dirty="0">
                <a:solidFill>
                  <a:srgbClr val="FFFF00"/>
                </a:solidFill>
              </a:rPr>
              <a:t>关系存储</a:t>
            </a:r>
            <a:r>
              <a:rPr lang="zh-CN" altLang="en-US" sz="3600" dirty="0"/>
              <a:t>：直接或简介地，显式或隐式地存储各数据元素之间的逻辑关系。</a:t>
            </a:r>
          </a:p>
          <a:p>
            <a:pPr lvl="1">
              <a:lnSpc>
                <a:spcPct val="110000"/>
              </a:lnSpc>
              <a:buClr>
                <a:srgbClr val="009900"/>
              </a:buClr>
            </a:pPr>
            <a:r>
              <a:rPr lang="zh-CN" altLang="en-US" sz="3600" dirty="0">
                <a:solidFill>
                  <a:srgbClr val="FFFF00"/>
                </a:solidFill>
              </a:rPr>
              <a:t>附加存储</a:t>
            </a:r>
            <a:r>
              <a:rPr lang="zh-CN" altLang="en-US" sz="3600" dirty="0"/>
              <a:t>：为使施加于数据结构上的运算得以实现而附加的存储空间。</a:t>
            </a:r>
          </a:p>
        </p:txBody>
      </p:sp>
      <p:sp>
        <p:nvSpPr>
          <p:cNvPr id="3" name="标题 2">
            <a:extLst>
              <a:ext uri="{FF2B5EF4-FFF2-40B4-BE49-F238E27FC236}">
                <a16:creationId xmlns:a16="http://schemas.microsoft.com/office/drawing/2014/main" id="{F01DE611-0443-4BF5-9E29-6FC65A1D460B}"/>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7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7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7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AB43DA5B-5A32-42A6-AE48-8E04F50E6B65}"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28</a:t>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48132" name="Rectangle 3"/>
          <p:cNvSpPr>
            <a:spLocks noGrp="1" noChangeArrowheads="1"/>
          </p:cNvSpPr>
          <p:nvPr>
            <p:ph type="body" sz="half" idx="1"/>
          </p:nvPr>
        </p:nvSpPr>
        <p:spPr>
          <a:xfrm>
            <a:off x="228600" y="863600"/>
            <a:ext cx="8664575" cy="765175"/>
          </a:xfrm>
        </p:spPr>
        <p:txBody>
          <a:bodyPr/>
          <a:lstStyle/>
          <a:p>
            <a:pPr eaLnBrk="1" hangingPunct="1"/>
            <a:r>
              <a:rPr lang="zh-CN" altLang="en-US" sz="3200"/>
              <a:t>存储结构：“</a:t>
            </a:r>
            <a:r>
              <a:rPr lang="zh-CN" altLang="en-US" sz="3200">
                <a:solidFill>
                  <a:schemeClr val="tx1"/>
                </a:solidFill>
              </a:rPr>
              <a:t>关系</a:t>
            </a:r>
            <a:r>
              <a:rPr lang="zh-CN" altLang="en-US" sz="3200"/>
              <a:t>”的映象</a:t>
            </a:r>
          </a:p>
        </p:txBody>
      </p:sp>
      <p:sp>
        <p:nvSpPr>
          <p:cNvPr id="5" name="矩形 4"/>
          <p:cNvSpPr>
            <a:spLocks noChangeArrowheads="1"/>
          </p:cNvSpPr>
          <p:nvPr/>
        </p:nvSpPr>
        <p:spPr bwMode="auto">
          <a:xfrm>
            <a:off x="522288" y="1539875"/>
            <a:ext cx="8370887"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lnSpc>
                <a:spcPts val="4200"/>
              </a:lnSpc>
              <a:spcBef>
                <a:spcPts val="600"/>
              </a:spcBef>
              <a:buClrTx/>
              <a:buSzTx/>
              <a:buFontTx/>
              <a:buNone/>
            </a:pPr>
            <a:r>
              <a:rPr lang="zh-CN" altLang="en-US" sz="3200" dirty="0">
                <a:solidFill>
                  <a:srgbClr val="FFFFFF"/>
                </a:solidFill>
                <a:latin typeface="Times New Roman" panose="02020603050405020304" pitchFamily="18" charset="0"/>
              </a:rPr>
              <a:t>即如何表示两个元素之间的关系 </a:t>
            </a:r>
            <a:r>
              <a:rPr lang="en-US" altLang="zh-CN" sz="3200" dirty="0">
                <a:solidFill>
                  <a:srgbClr val="FFFFFF"/>
                </a:solidFill>
                <a:latin typeface="Times New Roman" panose="02020603050405020304" pitchFamily="18" charset="0"/>
              </a:rPr>
              <a:t>&lt;x, y&gt;</a:t>
            </a:r>
          </a:p>
          <a:p>
            <a:pPr algn="l" eaLnBrk="1" hangingPunct="1">
              <a:lnSpc>
                <a:spcPts val="4200"/>
              </a:lnSpc>
              <a:spcBef>
                <a:spcPts val="600"/>
              </a:spcBef>
              <a:buClrTx/>
              <a:buSzTx/>
              <a:buFontTx/>
              <a:buNone/>
            </a:pPr>
            <a:r>
              <a:rPr lang="zh-CN" altLang="en-US" sz="3200" dirty="0">
                <a:solidFill>
                  <a:srgbClr val="66FF33"/>
                </a:solidFill>
                <a:latin typeface="Times New Roman" panose="02020603050405020304" pitchFamily="18" charset="0"/>
              </a:rPr>
              <a:t>方法一：</a:t>
            </a:r>
            <a:r>
              <a:rPr lang="zh-CN" altLang="en-US" sz="3200" dirty="0">
                <a:latin typeface="Times New Roman" panose="02020603050405020304" pitchFamily="18" charset="0"/>
              </a:rPr>
              <a:t>顺序映象（顺序存储结构）</a:t>
            </a:r>
          </a:p>
          <a:p>
            <a:pPr lvl="1" algn="l" eaLnBrk="1" hangingPunct="1">
              <a:lnSpc>
                <a:spcPts val="4200"/>
              </a:lnSpc>
              <a:spcBef>
                <a:spcPts val="600"/>
              </a:spcBef>
              <a:buClrTx/>
              <a:buSzTx/>
              <a:buFontTx/>
              <a:buNone/>
            </a:pPr>
            <a:r>
              <a:rPr lang="zh-CN" altLang="en-US" dirty="0">
                <a:solidFill>
                  <a:srgbClr val="FFFFFF"/>
                </a:solidFill>
                <a:latin typeface="Times New Roman" panose="02020603050405020304" pitchFamily="18" charset="0"/>
              </a:rPr>
              <a:t>用数据元素在存储器中的</a:t>
            </a:r>
            <a:r>
              <a:rPr lang="zh-CN" altLang="en-US" dirty="0">
                <a:solidFill>
                  <a:srgbClr val="FFFF00"/>
                </a:solidFill>
                <a:latin typeface="Times New Roman" panose="02020603050405020304" pitchFamily="18" charset="0"/>
              </a:rPr>
              <a:t>相对位置</a:t>
            </a:r>
            <a:r>
              <a:rPr lang="zh-CN" altLang="en-US" dirty="0">
                <a:solidFill>
                  <a:srgbClr val="FFFFFF"/>
                </a:solidFill>
                <a:latin typeface="Times New Roman" panose="02020603050405020304" pitchFamily="18" charset="0"/>
              </a:rPr>
              <a:t>来表示数据元素之间的逻辑关系</a:t>
            </a:r>
          </a:p>
          <a:p>
            <a:pPr algn="l" eaLnBrk="1" hangingPunct="1">
              <a:lnSpc>
                <a:spcPts val="4200"/>
              </a:lnSpc>
              <a:spcBef>
                <a:spcPts val="600"/>
              </a:spcBef>
              <a:buClrTx/>
              <a:buSzTx/>
              <a:buFontTx/>
              <a:buNone/>
            </a:pPr>
            <a:r>
              <a:rPr lang="zh-CN" altLang="en-US" sz="3200" dirty="0">
                <a:solidFill>
                  <a:srgbClr val="FFFFFF"/>
                </a:solidFill>
                <a:latin typeface="Times New Roman" panose="02020603050405020304" pitchFamily="18" charset="0"/>
              </a:rPr>
              <a:t>例如： </a:t>
            </a:r>
            <a:r>
              <a:rPr lang="en-US" altLang="zh-CN" sz="3200" dirty="0">
                <a:solidFill>
                  <a:srgbClr val="66FF33"/>
                </a:solidFill>
                <a:latin typeface="Times New Roman" panose="02020603050405020304" pitchFamily="18" charset="0"/>
              </a:rPr>
              <a:t>y </a:t>
            </a:r>
            <a:r>
              <a:rPr lang="zh-CN" altLang="en-US" sz="3200" dirty="0">
                <a:solidFill>
                  <a:srgbClr val="FFFFFF"/>
                </a:solidFill>
                <a:latin typeface="Times New Roman" panose="02020603050405020304" pitchFamily="18" charset="0"/>
              </a:rPr>
              <a:t>的存储位置可以根据 </a:t>
            </a:r>
            <a:r>
              <a:rPr lang="en-US" altLang="zh-CN" sz="3200" dirty="0">
                <a:solidFill>
                  <a:srgbClr val="66FF33"/>
                </a:solidFill>
                <a:latin typeface="Times New Roman" panose="02020603050405020304" pitchFamily="18" charset="0"/>
              </a:rPr>
              <a:t>x </a:t>
            </a:r>
            <a:r>
              <a:rPr lang="zh-CN" altLang="en-US" sz="3200" dirty="0">
                <a:solidFill>
                  <a:srgbClr val="FFFFFF"/>
                </a:solidFill>
                <a:latin typeface="Times New Roman" panose="02020603050405020304" pitchFamily="18" charset="0"/>
              </a:rPr>
              <a:t>的存储位置，</a:t>
            </a:r>
            <a:r>
              <a:rPr lang="en-US" altLang="zh-CN" sz="3200" dirty="0">
                <a:solidFill>
                  <a:srgbClr val="66FF33"/>
                </a:solidFill>
                <a:latin typeface="Times New Roman" panose="02020603050405020304" pitchFamily="18" charset="0"/>
              </a:rPr>
              <a:t> y</a:t>
            </a:r>
            <a:r>
              <a:rPr lang="zh-CN" altLang="en-US" sz="3200" dirty="0">
                <a:solidFill>
                  <a:srgbClr val="FFFFFF"/>
                </a:solidFill>
                <a:latin typeface="Times New Roman" panose="02020603050405020304" pitchFamily="18" charset="0"/>
              </a:rPr>
              <a:t>和</a:t>
            </a:r>
            <a:r>
              <a:rPr lang="en-US" altLang="zh-CN" sz="3200" dirty="0">
                <a:solidFill>
                  <a:srgbClr val="66FF33"/>
                </a:solidFill>
                <a:latin typeface="Times New Roman" panose="02020603050405020304" pitchFamily="18" charset="0"/>
              </a:rPr>
              <a:t>x</a:t>
            </a:r>
            <a:r>
              <a:rPr lang="zh-CN" altLang="en-US" sz="3200" dirty="0">
                <a:solidFill>
                  <a:srgbClr val="FFFFFF"/>
                </a:solidFill>
                <a:latin typeface="Times New Roman" panose="02020603050405020304" pitchFamily="18" charset="0"/>
              </a:rPr>
              <a:t>的关系，直接进行计算：</a:t>
            </a:r>
            <a:r>
              <a:rPr lang="en-US" altLang="zh-CN" sz="3200" dirty="0" err="1">
                <a:solidFill>
                  <a:srgbClr val="FFFFFF"/>
                </a:solidFill>
                <a:latin typeface="Times New Roman" panose="02020603050405020304" pitchFamily="18" charset="0"/>
              </a:rPr>
              <a:t>Loc</a:t>
            </a:r>
            <a:r>
              <a:rPr lang="en-US" altLang="zh-CN" sz="3200" dirty="0">
                <a:solidFill>
                  <a:srgbClr val="FFFFFF"/>
                </a:solidFill>
                <a:latin typeface="Times New Roman" panose="02020603050405020304" pitchFamily="18" charset="0"/>
              </a:rPr>
              <a:t>(</a:t>
            </a:r>
            <a:r>
              <a:rPr lang="en-US" altLang="zh-CN" sz="3200" dirty="0">
                <a:solidFill>
                  <a:srgbClr val="66FF33"/>
                </a:solidFill>
                <a:latin typeface="Times New Roman" panose="02020603050405020304" pitchFamily="18" charset="0"/>
              </a:rPr>
              <a:t>y</a:t>
            </a:r>
            <a:r>
              <a:rPr lang="en-US" altLang="zh-CN" sz="3200" dirty="0">
                <a:solidFill>
                  <a:srgbClr val="FFFFFF"/>
                </a:solidFill>
                <a:latin typeface="Times New Roman" panose="02020603050405020304" pitchFamily="18" charset="0"/>
              </a:rPr>
              <a:t>) = </a:t>
            </a:r>
            <a:r>
              <a:rPr lang="en-US" altLang="zh-CN" sz="3200" dirty="0" err="1">
                <a:solidFill>
                  <a:srgbClr val="FFFFFF"/>
                </a:solidFill>
                <a:latin typeface="Times New Roman" panose="02020603050405020304" pitchFamily="18" charset="0"/>
              </a:rPr>
              <a:t>Loc</a:t>
            </a:r>
            <a:r>
              <a:rPr lang="en-US" altLang="zh-CN" sz="3200" dirty="0">
                <a:solidFill>
                  <a:srgbClr val="FFFFFF"/>
                </a:solidFill>
                <a:latin typeface="Times New Roman" panose="02020603050405020304" pitchFamily="18" charset="0"/>
              </a:rPr>
              <a:t>(</a:t>
            </a:r>
            <a:r>
              <a:rPr lang="en-US" altLang="zh-CN" sz="3200" dirty="0">
                <a:solidFill>
                  <a:srgbClr val="66FF33"/>
                </a:solidFill>
                <a:latin typeface="Times New Roman" panose="02020603050405020304" pitchFamily="18" charset="0"/>
              </a:rPr>
              <a:t>x</a:t>
            </a:r>
            <a:r>
              <a:rPr lang="en-US" altLang="zh-CN" sz="3200" dirty="0">
                <a:solidFill>
                  <a:srgbClr val="FFFFFF"/>
                </a:solidFill>
                <a:latin typeface="Times New Roman" panose="02020603050405020304" pitchFamily="18" charset="0"/>
              </a:rPr>
              <a:t>) +f(r(</a:t>
            </a:r>
            <a:r>
              <a:rPr lang="en-US" altLang="zh-CN" sz="3200" dirty="0">
                <a:solidFill>
                  <a:srgbClr val="66FF33"/>
                </a:solidFill>
                <a:latin typeface="Times New Roman" panose="02020603050405020304" pitchFamily="18" charset="0"/>
              </a:rPr>
              <a:t>x</a:t>
            </a:r>
            <a:r>
              <a:rPr lang="zh-CN" altLang="en-US" sz="3200" dirty="0">
                <a:solidFill>
                  <a:srgbClr val="66FF33"/>
                </a:solidFill>
                <a:latin typeface="Times New Roman" panose="02020603050405020304" pitchFamily="18" charset="0"/>
              </a:rPr>
              <a:t>，</a:t>
            </a:r>
            <a:r>
              <a:rPr lang="en-US" altLang="zh-CN" sz="3200" dirty="0">
                <a:solidFill>
                  <a:srgbClr val="66FF33"/>
                </a:solidFill>
                <a:latin typeface="Times New Roman" panose="02020603050405020304" pitchFamily="18" charset="0"/>
              </a:rPr>
              <a:t>y)</a:t>
            </a:r>
            <a:r>
              <a:rPr lang="en-US" altLang="zh-CN" sz="3200" dirty="0">
                <a:solidFill>
                  <a:srgbClr val="FFFFFF"/>
                </a:solidFill>
                <a:latin typeface="Times New Roman" panose="02020603050405020304" pitchFamily="18" charset="0"/>
              </a:rPr>
              <a:t>)</a:t>
            </a:r>
          </a:p>
        </p:txBody>
      </p:sp>
      <p:sp>
        <p:nvSpPr>
          <p:cNvPr id="6" name="Text Box 4"/>
          <p:cNvSpPr txBox="1">
            <a:spLocks noChangeArrowheads="1"/>
          </p:cNvSpPr>
          <p:nvPr/>
        </p:nvSpPr>
        <p:spPr bwMode="auto">
          <a:xfrm>
            <a:off x="3596442" y="5350247"/>
            <a:ext cx="23415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800" b="0" dirty="0">
                <a:solidFill>
                  <a:srgbClr val="FFFFFF"/>
                </a:solidFill>
                <a:latin typeface="楷体_GB2312" pitchFamily="49" charset="-122"/>
                <a:ea typeface="楷体_GB2312" pitchFamily="49" charset="-122"/>
              </a:rPr>
              <a:t> </a:t>
            </a:r>
            <a:r>
              <a:rPr lang="en-US" altLang="zh-CN" sz="4800" dirty="0">
                <a:solidFill>
                  <a:srgbClr val="66FF33"/>
                </a:solidFill>
                <a:latin typeface="楷体_GB2312" pitchFamily="49" charset="-122"/>
                <a:ea typeface="楷体_GB2312" pitchFamily="49" charset="-122"/>
              </a:rPr>
              <a:t>x</a:t>
            </a:r>
            <a:r>
              <a:rPr lang="en-US" altLang="zh-CN" sz="4800" b="0" dirty="0">
                <a:solidFill>
                  <a:srgbClr val="FFFFFF"/>
                </a:solidFill>
                <a:latin typeface="楷体_GB2312" pitchFamily="49" charset="-122"/>
                <a:ea typeface="楷体_GB2312" pitchFamily="49" charset="-122"/>
              </a:rPr>
              <a:t>    </a:t>
            </a:r>
            <a:r>
              <a:rPr lang="en-US" altLang="zh-CN" sz="4800" dirty="0">
                <a:solidFill>
                  <a:srgbClr val="66FF33"/>
                </a:solidFill>
                <a:latin typeface="楷体_GB2312" pitchFamily="49" charset="-122"/>
                <a:ea typeface="楷体_GB2312" pitchFamily="49" charset="-122"/>
              </a:rPr>
              <a:t>y</a:t>
            </a:r>
            <a:endParaRPr lang="en-US" altLang="zh-CN" sz="2400" dirty="0">
              <a:solidFill>
                <a:srgbClr val="66FF33"/>
              </a:solidFill>
              <a:latin typeface="楷体_GB2312" pitchFamily="49" charset="-122"/>
              <a:ea typeface="楷体_GB2312" pitchFamily="49" charset="-122"/>
            </a:endParaRPr>
          </a:p>
        </p:txBody>
      </p:sp>
      <p:grpSp>
        <p:nvGrpSpPr>
          <p:cNvPr id="2" name="Group 11"/>
          <p:cNvGrpSpPr>
            <a:grpSpLocks/>
          </p:cNvGrpSpPr>
          <p:nvPr/>
        </p:nvGrpSpPr>
        <p:grpSpPr bwMode="auto">
          <a:xfrm>
            <a:off x="3536950" y="5494709"/>
            <a:ext cx="2971800" cy="685800"/>
            <a:chOff x="1715" y="3109"/>
            <a:chExt cx="1872" cy="432"/>
          </a:xfrm>
        </p:grpSpPr>
        <p:sp>
          <p:nvSpPr>
            <p:cNvPr id="48136" name="Line 5"/>
            <p:cNvSpPr>
              <a:spLocks noChangeShapeType="1"/>
            </p:cNvSpPr>
            <p:nvPr/>
          </p:nvSpPr>
          <p:spPr bwMode="auto">
            <a:xfrm flipV="1">
              <a:off x="1715" y="3109"/>
              <a:ext cx="1872" cy="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sp>
          <p:nvSpPr>
            <p:cNvPr id="48137" name="Line 6"/>
            <p:cNvSpPr>
              <a:spLocks noChangeShapeType="1"/>
            </p:cNvSpPr>
            <p:nvPr/>
          </p:nvSpPr>
          <p:spPr bwMode="auto">
            <a:xfrm>
              <a:off x="1763" y="3541"/>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sp>
          <p:nvSpPr>
            <p:cNvPr id="48138" name="Line 7"/>
            <p:cNvSpPr>
              <a:spLocks noChangeShapeType="1"/>
            </p:cNvSpPr>
            <p:nvPr/>
          </p:nvSpPr>
          <p:spPr bwMode="auto">
            <a:xfrm>
              <a:off x="1907" y="3114"/>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sp>
          <p:nvSpPr>
            <p:cNvPr id="48139" name="Line 8"/>
            <p:cNvSpPr>
              <a:spLocks noChangeShapeType="1"/>
            </p:cNvSpPr>
            <p:nvPr/>
          </p:nvSpPr>
          <p:spPr bwMode="auto">
            <a:xfrm>
              <a:off x="2867" y="3114"/>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sp>
          <p:nvSpPr>
            <p:cNvPr id="48140" name="Line 9"/>
            <p:cNvSpPr>
              <a:spLocks noChangeShapeType="1"/>
            </p:cNvSpPr>
            <p:nvPr/>
          </p:nvSpPr>
          <p:spPr bwMode="auto">
            <a:xfrm>
              <a:off x="3299" y="3114"/>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sp>
          <p:nvSpPr>
            <p:cNvPr id="48141" name="Line 10"/>
            <p:cNvSpPr>
              <a:spLocks noChangeShapeType="1"/>
            </p:cNvSpPr>
            <p:nvPr/>
          </p:nvSpPr>
          <p:spPr bwMode="auto">
            <a:xfrm>
              <a:off x="2339" y="3109"/>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grpSp>
      <p:grpSp>
        <p:nvGrpSpPr>
          <p:cNvPr id="8" name="组合 7"/>
          <p:cNvGrpSpPr/>
          <p:nvPr/>
        </p:nvGrpSpPr>
        <p:grpSpPr>
          <a:xfrm>
            <a:off x="3802932" y="6180509"/>
            <a:ext cx="1624163" cy="775404"/>
            <a:chOff x="3802932" y="6180509"/>
            <a:chExt cx="1624163" cy="775404"/>
          </a:xfrm>
        </p:grpSpPr>
        <p:sp>
          <p:nvSpPr>
            <p:cNvPr id="3" name="矩形 2"/>
            <p:cNvSpPr/>
            <p:nvPr/>
          </p:nvSpPr>
          <p:spPr>
            <a:xfrm>
              <a:off x="3802932" y="6324971"/>
              <a:ext cx="1624163" cy="630942"/>
            </a:xfrm>
            <a:prstGeom prst="rect">
              <a:avLst/>
            </a:prstGeom>
          </p:spPr>
          <p:txBody>
            <a:bodyPr wrap="none">
              <a:spAutoFit/>
            </a:bodyPr>
            <a:lstStyle/>
            <a:p>
              <a:pPr algn="l" eaLnBrk="1" hangingPunct="1">
                <a:lnSpc>
                  <a:spcPts val="4200"/>
                </a:lnSpc>
                <a:spcBef>
                  <a:spcPts val="600"/>
                </a:spcBef>
                <a:buClrTx/>
                <a:buSzTx/>
                <a:buFontTx/>
                <a:buNone/>
              </a:pPr>
              <a:r>
                <a:rPr lang="en-US" altLang="zh-CN" dirty="0">
                  <a:solidFill>
                    <a:srgbClr val="FFFFFF"/>
                  </a:solidFill>
                </a:rPr>
                <a:t>f(r(</a:t>
              </a:r>
              <a:r>
                <a:rPr lang="en-US" altLang="zh-CN" dirty="0">
                  <a:solidFill>
                    <a:srgbClr val="66FF33"/>
                  </a:solidFill>
                </a:rPr>
                <a:t>x</a:t>
              </a:r>
              <a:r>
                <a:rPr lang="zh-CN" altLang="en-US" dirty="0">
                  <a:solidFill>
                    <a:srgbClr val="66FF33"/>
                  </a:solidFill>
                </a:rPr>
                <a:t>，</a:t>
              </a:r>
              <a:r>
                <a:rPr lang="en-US" altLang="zh-CN" dirty="0">
                  <a:solidFill>
                    <a:srgbClr val="66FF33"/>
                  </a:solidFill>
                </a:rPr>
                <a:t>y)</a:t>
              </a:r>
              <a:r>
                <a:rPr lang="en-US" altLang="zh-CN" dirty="0">
                  <a:solidFill>
                    <a:srgbClr val="FFFFFF"/>
                  </a:solidFill>
                </a:rPr>
                <a:t>)</a:t>
              </a:r>
            </a:p>
          </p:txBody>
        </p:sp>
        <p:cxnSp>
          <p:nvCxnSpPr>
            <p:cNvPr id="7" name="直接箭头连接符 6"/>
            <p:cNvCxnSpPr/>
            <p:nvPr/>
          </p:nvCxnSpPr>
          <p:spPr bwMode="auto">
            <a:xfrm flipV="1">
              <a:off x="3826760" y="6180509"/>
              <a:ext cx="0" cy="677491"/>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接箭头连接符 16"/>
            <p:cNvCxnSpPr/>
            <p:nvPr/>
          </p:nvCxnSpPr>
          <p:spPr bwMode="auto">
            <a:xfrm flipV="1">
              <a:off x="5367100" y="6219310"/>
              <a:ext cx="0" cy="677491"/>
            </a:xfrm>
            <a:prstGeom prst="straightConnector1">
              <a:avLst/>
            </a:prstGeom>
            <a:noFill/>
            <a:ln w="9525" cap="flat" cmpd="sng" algn="ctr">
              <a:solidFill>
                <a:schemeClr val="tx1"/>
              </a:solidFill>
              <a:prstDash val="solid"/>
              <a:round/>
              <a:headEnd type="none" w="med" len="med"/>
              <a:tailEnd type="triangle"/>
            </a:ln>
            <a:effectLst/>
          </p:spPr>
        </p:cxnSp>
      </p:grpSp>
      <p:sp>
        <p:nvSpPr>
          <p:cNvPr id="9" name="标题 8">
            <a:extLst>
              <a:ext uri="{FF2B5EF4-FFF2-40B4-BE49-F238E27FC236}">
                <a16:creationId xmlns:a16="http://schemas.microsoft.com/office/drawing/2014/main" id="{AD7D9864-92F1-4361-95DF-219F58838336}"/>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318219391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1"/>
          </p:nvPr>
        </p:nvSpPr>
        <p:spPr/>
        <p:txBody>
          <a:bodyPr/>
          <a:lstStyle/>
          <a:p>
            <a:pPr>
              <a:defRPr/>
            </a:pPr>
            <a:r>
              <a:rPr lang="zh-CN" altLang="en-US"/>
              <a:t>第 </a:t>
            </a:r>
            <a:fld id="{6B7BE93B-0D0A-4A59-96D6-5E67001915A7}" type="slidenum">
              <a:rPr lang="zh-CN" altLang="en-US" b="1">
                <a:solidFill>
                  <a:srgbClr val="66CCFF"/>
                </a:solidFill>
              </a:rPr>
              <a:pPr>
                <a:defRPr/>
              </a:pPr>
              <a:t>29</a:t>
            </a:fld>
            <a:r>
              <a:rPr lang="en-US" altLang="zh-CN" b="1"/>
              <a:t> </a:t>
            </a:r>
            <a:r>
              <a:rPr lang="zh-CN" altLang="en-US"/>
              <a:t>页</a:t>
            </a:r>
            <a:endParaRPr lang="zh-CN" altLang="en-US" sz="1800">
              <a:latin typeface="Arial" charset="0"/>
            </a:endParaRPr>
          </a:p>
        </p:txBody>
      </p:sp>
      <p:sp>
        <p:nvSpPr>
          <p:cNvPr id="28676" name="Rectangle 3"/>
          <p:cNvSpPr>
            <a:spLocks noGrp="1" noChangeArrowheads="1"/>
          </p:cNvSpPr>
          <p:nvPr>
            <p:ph type="body" sz="half" idx="1"/>
          </p:nvPr>
        </p:nvSpPr>
        <p:spPr>
          <a:xfrm>
            <a:off x="228600" y="819150"/>
            <a:ext cx="8709025" cy="630238"/>
          </a:xfrm>
        </p:spPr>
        <p:txBody>
          <a:bodyPr/>
          <a:lstStyle/>
          <a:p>
            <a:pPr marL="266700" indent="-266700" eaLnBrk="1" hangingPunct="1">
              <a:lnSpc>
                <a:spcPct val="105000"/>
              </a:lnSpc>
              <a:spcBef>
                <a:spcPct val="0"/>
              </a:spcBef>
            </a:pPr>
            <a:r>
              <a:rPr lang="zh-CN" altLang="en-US" sz="3200">
                <a:solidFill>
                  <a:srgbClr val="00FFFF"/>
                </a:solidFill>
              </a:rPr>
              <a:t>顺序存储结构</a:t>
            </a:r>
          </a:p>
        </p:txBody>
      </p:sp>
      <p:sp>
        <p:nvSpPr>
          <p:cNvPr id="28677" name="Rectangle 4"/>
          <p:cNvSpPr>
            <a:spLocks noChangeArrowheads="1"/>
          </p:cNvSpPr>
          <p:nvPr/>
        </p:nvSpPr>
        <p:spPr bwMode="auto">
          <a:xfrm>
            <a:off x="4587875" y="5181600"/>
            <a:ext cx="1295400" cy="677863"/>
          </a:xfrm>
          <a:prstGeom prst="rect">
            <a:avLst/>
          </a:prstGeom>
          <a:solidFill>
            <a:srgbClr val="00CC99"/>
          </a:solidFill>
          <a:ln w="9525">
            <a:noFill/>
            <a:miter lim="800000"/>
            <a:headEnd/>
            <a:tailEnd/>
          </a:ln>
        </p:spPr>
        <p:txBody>
          <a:bodyPr/>
          <a:lstStyle/>
          <a:p>
            <a:pPr eaLnBrk="1" hangingPunct="1">
              <a:spcBef>
                <a:spcPct val="50000"/>
              </a:spcBef>
              <a:buClr>
                <a:srgbClr val="FFFF00"/>
              </a:buClr>
              <a:buSzPct val="70000"/>
              <a:buFont typeface="Wingdings" pitchFamily="2" charset="2"/>
              <a:buNone/>
            </a:pPr>
            <a:r>
              <a:rPr lang="zh-CN" altLang="en-US" b="1">
                <a:solidFill>
                  <a:schemeClr val="bg2"/>
                </a:solidFill>
                <a:latin typeface="楷体_GB2312" pitchFamily="49" charset="-122"/>
                <a:ea typeface="楷体_GB2312" pitchFamily="49" charset="-122"/>
              </a:rPr>
              <a:t>元素</a:t>
            </a:r>
            <a:r>
              <a:rPr lang="en-US" altLang="zh-CN" b="1">
                <a:solidFill>
                  <a:schemeClr val="bg2"/>
                </a:solidFill>
                <a:latin typeface="楷体_GB2312" pitchFamily="49" charset="-122"/>
                <a:ea typeface="楷体_GB2312" pitchFamily="49" charset="-122"/>
              </a:rPr>
              <a:t>n</a:t>
            </a:r>
          </a:p>
        </p:txBody>
      </p:sp>
      <p:sp>
        <p:nvSpPr>
          <p:cNvPr id="28678" name="Rectangle 5"/>
          <p:cNvSpPr>
            <a:spLocks noChangeArrowheads="1"/>
          </p:cNvSpPr>
          <p:nvPr/>
        </p:nvSpPr>
        <p:spPr bwMode="auto">
          <a:xfrm>
            <a:off x="4587875" y="4505325"/>
            <a:ext cx="1295400" cy="676275"/>
          </a:xfrm>
          <a:prstGeom prst="rect">
            <a:avLst/>
          </a:prstGeom>
          <a:solidFill>
            <a:srgbClr val="00CC99"/>
          </a:solidFill>
          <a:ln w="9525">
            <a:noFill/>
            <a:miter lim="800000"/>
            <a:headEnd/>
            <a:tailEnd/>
          </a:ln>
        </p:spPr>
        <p:txBody>
          <a:bodyPr/>
          <a:lstStyle/>
          <a:p>
            <a:pPr eaLnBrk="1" hangingPunct="1">
              <a:spcBef>
                <a:spcPct val="50000"/>
              </a:spcBef>
              <a:buClr>
                <a:srgbClr val="FFFF00"/>
              </a:buClr>
              <a:buSzPct val="70000"/>
              <a:buFont typeface="Wingdings" pitchFamily="2" charset="2"/>
              <a:buNone/>
            </a:pPr>
            <a:r>
              <a:rPr lang="en-US" altLang="zh-CN" b="1">
                <a:solidFill>
                  <a:schemeClr val="bg2"/>
                </a:solidFill>
                <a:latin typeface="Arial" charset="0"/>
              </a:rPr>
              <a:t>……..</a:t>
            </a:r>
          </a:p>
        </p:txBody>
      </p:sp>
      <p:sp>
        <p:nvSpPr>
          <p:cNvPr id="28679" name="Rectangle 6"/>
          <p:cNvSpPr>
            <a:spLocks noChangeArrowheads="1"/>
          </p:cNvSpPr>
          <p:nvPr/>
        </p:nvSpPr>
        <p:spPr bwMode="auto">
          <a:xfrm>
            <a:off x="4587875" y="3827463"/>
            <a:ext cx="1295400" cy="677862"/>
          </a:xfrm>
          <a:prstGeom prst="rect">
            <a:avLst/>
          </a:prstGeom>
          <a:solidFill>
            <a:srgbClr val="00CC99"/>
          </a:solidFill>
          <a:ln w="9525">
            <a:noFill/>
            <a:miter lim="800000"/>
            <a:headEnd/>
            <a:tailEnd/>
          </a:ln>
        </p:spPr>
        <p:txBody>
          <a:bodyPr/>
          <a:lstStyle/>
          <a:p>
            <a:pPr eaLnBrk="1" hangingPunct="1">
              <a:spcBef>
                <a:spcPct val="50000"/>
              </a:spcBef>
              <a:buClr>
                <a:srgbClr val="FFFF00"/>
              </a:buClr>
              <a:buSzPct val="70000"/>
              <a:buFont typeface="Wingdings" pitchFamily="2" charset="2"/>
              <a:buNone/>
            </a:pPr>
            <a:r>
              <a:rPr lang="zh-CN" altLang="en-US" b="1">
                <a:solidFill>
                  <a:schemeClr val="bg2"/>
                </a:solidFill>
                <a:latin typeface="楷体_GB2312" pitchFamily="49" charset="-122"/>
                <a:ea typeface="楷体_GB2312" pitchFamily="49" charset="-122"/>
              </a:rPr>
              <a:t>元素</a:t>
            </a:r>
            <a:r>
              <a:rPr lang="en-US" altLang="zh-CN" b="1">
                <a:solidFill>
                  <a:schemeClr val="bg2"/>
                </a:solidFill>
                <a:latin typeface="楷体_GB2312" pitchFamily="49" charset="-122"/>
                <a:ea typeface="楷体_GB2312" pitchFamily="49" charset="-122"/>
              </a:rPr>
              <a:t>i</a:t>
            </a:r>
          </a:p>
        </p:txBody>
      </p:sp>
      <p:sp>
        <p:nvSpPr>
          <p:cNvPr id="28680" name="Rectangle 7"/>
          <p:cNvSpPr>
            <a:spLocks noChangeArrowheads="1"/>
          </p:cNvSpPr>
          <p:nvPr/>
        </p:nvSpPr>
        <p:spPr bwMode="auto">
          <a:xfrm>
            <a:off x="4587875" y="3149600"/>
            <a:ext cx="1295400" cy="677863"/>
          </a:xfrm>
          <a:prstGeom prst="rect">
            <a:avLst/>
          </a:prstGeom>
          <a:solidFill>
            <a:srgbClr val="00CC99"/>
          </a:solidFill>
          <a:ln w="9525">
            <a:noFill/>
            <a:miter lim="800000"/>
            <a:headEnd/>
            <a:tailEnd/>
          </a:ln>
        </p:spPr>
        <p:txBody>
          <a:bodyPr/>
          <a:lstStyle/>
          <a:p>
            <a:pPr eaLnBrk="1" hangingPunct="1">
              <a:spcBef>
                <a:spcPct val="50000"/>
              </a:spcBef>
              <a:buClr>
                <a:srgbClr val="FFFF00"/>
              </a:buClr>
              <a:buSzPct val="70000"/>
              <a:buFont typeface="Wingdings" pitchFamily="2" charset="2"/>
              <a:buNone/>
            </a:pPr>
            <a:r>
              <a:rPr lang="en-US" altLang="zh-CN" b="1">
                <a:solidFill>
                  <a:schemeClr val="bg2"/>
                </a:solidFill>
                <a:latin typeface="Arial" charset="0"/>
              </a:rPr>
              <a:t>……..</a:t>
            </a:r>
          </a:p>
        </p:txBody>
      </p:sp>
      <p:sp>
        <p:nvSpPr>
          <p:cNvPr id="28681" name="Rectangle 8"/>
          <p:cNvSpPr>
            <a:spLocks noChangeArrowheads="1"/>
          </p:cNvSpPr>
          <p:nvPr/>
        </p:nvSpPr>
        <p:spPr bwMode="auto">
          <a:xfrm>
            <a:off x="4587875" y="2473325"/>
            <a:ext cx="1295400" cy="676275"/>
          </a:xfrm>
          <a:prstGeom prst="rect">
            <a:avLst/>
          </a:prstGeom>
          <a:solidFill>
            <a:srgbClr val="00CC99"/>
          </a:solidFill>
          <a:ln w="9525">
            <a:noFill/>
            <a:miter lim="800000"/>
            <a:headEnd/>
            <a:tailEnd/>
          </a:ln>
        </p:spPr>
        <p:txBody>
          <a:bodyPr/>
          <a:lstStyle/>
          <a:p>
            <a:pPr eaLnBrk="1" hangingPunct="1">
              <a:spcBef>
                <a:spcPct val="50000"/>
              </a:spcBef>
              <a:buClr>
                <a:srgbClr val="FFFF00"/>
              </a:buClr>
              <a:buSzPct val="70000"/>
              <a:buFont typeface="Wingdings" pitchFamily="2" charset="2"/>
              <a:buNone/>
            </a:pPr>
            <a:r>
              <a:rPr lang="zh-CN" altLang="en-US" b="1">
                <a:solidFill>
                  <a:schemeClr val="bg2"/>
                </a:solidFill>
                <a:latin typeface="楷体_GB2312" pitchFamily="49" charset="-122"/>
                <a:ea typeface="楷体_GB2312" pitchFamily="49" charset="-122"/>
              </a:rPr>
              <a:t>元素</a:t>
            </a:r>
            <a:r>
              <a:rPr lang="en-US" altLang="zh-CN" b="1">
                <a:solidFill>
                  <a:schemeClr val="bg2"/>
                </a:solidFill>
                <a:latin typeface="楷体_GB2312" pitchFamily="49" charset="-122"/>
                <a:ea typeface="楷体_GB2312" pitchFamily="49" charset="-122"/>
              </a:rPr>
              <a:t>2</a:t>
            </a:r>
          </a:p>
        </p:txBody>
      </p:sp>
      <p:sp>
        <p:nvSpPr>
          <p:cNvPr id="28682" name="Rectangle 9"/>
          <p:cNvSpPr>
            <a:spLocks noChangeArrowheads="1"/>
          </p:cNvSpPr>
          <p:nvPr/>
        </p:nvSpPr>
        <p:spPr bwMode="auto">
          <a:xfrm>
            <a:off x="4587875" y="1795463"/>
            <a:ext cx="1295400" cy="677862"/>
          </a:xfrm>
          <a:prstGeom prst="rect">
            <a:avLst/>
          </a:prstGeom>
          <a:solidFill>
            <a:srgbClr val="00CC99"/>
          </a:solidFill>
          <a:ln w="9525">
            <a:noFill/>
            <a:miter lim="800000"/>
            <a:headEnd/>
            <a:tailEnd/>
          </a:ln>
        </p:spPr>
        <p:txBody>
          <a:bodyPr/>
          <a:lstStyle/>
          <a:p>
            <a:pPr eaLnBrk="1" hangingPunct="1">
              <a:spcBef>
                <a:spcPct val="50000"/>
              </a:spcBef>
              <a:buClr>
                <a:srgbClr val="FFFF00"/>
              </a:buClr>
              <a:buSzPct val="70000"/>
              <a:buFont typeface="Wingdings" pitchFamily="2" charset="2"/>
              <a:buNone/>
            </a:pPr>
            <a:r>
              <a:rPr lang="zh-CN" altLang="en-US" b="1">
                <a:solidFill>
                  <a:schemeClr val="bg2"/>
                </a:solidFill>
                <a:latin typeface="楷体_GB2312" pitchFamily="49" charset="-122"/>
                <a:ea typeface="楷体_GB2312" pitchFamily="49" charset="-122"/>
              </a:rPr>
              <a:t>元素</a:t>
            </a:r>
            <a:r>
              <a:rPr lang="en-US" altLang="zh-CN" b="1">
                <a:solidFill>
                  <a:schemeClr val="bg2"/>
                </a:solidFill>
                <a:latin typeface="楷体_GB2312" pitchFamily="49" charset="-122"/>
                <a:ea typeface="楷体_GB2312" pitchFamily="49" charset="-122"/>
              </a:rPr>
              <a:t>1</a:t>
            </a:r>
          </a:p>
        </p:txBody>
      </p:sp>
      <p:sp>
        <p:nvSpPr>
          <p:cNvPr id="28683" name="Line 10"/>
          <p:cNvSpPr>
            <a:spLocks noChangeShapeType="1"/>
          </p:cNvSpPr>
          <p:nvPr/>
        </p:nvSpPr>
        <p:spPr bwMode="auto">
          <a:xfrm>
            <a:off x="4587875" y="1795463"/>
            <a:ext cx="1295400" cy="0"/>
          </a:xfrm>
          <a:prstGeom prst="line">
            <a:avLst/>
          </a:prstGeom>
          <a:noFill/>
          <a:ln w="28575" cap="sq">
            <a:solidFill>
              <a:schemeClr val="tx1"/>
            </a:solidFill>
            <a:round/>
            <a:headEnd/>
            <a:tailEnd/>
          </a:ln>
        </p:spPr>
        <p:txBody>
          <a:bodyPr/>
          <a:lstStyle/>
          <a:p>
            <a:endParaRPr lang="zh-CN" altLang="en-US"/>
          </a:p>
        </p:txBody>
      </p:sp>
      <p:sp>
        <p:nvSpPr>
          <p:cNvPr id="28684" name="Line 11"/>
          <p:cNvSpPr>
            <a:spLocks noChangeShapeType="1"/>
          </p:cNvSpPr>
          <p:nvPr/>
        </p:nvSpPr>
        <p:spPr bwMode="auto">
          <a:xfrm>
            <a:off x="4587875" y="2473325"/>
            <a:ext cx="1295400" cy="0"/>
          </a:xfrm>
          <a:prstGeom prst="line">
            <a:avLst/>
          </a:prstGeom>
          <a:noFill/>
          <a:ln w="12700">
            <a:solidFill>
              <a:schemeClr val="tx1"/>
            </a:solidFill>
            <a:round/>
            <a:headEnd/>
            <a:tailEnd/>
          </a:ln>
        </p:spPr>
        <p:txBody>
          <a:bodyPr/>
          <a:lstStyle/>
          <a:p>
            <a:endParaRPr lang="zh-CN" altLang="en-US"/>
          </a:p>
        </p:txBody>
      </p:sp>
      <p:sp>
        <p:nvSpPr>
          <p:cNvPr id="28685" name="Line 12"/>
          <p:cNvSpPr>
            <a:spLocks noChangeShapeType="1"/>
          </p:cNvSpPr>
          <p:nvPr/>
        </p:nvSpPr>
        <p:spPr bwMode="auto">
          <a:xfrm>
            <a:off x="4587875" y="3149600"/>
            <a:ext cx="1295400" cy="0"/>
          </a:xfrm>
          <a:prstGeom prst="line">
            <a:avLst/>
          </a:prstGeom>
          <a:noFill/>
          <a:ln w="12700">
            <a:solidFill>
              <a:schemeClr val="tx1"/>
            </a:solidFill>
            <a:round/>
            <a:headEnd/>
            <a:tailEnd/>
          </a:ln>
        </p:spPr>
        <p:txBody>
          <a:bodyPr/>
          <a:lstStyle/>
          <a:p>
            <a:endParaRPr lang="zh-CN" altLang="en-US"/>
          </a:p>
        </p:txBody>
      </p:sp>
      <p:sp>
        <p:nvSpPr>
          <p:cNvPr id="28686" name="Line 13"/>
          <p:cNvSpPr>
            <a:spLocks noChangeShapeType="1"/>
          </p:cNvSpPr>
          <p:nvPr/>
        </p:nvSpPr>
        <p:spPr bwMode="auto">
          <a:xfrm>
            <a:off x="4587875" y="3827463"/>
            <a:ext cx="1295400" cy="0"/>
          </a:xfrm>
          <a:prstGeom prst="line">
            <a:avLst/>
          </a:prstGeom>
          <a:noFill/>
          <a:ln w="12700">
            <a:solidFill>
              <a:schemeClr val="tx1"/>
            </a:solidFill>
            <a:round/>
            <a:headEnd/>
            <a:tailEnd/>
          </a:ln>
        </p:spPr>
        <p:txBody>
          <a:bodyPr/>
          <a:lstStyle/>
          <a:p>
            <a:endParaRPr lang="zh-CN" altLang="en-US"/>
          </a:p>
        </p:txBody>
      </p:sp>
      <p:sp>
        <p:nvSpPr>
          <p:cNvPr id="28687" name="Line 14"/>
          <p:cNvSpPr>
            <a:spLocks noChangeShapeType="1"/>
          </p:cNvSpPr>
          <p:nvPr/>
        </p:nvSpPr>
        <p:spPr bwMode="auto">
          <a:xfrm>
            <a:off x="4587875" y="4505325"/>
            <a:ext cx="1295400" cy="0"/>
          </a:xfrm>
          <a:prstGeom prst="line">
            <a:avLst/>
          </a:prstGeom>
          <a:noFill/>
          <a:ln w="12700">
            <a:solidFill>
              <a:schemeClr val="tx1"/>
            </a:solidFill>
            <a:round/>
            <a:headEnd/>
            <a:tailEnd/>
          </a:ln>
        </p:spPr>
        <p:txBody>
          <a:bodyPr/>
          <a:lstStyle/>
          <a:p>
            <a:endParaRPr lang="zh-CN" altLang="en-US"/>
          </a:p>
        </p:txBody>
      </p:sp>
      <p:sp>
        <p:nvSpPr>
          <p:cNvPr id="28688" name="Line 15"/>
          <p:cNvSpPr>
            <a:spLocks noChangeShapeType="1"/>
          </p:cNvSpPr>
          <p:nvPr/>
        </p:nvSpPr>
        <p:spPr bwMode="auto">
          <a:xfrm>
            <a:off x="4587875" y="5181600"/>
            <a:ext cx="1295400" cy="0"/>
          </a:xfrm>
          <a:prstGeom prst="line">
            <a:avLst/>
          </a:prstGeom>
          <a:noFill/>
          <a:ln w="12700">
            <a:solidFill>
              <a:schemeClr val="tx1"/>
            </a:solidFill>
            <a:round/>
            <a:headEnd/>
            <a:tailEnd/>
          </a:ln>
        </p:spPr>
        <p:txBody>
          <a:bodyPr/>
          <a:lstStyle/>
          <a:p>
            <a:endParaRPr lang="zh-CN" altLang="en-US"/>
          </a:p>
        </p:txBody>
      </p:sp>
      <p:sp>
        <p:nvSpPr>
          <p:cNvPr id="28689" name="Line 16"/>
          <p:cNvSpPr>
            <a:spLocks noChangeShapeType="1"/>
          </p:cNvSpPr>
          <p:nvPr/>
        </p:nvSpPr>
        <p:spPr bwMode="auto">
          <a:xfrm>
            <a:off x="4587875" y="5859463"/>
            <a:ext cx="1295400" cy="0"/>
          </a:xfrm>
          <a:prstGeom prst="line">
            <a:avLst/>
          </a:prstGeom>
          <a:noFill/>
          <a:ln w="28575" cap="sq">
            <a:solidFill>
              <a:schemeClr val="tx1"/>
            </a:solidFill>
            <a:round/>
            <a:headEnd/>
            <a:tailEnd/>
          </a:ln>
        </p:spPr>
        <p:txBody>
          <a:bodyPr/>
          <a:lstStyle/>
          <a:p>
            <a:endParaRPr lang="zh-CN" altLang="en-US"/>
          </a:p>
        </p:txBody>
      </p:sp>
      <p:sp>
        <p:nvSpPr>
          <p:cNvPr id="28690" name="Line 17"/>
          <p:cNvSpPr>
            <a:spLocks noChangeShapeType="1"/>
          </p:cNvSpPr>
          <p:nvPr/>
        </p:nvSpPr>
        <p:spPr bwMode="auto">
          <a:xfrm>
            <a:off x="4587875" y="1795463"/>
            <a:ext cx="0" cy="4064000"/>
          </a:xfrm>
          <a:prstGeom prst="line">
            <a:avLst/>
          </a:prstGeom>
          <a:noFill/>
          <a:ln w="28575" cap="sq">
            <a:solidFill>
              <a:schemeClr val="tx1"/>
            </a:solidFill>
            <a:round/>
            <a:headEnd/>
            <a:tailEnd/>
          </a:ln>
        </p:spPr>
        <p:txBody>
          <a:bodyPr/>
          <a:lstStyle/>
          <a:p>
            <a:endParaRPr lang="zh-CN" altLang="en-US"/>
          </a:p>
        </p:txBody>
      </p:sp>
      <p:sp>
        <p:nvSpPr>
          <p:cNvPr id="28691" name="Line 18"/>
          <p:cNvSpPr>
            <a:spLocks noChangeShapeType="1"/>
          </p:cNvSpPr>
          <p:nvPr/>
        </p:nvSpPr>
        <p:spPr bwMode="auto">
          <a:xfrm>
            <a:off x="5883275" y="1795463"/>
            <a:ext cx="0" cy="4064000"/>
          </a:xfrm>
          <a:prstGeom prst="line">
            <a:avLst/>
          </a:prstGeom>
          <a:noFill/>
          <a:ln w="28575" cap="sq">
            <a:solidFill>
              <a:schemeClr val="tx1"/>
            </a:solidFill>
            <a:round/>
            <a:headEnd/>
            <a:tailEnd/>
          </a:ln>
        </p:spPr>
        <p:txBody>
          <a:bodyPr/>
          <a:lstStyle/>
          <a:p>
            <a:endParaRPr lang="zh-CN" altLang="en-US"/>
          </a:p>
        </p:txBody>
      </p:sp>
      <p:sp>
        <p:nvSpPr>
          <p:cNvPr id="28692" name="Text Box 19"/>
          <p:cNvSpPr txBox="1">
            <a:spLocks noChangeArrowheads="1"/>
          </p:cNvSpPr>
          <p:nvPr/>
        </p:nvSpPr>
        <p:spPr bwMode="auto">
          <a:xfrm>
            <a:off x="3629980" y="1763815"/>
            <a:ext cx="762000" cy="457200"/>
          </a:xfrm>
          <a:prstGeom prst="rect">
            <a:avLst/>
          </a:prstGeom>
          <a:noFill/>
          <a:ln w="9525">
            <a:noFill/>
            <a:miter lim="800000"/>
            <a:headEnd/>
            <a:tailEnd/>
          </a:ln>
        </p:spPr>
        <p:txBody>
          <a:bodyPr>
            <a:spAutoFit/>
          </a:bodyPr>
          <a:lstStyle/>
          <a:p>
            <a:pPr algn="l" eaLnBrk="1" hangingPunct="1">
              <a:spcBef>
                <a:spcPct val="50000"/>
              </a:spcBef>
              <a:buClrTx/>
              <a:buFontTx/>
              <a:buNone/>
            </a:pPr>
            <a:r>
              <a:rPr lang="en-US" altLang="zh-CN" sz="2400" b="1" dirty="0"/>
              <a:t>L</a:t>
            </a:r>
            <a:r>
              <a:rPr lang="en-US" altLang="zh-CN" sz="2400" b="1" baseline="-25000" dirty="0"/>
              <a:t>0</a:t>
            </a:r>
            <a:endParaRPr lang="en-US" altLang="zh-CN" sz="2400" b="1" dirty="0"/>
          </a:p>
        </p:txBody>
      </p:sp>
      <p:sp>
        <p:nvSpPr>
          <p:cNvPr id="28693" name="Text Box 20"/>
          <p:cNvSpPr txBox="1">
            <a:spLocks noChangeArrowheads="1"/>
          </p:cNvSpPr>
          <p:nvPr/>
        </p:nvSpPr>
        <p:spPr bwMode="auto">
          <a:xfrm>
            <a:off x="3640215" y="2438890"/>
            <a:ext cx="1066800" cy="457200"/>
          </a:xfrm>
          <a:prstGeom prst="rect">
            <a:avLst/>
          </a:prstGeom>
          <a:noFill/>
          <a:ln w="9525">
            <a:noFill/>
            <a:miter lim="800000"/>
            <a:headEnd/>
            <a:tailEnd/>
          </a:ln>
        </p:spPr>
        <p:txBody>
          <a:bodyPr>
            <a:spAutoFit/>
          </a:bodyPr>
          <a:lstStyle/>
          <a:p>
            <a:pPr algn="l" eaLnBrk="1" hangingPunct="1">
              <a:spcBef>
                <a:spcPct val="50000"/>
              </a:spcBef>
              <a:buClrTx/>
              <a:buFontTx/>
              <a:buNone/>
            </a:pPr>
            <a:r>
              <a:rPr lang="en-US" altLang="zh-CN" sz="2400" b="1" dirty="0"/>
              <a:t>L</a:t>
            </a:r>
            <a:r>
              <a:rPr lang="en-US" altLang="zh-CN" sz="1600" b="1" dirty="0"/>
              <a:t>0</a:t>
            </a:r>
            <a:r>
              <a:rPr lang="en-US" altLang="zh-CN" sz="2400" b="1" dirty="0"/>
              <a:t>+m</a:t>
            </a:r>
          </a:p>
        </p:txBody>
      </p:sp>
      <p:sp>
        <p:nvSpPr>
          <p:cNvPr id="28694" name="Text Box 21"/>
          <p:cNvSpPr txBox="1">
            <a:spLocks noChangeArrowheads="1"/>
          </p:cNvSpPr>
          <p:nvPr/>
        </p:nvSpPr>
        <p:spPr bwMode="auto">
          <a:xfrm>
            <a:off x="2873375" y="3834045"/>
            <a:ext cx="1943100" cy="457200"/>
          </a:xfrm>
          <a:prstGeom prst="rect">
            <a:avLst/>
          </a:prstGeom>
          <a:noFill/>
          <a:ln w="9525">
            <a:noFill/>
            <a:miter lim="800000"/>
            <a:headEnd/>
            <a:tailEnd/>
          </a:ln>
        </p:spPr>
        <p:txBody>
          <a:bodyPr>
            <a:spAutoFit/>
          </a:bodyPr>
          <a:lstStyle/>
          <a:p>
            <a:pPr algn="l" eaLnBrk="1" hangingPunct="1">
              <a:spcBef>
                <a:spcPct val="50000"/>
              </a:spcBef>
              <a:buClrTx/>
              <a:buFontTx/>
              <a:buNone/>
            </a:pPr>
            <a:r>
              <a:rPr lang="en-US" altLang="zh-CN" sz="2400" b="1" dirty="0"/>
              <a:t>L</a:t>
            </a:r>
            <a:r>
              <a:rPr lang="en-US" altLang="zh-CN" sz="1600" b="1" dirty="0"/>
              <a:t>0</a:t>
            </a:r>
            <a:r>
              <a:rPr lang="en-US" altLang="zh-CN" sz="2400" b="1" dirty="0"/>
              <a:t>+(i-1)*m</a:t>
            </a:r>
          </a:p>
        </p:txBody>
      </p:sp>
      <p:sp>
        <p:nvSpPr>
          <p:cNvPr id="28695" name="Text Box 22"/>
          <p:cNvSpPr txBox="1">
            <a:spLocks noChangeArrowheads="1"/>
          </p:cNvSpPr>
          <p:nvPr/>
        </p:nvSpPr>
        <p:spPr bwMode="auto">
          <a:xfrm>
            <a:off x="2681288" y="5184195"/>
            <a:ext cx="1905000" cy="457200"/>
          </a:xfrm>
          <a:prstGeom prst="rect">
            <a:avLst/>
          </a:prstGeom>
          <a:noFill/>
          <a:ln w="9525">
            <a:noFill/>
            <a:miter lim="800000"/>
            <a:headEnd/>
            <a:tailEnd/>
          </a:ln>
        </p:spPr>
        <p:txBody>
          <a:bodyPr>
            <a:spAutoFit/>
          </a:bodyPr>
          <a:lstStyle/>
          <a:p>
            <a:pPr algn="l" eaLnBrk="1" hangingPunct="1">
              <a:spcBef>
                <a:spcPct val="50000"/>
              </a:spcBef>
              <a:buClrTx/>
              <a:buFontTx/>
              <a:buNone/>
            </a:pPr>
            <a:r>
              <a:rPr lang="en-US" altLang="zh-CN" sz="2400" b="1" dirty="0"/>
              <a:t>L</a:t>
            </a:r>
            <a:r>
              <a:rPr lang="en-US" altLang="zh-CN" sz="1600" b="1" dirty="0"/>
              <a:t>0</a:t>
            </a:r>
            <a:r>
              <a:rPr lang="en-US" altLang="zh-CN" sz="2400" b="1" dirty="0"/>
              <a:t>+</a:t>
            </a:r>
            <a:r>
              <a:rPr lang="zh-CN" altLang="en-US" sz="2400" b="1" dirty="0"/>
              <a:t>（</a:t>
            </a:r>
            <a:r>
              <a:rPr lang="en-US" altLang="zh-CN" sz="2400" b="1" dirty="0"/>
              <a:t>n-1)*m</a:t>
            </a:r>
          </a:p>
        </p:txBody>
      </p:sp>
      <p:sp>
        <p:nvSpPr>
          <p:cNvPr id="28696" name="Text Box 23"/>
          <p:cNvSpPr txBox="1">
            <a:spLocks noChangeArrowheads="1"/>
          </p:cNvSpPr>
          <p:nvPr/>
        </p:nvSpPr>
        <p:spPr bwMode="auto">
          <a:xfrm>
            <a:off x="2949575" y="1338263"/>
            <a:ext cx="1562100" cy="457200"/>
          </a:xfrm>
          <a:prstGeom prst="rect">
            <a:avLst/>
          </a:prstGeom>
          <a:noFill/>
          <a:ln w="9525">
            <a:noFill/>
            <a:miter lim="800000"/>
            <a:headEnd/>
            <a:tailEnd/>
          </a:ln>
        </p:spPr>
        <p:txBody>
          <a:bodyPr>
            <a:spAutoFit/>
          </a:bodyPr>
          <a:lstStyle/>
          <a:p>
            <a:pPr algn="l" eaLnBrk="1" hangingPunct="1">
              <a:spcBef>
                <a:spcPct val="50000"/>
              </a:spcBef>
              <a:buClrTx/>
              <a:buFontTx/>
              <a:buNone/>
            </a:pPr>
            <a:r>
              <a:rPr lang="zh-CN" altLang="en-US" sz="2400" b="1"/>
              <a:t>存储地址</a:t>
            </a:r>
          </a:p>
        </p:txBody>
      </p:sp>
      <p:sp>
        <p:nvSpPr>
          <p:cNvPr id="28697" name="Text Box 24"/>
          <p:cNvSpPr txBox="1">
            <a:spLocks noChangeArrowheads="1"/>
          </p:cNvSpPr>
          <p:nvPr/>
        </p:nvSpPr>
        <p:spPr bwMode="auto">
          <a:xfrm>
            <a:off x="4473575" y="1338263"/>
            <a:ext cx="1447800" cy="457200"/>
          </a:xfrm>
          <a:prstGeom prst="rect">
            <a:avLst/>
          </a:prstGeom>
          <a:noFill/>
          <a:ln w="9525">
            <a:noFill/>
            <a:miter lim="800000"/>
            <a:headEnd/>
            <a:tailEnd/>
          </a:ln>
        </p:spPr>
        <p:txBody>
          <a:bodyPr>
            <a:spAutoFit/>
          </a:bodyPr>
          <a:lstStyle/>
          <a:p>
            <a:pPr algn="l" eaLnBrk="1" hangingPunct="1">
              <a:spcBef>
                <a:spcPct val="50000"/>
              </a:spcBef>
              <a:buClrTx/>
              <a:buFontTx/>
              <a:buNone/>
            </a:pPr>
            <a:r>
              <a:rPr lang="zh-CN" altLang="en-US" sz="2400" b="1"/>
              <a:t>存储内容</a:t>
            </a:r>
          </a:p>
        </p:txBody>
      </p:sp>
      <p:sp>
        <p:nvSpPr>
          <p:cNvPr id="28698" name="Line 25"/>
          <p:cNvSpPr>
            <a:spLocks noChangeShapeType="1"/>
          </p:cNvSpPr>
          <p:nvPr/>
        </p:nvSpPr>
        <p:spPr bwMode="auto">
          <a:xfrm flipH="1">
            <a:off x="2911475" y="1808820"/>
            <a:ext cx="1676400" cy="0"/>
          </a:xfrm>
          <a:prstGeom prst="line">
            <a:avLst/>
          </a:prstGeom>
          <a:noFill/>
          <a:ln w="28575">
            <a:solidFill>
              <a:schemeClr val="tx1"/>
            </a:solidFill>
            <a:prstDash val="sysDot"/>
            <a:round/>
            <a:headEnd/>
            <a:tailEnd/>
          </a:ln>
        </p:spPr>
        <p:txBody>
          <a:bodyPr/>
          <a:lstStyle/>
          <a:p>
            <a:endParaRPr lang="zh-CN" altLang="en-US"/>
          </a:p>
        </p:txBody>
      </p:sp>
      <p:sp>
        <p:nvSpPr>
          <p:cNvPr id="28699" name="Line 26"/>
          <p:cNvSpPr>
            <a:spLocks noChangeShapeType="1"/>
          </p:cNvSpPr>
          <p:nvPr/>
        </p:nvSpPr>
        <p:spPr bwMode="auto">
          <a:xfrm flipH="1">
            <a:off x="2911475" y="2483895"/>
            <a:ext cx="1676400" cy="0"/>
          </a:xfrm>
          <a:prstGeom prst="line">
            <a:avLst/>
          </a:prstGeom>
          <a:noFill/>
          <a:ln w="28575">
            <a:solidFill>
              <a:schemeClr val="tx1"/>
            </a:solidFill>
            <a:prstDash val="sysDot"/>
            <a:round/>
            <a:headEnd/>
            <a:tailEnd/>
          </a:ln>
        </p:spPr>
        <p:txBody>
          <a:bodyPr/>
          <a:lstStyle/>
          <a:p>
            <a:endParaRPr lang="zh-CN" altLang="en-US"/>
          </a:p>
        </p:txBody>
      </p:sp>
      <p:sp>
        <p:nvSpPr>
          <p:cNvPr id="28700" name="Line 27"/>
          <p:cNvSpPr>
            <a:spLocks noChangeShapeType="1"/>
          </p:cNvSpPr>
          <p:nvPr/>
        </p:nvSpPr>
        <p:spPr bwMode="auto">
          <a:xfrm flipH="1">
            <a:off x="2911475" y="3834045"/>
            <a:ext cx="1676400" cy="0"/>
          </a:xfrm>
          <a:prstGeom prst="line">
            <a:avLst/>
          </a:prstGeom>
          <a:noFill/>
          <a:ln w="28575">
            <a:solidFill>
              <a:schemeClr val="tx1"/>
            </a:solidFill>
            <a:prstDash val="sysDot"/>
            <a:round/>
            <a:headEnd/>
            <a:tailEnd/>
          </a:ln>
        </p:spPr>
        <p:txBody>
          <a:bodyPr/>
          <a:lstStyle/>
          <a:p>
            <a:endParaRPr lang="zh-CN" altLang="en-US"/>
          </a:p>
        </p:txBody>
      </p:sp>
      <p:sp>
        <p:nvSpPr>
          <p:cNvPr id="28701" name="Line 28"/>
          <p:cNvSpPr>
            <a:spLocks noChangeShapeType="1"/>
          </p:cNvSpPr>
          <p:nvPr/>
        </p:nvSpPr>
        <p:spPr bwMode="auto">
          <a:xfrm flipH="1">
            <a:off x="2906713" y="5184195"/>
            <a:ext cx="1676400" cy="0"/>
          </a:xfrm>
          <a:prstGeom prst="line">
            <a:avLst/>
          </a:prstGeom>
          <a:noFill/>
          <a:ln w="28575">
            <a:solidFill>
              <a:schemeClr val="tx1"/>
            </a:solidFill>
            <a:prstDash val="sysDot"/>
            <a:round/>
            <a:headEnd/>
            <a:tailEnd/>
          </a:ln>
        </p:spPr>
        <p:txBody>
          <a:bodyPr/>
          <a:lstStyle/>
          <a:p>
            <a:endParaRPr lang="zh-CN" altLang="en-US"/>
          </a:p>
        </p:txBody>
      </p:sp>
      <p:sp>
        <p:nvSpPr>
          <p:cNvPr id="1058845" name="Text Box 29"/>
          <p:cNvSpPr txBox="1">
            <a:spLocks noChangeArrowheads="1"/>
          </p:cNvSpPr>
          <p:nvPr/>
        </p:nvSpPr>
        <p:spPr bwMode="auto">
          <a:xfrm>
            <a:off x="1871663" y="5994400"/>
            <a:ext cx="6165850" cy="579438"/>
          </a:xfrm>
          <a:prstGeom prst="rect">
            <a:avLst/>
          </a:prstGeom>
          <a:noFill/>
          <a:ln w="9525">
            <a:noFill/>
            <a:miter lim="800000"/>
            <a:headEnd/>
            <a:tailEnd/>
          </a:ln>
        </p:spPr>
        <p:txBody>
          <a:bodyPr>
            <a:spAutoFit/>
          </a:bodyPr>
          <a:lstStyle/>
          <a:p>
            <a:pPr algn="l" eaLnBrk="1" hangingPunct="1">
              <a:spcBef>
                <a:spcPct val="50000"/>
              </a:spcBef>
              <a:buClrTx/>
              <a:buFontTx/>
              <a:buNone/>
            </a:pPr>
            <a:r>
              <a:rPr lang="en-US" altLang="zh-CN" sz="3200" b="1" dirty="0" err="1">
                <a:latin typeface="宋体" pitchFamily="2" charset="-122"/>
              </a:rPr>
              <a:t>Loc</a:t>
            </a:r>
            <a:r>
              <a:rPr lang="en-US" altLang="zh-CN" sz="3200" b="1" dirty="0">
                <a:latin typeface="宋体" pitchFamily="2" charset="-122"/>
              </a:rPr>
              <a:t>(</a:t>
            </a:r>
            <a:r>
              <a:rPr lang="zh-CN" altLang="zh-CN" sz="3200" b="1" dirty="0">
                <a:latin typeface="宋体" pitchFamily="2" charset="-122"/>
              </a:rPr>
              <a:t>元素</a:t>
            </a:r>
            <a:r>
              <a:rPr lang="en-US" altLang="zh-CN" sz="3200" b="1" dirty="0" err="1">
                <a:latin typeface="宋体" pitchFamily="2" charset="-122"/>
              </a:rPr>
              <a:t>i</a:t>
            </a:r>
            <a:r>
              <a:rPr lang="en-US" altLang="zh-CN" sz="3200" b="1" dirty="0">
                <a:latin typeface="宋体" pitchFamily="2" charset="-122"/>
              </a:rPr>
              <a:t>) = L</a:t>
            </a:r>
            <a:r>
              <a:rPr lang="en-US" altLang="zh-CN" sz="3200" b="1" baseline="-25000" dirty="0">
                <a:latin typeface="宋体" pitchFamily="2" charset="-122"/>
              </a:rPr>
              <a:t>0</a:t>
            </a:r>
            <a:r>
              <a:rPr lang="en-US" altLang="zh-CN" sz="3200" b="1" dirty="0">
                <a:latin typeface="宋体" pitchFamily="2" charset="-122"/>
              </a:rPr>
              <a:t> + </a:t>
            </a:r>
            <a:r>
              <a:rPr lang="en-US" altLang="zh-CN" sz="3200" b="1" dirty="0" err="1">
                <a:latin typeface="宋体" pitchFamily="2" charset="-122"/>
              </a:rPr>
              <a:t>i</a:t>
            </a:r>
            <a:r>
              <a:rPr lang="en-US" altLang="zh-CN" sz="3200" b="1" dirty="0">
                <a:latin typeface="宋体" pitchFamily="2" charset="-122"/>
              </a:rPr>
              <a:t> * m</a:t>
            </a:r>
          </a:p>
        </p:txBody>
      </p:sp>
      <p:sp>
        <p:nvSpPr>
          <p:cNvPr id="3" name="标题 2">
            <a:extLst>
              <a:ext uri="{FF2B5EF4-FFF2-40B4-BE49-F238E27FC236}">
                <a16:creationId xmlns:a16="http://schemas.microsoft.com/office/drawing/2014/main" id="{477F4773-A0FE-4B07-9F31-41DFCB496110}"/>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88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
        <p:nvSpPr>
          <p:cNvPr id="4" name="灯片编号占位符 3"/>
          <p:cNvSpPr>
            <a:spLocks noGrp="1"/>
          </p:cNvSpPr>
          <p:nvPr>
            <p:ph type="sldNum" sz="quarter" idx="11"/>
          </p:nvPr>
        </p:nvSpPr>
        <p:spPr/>
        <p:txBody>
          <a:bodyPr/>
          <a:lstStyle/>
          <a:p>
            <a:pPr>
              <a:defRPr/>
            </a:pPr>
            <a:r>
              <a:rPr lang="zh-CN" altLang="en-US"/>
              <a:t>第 </a:t>
            </a:r>
            <a:fld id="{0853A661-976A-40DB-9924-3583959DD398}" type="slidenum">
              <a:rPr lang="zh-CN" altLang="en-US" b="1" smtClean="0">
                <a:solidFill>
                  <a:srgbClr val="66CCFF"/>
                </a:solidFill>
              </a:rPr>
              <a:pPr>
                <a:defRPr/>
              </a:pPr>
              <a:t>3</a:t>
            </a:fld>
            <a:r>
              <a:rPr lang="en-US" altLang="zh-CN" b="1"/>
              <a:t> </a:t>
            </a:r>
            <a:r>
              <a:rPr lang="zh-CN" altLang="en-US"/>
              <a:t>页</a:t>
            </a:r>
            <a:endParaRPr lang="zh-CN" altLang="en-US" sz="180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8730"/>
            <a:ext cx="9144000" cy="5320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7037584"/>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B4FDD828-49B1-4D33-829B-678A8CD19F83}"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30</a:t>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1057795" name="Rectangle 3"/>
          <p:cNvSpPr>
            <a:spLocks noGrp="1" noChangeArrowheads="1"/>
          </p:cNvSpPr>
          <p:nvPr>
            <p:ph type="body" sz="half" idx="1"/>
          </p:nvPr>
        </p:nvSpPr>
        <p:spPr>
          <a:xfrm>
            <a:off x="228600" y="728663"/>
            <a:ext cx="8709025" cy="5940425"/>
          </a:xfrm>
        </p:spPr>
        <p:txBody>
          <a:bodyPr/>
          <a:lstStyle/>
          <a:p>
            <a:pPr marL="266700" indent="-266700" eaLnBrk="1" hangingPunct="1">
              <a:lnSpc>
                <a:spcPct val="110000"/>
              </a:lnSpc>
              <a:spcBef>
                <a:spcPct val="0"/>
              </a:spcBef>
              <a:defRPr/>
            </a:pPr>
            <a:r>
              <a:rPr lang="zh-CN" altLang="en-US" dirty="0">
                <a:solidFill>
                  <a:srgbClr val="FFFF66"/>
                </a:solidFill>
              </a:rPr>
              <a:t>顺序存储</a:t>
            </a:r>
            <a:r>
              <a:rPr lang="zh-CN" altLang="en-US" dirty="0">
                <a:solidFill>
                  <a:srgbClr val="FFFF66"/>
                </a:solidFill>
                <a:latin typeface="宋体" pitchFamily="2" charset="-122"/>
              </a:rPr>
              <a:t>方式</a:t>
            </a:r>
            <a:endParaRPr lang="zh-CN" altLang="en-US" sz="3200" dirty="0">
              <a:solidFill>
                <a:schemeClr val="tx1"/>
              </a:solidFill>
            </a:endParaRPr>
          </a:p>
          <a:p>
            <a:pPr marL="500063" indent="-442913">
              <a:lnSpc>
                <a:spcPct val="110000"/>
              </a:lnSpc>
              <a:buFont typeface="Wingdings" panose="05000000000000000000" pitchFamily="2" charset="2"/>
              <a:buNone/>
              <a:defRPr/>
            </a:pPr>
            <a:r>
              <a:rPr lang="en-US" altLang="zh-CN" sz="3200" dirty="0">
                <a:solidFill>
                  <a:schemeClr val="tx1">
                    <a:lumMod val="95000"/>
                  </a:schemeClr>
                </a:solidFill>
              </a:rPr>
              <a:t>	</a:t>
            </a:r>
            <a:r>
              <a:rPr lang="zh-CN" altLang="en-US" sz="3200" dirty="0">
                <a:solidFill>
                  <a:schemeClr val="tx1">
                    <a:lumMod val="95000"/>
                  </a:schemeClr>
                </a:solidFill>
              </a:rPr>
              <a:t>借助元素在存储器中的</a:t>
            </a:r>
            <a:r>
              <a:rPr lang="zh-CN" altLang="en-US" sz="3200" dirty="0"/>
              <a:t>相对位置</a:t>
            </a:r>
            <a:r>
              <a:rPr lang="zh-CN" altLang="en-US" sz="3200" dirty="0">
                <a:solidFill>
                  <a:schemeClr val="tx1">
                    <a:lumMod val="95000"/>
                  </a:schemeClr>
                </a:solidFill>
              </a:rPr>
              <a:t>表示数据元素之间的逻辑关系。</a:t>
            </a:r>
            <a:endParaRPr lang="en-US" altLang="zh-CN" sz="3200" dirty="0">
              <a:solidFill>
                <a:schemeClr val="tx1">
                  <a:lumMod val="95000"/>
                </a:schemeClr>
              </a:solidFill>
            </a:endParaRPr>
          </a:p>
          <a:p>
            <a:pPr marL="900113" lvl="1" indent="-442913">
              <a:lnSpc>
                <a:spcPct val="110000"/>
              </a:lnSpc>
              <a:defRPr/>
            </a:pPr>
            <a:r>
              <a:rPr lang="zh-CN" altLang="en-US" dirty="0"/>
              <a:t>需要用一块连续的存储区域保存数据。</a:t>
            </a:r>
            <a:endParaRPr lang="en-US" altLang="zh-CN" dirty="0"/>
          </a:p>
          <a:p>
            <a:pPr marL="900113" lvl="1" indent="-442913">
              <a:lnSpc>
                <a:spcPct val="110000"/>
              </a:lnSpc>
              <a:defRPr/>
            </a:pPr>
            <a:r>
              <a:rPr lang="zh-CN" altLang="en-US" dirty="0"/>
              <a:t>结点存储在地址相邻的连续存储单元里，</a:t>
            </a:r>
            <a:r>
              <a:rPr lang="zh-CN" altLang="en-US" dirty="0">
                <a:solidFill>
                  <a:srgbClr val="FFFF00"/>
                </a:solidFill>
              </a:rPr>
              <a:t>后继关系</a:t>
            </a:r>
            <a:r>
              <a:rPr lang="zh-CN" altLang="en-US" dirty="0"/>
              <a:t>用</a:t>
            </a:r>
            <a:r>
              <a:rPr lang="zh-CN" altLang="en-US" dirty="0">
                <a:solidFill>
                  <a:srgbClr val="FFFF66"/>
                </a:solidFill>
              </a:rPr>
              <a:t>存储单元的自然顺序</a:t>
            </a:r>
            <a:r>
              <a:rPr lang="zh-CN" altLang="en-US" dirty="0"/>
              <a:t>来表达。</a:t>
            </a:r>
            <a:endParaRPr lang="en-US" altLang="zh-CN" dirty="0">
              <a:solidFill>
                <a:srgbClr val="FFFF66"/>
              </a:solidFill>
            </a:endParaRPr>
          </a:p>
          <a:p>
            <a:pPr marL="900113" lvl="1" indent="-442913">
              <a:lnSpc>
                <a:spcPct val="110000"/>
              </a:lnSpc>
              <a:defRPr/>
            </a:pPr>
            <a:r>
              <a:rPr lang="zh-CN" altLang="en-US" dirty="0"/>
              <a:t>顺序存储为使用</a:t>
            </a:r>
            <a:r>
              <a:rPr lang="zh-CN" altLang="en-US" dirty="0">
                <a:solidFill>
                  <a:srgbClr val="FFFF66"/>
                </a:solidFill>
              </a:rPr>
              <a:t>整数编码</a:t>
            </a:r>
            <a:r>
              <a:rPr lang="zh-CN" altLang="en-US" dirty="0">
                <a:solidFill>
                  <a:srgbClr val="66FF33"/>
                </a:solidFill>
              </a:rPr>
              <a:t>（下标）</a:t>
            </a:r>
            <a:r>
              <a:rPr lang="zh-CN" altLang="en-US" dirty="0"/>
              <a:t>访问数据结点提供了便利。</a:t>
            </a:r>
          </a:p>
        </p:txBody>
      </p:sp>
      <p:sp>
        <p:nvSpPr>
          <p:cNvPr id="3" name="标题 2">
            <a:extLst>
              <a:ext uri="{FF2B5EF4-FFF2-40B4-BE49-F238E27FC236}">
                <a16:creationId xmlns:a16="http://schemas.microsoft.com/office/drawing/2014/main" id="{3BDFA240-DF28-432C-B3DF-4BE12466F5E0}"/>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46010316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7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7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77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7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BE3149F9-DEBF-414D-A93A-75A54DF85D80}"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31</a:t>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51204" name="Rectangle 3"/>
          <p:cNvSpPr>
            <a:spLocks noGrp="1" noChangeArrowheads="1"/>
          </p:cNvSpPr>
          <p:nvPr>
            <p:ph type="body" sz="half" idx="1"/>
          </p:nvPr>
        </p:nvSpPr>
        <p:spPr>
          <a:xfrm>
            <a:off x="228600" y="863600"/>
            <a:ext cx="8664575" cy="765175"/>
          </a:xfrm>
        </p:spPr>
        <p:txBody>
          <a:bodyPr/>
          <a:lstStyle/>
          <a:p>
            <a:pPr eaLnBrk="1" hangingPunct="1"/>
            <a:r>
              <a:rPr lang="zh-CN" altLang="en-US" sz="3200"/>
              <a:t>存储结构：“</a:t>
            </a:r>
            <a:r>
              <a:rPr lang="zh-CN" altLang="en-US" sz="3200">
                <a:solidFill>
                  <a:schemeClr val="tx1"/>
                </a:solidFill>
              </a:rPr>
              <a:t>关系</a:t>
            </a:r>
            <a:r>
              <a:rPr lang="zh-CN" altLang="en-US" sz="3200"/>
              <a:t>”的映象</a:t>
            </a:r>
          </a:p>
        </p:txBody>
      </p:sp>
      <p:sp>
        <p:nvSpPr>
          <p:cNvPr id="5" name="矩形 4"/>
          <p:cNvSpPr>
            <a:spLocks noChangeArrowheads="1"/>
          </p:cNvSpPr>
          <p:nvPr/>
        </p:nvSpPr>
        <p:spPr bwMode="auto">
          <a:xfrm>
            <a:off x="522288" y="1539875"/>
            <a:ext cx="8370887"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lnSpc>
                <a:spcPts val="4200"/>
              </a:lnSpc>
              <a:spcBef>
                <a:spcPts val="600"/>
              </a:spcBef>
              <a:buClrTx/>
              <a:buSzTx/>
              <a:buFontTx/>
              <a:buNone/>
            </a:pPr>
            <a:r>
              <a:rPr lang="zh-CN" altLang="en-US" sz="3200" dirty="0">
                <a:solidFill>
                  <a:srgbClr val="66FF33"/>
                </a:solidFill>
                <a:latin typeface="Times New Roman" panose="02020603050405020304" pitchFamily="18" charset="0"/>
              </a:rPr>
              <a:t>方法二：</a:t>
            </a:r>
            <a:r>
              <a:rPr lang="zh-CN" altLang="en-US" sz="3200" dirty="0">
                <a:latin typeface="Times New Roman" panose="02020603050405020304" pitchFamily="18" charset="0"/>
              </a:rPr>
              <a:t>链式映象（链式存储结构）</a:t>
            </a:r>
          </a:p>
          <a:p>
            <a:pPr lvl="1" algn="l" eaLnBrk="1" hangingPunct="1">
              <a:lnSpc>
                <a:spcPts val="4200"/>
              </a:lnSpc>
              <a:spcBef>
                <a:spcPts val="600"/>
              </a:spcBef>
              <a:buClrTx/>
              <a:buSzTx/>
              <a:buFont typeface="Wingdings" panose="05000000000000000000" pitchFamily="2" charset="2"/>
              <a:buChar char="Ø"/>
            </a:pPr>
            <a:r>
              <a:rPr lang="zh-CN" altLang="en-US" dirty="0">
                <a:solidFill>
                  <a:srgbClr val="FFFFFF"/>
                </a:solidFill>
                <a:latin typeface="Times New Roman" panose="02020603050405020304" pitchFamily="18" charset="0"/>
              </a:rPr>
              <a:t>以</a:t>
            </a:r>
            <a:r>
              <a:rPr lang="zh-CN" altLang="en-US" dirty="0">
                <a:solidFill>
                  <a:srgbClr val="FFFF00"/>
                </a:solidFill>
                <a:latin typeface="Times New Roman" panose="02020603050405020304" pitchFamily="18" charset="0"/>
              </a:rPr>
              <a:t>指针</a:t>
            </a:r>
            <a:r>
              <a:rPr lang="en-US" altLang="zh-CN" dirty="0">
                <a:solidFill>
                  <a:srgbClr val="FFFF00"/>
                </a:solidFill>
                <a:latin typeface="Times New Roman" panose="02020603050405020304" pitchFamily="18" charset="0"/>
              </a:rPr>
              <a:t>(</a:t>
            </a:r>
            <a:r>
              <a:rPr lang="zh-CN" altLang="en-US" dirty="0">
                <a:solidFill>
                  <a:srgbClr val="FFFF00"/>
                </a:solidFill>
                <a:latin typeface="Times New Roman" panose="02020603050405020304" pitchFamily="18" charset="0"/>
              </a:rPr>
              <a:t>附加信息</a:t>
            </a:r>
            <a:r>
              <a:rPr lang="en-US" altLang="zh-CN" dirty="0">
                <a:solidFill>
                  <a:srgbClr val="FFFF00"/>
                </a:solidFill>
                <a:latin typeface="Times New Roman" panose="02020603050405020304" pitchFamily="18" charset="0"/>
              </a:rPr>
              <a:t>)</a:t>
            </a:r>
            <a:r>
              <a:rPr lang="zh-CN" altLang="en-US" dirty="0">
                <a:solidFill>
                  <a:srgbClr val="FFFFFF"/>
                </a:solidFill>
                <a:latin typeface="Times New Roman" panose="02020603050405020304" pitchFamily="18" charset="0"/>
              </a:rPr>
              <a:t>表示数据元素之间关系</a:t>
            </a:r>
            <a:endParaRPr lang="en-US" altLang="zh-CN" dirty="0">
              <a:solidFill>
                <a:srgbClr val="FFFFFF"/>
              </a:solidFill>
              <a:latin typeface="Times New Roman" panose="02020603050405020304" pitchFamily="18" charset="0"/>
            </a:endParaRPr>
          </a:p>
          <a:p>
            <a:pPr lvl="1" algn="l" eaLnBrk="1" hangingPunct="1">
              <a:lnSpc>
                <a:spcPts val="4200"/>
              </a:lnSpc>
              <a:spcBef>
                <a:spcPts val="600"/>
              </a:spcBef>
              <a:buClrTx/>
              <a:buSzTx/>
              <a:buFont typeface="Wingdings" panose="05000000000000000000" pitchFamily="2" charset="2"/>
              <a:buChar char="Ø"/>
            </a:pPr>
            <a:endParaRPr lang="en-US" altLang="zh-CN" sz="3200" dirty="0">
              <a:solidFill>
                <a:srgbClr val="FFFFFF"/>
              </a:solidFill>
              <a:latin typeface="Times New Roman" panose="02020603050405020304" pitchFamily="18" charset="0"/>
            </a:endParaRPr>
          </a:p>
          <a:p>
            <a:pPr algn="l" eaLnBrk="1" hangingPunct="1">
              <a:lnSpc>
                <a:spcPts val="4200"/>
              </a:lnSpc>
              <a:spcBef>
                <a:spcPts val="600"/>
              </a:spcBef>
              <a:buClrTx/>
              <a:buSzTx/>
              <a:buFontTx/>
              <a:buNone/>
            </a:pPr>
            <a:r>
              <a:rPr lang="zh-CN" altLang="en-US" sz="3200" dirty="0">
                <a:solidFill>
                  <a:srgbClr val="FFFFFF"/>
                </a:solidFill>
                <a:latin typeface="Times New Roman" panose="02020603050405020304" pitchFamily="18" charset="0"/>
              </a:rPr>
              <a:t>    需要用一个和 </a:t>
            </a:r>
            <a:r>
              <a:rPr lang="en-US" altLang="zh-CN" sz="3200" dirty="0">
                <a:solidFill>
                  <a:srgbClr val="66FF33"/>
                </a:solidFill>
                <a:latin typeface="Times New Roman" panose="02020603050405020304" pitchFamily="18" charset="0"/>
              </a:rPr>
              <a:t>x</a:t>
            </a:r>
            <a:r>
              <a:rPr lang="en-US" altLang="zh-CN" sz="3200" dirty="0">
                <a:solidFill>
                  <a:srgbClr val="FFFFFF"/>
                </a:solidFill>
                <a:latin typeface="Times New Roman" panose="02020603050405020304" pitchFamily="18" charset="0"/>
              </a:rPr>
              <a:t> </a:t>
            </a:r>
            <a:r>
              <a:rPr lang="zh-CN" altLang="en-US" sz="3200" dirty="0">
                <a:solidFill>
                  <a:srgbClr val="FFFFFF"/>
                </a:solidFill>
                <a:latin typeface="Times New Roman" panose="02020603050405020304" pitchFamily="18" charset="0"/>
              </a:rPr>
              <a:t>在一起的</a:t>
            </a:r>
            <a:r>
              <a:rPr lang="zh-CN" altLang="en-US" sz="3200" dirty="0">
                <a:latin typeface="Times New Roman" panose="02020603050405020304" pitchFamily="18" charset="0"/>
              </a:rPr>
              <a:t>附加信息</a:t>
            </a:r>
            <a:r>
              <a:rPr lang="zh-CN" altLang="en-US" sz="3200" dirty="0">
                <a:solidFill>
                  <a:srgbClr val="FFFFFF"/>
                </a:solidFill>
                <a:latin typeface="Times New Roman" panose="02020603050405020304" pitchFamily="18" charset="0"/>
              </a:rPr>
              <a:t>指示</a:t>
            </a:r>
            <a:r>
              <a:rPr lang="zh-CN" altLang="en-US" sz="3200" dirty="0">
                <a:solidFill>
                  <a:srgbClr val="66FF33"/>
                </a:solidFill>
                <a:latin typeface="Times New Roman" panose="02020603050405020304" pitchFamily="18" charset="0"/>
              </a:rPr>
              <a:t> </a:t>
            </a:r>
            <a:r>
              <a:rPr lang="en-US" altLang="zh-CN" sz="3200" dirty="0">
                <a:solidFill>
                  <a:srgbClr val="66FF33"/>
                </a:solidFill>
                <a:latin typeface="Times New Roman" panose="02020603050405020304" pitchFamily="18" charset="0"/>
              </a:rPr>
              <a:t>y</a:t>
            </a:r>
            <a:r>
              <a:rPr lang="en-US" altLang="zh-CN" sz="3200" dirty="0">
                <a:solidFill>
                  <a:srgbClr val="FFFFFF"/>
                </a:solidFill>
                <a:latin typeface="Times New Roman" panose="02020603050405020304" pitchFamily="18" charset="0"/>
              </a:rPr>
              <a:t> </a:t>
            </a:r>
            <a:r>
              <a:rPr lang="zh-CN" altLang="en-US" sz="3200" dirty="0">
                <a:solidFill>
                  <a:srgbClr val="FFFFFF"/>
                </a:solidFill>
                <a:latin typeface="Times New Roman" panose="02020603050405020304" pitchFamily="18" charset="0"/>
              </a:rPr>
              <a:t>的存储位置</a:t>
            </a:r>
          </a:p>
        </p:txBody>
      </p:sp>
      <p:sp>
        <p:nvSpPr>
          <p:cNvPr id="14" name="Text Box 4"/>
          <p:cNvSpPr txBox="1">
            <a:spLocks noChangeArrowheads="1"/>
          </p:cNvSpPr>
          <p:nvPr/>
        </p:nvSpPr>
        <p:spPr bwMode="auto">
          <a:xfrm>
            <a:off x="3068638" y="4699000"/>
            <a:ext cx="26304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5400">
                <a:solidFill>
                  <a:srgbClr val="66FF33"/>
                </a:solidFill>
                <a:latin typeface="楷体_GB2312" pitchFamily="49" charset="-122"/>
                <a:ea typeface="楷体_GB2312" pitchFamily="49" charset="-122"/>
              </a:rPr>
              <a:t>y     x</a:t>
            </a:r>
            <a:endParaRPr lang="en-US" altLang="zh-CN" sz="2400">
              <a:solidFill>
                <a:srgbClr val="66FF33"/>
              </a:solidFill>
              <a:latin typeface="楷体_GB2312" pitchFamily="49" charset="-122"/>
              <a:ea typeface="楷体_GB2312" pitchFamily="49" charset="-122"/>
            </a:endParaRPr>
          </a:p>
        </p:txBody>
      </p:sp>
      <p:sp>
        <p:nvSpPr>
          <p:cNvPr id="15" name="Line 10"/>
          <p:cNvSpPr>
            <a:spLocks noChangeShapeType="1"/>
          </p:cNvSpPr>
          <p:nvPr/>
        </p:nvSpPr>
        <p:spPr bwMode="auto">
          <a:xfrm>
            <a:off x="5791200" y="5308600"/>
            <a:ext cx="0" cy="68580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sp>
        <p:nvSpPr>
          <p:cNvPr id="16" name="Line 11"/>
          <p:cNvSpPr>
            <a:spLocks noChangeShapeType="1"/>
          </p:cNvSpPr>
          <p:nvPr/>
        </p:nvSpPr>
        <p:spPr bwMode="auto">
          <a:xfrm>
            <a:off x="3295650" y="5994400"/>
            <a:ext cx="2495550"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sp>
        <p:nvSpPr>
          <p:cNvPr id="17" name="Line 12"/>
          <p:cNvSpPr>
            <a:spLocks noChangeShapeType="1"/>
          </p:cNvSpPr>
          <p:nvPr/>
        </p:nvSpPr>
        <p:spPr bwMode="auto">
          <a:xfrm>
            <a:off x="3295650" y="5697538"/>
            <a:ext cx="0" cy="296862"/>
          </a:xfrm>
          <a:prstGeom prst="line">
            <a:avLst/>
          </a:prstGeom>
          <a:noFill/>
          <a:ln w="38100">
            <a:solidFill>
              <a:srgbClr val="00FF00"/>
            </a:solidFill>
            <a:round/>
            <a:headEnd type="arrow" w="med" len="me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grpSp>
        <p:nvGrpSpPr>
          <p:cNvPr id="2" name="Group 14"/>
          <p:cNvGrpSpPr>
            <a:grpSpLocks/>
          </p:cNvGrpSpPr>
          <p:nvPr/>
        </p:nvGrpSpPr>
        <p:grpSpPr bwMode="auto">
          <a:xfrm>
            <a:off x="2590800" y="4851400"/>
            <a:ext cx="4114800" cy="838200"/>
            <a:chOff x="1632" y="2736"/>
            <a:chExt cx="2592" cy="528"/>
          </a:xfrm>
        </p:grpSpPr>
        <p:sp>
          <p:nvSpPr>
            <p:cNvPr id="51211" name="Line 5"/>
            <p:cNvSpPr>
              <a:spLocks noChangeShapeType="1"/>
            </p:cNvSpPr>
            <p:nvPr/>
          </p:nvSpPr>
          <p:spPr bwMode="auto">
            <a:xfrm>
              <a:off x="1680" y="2736"/>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sp>
          <p:nvSpPr>
            <p:cNvPr id="51212" name="Line 6"/>
            <p:cNvSpPr>
              <a:spLocks noChangeShapeType="1"/>
            </p:cNvSpPr>
            <p:nvPr/>
          </p:nvSpPr>
          <p:spPr bwMode="auto">
            <a:xfrm>
              <a:off x="1632" y="3264"/>
              <a:ext cx="24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sp>
          <p:nvSpPr>
            <p:cNvPr id="51213" name="Line 7"/>
            <p:cNvSpPr>
              <a:spLocks noChangeShapeType="1"/>
            </p:cNvSpPr>
            <p:nvPr/>
          </p:nvSpPr>
          <p:spPr bwMode="auto">
            <a:xfrm>
              <a:off x="1872" y="2736"/>
              <a:ext cx="0" cy="5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sp>
          <p:nvSpPr>
            <p:cNvPr id="51214" name="Line 8"/>
            <p:cNvSpPr>
              <a:spLocks noChangeShapeType="1"/>
            </p:cNvSpPr>
            <p:nvPr/>
          </p:nvSpPr>
          <p:spPr bwMode="auto">
            <a:xfrm>
              <a:off x="2544" y="2741"/>
              <a:ext cx="0" cy="5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sp>
          <p:nvSpPr>
            <p:cNvPr id="51215" name="Line 9"/>
            <p:cNvSpPr>
              <a:spLocks noChangeShapeType="1"/>
            </p:cNvSpPr>
            <p:nvPr/>
          </p:nvSpPr>
          <p:spPr bwMode="auto">
            <a:xfrm>
              <a:off x="3168" y="2736"/>
              <a:ext cx="0" cy="5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sp>
          <p:nvSpPr>
            <p:cNvPr id="51216" name="Line 13"/>
            <p:cNvSpPr>
              <a:spLocks noChangeShapeType="1"/>
            </p:cNvSpPr>
            <p:nvPr/>
          </p:nvSpPr>
          <p:spPr bwMode="auto">
            <a:xfrm>
              <a:off x="3840" y="2741"/>
              <a:ext cx="0" cy="5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a:solidFill>
                  <a:srgbClr val="FFFFFF"/>
                </a:solidFill>
              </a:endParaRPr>
            </a:p>
          </p:txBody>
        </p:sp>
      </p:grpSp>
      <p:sp>
        <p:nvSpPr>
          <p:cNvPr id="4" name="标题 3">
            <a:extLst>
              <a:ext uri="{FF2B5EF4-FFF2-40B4-BE49-F238E27FC236}">
                <a16:creationId xmlns:a16="http://schemas.microsoft.com/office/drawing/2014/main" id="{E329D218-0CC4-4425-B4DE-BDE5328A3469}"/>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37014341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childTnLst>
                          </p:cTn>
                        </p:par>
                        <p:par>
                          <p:cTn id="30" fill="hold" nodeType="afterGroup">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right)">
                                      <p:cBhvr>
                                        <p:cTn id="33" dur="500"/>
                                        <p:tgtEl>
                                          <p:spTgt spid="16"/>
                                        </p:tgtEl>
                                      </p:cBhvr>
                                    </p:animEffect>
                                  </p:childTnLst>
                                </p:cTn>
                              </p:par>
                            </p:childTnLst>
                          </p:cTn>
                        </p:par>
                        <p:par>
                          <p:cTn id="34" fill="hold" nodeType="afterGroup">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P spid="14" grpId="0" autoUpdateAnimBg="0"/>
      <p:bldP spid="15" grpId="0" animBg="1"/>
      <p:bldP spid="16"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11"/>
          </p:nvPr>
        </p:nvSpPr>
        <p:spPr/>
        <p:txBody>
          <a:bodyPr/>
          <a:lstStyle/>
          <a:p>
            <a:pPr>
              <a:defRPr/>
            </a:pPr>
            <a:r>
              <a:rPr lang="zh-CN" altLang="en-US"/>
              <a:t>第 </a:t>
            </a:r>
            <a:fld id="{6B23B1BE-6104-43F1-BFEB-85EF11173E7E}" type="slidenum">
              <a:rPr lang="zh-CN" altLang="en-US" b="1">
                <a:solidFill>
                  <a:srgbClr val="66CCFF"/>
                </a:solidFill>
              </a:rPr>
              <a:pPr>
                <a:defRPr/>
              </a:pPr>
              <a:t>32</a:t>
            </a:fld>
            <a:r>
              <a:rPr lang="en-US" altLang="zh-CN" b="1"/>
              <a:t> </a:t>
            </a:r>
            <a:r>
              <a:rPr lang="zh-CN" altLang="en-US"/>
              <a:t>页</a:t>
            </a:r>
            <a:endParaRPr lang="zh-CN" altLang="en-US" sz="1800">
              <a:latin typeface="Arial" charset="0"/>
            </a:endParaRPr>
          </a:p>
        </p:txBody>
      </p:sp>
      <p:sp>
        <p:nvSpPr>
          <p:cNvPr id="29700" name="Rectangle 3"/>
          <p:cNvSpPr>
            <a:spLocks noGrp="1" noChangeArrowheads="1"/>
          </p:cNvSpPr>
          <p:nvPr>
            <p:ph type="body" sz="half" idx="1"/>
          </p:nvPr>
        </p:nvSpPr>
        <p:spPr>
          <a:xfrm>
            <a:off x="206375" y="728663"/>
            <a:ext cx="8709025" cy="585787"/>
          </a:xfrm>
        </p:spPr>
        <p:txBody>
          <a:bodyPr/>
          <a:lstStyle/>
          <a:p>
            <a:pPr marL="266700" indent="-266700" eaLnBrk="1" hangingPunct="1">
              <a:lnSpc>
                <a:spcPct val="105000"/>
              </a:lnSpc>
              <a:spcBef>
                <a:spcPct val="0"/>
              </a:spcBef>
            </a:pPr>
            <a:r>
              <a:rPr lang="zh-CN" altLang="en-US" sz="3200" dirty="0">
                <a:solidFill>
                  <a:srgbClr val="00FFFF"/>
                </a:solidFill>
              </a:rPr>
              <a:t>链式存储结构</a:t>
            </a:r>
            <a:endParaRPr lang="zh-CN" altLang="en-US" sz="3200" dirty="0">
              <a:solidFill>
                <a:schemeClr val="tx1"/>
              </a:solidFill>
            </a:endParaRPr>
          </a:p>
        </p:txBody>
      </p:sp>
      <p:sp>
        <p:nvSpPr>
          <p:cNvPr id="29701" name="Rectangle 4"/>
          <p:cNvSpPr>
            <a:spLocks noChangeArrowheads="1"/>
          </p:cNvSpPr>
          <p:nvPr/>
        </p:nvSpPr>
        <p:spPr bwMode="auto">
          <a:xfrm>
            <a:off x="3657600" y="2427288"/>
            <a:ext cx="838200" cy="455612"/>
          </a:xfrm>
          <a:prstGeom prst="rect">
            <a:avLst/>
          </a:prstGeom>
          <a:noFill/>
          <a:ln w="9525">
            <a:solidFill>
              <a:schemeClr val="tx1"/>
            </a:solidFill>
            <a:miter lim="800000"/>
            <a:headEnd/>
            <a:tailEnd/>
          </a:ln>
        </p:spPr>
        <p:txBody>
          <a:bodyPr wrap="none"/>
          <a:lstStyle/>
          <a:p>
            <a:pPr eaLnBrk="1" hangingPunct="1">
              <a:buClr>
                <a:srgbClr val="FFFF00"/>
              </a:buClr>
              <a:buSzPct val="70000"/>
              <a:buFont typeface="Wingdings" pitchFamily="2" charset="2"/>
              <a:buNone/>
            </a:pPr>
            <a:r>
              <a:rPr lang="en-US" altLang="zh-CN" sz="2400" b="1">
                <a:solidFill>
                  <a:srgbClr val="00FF00"/>
                </a:solidFill>
                <a:latin typeface="Arial" charset="0"/>
              </a:rPr>
              <a:t>1536</a:t>
            </a:r>
          </a:p>
        </p:txBody>
      </p:sp>
      <p:sp>
        <p:nvSpPr>
          <p:cNvPr id="29702" name="Rectangle 5"/>
          <p:cNvSpPr>
            <a:spLocks noChangeArrowheads="1"/>
          </p:cNvSpPr>
          <p:nvPr/>
        </p:nvSpPr>
        <p:spPr bwMode="auto">
          <a:xfrm>
            <a:off x="2667000" y="2427288"/>
            <a:ext cx="1004888" cy="455612"/>
          </a:xfrm>
          <a:prstGeom prst="rect">
            <a:avLst/>
          </a:prstGeom>
          <a:noFill/>
          <a:ln w="9525">
            <a:solidFill>
              <a:schemeClr val="tx1"/>
            </a:solidFill>
            <a:miter lim="800000"/>
            <a:headEnd/>
            <a:tailEnd/>
          </a:ln>
        </p:spPr>
        <p:txBody>
          <a:bodyPr wrap="none"/>
          <a:lstStyle/>
          <a:p>
            <a:pPr algn="l" eaLnBrk="1" hangingPunct="1">
              <a:buClr>
                <a:srgbClr val="FFFF00"/>
              </a:buClr>
              <a:buSzPct val="70000"/>
              <a:buFont typeface="Wingdings" pitchFamily="2" charset="2"/>
              <a:buNone/>
            </a:pPr>
            <a:r>
              <a:rPr lang="zh-CN" altLang="en-US" sz="2400" b="1">
                <a:solidFill>
                  <a:srgbClr val="FFFF00"/>
                </a:solidFill>
                <a:latin typeface="楷体_GB2312" pitchFamily="49" charset="-122"/>
                <a:ea typeface="楷体_GB2312" pitchFamily="49" charset="-122"/>
              </a:rPr>
              <a:t>元素</a:t>
            </a:r>
            <a:r>
              <a:rPr lang="en-US" altLang="zh-CN" sz="2400" b="1">
                <a:solidFill>
                  <a:srgbClr val="FFFF00"/>
                </a:solidFill>
                <a:latin typeface="楷体_GB2312" pitchFamily="49" charset="-122"/>
                <a:ea typeface="楷体_GB2312" pitchFamily="49" charset="-122"/>
              </a:rPr>
              <a:t>2</a:t>
            </a:r>
          </a:p>
        </p:txBody>
      </p:sp>
      <p:sp>
        <p:nvSpPr>
          <p:cNvPr id="29703" name="Line 6"/>
          <p:cNvSpPr>
            <a:spLocks noChangeShapeType="1"/>
          </p:cNvSpPr>
          <p:nvPr/>
        </p:nvSpPr>
        <p:spPr bwMode="auto">
          <a:xfrm>
            <a:off x="2667000" y="2427288"/>
            <a:ext cx="1828800" cy="0"/>
          </a:xfrm>
          <a:prstGeom prst="line">
            <a:avLst/>
          </a:prstGeom>
          <a:noFill/>
          <a:ln w="28575" cap="sq">
            <a:solidFill>
              <a:schemeClr val="tx1"/>
            </a:solidFill>
            <a:round/>
            <a:headEnd/>
            <a:tailEnd/>
          </a:ln>
        </p:spPr>
        <p:txBody>
          <a:bodyPr wrap="none"/>
          <a:lstStyle/>
          <a:p>
            <a:endParaRPr lang="zh-CN" altLang="en-US"/>
          </a:p>
        </p:txBody>
      </p:sp>
      <p:sp>
        <p:nvSpPr>
          <p:cNvPr id="29704" name="Line 7"/>
          <p:cNvSpPr>
            <a:spLocks noChangeShapeType="1"/>
          </p:cNvSpPr>
          <p:nvPr/>
        </p:nvSpPr>
        <p:spPr bwMode="auto">
          <a:xfrm>
            <a:off x="2667000" y="2882900"/>
            <a:ext cx="1828800" cy="0"/>
          </a:xfrm>
          <a:prstGeom prst="line">
            <a:avLst/>
          </a:prstGeom>
          <a:noFill/>
          <a:ln w="28575" cap="sq">
            <a:solidFill>
              <a:schemeClr val="tx1"/>
            </a:solidFill>
            <a:round/>
            <a:headEnd/>
            <a:tailEnd/>
          </a:ln>
        </p:spPr>
        <p:txBody>
          <a:bodyPr wrap="none"/>
          <a:lstStyle/>
          <a:p>
            <a:endParaRPr lang="zh-CN" altLang="en-US"/>
          </a:p>
        </p:txBody>
      </p:sp>
      <p:sp>
        <p:nvSpPr>
          <p:cNvPr id="29705" name="Line 8"/>
          <p:cNvSpPr>
            <a:spLocks noChangeShapeType="1"/>
          </p:cNvSpPr>
          <p:nvPr/>
        </p:nvSpPr>
        <p:spPr bwMode="auto">
          <a:xfrm>
            <a:off x="2667000" y="2427288"/>
            <a:ext cx="0" cy="455612"/>
          </a:xfrm>
          <a:prstGeom prst="line">
            <a:avLst/>
          </a:prstGeom>
          <a:noFill/>
          <a:ln w="28575" cap="sq">
            <a:solidFill>
              <a:schemeClr val="tx1"/>
            </a:solidFill>
            <a:round/>
            <a:headEnd/>
            <a:tailEnd/>
          </a:ln>
        </p:spPr>
        <p:txBody>
          <a:bodyPr wrap="none"/>
          <a:lstStyle/>
          <a:p>
            <a:endParaRPr lang="zh-CN" altLang="en-US"/>
          </a:p>
        </p:txBody>
      </p:sp>
      <p:sp>
        <p:nvSpPr>
          <p:cNvPr id="29706" name="Line 10"/>
          <p:cNvSpPr>
            <a:spLocks noChangeShapeType="1"/>
          </p:cNvSpPr>
          <p:nvPr/>
        </p:nvSpPr>
        <p:spPr bwMode="auto">
          <a:xfrm>
            <a:off x="4495800" y="2427288"/>
            <a:ext cx="0" cy="455612"/>
          </a:xfrm>
          <a:prstGeom prst="line">
            <a:avLst/>
          </a:prstGeom>
          <a:noFill/>
          <a:ln w="28575" cap="sq">
            <a:solidFill>
              <a:schemeClr val="tx1"/>
            </a:solidFill>
            <a:round/>
            <a:headEnd/>
            <a:tailEnd/>
          </a:ln>
        </p:spPr>
        <p:txBody>
          <a:bodyPr wrap="none"/>
          <a:lstStyle/>
          <a:p>
            <a:endParaRPr lang="zh-CN" altLang="en-US"/>
          </a:p>
        </p:txBody>
      </p:sp>
      <p:sp>
        <p:nvSpPr>
          <p:cNvPr id="29707" name="Rectangle 11"/>
          <p:cNvSpPr>
            <a:spLocks noChangeArrowheads="1"/>
          </p:cNvSpPr>
          <p:nvPr/>
        </p:nvSpPr>
        <p:spPr bwMode="auto">
          <a:xfrm>
            <a:off x="1371600" y="2428875"/>
            <a:ext cx="838200" cy="455613"/>
          </a:xfrm>
          <a:prstGeom prst="rect">
            <a:avLst/>
          </a:prstGeom>
          <a:noFill/>
          <a:ln w="9525">
            <a:solidFill>
              <a:schemeClr val="tx1"/>
            </a:solidFill>
            <a:miter lim="800000"/>
            <a:headEnd/>
            <a:tailEnd/>
          </a:ln>
        </p:spPr>
        <p:txBody>
          <a:bodyPr wrap="none"/>
          <a:lstStyle/>
          <a:p>
            <a:pPr eaLnBrk="1" hangingPunct="1">
              <a:buClr>
                <a:srgbClr val="FFFF00"/>
              </a:buClr>
              <a:buSzPct val="70000"/>
              <a:buFont typeface="Wingdings" pitchFamily="2" charset="2"/>
              <a:buNone/>
            </a:pPr>
            <a:r>
              <a:rPr lang="en-US" altLang="zh-CN" sz="2400" b="1">
                <a:latin typeface="Arial" charset="0"/>
              </a:rPr>
              <a:t>1400</a:t>
            </a:r>
          </a:p>
        </p:txBody>
      </p:sp>
      <p:sp>
        <p:nvSpPr>
          <p:cNvPr id="29708" name="Rectangle 12"/>
          <p:cNvSpPr>
            <a:spLocks noChangeArrowheads="1"/>
          </p:cNvSpPr>
          <p:nvPr/>
        </p:nvSpPr>
        <p:spPr bwMode="auto">
          <a:xfrm>
            <a:off x="381000" y="2428875"/>
            <a:ext cx="990600" cy="455613"/>
          </a:xfrm>
          <a:prstGeom prst="rect">
            <a:avLst/>
          </a:prstGeom>
          <a:noFill/>
          <a:ln w="9525">
            <a:solidFill>
              <a:schemeClr val="tx1"/>
            </a:solidFill>
            <a:miter lim="800000"/>
            <a:headEnd/>
            <a:tailEnd/>
          </a:ln>
        </p:spPr>
        <p:txBody>
          <a:bodyPr wrap="none"/>
          <a:lstStyle/>
          <a:p>
            <a:pPr algn="l" eaLnBrk="1" hangingPunct="1">
              <a:buClr>
                <a:srgbClr val="FFFF00"/>
              </a:buClr>
              <a:buSzPct val="70000"/>
              <a:buFont typeface="Wingdings" pitchFamily="2" charset="2"/>
              <a:buNone/>
            </a:pPr>
            <a:r>
              <a:rPr lang="zh-CN" altLang="en-US" sz="2400" b="1">
                <a:solidFill>
                  <a:srgbClr val="FFFF00"/>
                </a:solidFill>
                <a:latin typeface="楷体_GB2312" pitchFamily="49" charset="-122"/>
                <a:ea typeface="楷体_GB2312" pitchFamily="49" charset="-122"/>
              </a:rPr>
              <a:t>元素</a:t>
            </a:r>
            <a:r>
              <a:rPr lang="en-US" altLang="zh-CN" sz="2400" b="1">
                <a:solidFill>
                  <a:srgbClr val="FFFF00"/>
                </a:solidFill>
                <a:latin typeface="楷体_GB2312" pitchFamily="49" charset="-122"/>
                <a:ea typeface="楷体_GB2312" pitchFamily="49" charset="-122"/>
              </a:rPr>
              <a:t>1</a:t>
            </a:r>
          </a:p>
        </p:txBody>
      </p:sp>
      <p:sp>
        <p:nvSpPr>
          <p:cNvPr id="29709" name="Line 13"/>
          <p:cNvSpPr>
            <a:spLocks noChangeShapeType="1"/>
          </p:cNvSpPr>
          <p:nvPr/>
        </p:nvSpPr>
        <p:spPr bwMode="auto">
          <a:xfrm>
            <a:off x="381000" y="2428875"/>
            <a:ext cx="1828800" cy="0"/>
          </a:xfrm>
          <a:prstGeom prst="line">
            <a:avLst/>
          </a:prstGeom>
          <a:noFill/>
          <a:ln w="28575" cap="sq">
            <a:solidFill>
              <a:schemeClr val="tx1"/>
            </a:solidFill>
            <a:round/>
            <a:headEnd/>
            <a:tailEnd/>
          </a:ln>
        </p:spPr>
        <p:txBody>
          <a:bodyPr wrap="none"/>
          <a:lstStyle/>
          <a:p>
            <a:endParaRPr lang="zh-CN" altLang="en-US"/>
          </a:p>
        </p:txBody>
      </p:sp>
      <p:sp>
        <p:nvSpPr>
          <p:cNvPr id="29710" name="Line 14"/>
          <p:cNvSpPr>
            <a:spLocks noChangeShapeType="1"/>
          </p:cNvSpPr>
          <p:nvPr/>
        </p:nvSpPr>
        <p:spPr bwMode="auto">
          <a:xfrm>
            <a:off x="381000" y="2884488"/>
            <a:ext cx="1828800" cy="0"/>
          </a:xfrm>
          <a:prstGeom prst="line">
            <a:avLst/>
          </a:prstGeom>
          <a:noFill/>
          <a:ln w="28575" cap="sq">
            <a:solidFill>
              <a:schemeClr val="tx1"/>
            </a:solidFill>
            <a:round/>
            <a:headEnd/>
            <a:tailEnd/>
          </a:ln>
        </p:spPr>
        <p:txBody>
          <a:bodyPr wrap="none"/>
          <a:lstStyle/>
          <a:p>
            <a:endParaRPr lang="zh-CN" altLang="en-US"/>
          </a:p>
        </p:txBody>
      </p:sp>
      <p:sp>
        <p:nvSpPr>
          <p:cNvPr id="29711" name="Line 15"/>
          <p:cNvSpPr>
            <a:spLocks noChangeShapeType="1"/>
          </p:cNvSpPr>
          <p:nvPr/>
        </p:nvSpPr>
        <p:spPr bwMode="auto">
          <a:xfrm>
            <a:off x="381000" y="2428875"/>
            <a:ext cx="0" cy="455613"/>
          </a:xfrm>
          <a:prstGeom prst="line">
            <a:avLst/>
          </a:prstGeom>
          <a:noFill/>
          <a:ln w="28575" cap="sq">
            <a:solidFill>
              <a:schemeClr val="tx1"/>
            </a:solidFill>
            <a:round/>
            <a:headEnd/>
            <a:tailEnd/>
          </a:ln>
        </p:spPr>
        <p:txBody>
          <a:bodyPr wrap="none"/>
          <a:lstStyle/>
          <a:p>
            <a:endParaRPr lang="zh-CN" altLang="en-US"/>
          </a:p>
        </p:txBody>
      </p:sp>
      <p:sp>
        <p:nvSpPr>
          <p:cNvPr id="29712" name="Line 16"/>
          <p:cNvSpPr>
            <a:spLocks noChangeShapeType="1"/>
          </p:cNvSpPr>
          <p:nvPr/>
        </p:nvSpPr>
        <p:spPr bwMode="auto">
          <a:xfrm>
            <a:off x="1371600" y="2428875"/>
            <a:ext cx="0" cy="455613"/>
          </a:xfrm>
          <a:prstGeom prst="line">
            <a:avLst/>
          </a:prstGeom>
          <a:noFill/>
          <a:ln w="12700">
            <a:solidFill>
              <a:schemeClr val="tx1"/>
            </a:solidFill>
            <a:round/>
            <a:headEnd/>
            <a:tailEnd/>
          </a:ln>
        </p:spPr>
        <p:txBody>
          <a:bodyPr wrap="none"/>
          <a:lstStyle/>
          <a:p>
            <a:endParaRPr lang="zh-CN" altLang="en-US"/>
          </a:p>
        </p:txBody>
      </p:sp>
      <p:sp>
        <p:nvSpPr>
          <p:cNvPr id="29713" name="Line 17"/>
          <p:cNvSpPr>
            <a:spLocks noChangeShapeType="1"/>
          </p:cNvSpPr>
          <p:nvPr/>
        </p:nvSpPr>
        <p:spPr bwMode="auto">
          <a:xfrm>
            <a:off x="2209800" y="2428875"/>
            <a:ext cx="0" cy="455613"/>
          </a:xfrm>
          <a:prstGeom prst="line">
            <a:avLst/>
          </a:prstGeom>
          <a:noFill/>
          <a:ln w="28575" cap="sq">
            <a:solidFill>
              <a:schemeClr val="tx1"/>
            </a:solidFill>
            <a:round/>
            <a:headEnd/>
            <a:tailEnd/>
          </a:ln>
        </p:spPr>
        <p:txBody>
          <a:bodyPr wrap="none"/>
          <a:lstStyle/>
          <a:p>
            <a:endParaRPr lang="zh-CN" altLang="en-US"/>
          </a:p>
        </p:txBody>
      </p:sp>
      <p:sp>
        <p:nvSpPr>
          <p:cNvPr id="29714" name="Rectangle 18"/>
          <p:cNvSpPr>
            <a:spLocks noChangeArrowheads="1"/>
          </p:cNvSpPr>
          <p:nvPr/>
        </p:nvSpPr>
        <p:spPr bwMode="auto">
          <a:xfrm>
            <a:off x="5867400" y="2427288"/>
            <a:ext cx="838200" cy="457200"/>
          </a:xfrm>
          <a:prstGeom prst="rect">
            <a:avLst/>
          </a:prstGeom>
          <a:noFill/>
          <a:ln w="9525">
            <a:solidFill>
              <a:schemeClr val="tx1"/>
            </a:solidFill>
            <a:miter lim="800000"/>
            <a:headEnd/>
            <a:tailEnd/>
          </a:ln>
        </p:spPr>
        <p:txBody>
          <a:bodyPr wrap="none"/>
          <a:lstStyle/>
          <a:p>
            <a:pPr eaLnBrk="1" hangingPunct="1">
              <a:buClr>
                <a:srgbClr val="FFFF00"/>
              </a:buClr>
              <a:buSzPct val="70000"/>
              <a:buFont typeface="Wingdings" pitchFamily="2" charset="2"/>
              <a:buNone/>
            </a:pPr>
            <a:r>
              <a:rPr lang="en-US" altLang="zh-CN" sz="2400" b="1">
                <a:solidFill>
                  <a:srgbClr val="FFFF00"/>
                </a:solidFill>
                <a:latin typeface="Arial" charset="0"/>
              </a:rPr>
              <a:t>1386</a:t>
            </a:r>
          </a:p>
        </p:txBody>
      </p:sp>
      <p:sp>
        <p:nvSpPr>
          <p:cNvPr id="29715" name="Rectangle 19"/>
          <p:cNvSpPr>
            <a:spLocks noChangeArrowheads="1"/>
          </p:cNvSpPr>
          <p:nvPr/>
        </p:nvSpPr>
        <p:spPr bwMode="auto">
          <a:xfrm>
            <a:off x="4876800" y="2427288"/>
            <a:ext cx="1000125" cy="457200"/>
          </a:xfrm>
          <a:prstGeom prst="rect">
            <a:avLst/>
          </a:prstGeom>
          <a:noFill/>
          <a:ln w="9525">
            <a:solidFill>
              <a:schemeClr val="tx1"/>
            </a:solidFill>
            <a:miter lim="800000"/>
            <a:headEnd/>
            <a:tailEnd/>
          </a:ln>
        </p:spPr>
        <p:txBody>
          <a:bodyPr wrap="none"/>
          <a:lstStyle/>
          <a:p>
            <a:pPr algn="l" eaLnBrk="1" hangingPunct="1">
              <a:buClr>
                <a:srgbClr val="FFFF00"/>
              </a:buClr>
              <a:buSzPct val="70000"/>
              <a:buFont typeface="Wingdings" pitchFamily="2" charset="2"/>
              <a:buNone/>
            </a:pPr>
            <a:r>
              <a:rPr lang="zh-CN" altLang="en-US" sz="2400" b="1">
                <a:solidFill>
                  <a:srgbClr val="FFFF00"/>
                </a:solidFill>
                <a:latin typeface="楷体_GB2312" pitchFamily="49" charset="-122"/>
                <a:ea typeface="楷体_GB2312" pitchFamily="49" charset="-122"/>
              </a:rPr>
              <a:t>元素</a:t>
            </a:r>
            <a:r>
              <a:rPr lang="en-US" altLang="zh-CN" sz="2400" b="1">
                <a:solidFill>
                  <a:srgbClr val="FFFF00"/>
                </a:solidFill>
                <a:latin typeface="楷体_GB2312" pitchFamily="49" charset="-122"/>
                <a:ea typeface="楷体_GB2312" pitchFamily="49" charset="-122"/>
              </a:rPr>
              <a:t>3</a:t>
            </a:r>
          </a:p>
        </p:txBody>
      </p:sp>
      <p:sp>
        <p:nvSpPr>
          <p:cNvPr id="29716" name="Line 20"/>
          <p:cNvSpPr>
            <a:spLocks noChangeShapeType="1"/>
          </p:cNvSpPr>
          <p:nvPr/>
        </p:nvSpPr>
        <p:spPr bwMode="auto">
          <a:xfrm>
            <a:off x="4876800" y="2427288"/>
            <a:ext cx="1828800" cy="0"/>
          </a:xfrm>
          <a:prstGeom prst="line">
            <a:avLst/>
          </a:prstGeom>
          <a:noFill/>
          <a:ln w="28575" cap="sq">
            <a:solidFill>
              <a:schemeClr val="tx1"/>
            </a:solidFill>
            <a:round/>
            <a:headEnd/>
            <a:tailEnd/>
          </a:ln>
        </p:spPr>
        <p:txBody>
          <a:bodyPr wrap="none"/>
          <a:lstStyle/>
          <a:p>
            <a:endParaRPr lang="zh-CN" altLang="en-US"/>
          </a:p>
        </p:txBody>
      </p:sp>
      <p:sp>
        <p:nvSpPr>
          <p:cNvPr id="29717" name="Line 21"/>
          <p:cNvSpPr>
            <a:spLocks noChangeShapeType="1"/>
          </p:cNvSpPr>
          <p:nvPr/>
        </p:nvSpPr>
        <p:spPr bwMode="auto">
          <a:xfrm>
            <a:off x="4876800" y="2884488"/>
            <a:ext cx="1828800" cy="0"/>
          </a:xfrm>
          <a:prstGeom prst="line">
            <a:avLst/>
          </a:prstGeom>
          <a:noFill/>
          <a:ln w="28575" cap="sq">
            <a:solidFill>
              <a:schemeClr val="tx1"/>
            </a:solidFill>
            <a:round/>
            <a:headEnd/>
            <a:tailEnd/>
          </a:ln>
        </p:spPr>
        <p:txBody>
          <a:bodyPr wrap="none"/>
          <a:lstStyle/>
          <a:p>
            <a:endParaRPr lang="zh-CN" altLang="en-US"/>
          </a:p>
        </p:txBody>
      </p:sp>
      <p:sp>
        <p:nvSpPr>
          <p:cNvPr id="29718" name="Line 22"/>
          <p:cNvSpPr>
            <a:spLocks noChangeShapeType="1"/>
          </p:cNvSpPr>
          <p:nvPr/>
        </p:nvSpPr>
        <p:spPr bwMode="auto">
          <a:xfrm>
            <a:off x="4876800" y="2427288"/>
            <a:ext cx="0" cy="457200"/>
          </a:xfrm>
          <a:prstGeom prst="line">
            <a:avLst/>
          </a:prstGeom>
          <a:noFill/>
          <a:ln w="28575" cap="sq">
            <a:solidFill>
              <a:schemeClr val="tx1"/>
            </a:solidFill>
            <a:round/>
            <a:headEnd/>
            <a:tailEnd/>
          </a:ln>
        </p:spPr>
        <p:txBody>
          <a:bodyPr wrap="none"/>
          <a:lstStyle/>
          <a:p>
            <a:endParaRPr lang="zh-CN" altLang="en-US"/>
          </a:p>
        </p:txBody>
      </p:sp>
      <p:sp>
        <p:nvSpPr>
          <p:cNvPr id="29719" name="Line 23"/>
          <p:cNvSpPr>
            <a:spLocks noChangeShapeType="1"/>
          </p:cNvSpPr>
          <p:nvPr/>
        </p:nvSpPr>
        <p:spPr bwMode="auto">
          <a:xfrm>
            <a:off x="5867400" y="2427288"/>
            <a:ext cx="0" cy="457200"/>
          </a:xfrm>
          <a:prstGeom prst="line">
            <a:avLst/>
          </a:prstGeom>
          <a:noFill/>
          <a:ln w="12700">
            <a:solidFill>
              <a:schemeClr val="tx1"/>
            </a:solidFill>
            <a:round/>
            <a:headEnd/>
            <a:tailEnd/>
          </a:ln>
        </p:spPr>
        <p:txBody>
          <a:bodyPr wrap="none"/>
          <a:lstStyle/>
          <a:p>
            <a:endParaRPr lang="zh-CN" altLang="en-US"/>
          </a:p>
        </p:txBody>
      </p:sp>
      <p:sp>
        <p:nvSpPr>
          <p:cNvPr id="29720" name="Line 24"/>
          <p:cNvSpPr>
            <a:spLocks noChangeShapeType="1"/>
          </p:cNvSpPr>
          <p:nvPr/>
        </p:nvSpPr>
        <p:spPr bwMode="auto">
          <a:xfrm>
            <a:off x="6705600" y="2427288"/>
            <a:ext cx="0" cy="457200"/>
          </a:xfrm>
          <a:prstGeom prst="line">
            <a:avLst/>
          </a:prstGeom>
          <a:noFill/>
          <a:ln w="28575" cap="sq">
            <a:solidFill>
              <a:schemeClr val="tx1"/>
            </a:solidFill>
            <a:round/>
            <a:headEnd/>
            <a:tailEnd/>
          </a:ln>
        </p:spPr>
        <p:txBody>
          <a:bodyPr wrap="none"/>
          <a:lstStyle/>
          <a:p>
            <a:endParaRPr lang="zh-CN" altLang="en-US"/>
          </a:p>
        </p:txBody>
      </p:sp>
      <p:sp>
        <p:nvSpPr>
          <p:cNvPr id="29721" name="Rectangle 25"/>
          <p:cNvSpPr>
            <a:spLocks noChangeArrowheads="1"/>
          </p:cNvSpPr>
          <p:nvPr/>
        </p:nvSpPr>
        <p:spPr bwMode="auto">
          <a:xfrm>
            <a:off x="8145463" y="2433638"/>
            <a:ext cx="747712" cy="455612"/>
          </a:xfrm>
          <a:prstGeom prst="rect">
            <a:avLst/>
          </a:prstGeom>
          <a:noFill/>
          <a:ln w="9525">
            <a:solidFill>
              <a:schemeClr val="tx1"/>
            </a:solidFill>
            <a:miter lim="800000"/>
            <a:headEnd/>
            <a:tailEnd/>
          </a:ln>
        </p:spPr>
        <p:txBody>
          <a:bodyPr wrap="none"/>
          <a:lstStyle/>
          <a:p>
            <a:pPr eaLnBrk="1" hangingPunct="1">
              <a:buClr>
                <a:srgbClr val="FFFF00"/>
              </a:buClr>
              <a:buSzPct val="70000"/>
              <a:buFont typeface="Wingdings" pitchFamily="2" charset="2"/>
              <a:buNone/>
            </a:pPr>
            <a:r>
              <a:rPr lang="en-US" altLang="zh-CN" sz="2400" b="1">
                <a:solidFill>
                  <a:srgbClr val="00FFFF"/>
                </a:solidFill>
                <a:latin typeface="楷体_GB2312" pitchFamily="49" charset="-122"/>
                <a:ea typeface="楷体_GB2312" pitchFamily="49" charset="-122"/>
              </a:rPr>
              <a:t>∧</a:t>
            </a:r>
            <a:endParaRPr lang="en-US" altLang="zh-CN" sz="2400" b="1">
              <a:solidFill>
                <a:srgbClr val="00FFFF"/>
              </a:solidFill>
              <a:latin typeface="Arial" charset="0"/>
            </a:endParaRPr>
          </a:p>
        </p:txBody>
      </p:sp>
      <p:sp>
        <p:nvSpPr>
          <p:cNvPr id="29722" name="Rectangle 26"/>
          <p:cNvSpPr>
            <a:spLocks noChangeArrowheads="1"/>
          </p:cNvSpPr>
          <p:nvPr/>
        </p:nvSpPr>
        <p:spPr bwMode="auto">
          <a:xfrm>
            <a:off x="7086600" y="2427288"/>
            <a:ext cx="1041400" cy="455612"/>
          </a:xfrm>
          <a:prstGeom prst="rect">
            <a:avLst/>
          </a:prstGeom>
          <a:noFill/>
          <a:ln w="9525">
            <a:solidFill>
              <a:schemeClr val="tx1"/>
            </a:solidFill>
            <a:miter lim="800000"/>
            <a:headEnd/>
            <a:tailEnd/>
          </a:ln>
        </p:spPr>
        <p:txBody>
          <a:bodyPr wrap="none"/>
          <a:lstStyle/>
          <a:p>
            <a:pPr algn="l" eaLnBrk="1" hangingPunct="1">
              <a:buClr>
                <a:srgbClr val="FFFF00"/>
              </a:buClr>
              <a:buSzPct val="70000"/>
              <a:buFont typeface="Wingdings" pitchFamily="2" charset="2"/>
              <a:buNone/>
            </a:pPr>
            <a:r>
              <a:rPr lang="zh-CN" altLang="en-US" sz="2400" b="1">
                <a:solidFill>
                  <a:srgbClr val="FFFF00"/>
                </a:solidFill>
                <a:latin typeface="楷体_GB2312" pitchFamily="49" charset="-122"/>
                <a:ea typeface="楷体_GB2312" pitchFamily="49" charset="-122"/>
              </a:rPr>
              <a:t>元素</a:t>
            </a:r>
            <a:r>
              <a:rPr lang="en-US" altLang="zh-CN" sz="2400" b="1">
                <a:solidFill>
                  <a:srgbClr val="FFFF00"/>
                </a:solidFill>
                <a:latin typeface="楷体_GB2312" pitchFamily="49" charset="-122"/>
                <a:ea typeface="楷体_GB2312" pitchFamily="49" charset="-122"/>
              </a:rPr>
              <a:t>4</a:t>
            </a:r>
          </a:p>
        </p:txBody>
      </p:sp>
      <p:sp>
        <p:nvSpPr>
          <p:cNvPr id="29723" name="Line 29"/>
          <p:cNvSpPr>
            <a:spLocks noChangeShapeType="1"/>
          </p:cNvSpPr>
          <p:nvPr/>
        </p:nvSpPr>
        <p:spPr bwMode="auto">
          <a:xfrm>
            <a:off x="7086600" y="2427288"/>
            <a:ext cx="0" cy="455612"/>
          </a:xfrm>
          <a:prstGeom prst="line">
            <a:avLst/>
          </a:prstGeom>
          <a:noFill/>
          <a:ln w="28575" cap="sq">
            <a:solidFill>
              <a:schemeClr val="tx1"/>
            </a:solidFill>
            <a:round/>
            <a:headEnd/>
            <a:tailEnd/>
          </a:ln>
        </p:spPr>
        <p:txBody>
          <a:bodyPr wrap="none"/>
          <a:lstStyle/>
          <a:p>
            <a:endParaRPr lang="zh-CN" altLang="en-US"/>
          </a:p>
        </p:txBody>
      </p:sp>
      <p:sp>
        <p:nvSpPr>
          <p:cNvPr id="29724" name="Rectangle 32"/>
          <p:cNvSpPr>
            <a:spLocks noChangeArrowheads="1"/>
          </p:cNvSpPr>
          <p:nvPr/>
        </p:nvSpPr>
        <p:spPr bwMode="auto">
          <a:xfrm>
            <a:off x="476250" y="1624013"/>
            <a:ext cx="990600" cy="455612"/>
          </a:xfrm>
          <a:prstGeom prst="rect">
            <a:avLst/>
          </a:prstGeom>
          <a:noFill/>
          <a:ln w="9525">
            <a:solidFill>
              <a:schemeClr val="tx1"/>
            </a:solidFill>
            <a:miter lim="800000"/>
            <a:headEnd/>
            <a:tailEnd/>
          </a:ln>
        </p:spPr>
        <p:txBody>
          <a:bodyPr wrap="none"/>
          <a:lstStyle/>
          <a:p>
            <a:pPr algn="l" eaLnBrk="1" hangingPunct="1">
              <a:buClr>
                <a:srgbClr val="FFFF00"/>
              </a:buClr>
              <a:buSzPct val="70000"/>
              <a:buFont typeface="Wingdings" pitchFamily="2" charset="2"/>
              <a:buNone/>
            </a:pPr>
            <a:r>
              <a:rPr lang="en-US" altLang="zh-CN" sz="2400" b="1">
                <a:solidFill>
                  <a:srgbClr val="00FFFF"/>
                </a:solidFill>
                <a:latin typeface="Arial" charset="0"/>
              </a:rPr>
              <a:t>1345</a:t>
            </a:r>
          </a:p>
        </p:txBody>
      </p:sp>
      <p:sp>
        <p:nvSpPr>
          <p:cNvPr id="29725" name="Text Box 33" descr="蓝色砂纸"/>
          <p:cNvSpPr txBox="1">
            <a:spLocks noChangeArrowheads="1"/>
          </p:cNvSpPr>
          <p:nvPr/>
        </p:nvSpPr>
        <p:spPr bwMode="auto">
          <a:xfrm>
            <a:off x="1557338" y="1560513"/>
            <a:ext cx="361950" cy="519112"/>
          </a:xfrm>
          <a:prstGeom prst="rect">
            <a:avLst/>
          </a:prstGeom>
          <a:noFill/>
          <a:ln w="9525">
            <a:noFill/>
            <a:miter lim="800000"/>
            <a:headEnd/>
            <a:tailEnd/>
          </a:ln>
        </p:spPr>
        <p:txBody>
          <a:bodyPr wrap="none">
            <a:spAutoFit/>
          </a:bodyPr>
          <a:lstStyle/>
          <a:p>
            <a:pPr algn="l" eaLnBrk="1" hangingPunct="1">
              <a:spcBef>
                <a:spcPct val="50000"/>
              </a:spcBef>
              <a:buClrTx/>
              <a:buFontTx/>
              <a:buNone/>
            </a:pPr>
            <a:r>
              <a:rPr lang="en-US" altLang="zh-CN"/>
              <a:t>h</a:t>
            </a:r>
          </a:p>
        </p:txBody>
      </p:sp>
      <p:cxnSp>
        <p:nvCxnSpPr>
          <p:cNvPr id="29726" name="AutoShape 34"/>
          <p:cNvCxnSpPr>
            <a:cxnSpLocks noChangeShapeType="1"/>
          </p:cNvCxnSpPr>
          <p:nvPr/>
        </p:nvCxnSpPr>
        <p:spPr bwMode="auto">
          <a:xfrm flipV="1">
            <a:off x="2232025" y="2709863"/>
            <a:ext cx="457200" cy="1587"/>
          </a:xfrm>
          <a:prstGeom prst="straightConnector1">
            <a:avLst/>
          </a:prstGeom>
          <a:noFill/>
          <a:ln w="28575">
            <a:solidFill>
              <a:srgbClr val="FFFF00"/>
            </a:solidFill>
            <a:round/>
            <a:headEnd/>
            <a:tailEnd type="triangle" w="med" len="med"/>
          </a:ln>
        </p:spPr>
      </p:cxnSp>
      <p:cxnSp>
        <p:nvCxnSpPr>
          <p:cNvPr id="29727" name="AutoShape 35"/>
          <p:cNvCxnSpPr>
            <a:cxnSpLocks noChangeShapeType="1"/>
            <a:stCxn id="29701" idx="3"/>
            <a:endCxn id="29715" idx="1"/>
          </p:cNvCxnSpPr>
          <p:nvPr/>
        </p:nvCxnSpPr>
        <p:spPr bwMode="auto">
          <a:xfrm>
            <a:off x="4495800" y="2655888"/>
            <a:ext cx="381000" cy="0"/>
          </a:xfrm>
          <a:prstGeom prst="straightConnector1">
            <a:avLst/>
          </a:prstGeom>
          <a:noFill/>
          <a:ln w="28575">
            <a:solidFill>
              <a:srgbClr val="FFFF00"/>
            </a:solidFill>
            <a:round/>
            <a:headEnd/>
            <a:tailEnd type="triangle" w="med" len="med"/>
          </a:ln>
        </p:spPr>
      </p:cxnSp>
      <p:cxnSp>
        <p:nvCxnSpPr>
          <p:cNvPr id="29728" name="AutoShape 36"/>
          <p:cNvCxnSpPr>
            <a:cxnSpLocks noChangeShapeType="1"/>
            <a:stCxn id="29714" idx="3"/>
            <a:endCxn id="29722" idx="1"/>
          </p:cNvCxnSpPr>
          <p:nvPr/>
        </p:nvCxnSpPr>
        <p:spPr bwMode="auto">
          <a:xfrm>
            <a:off x="6705600" y="2655888"/>
            <a:ext cx="381000" cy="0"/>
          </a:xfrm>
          <a:prstGeom prst="straightConnector1">
            <a:avLst/>
          </a:prstGeom>
          <a:noFill/>
          <a:ln w="28575">
            <a:solidFill>
              <a:srgbClr val="FFFF00"/>
            </a:solidFill>
            <a:round/>
            <a:headEnd/>
            <a:tailEnd type="triangle" w="med" len="med"/>
          </a:ln>
        </p:spPr>
      </p:cxnSp>
      <p:graphicFrame>
        <p:nvGraphicFramePr>
          <p:cNvPr id="1059918" name="Group 78"/>
          <p:cNvGraphicFramePr>
            <a:graphicFrameLocks noGrp="1"/>
          </p:cNvGraphicFramePr>
          <p:nvPr/>
        </p:nvGraphicFramePr>
        <p:xfrm>
          <a:off x="1376363" y="3213100"/>
          <a:ext cx="6019800" cy="3213100"/>
        </p:xfrm>
        <a:graphic>
          <a:graphicData uri="http://schemas.openxmlformats.org/drawingml/2006/table">
            <a:tbl>
              <a:tblPr/>
              <a:tblGrid>
                <a:gridCol w="19558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469900">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存储地址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存储内容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00FFFF"/>
                          </a:solidFill>
                          <a:effectLst/>
                          <a:latin typeface="楷体_GB2312" pitchFamily="49" charset="-122"/>
                          <a:ea typeface="楷体_GB2312" pitchFamily="49" charset="-122"/>
                        </a:rPr>
                        <a:t>  </a:t>
                      </a:r>
                      <a:r>
                        <a:rPr kumimoji="1" lang="en-US" altLang="zh-CN" sz="2400" b="1" i="0" u="none" strike="noStrike" cap="none" normalizeH="0" baseline="0">
                          <a:ln>
                            <a:noFill/>
                          </a:ln>
                          <a:solidFill>
                            <a:srgbClr val="00FFFF"/>
                          </a:solidFill>
                          <a:effectLst/>
                          <a:latin typeface="楷体_GB2312" pitchFamily="49" charset="-122"/>
                          <a:ea typeface="楷体_GB2312" pitchFamily="49" charset="-122"/>
                        </a:rPr>
                        <a:t>1345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00FFFF"/>
                          </a:solidFill>
                          <a:effectLst/>
                          <a:latin typeface="楷体_GB2312" pitchFamily="49" charset="-122"/>
                          <a:ea typeface="楷体_GB2312" pitchFamily="49" charset="-122"/>
                        </a:rPr>
                        <a:t>   元素</a:t>
                      </a:r>
                      <a:r>
                        <a:rPr kumimoji="1" lang="en-US" altLang="zh-CN" sz="2400" b="1" i="0" u="none" strike="noStrike" cap="none" normalizeH="0" baseline="0">
                          <a:ln>
                            <a:noFill/>
                          </a:ln>
                          <a:solidFill>
                            <a:srgbClr val="00FFFF"/>
                          </a:solidFill>
                          <a:effectLst/>
                          <a:latin typeface="楷体_GB2312" pitchFamily="49" charset="-122"/>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00FFFF"/>
                          </a:solidFill>
                          <a:effectLst/>
                          <a:latin typeface="楷体_GB2312" pitchFamily="49" charset="-122"/>
                          <a:ea typeface="楷体_GB2312" pitchFamily="49" charset="-122"/>
                        </a:rPr>
                        <a:t>  </a:t>
                      </a:r>
                      <a:r>
                        <a:rPr kumimoji="1" lang="en-US" altLang="zh-CN" sz="2400" b="1" i="0" u="none" strike="noStrike" cap="none" normalizeH="0" baseline="0">
                          <a:ln>
                            <a:noFill/>
                          </a:ln>
                          <a:solidFill>
                            <a:schemeClr val="tx1"/>
                          </a:solidFill>
                          <a:effectLst/>
                          <a:latin typeface="楷体_GB2312" pitchFamily="49" charset="-122"/>
                          <a:ea typeface="楷体_GB2312" pitchFamily="49" charset="-122"/>
                        </a:rPr>
                        <a:t>1400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0213">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a:ln>
                            <a:noFill/>
                          </a:ln>
                          <a:solidFill>
                            <a:srgbClr val="FFFF00"/>
                          </a:solidFill>
                          <a:effectLst/>
                          <a:latin typeface="楷体_GB2312" pitchFamily="49" charset="-122"/>
                          <a:ea typeface="楷体_GB2312" pitchFamily="49" charset="-122"/>
                        </a:rPr>
                        <a:t>1386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元素</a:t>
                      </a:r>
                      <a:r>
                        <a:rPr kumimoji="1" lang="en-US" altLang="zh-CN" sz="2400" b="1" i="0" u="none" strike="noStrike" cap="none" normalizeH="0" baseline="0">
                          <a:ln>
                            <a:noFill/>
                          </a:ln>
                          <a:solidFill>
                            <a:srgbClr val="FFFF00"/>
                          </a:solidFill>
                          <a:effectLst/>
                          <a:latin typeface="楷体_GB2312" pitchFamily="49" charset="-122"/>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a:ln>
                            <a:noFill/>
                          </a:ln>
                          <a:solidFill>
                            <a:srgbClr val="00FFFF"/>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a:ln>
                            <a:noFill/>
                          </a:ln>
                          <a:solidFill>
                            <a:srgbClr val="FFFF00"/>
                          </a:solidFill>
                          <a:effectLst/>
                          <a:latin typeface="Arial"/>
                          <a:ea typeface="楷体_GB2312" pitchFamily="49" charset="-122"/>
                        </a:rPr>
                        <a:t>……</a:t>
                      </a:r>
                      <a:r>
                        <a:rPr kumimoji="1" lang="en-US" altLang="zh-CN" sz="2400" b="1" i="0" u="none" strike="noStrike" cap="none" normalizeH="0" baseline="0">
                          <a:ln>
                            <a:noFill/>
                          </a:ln>
                          <a:solidFill>
                            <a:srgbClr val="FFFF00"/>
                          </a:solidFill>
                          <a:effectLst/>
                          <a:latin typeface="楷体_GB2312" pitchFamily="49" charset="-122"/>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a:ln>
                            <a:noFill/>
                          </a:ln>
                          <a:solidFill>
                            <a:srgbClr val="FFFF00"/>
                          </a:solidFill>
                          <a:effectLst/>
                          <a:latin typeface="Arial"/>
                          <a:ea typeface="楷体_GB2312" pitchFamily="49" charset="-122"/>
                        </a:rPr>
                        <a:t>……</a:t>
                      </a:r>
                      <a:r>
                        <a:rPr kumimoji="1" lang="en-US" altLang="zh-CN" sz="2400" b="1" i="0" u="none" strike="noStrike" cap="none" normalizeH="0" baseline="0">
                          <a:ln>
                            <a:noFill/>
                          </a:ln>
                          <a:solidFill>
                            <a:srgbClr val="FFFF00"/>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a:ln>
                            <a:noFill/>
                          </a:ln>
                          <a:solidFill>
                            <a:srgbClr val="FFFF00"/>
                          </a:solidFill>
                          <a:effectLst/>
                          <a:latin typeface="Arial"/>
                          <a:ea typeface="楷体_GB2312" pitchFamily="49" charset="-122"/>
                        </a:rPr>
                        <a:t>……</a:t>
                      </a:r>
                      <a:r>
                        <a:rPr kumimoji="1" lang="en-US" altLang="zh-CN" sz="2400" b="1" i="0" u="none" strike="noStrike" cap="none" normalizeH="0" baseline="0">
                          <a:ln>
                            <a:noFill/>
                          </a:ln>
                          <a:solidFill>
                            <a:srgbClr val="FFFF00"/>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0213">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00FFFF"/>
                          </a:solidFill>
                          <a:effectLst/>
                          <a:latin typeface="楷体_GB2312" pitchFamily="49" charset="-122"/>
                          <a:ea typeface="楷体_GB2312" pitchFamily="49" charset="-122"/>
                        </a:rPr>
                        <a:t>  </a:t>
                      </a:r>
                      <a:r>
                        <a:rPr kumimoji="1" lang="en-US" altLang="zh-CN" sz="2400" b="1" i="0" u="none" strike="noStrike" cap="none" normalizeH="0" baseline="0">
                          <a:ln>
                            <a:noFill/>
                          </a:ln>
                          <a:solidFill>
                            <a:schemeClr val="tx1"/>
                          </a:solidFill>
                          <a:effectLst/>
                          <a:latin typeface="楷体_GB2312" pitchFamily="49" charset="-122"/>
                          <a:ea typeface="楷体_GB2312" pitchFamily="49" charset="-122"/>
                        </a:rPr>
                        <a:t>1400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00FFFF"/>
                          </a:solidFill>
                          <a:effectLst/>
                          <a:latin typeface="楷体_GB2312" pitchFamily="49" charset="-122"/>
                          <a:ea typeface="楷体_GB2312" pitchFamily="49" charset="-122"/>
                        </a:rPr>
                        <a:t>   元素</a:t>
                      </a:r>
                      <a:r>
                        <a:rPr kumimoji="1" lang="en-US" altLang="zh-CN" sz="2400" b="1" i="0" u="none" strike="noStrike" cap="none" normalizeH="0" baseline="0">
                          <a:ln>
                            <a:noFill/>
                          </a:ln>
                          <a:solidFill>
                            <a:srgbClr val="00FFFF"/>
                          </a:solidFill>
                          <a:effectLst/>
                          <a:latin typeface="楷体_GB2312" pitchFamily="49" charset="-122"/>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00FFFF"/>
                          </a:solidFill>
                          <a:effectLst/>
                          <a:latin typeface="楷体_GB2312" pitchFamily="49" charset="-122"/>
                          <a:ea typeface="楷体_GB2312" pitchFamily="49" charset="-122"/>
                        </a:rPr>
                        <a:t>  </a:t>
                      </a:r>
                      <a:r>
                        <a:rPr kumimoji="1" lang="en-US" altLang="zh-CN" sz="2400" b="1" i="0" u="none" strike="noStrike" cap="none" normalizeH="0" baseline="0">
                          <a:ln>
                            <a:noFill/>
                          </a:ln>
                          <a:solidFill>
                            <a:srgbClr val="00FF00"/>
                          </a:solidFill>
                          <a:effectLst/>
                          <a:latin typeface="楷体_GB2312" pitchFamily="49" charset="-122"/>
                          <a:ea typeface="楷体_GB2312" pitchFamily="49" charset="-122"/>
                        </a:rPr>
                        <a:t>1536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a:ln>
                            <a:noFill/>
                          </a:ln>
                          <a:solidFill>
                            <a:srgbClr val="FFFF00"/>
                          </a:solidFill>
                          <a:effectLst/>
                          <a:latin typeface="Arial"/>
                          <a:ea typeface="楷体_GB2312" pitchFamily="49" charset="-122"/>
                        </a:rPr>
                        <a:t>……</a:t>
                      </a:r>
                      <a:r>
                        <a:rPr kumimoji="1" lang="en-US" altLang="zh-CN" sz="2400" b="1" i="0" u="none" strike="noStrike" cap="none" normalizeH="0" baseline="0">
                          <a:ln>
                            <a:noFill/>
                          </a:ln>
                          <a:solidFill>
                            <a:srgbClr val="FFFF00"/>
                          </a:solidFill>
                          <a:effectLst/>
                          <a:latin typeface="楷体_GB2312" pitchFamily="49" charset="-122"/>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a:ln>
                            <a:noFill/>
                          </a:ln>
                          <a:solidFill>
                            <a:srgbClr val="FFFF00"/>
                          </a:solidFill>
                          <a:effectLst/>
                          <a:latin typeface="Arial"/>
                          <a:ea typeface="楷体_GB2312" pitchFamily="49" charset="-122"/>
                        </a:rPr>
                        <a:t>……</a:t>
                      </a:r>
                      <a:r>
                        <a:rPr kumimoji="1" lang="en-US" altLang="zh-CN" sz="2400" b="1" i="0" u="none" strike="noStrike" cap="none" normalizeH="0" baseline="0">
                          <a:ln>
                            <a:noFill/>
                          </a:ln>
                          <a:solidFill>
                            <a:srgbClr val="FFFF00"/>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a:ln>
                            <a:noFill/>
                          </a:ln>
                          <a:solidFill>
                            <a:srgbClr val="FFFF00"/>
                          </a:solidFill>
                          <a:effectLst/>
                          <a:latin typeface="Arial"/>
                          <a:ea typeface="楷体_GB2312" pitchFamily="49" charset="-122"/>
                        </a:rPr>
                        <a:t>……</a:t>
                      </a:r>
                      <a:r>
                        <a:rPr kumimoji="1" lang="en-US" altLang="zh-CN" sz="2400" b="1" i="0" u="none" strike="noStrike" cap="none" normalizeH="0" baseline="0">
                          <a:ln>
                            <a:noFill/>
                          </a:ln>
                          <a:solidFill>
                            <a:srgbClr val="FFFF00"/>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0213">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a:ln>
                            <a:noFill/>
                          </a:ln>
                          <a:solidFill>
                            <a:srgbClr val="00FF00"/>
                          </a:solidFill>
                          <a:effectLst/>
                          <a:latin typeface="楷体_GB2312" pitchFamily="49" charset="-122"/>
                          <a:ea typeface="楷体_GB2312" pitchFamily="49" charset="-122"/>
                        </a:rPr>
                        <a:t>1536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元素</a:t>
                      </a:r>
                      <a:r>
                        <a:rPr kumimoji="1" lang="en-US" altLang="zh-CN" sz="2400" b="1" i="0" u="none" strike="noStrike" cap="none" normalizeH="0" baseline="0">
                          <a:ln>
                            <a:noFill/>
                          </a:ln>
                          <a:solidFill>
                            <a:srgbClr val="FFFF00"/>
                          </a:solidFill>
                          <a:effectLst/>
                          <a:latin typeface="楷体_GB2312" pitchFamily="49" charset="-122"/>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a:ln>
                            <a:noFill/>
                          </a:ln>
                          <a:solidFill>
                            <a:srgbClr val="FFFF00"/>
                          </a:solidFill>
                          <a:effectLst/>
                          <a:latin typeface="楷体_GB2312" pitchFamily="49" charset="-122"/>
                          <a:ea typeface="楷体_GB2312" pitchFamily="49" charset="-122"/>
                        </a:rPr>
                        <a:t>1386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763" name="Line 73"/>
          <p:cNvSpPr>
            <a:spLocks noChangeShapeType="1"/>
          </p:cNvSpPr>
          <p:nvPr/>
        </p:nvSpPr>
        <p:spPr bwMode="auto">
          <a:xfrm>
            <a:off x="971550" y="2124075"/>
            <a:ext cx="0" cy="303213"/>
          </a:xfrm>
          <a:prstGeom prst="line">
            <a:avLst/>
          </a:prstGeom>
          <a:noFill/>
          <a:ln w="38100">
            <a:solidFill>
              <a:srgbClr val="FFFF00"/>
            </a:solidFill>
            <a:round/>
            <a:headEnd/>
            <a:tailEnd type="triangle" w="med" len="med"/>
          </a:ln>
        </p:spPr>
        <p:txBody>
          <a:bodyPr wrap="none" anchor="ctr"/>
          <a:lstStyle/>
          <a:p>
            <a:endParaRPr lang="zh-CN" altLang="en-US"/>
          </a:p>
        </p:txBody>
      </p:sp>
      <p:sp>
        <p:nvSpPr>
          <p:cNvPr id="29764" name="Line 80"/>
          <p:cNvSpPr>
            <a:spLocks noChangeShapeType="1"/>
          </p:cNvSpPr>
          <p:nvPr/>
        </p:nvSpPr>
        <p:spPr bwMode="auto">
          <a:xfrm>
            <a:off x="7064375" y="2438400"/>
            <a:ext cx="1828800" cy="0"/>
          </a:xfrm>
          <a:prstGeom prst="line">
            <a:avLst/>
          </a:prstGeom>
          <a:noFill/>
          <a:ln w="28575" cap="sq">
            <a:solidFill>
              <a:schemeClr val="tx1"/>
            </a:solidFill>
            <a:round/>
            <a:headEnd/>
            <a:tailEnd/>
          </a:ln>
        </p:spPr>
        <p:txBody>
          <a:bodyPr wrap="none"/>
          <a:lstStyle/>
          <a:p>
            <a:endParaRPr lang="zh-CN" altLang="en-US"/>
          </a:p>
        </p:txBody>
      </p:sp>
      <p:sp>
        <p:nvSpPr>
          <p:cNvPr id="29765" name="Line 81"/>
          <p:cNvSpPr>
            <a:spLocks noChangeShapeType="1"/>
          </p:cNvSpPr>
          <p:nvPr/>
        </p:nvSpPr>
        <p:spPr bwMode="auto">
          <a:xfrm>
            <a:off x="7064375" y="2889250"/>
            <a:ext cx="1828800" cy="0"/>
          </a:xfrm>
          <a:prstGeom prst="line">
            <a:avLst/>
          </a:prstGeom>
          <a:noFill/>
          <a:ln w="28575" cap="sq">
            <a:solidFill>
              <a:schemeClr val="tx1"/>
            </a:solidFill>
            <a:round/>
            <a:headEnd/>
            <a:tailEnd/>
          </a:ln>
        </p:spPr>
        <p:txBody>
          <a:bodyPr wrap="none"/>
          <a:lstStyle/>
          <a:p>
            <a:endParaRPr lang="zh-CN" altLang="en-US"/>
          </a:p>
        </p:txBody>
      </p:sp>
      <p:sp>
        <p:nvSpPr>
          <p:cNvPr id="3" name="标题 2">
            <a:extLst>
              <a:ext uri="{FF2B5EF4-FFF2-40B4-BE49-F238E27FC236}">
                <a16:creationId xmlns:a16="http://schemas.microsoft.com/office/drawing/2014/main" id="{586253B9-E07F-4B8C-8CDC-13CBDDDF7075}"/>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C66AB98C-78F7-47B4-93B5-D04E4D292E7D}"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33</a:t>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1057795" name="Rectangle 3"/>
          <p:cNvSpPr>
            <a:spLocks noGrp="1" noChangeArrowheads="1"/>
          </p:cNvSpPr>
          <p:nvPr>
            <p:ph type="body" sz="half" idx="1"/>
          </p:nvPr>
        </p:nvSpPr>
        <p:spPr>
          <a:xfrm>
            <a:off x="228600" y="863600"/>
            <a:ext cx="8709025" cy="5761038"/>
          </a:xfrm>
        </p:spPr>
        <p:txBody>
          <a:bodyPr/>
          <a:lstStyle/>
          <a:p>
            <a:pPr marL="266700" indent="-266700" eaLnBrk="1" hangingPunct="1">
              <a:lnSpc>
                <a:spcPts val="4400"/>
              </a:lnSpc>
              <a:spcBef>
                <a:spcPts val="600"/>
              </a:spcBef>
            </a:pPr>
            <a:r>
              <a:rPr lang="zh-CN" altLang="en-US" dirty="0">
                <a:solidFill>
                  <a:srgbClr val="FFFF66"/>
                </a:solidFill>
              </a:rPr>
              <a:t>链式存储</a:t>
            </a:r>
            <a:r>
              <a:rPr lang="zh-CN" altLang="en-US" dirty="0">
                <a:solidFill>
                  <a:srgbClr val="FFFF66"/>
                </a:solidFill>
                <a:latin typeface="宋体" panose="02010600030101010101" pitchFamily="2" charset="-122"/>
              </a:rPr>
              <a:t>方式</a:t>
            </a:r>
            <a:endParaRPr lang="en-US" altLang="zh-CN" dirty="0">
              <a:solidFill>
                <a:srgbClr val="FFFF66"/>
              </a:solidFill>
              <a:latin typeface="宋体" panose="02010600030101010101" pitchFamily="2" charset="-122"/>
            </a:endParaRPr>
          </a:p>
          <a:p>
            <a:pPr marL="266700" indent="-266700" eaLnBrk="1" hangingPunct="1">
              <a:lnSpc>
                <a:spcPts val="4400"/>
              </a:lnSpc>
              <a:spcBef>
                <a:spcPts val="600"/>
              </a:spcBef>
              <a:buFont typeface="Wingdings" panose="05000000000000000000" pitchFamily="2" charset="2"/>
              <a:buNone/>
            </a:pPr>
            <a:r>
              <a:rPr lang="en-US" altLang="zh-CN" sz="3200" dirty="0">
                <a:solidFill>
                  <a:schemeClr val="tx1"/>
                </a:solidFill>
              </a:rPr>
              <a:t>	</a:t>
            </a:r>
            <a:r>
              <a:rPr lang="zh-CN" altLang="en-US" sz="3200" dirty="0">
                <a:solidFill>
                  <a:schemeClr val="tx1"/>
                </a:solidFill>
              </a:rPr>
              <a:t>借助指示元素存储地址的</a:t>
            </a:r>
            <a:r>
              <a:rPr lang="zh-CN" altLang="en-US" sz="3200" dirty="0"/>
              <a:t>指针</a:t>
            </a:r>
            <a:r>
              <a:rPr lang="zh-CN" altLang="en-US" sz="3200" dirty="0">
                <a:solidFill>
                  <a:schemeClr val="tx1"/>
                </a:solidFill>
              </a:rPr>
              <a:t>来表示数据元素之间的逻辑关系。</a:t>
            </a:r>
            <a:endParaRPr lang="en-US" altLang="zh-CN" sz="3200" dirty="0">
              <a:solidFill>
                <a:schemeClr val="tx1"/>
              </a:solidFill>
            </a:endParaRPr>
          </a:p>
          <a:p>
            <a:pPr marL="723900" lvl="1" indent="-347663">
              <a:lnSpc>
                <a:spcPts val="4400"/>
              </a:lnSpc>
              <a:spcBef>
                <a:spcPts val="600"/>
              </a:spcBef>
            </a:pPr>
            <a:r>
              <a:rPr lang="zh-CN" altLang="en-US" dirty="0"/>
              <a:t>在结点的存储结构中附加指针字段，两个结点的逻辑后继关系</a:t>
            </a:r>
            <a:r>
              <a:rPr lang="zh-CN" altLang="en-US" dirty="0">
                <a:solidFill>
                  <a:srgbClr val="FFFF66"/>
                </a:solidFill>
              </a:rPr>
              <a:t>用指针的指向</a:t>
            </a:r>
            <a:r>
              <a:rPr lang="zh-CN" altLang="en-US" dirty="0"/>
              <a:t>来表达。</a:t>
            </a:r>
            <a:endParaRPr lang="en-US" altLang="zh-CN" dirty="0"/>
          </a:p>
          <a:p>
            <a:pPr marL="723900" lvl="1" indent="-347663">
              <a:lnSpc>
                <a:spcPts val="4400"/>
              </a:lnSpc>
              <a:spcBef>
                <a:spcPts val="600"/>
              </a:spcBef>
            </a:pPr>
            <a:r>
              <a:rPr lang="zh-CN" altLang="en-US" dirty="0"/>
              <a:t>任意的逻辑关系，均可使用这种指针地址来表达。一般将数据结点分为两部分：</a:t>
            </a:r>
            <a:endParaRPr lang="en-US" altLang="zh-CN" dirty="0"/>
          </a:p>
          <a:p>
            <a:pPr lvl="2">
              <a:lnSpc>
                <a:spcPts val="4400"/>
              </a:lnSpc>
              <a:spcBef>
                <a:spcPts val="600"/>
              </a:spcBef>
            </a:pPr>
            <a:r>
              <a:rPr lang="zh-CN" altLang="en-US" sz="3200" dirty="0"/>
              <a:t>存放数据，称为</a:t>
            </a:r>
            <a:r>
              <a:rPr lang="zh-CN" altLang="en-US" sz="3200" dirty="0">
                <a:solidFill>
                  <a:srgbClr val="FFFF66"/>
                </a:solidFill>
              </a:rPr>
              <a:t>数据字段</a:t>
            </a:r>
          </a:p>
          <a:p>
            <a:pPr lvl="2">
              <a:lnSpc>
                <a:spcPts val="4400"/>
              </a:lnSpc>
              <a:spcBef>
                <a:spcPts val="600"/>
              </a:spcBef>
            </a:pPr>
            <a:r>
              <a:rPr lang="zh-CN" altLang="en-US" sz="3200" dirty="0"/>
              <a:t>存放指针，称为</a:t>
            </a:r>
            <a:r>
              <a:rPr lang="zh-CN" altLang="en-US" sz="3200" dirty="0">
                <a:solidFill>
                  <a:srgbClr val="FFFF66"/>
                </a:solidFill>
              </a:rPr>
              <a:t>指针字段</a:t>
            </a:r>
            <a:endParaRPr lang="zh-CN" altLang="en-US" sz="3200" dirty="0">
              <a:solidFill>
                <a:srgbClr val="CC0000"/>
              </a:solidFill>
            </a:endParaRPr>
          </a:p>
        </p:txBody>
      </p:sp>
      <p:sp>
        <p:nvSpPr>
          <p:cNvPr id="3" name="标题 2">
            <a:extLst>
              <a:ext uri="{FF2B5EF4-FFF2-40B4-BE49-F238E27FC236}">
                <a16:creationId xmlns:a16="http://schemas.microsoft.com/office/drawing/2014/main" id="{C75D3593-1B33-47D4-8DD8-9F07A73FFB9A}"/>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2164841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7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7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uiExpand="1"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9E05265C-7E24-4EDB-9581-3B14475E9F4E}"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34</a:t>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1057795" name="Rectangle 3"/>
          <p:cNvSpPr>
            <a:spLocks noGrp="1" noChangeArrowheads="1"/>
          </p:cNvSpPr>
          <p:nvPr>
            <p:ph type="body" sz="half" idx="1"/>
          </p:nvPr>
        </p:nvSpPr>
        <p:spPr>
          <a:xfrm>
            <a:off x="228600" y="863600"/>
            <a:ext cx="8709025" cy="1800225"/>
          </a:xfrm>
        </p:spPr>
        <p:txBody>
          <a:bodyPr/>
          <a:lstStyle/>
          <a:p>
            <a:pPr marL="266700" indent="-266700" eaLnBrk="1" hangingPunct="1">
              <a:lnSpc>
                <a:spcPts val="4400"/>
              </a:lnSpc>
              <a:spcBef>
                <a:spcPts val="600"/>
              </a:spcBef>
              <a:defRPr/>
            </a:pPr>
            <a:r>
              <a:rPr lang="zh-CN" altLang="en-US" dirty="0">
                <a:solidFill>
                  <a:srgbClr val="FFFF66"/>
                </a:solidFill>
              </a:rPr>
              <a:t>索引</a:t>
            </a:r>
            <a:r>
              <a:rPr lang="zh-CN" altLang="en-US" dirty="0">
                <a:solidFill>
                  <a:srgbClr val="FFFF66"/>
                </a:solidFill>
                <a:latin typeface="宋体" pitchFamily="2" charset="-122"/>
              </a:rPr>
              <a:t>方式</a:t>
            </a:r>
            <a:endParaRPr lang="en-US" altLang="zh-CN" dirty="0">
              <a:solidFill>
                <a:srgbClr val="FFFF66"/>
              </a:solidFill>
              <a:latin typeface="宋体" pitchFamily="2" charset="-122"/>
            </a:endParaRPr>
          </a:p>
          <a:p>
            <a:pPr>
              <a:lnSpc>
                <a:spcPct val="110000"/>
              </a:lnSpc>
              <a:buFont typeface="Wingdings" panose="05000000000000000000" pitchFamily="2" charset="2"/>
              <a:buNone/>
              <a:defRPr/>
            </a:pPr>
            <a:r>
              <a:rPr lang="en-US" altLang="zh-CN" sz="3200" dirty="0">
                <a:solidFill>
                  <a:schemeClr val="tx1"/>
                </a:solidFill>
              </a:rPr>
              <a:t>	    </a:t>
            </a:r>
            <a:r>
              <a:rPr lang="zh-CN" altLang="en-US" sz="3200" dirty="0"/>
              <a:t>索引法是顺序存储法的一种扩展，也是使用</a:t>
            </a:r>
            <a:r>
              <a:rPr lang="zh-CN" altLang="en-US" sz="3200" dirty="0">
                <a:solidFill>
                  <a:schemeClr val="tx1"/>
                </a:solidFill>
              </a:rPr>
              <a:t>整数编码来访问数据结点位置。</a:t>
            </a:r>
          </a:p>
        </p:txBody>
      </p:sp>
      <p:graphicFrame>
        <p:nvGraphicFramePr>
          <p:cNvPr id="130" name="表格 129"/>
          <p:cNvGraphicFramePr>
            <a:graphicFrameLocks noGrp="1"/>
          </p:cNvGraphicFramePr>
          <p:nvPr/>
        </p:nvGraphicFramePr>
        <p:xfrm>
          <a:off x="1062038" y="3159125"/>
          <a:ext cx="5805487" cy="539750"/>
        </p:xfrm>
        <a:graphic>
          <a:graphicData uri="http://schemas.openxmlformats.org/drawingml/2006/table">
            <a:tbl>
              <a:tblPr firstRow="1" bandRow="1">
                <a:tableStyleId>{5C22544A-7EE6-4342-B048-85BDC9FD1C3A}</a:tableStyleId>
              </a:tblPr>
              <a:tblGrid>
                <a:gridCol w="674628">
                  <a:extLst>
                    <a:ext uri="{9D8B030D-6E8A-4147-A177-3AD203B41FA5}">
                      <a16:colId xmlns:a16="http://schemas.microsoft.com/office/drawing/2014/main" val="20000"/>
                    </a:ext>
                  </a:extLst>
                </a:gridCol>
                <a:gridCol w="486469">
                  <a:extLst>
                    <a:ext uri="{9D8B030D-6E8A-4147-A177-3AD203B41FA5}">
                      <a16:colId xmlns:a16="http://schemas.microsoft.com/office/drawing/2014/main" val="20001"/>
                    </a:ext>
                  </a:extLst>
                </a:gridCol>
                <a:gridCol w="638624">
                  <a:extLst>
                    <a:ext uri="{9D8B030D-6E8A-4147-A177-3AD203B41FA5}">
                      <a16:colId xmlns:a16="http://schemas.microsoft.com/office/drawing/2014/main" val="20002"/>
                    </a:ext>
                  </a:extLst>
                </a:gridCol>
                <a:gridCol w="522473">
                  <a:extLst>
                    <a:ext uri="{9D8B030D-6E8A-4147-A177-3AD203B41FA5}">
                      <a16:colId xmlns:a16="http://schemas.microsoft.com/office/drawing/2014/main" val="20003"/>
                    </a:ext>
                  </a:extLst>
                </a:gridCol>
                <a:gridCol w="647624">
                  <a:extLst>
                    <a:ext uri="{9D8B030D-6E8A-4147-A177-3AD203B41FA5}">
                      <a16:colId xmlns:a16="http://schemas.microsoft.com/office/drawing/2014/main" val="20004"/>
                    </a:ext>
                  </a:extLst>
                </a:gridCol>
                <a:gridCol w="513474">
                  <a:extLst>
                    <a:ext uri="{9D8B030D-6E8A-4147-A177-3AD203B41FA5}">
                      <a16:colId xmlns:a16="http://schemas.microsoft.com/office/drawing/2014/main" val="20005"/>
                    </a:ext>
                  </a:extLst>
                </a:gridCol>
                <a:gridCol w="656624">
                  <a:extLst>
                    <a:ext uri="{9D8B030D-6E8A-4147-A177-3AD203B41FA5}">
                      <a16:colId xmlns:a16="http://schemas.microsoft.com/office/drawing/2014/main" val="20006"/>
                    </a:ext>
                  </a:extLst>
                </a:gridCol>
                <a:gridCol w="504474">
                  <a:extLst>
                    <a:ext uri="{9D8B030D-6E8A-4147-A177-3AD203B41FA5}">
                      <a16:colId xmlns:a16="http://schemas.microsoft.com/office/drawing/2014/main" val="20007"/>
                    </a:ext>
                  </a:extLst>
                </a:gridCol>
                <a:gridCol w="665623">
                  <a:extLst>
                    <a:ext uri="{9D8B030D-6E8A-4147-A177-3AD203B41FA5}">
                      <a16:colId xmlns:a16="http://schemas.microsoft.com/office/drawing/2014/main" val="20008"/>
                    </a:ext>
                  </a:extLst>
                </a:gridCol>
                <a:gridCol w="495474">
                  <a:extLst>
                    <a:ext uri="{9D8B030D-6E8A-4147-A177-3AD203B41FA5}">
                      <a16:colId xmlns:a16="http://schemas.microsoft.com/office/drawing/2014/main" val="20009"/>
                    </a:ext>
                  </a:extLst>
                </a:gridCol>
              </a:tblGrid>
              <a:tr h="539750">
                <a:tc>
                  <a:txBody>
                    <a:bodyPr/>
                    <a:lstStyle/>
                    <a:p>
                      <a:pPr algn="ctr"/>
                      <a:r>
                        <a:rPr lang="en-US" altLang="zh-CN" sz="2800"/>
                        <a:t>37</a:t>
                      </a:r>
                      <a:endParaRPr lang="zh-CN" altLang="en-US" sz="2800"/>
                    </a:p>
                  </a:txBody>
                  <a:tcPr marL="91437" marR="91437" marT="45694" marB="45694">
                    <a:noFill/>
                  </a:tcPr>
                </a:tc>
                <a:tc>
                  <a:txBody>
                    <a:bodyPr/>
                    <a:lstStyle/>
                    <a:p>
                      <a:pPr algn="ctr"/>
                      <a:endParaRPr lang="zh-CN" altLang="en-US" sz="2800"/>
                    </a:p>
                  </a:txBody>
                  <a:tcPr marL="91437" marR="91437" marT="45694" marB="45694">
                    <a:noFill/>
                  </a:tcPr>
                </a:tc>
                <a:tc>
                  <a:txBody>
                    <a:bodyPr/>
                    <a:lstStyle/>
                    <a:p>
                      <a:pPr algn="ctr"/>
                      <a:r>
                        <a:rPr lang="en-US" altLang="zh-CN" sz="2800"/>
                        <a:t>42</a:t>
                      </a:r>
                      <a:endParaRPr lang="zh-CN" altLang="en-US" sz="2800"/>
                    </a:p>
                  </a:txBody>
                  <a:tcPr marL="91437" marR="91437" marT="45694" marB="45694">
                    <a:noFill/>
                  </a:tcPr>
                </a:tc>
                <a:tc>
                  <a:txBody>
                    <a:bodyPr/>
                    <a:lstStyle/>
                    <a:p>
                      <a:pPr algn="ctr"/>
                      <a:endParaRPr lang="zh-CN" altLang="en-US" sz="2800"/>
                    </a:p>
                  </a:txBody>
                  <a:tcPr marL="91437" marR="91437" marT="45694" marB="45694">
                    <a:noFill/>
                  </a:tcPr>
                </a:tc>
                <a:tc>
                  <a:txBody>
                    <a:bodyPr/>
                    <a:lstStyle/>
                    <a:p>
                      <a:pPr algn="ctr"/>
                      <a:r>
                        <a:rPr lang="en-US" altLang="zh-CN" sz="2800"/>
                        <a:t>52</a:t>
                      </a:r>
                      <a:endParaRPr lang="zh-CN" altLang="en-US" sz="2800"/>
                    </a:p>
                  </a:txBody>
                  <a:tcPr marL="91437" marR="91437" marT="45694" marB="45694">
                    <a:noFill/>
                  </a:tcPr>
                </a:tc>
                <a:tc>
                  <a:txBody>
                    <a:bodyPr/>
                    <a:lstStyle/>
                    <a:p>
                      <a:pPr algn="ctr"/>
                      <a:endParaRPr lang="zh-CN" altLang="en-US" sz="2800"/>
                    </a:p>
                  </a:txBody>
                  <a:tcPr marL="91437" marR="91437" marT="45694" marB="45694">
                    <a:noFill/>
                  </a:tcPr>
                </a:tc>
                <a:tc>
                  <a:txBody>
                    <a:bodyPr/>
                    <a:lstStyle/>
                    <a:p>
                      <a:pPr algn="ctr"/>
                      <a:r>
                        <a:rPr lang="en-US" altLang="zh-CN" sz="2800"/>
                        <a:t>73</a:t>
                      </a:r>
                      <a:endParaRPr lang="zh-CN" altLang="en-US" sz="2800"/>
                    </a:p>
                  </a:txBody>
                  <a:tcPr marL="91437" marR="91437" marT="45694" marB="45694">
                    <a:noFill/>
                  </a:tcPr>
                </a:tc>
                <a:tc>
                  <a:txBody>
                    <a:bodyPr/>
                    <a:lstStyle/>
                    <a:p>
                      <a:pPr algn="ctr"/>
                      <a:endParaRPr lang="zh-CN" altLang="en-US" sz="2800"/>
                    </a:p>
                  </a:txBody>
                  <a:tcPr marL="91437" marR="91437" marT="45694" marB="45694">
                    <a:noFill/>
                  </a:tcPr>
                </a:tc>
                <a:tc>
                  <a:txBody>
                    <a:bodyPr/>
                    <a:lstStyle/>
                    <a:p>
                      <a:pPr algn="ctr"/>
                      <a:r>
                        <a:rPr lang="en-US" altLang="zh-CN" sz="2800"/>
                        <a:t>98</a:t>
                      </a:r>
                      <a:endParaRPr lang="zh-CN" altLang="en-US" sz="2800"/>
                    </a:p>
                  </a:txBody>
                  <a:tcPr marL="91437" marR="91437" marT="45694" marB="45694">
                    <a:noFill/>
                  </a:tcPr>
                </a:tc>
                <a:tc>
                  <a:txBody>
                    <a:bodyPr/>
                    <a:lstStyle/>
                    <a:p>
                      <a:pPr algn="ctr"/>
                      <a:endParaRPr lang="zh-CN" altLang="en-US" sz="2800"/>
                    </a:p>
                  </a:txBody>
                  <a:tcPr marL="91437" marR="91437" marT="45694" marB="45694">
                    <a:noFill/>
                  </a:tcPr>
                </a:tc>
                <a:extLst>
                  <a:ext uri="{0D108BD9-81ED-4DB2-BD59-A6C34878D82A}">
                    <a16:rowId xmlns:a16="http://schemas.microsoft.com/office/drawing/2014/main" val="10000"/>
                  </a:ext>
                </a:extLst>
              </a:tr>
            </a:tbl>
          </a:graphicData>
        </a:graphic>
      </p:graphicFrame>
      <p:graphicFrame>
        <p:nvGraphicFramePr>
          <p:cNvPr id="131" name="表格 130"/>
          <p:cNvGraphicFramePr>
            <a:graphicFrameLocks noGrp="1"/>
          </p:cNvGraphicFramePr>
          <p:nvPr/>
        </p:nvGraphicFramePr>
        <p:xfrm>
          <a:off x="836613" y="4868863"/>
          <a:ext cx="7426325" cy="585787"/>
        </p:xfrm>
        <a:graphic>
          <a:graphicData uri="http://schemas.openxmlformats.org/drawingml/2006/table">
            <a:tbl>
              <a:tblPr firstRow="1" bandRow="1">
                <a:tableStyleId>{5C22544A-7EE6-4342-B048-85BDC9FD1C3A}</a:tableStyleId>
              </a:tblPr>
              <a:tblGrid>
                <a:gridCol w="1935346">
                  <a:extLst>
                    <a:ext uri="{9D8B030D-6E8A-4147-A177-3AD203B41FA5}">
                      <a16:colId xmlns:a16="http://schemas.microsoft.com/office/drawing/2014/main" val="20000"/>
                    </a:ext>
                  </a:extLst>
                </a:gridCol>
                <a:gridCol w="1035184">
                  <a:extLst>
                    <a:ext uri="{9D8B030D-6E8A-4147-A177-3AD203B41FA5}">
                      <a16:colId xmlns:a16="http://schemas.microsoft.com/office/drawing/2014/main" val="20001"/>
                    </a:ext>
                  </a:extLst>
                </a:gridCol>
                <a:gridCol w="1890338">
                  <a:extLst>
                    <a:ext uri="{9D8B030D-6E8A-4147-A177-3AD203B41FA5}">
                      <a16:colId xmlns:a16="http://schemas.microsoft.com/office/drawing/2014/main" val="20002"/>
                    </a:ext>
                  </a:extLst>
                </a:gridCol>
                <a:gridCol w="1665297">
                  <a:extLst>
                    <a:ext uri="{9D8B030D-6E8A-4147-A177-3AD203B41FA5}">
                      <a16:colId xmlns:a16="http://schemas.microsoft.com/office/drawing/2014/main" val="20003"/>
                    </a:ext>
                  </a:extLst>
                </a:gridCol>
                <a:gridCol w="900160">
                  <a:extLst>
                    <a:ext uri="{9D8B030D-6E8A-4147-A177-3AD203B41FA5}">
                      <a16:colId xmlns:a16="http://schemas.microsoft.com/office/drawing/2014/main" val="20004"/>
                    </a:ext>
                  </a:extLst>
                </a:gridCol>
              </a:tblGrid>
              <a:tr h="585787">
                <a:tc>
                  <a:txBody>
                    <a:bodyPr/>
                    <a:lstStyle/>
                    <a:p>
                      <a:r>
                        <a:rPr lang="en-US" altLang="zh-CN" sz="2800"/>
                        <a:t>73</a:t>
                      </a:r>
                      <a:endParaRPr lang="zh-CN" altLang="en-US" sz="2800"/>
                    </a:p>
                  </a:txBody>
                  <a:tcPr marL="91446" marR="91446" marT="45776" marB="45776">
                    <a:noFill/>
                  </a:tcPr>
                </a:tc>
                <a:tc>
                  <a:txBody>
                    <a:bodyPr/>
                    <a:lstStyle/>
                    <a:p>
                      <a:r>
                        <a:rPr lang="en-US" altLang="zh-CN" sz="2800"/>
                        <a:t>52</a:t>
                      </a:r>
                      <a:endParaRPr lang="zh-CN" altLang="en-US" sz="2800"/>
                    </a:p>
                  </a:txBody>
                  <a:tcPr marL="91446" marR="91446" marT="45776" marB="45776">
                    <a:noFill/>
                  </a:tcPr>
                </a:tc>
                <a:tc>
                  <a:txBody>
                    <a:bodyPr/>
                    <a:lstStyle/>
                    <a:p>
                      <a:r>
                        <a:rPr lang="en-US" altLang="zh-CN" sz="2800"/>
                        <a:t>42</a:t>
                      </a:r>
                      <a:endParaRPr lang="zh-CN" altLang="en-US" sz="2800"/>
                    </a:p>
                  </a:txBody>
                  <a:tcPr marL="91446" marR="91446" marT="45776" marB="45776">
                    <a:noFill/>
                  </a:tcPr>
                </a:tc>
                <a:tc>
                  <a:txBody>
                    <a:bodyPr/>
                    <a:lstStyle/>
                    <a:p>
                      <a:r>
                        <a:rPr lang="en-US" altLang="zh-CN" sz="2800"/>
                        <a:t>98</a:t>
                      </a:r>
                      <a:endParaRPr lang="zh-CN" altLang="en-US" sz="2800"/>
                    </a:p>
                  </a:txBody>
                  <a:tcPr marL="91446" marR="91446" marT="45776" marB="45776">
                    <a:noFill/>
                  </a:tcPr>
                </a:tc>
                <a:tc>
                  <a:txBody>
                    <a:bodyPr/>
                    <a:lstStyle/>
                    <a:p>
                      <a:r>
                        <a:rPr lang="en-US" altLang="zh-CN" sz="2800"/>
                        <a:t>37</a:t>
                      </a:r>
                      <a:endParaRPr lang="zh-CN" altLang="en-US" sz="2800"/>
                    </a:p>
                  </a:txBody>
                  <a:tcPr marL="91446" marR="91446" marT="45776" marB="45776">
                    <a:noFill/>
                  </a:tcPr>
                </a:tc>
                <a:extLst>
                  <a:ext uri="{0D108BD9-81ED-4DB2-BD59-A6C34878D82A}">
                    <a16:rowId xmlns:a16="http://schemas.microsoft.com/office/drawing/2014/main" val="10000"/>
                  </a:ext>
                </a:extLst>
              </a:tr>
            </a:tbl>
          </a:graphicData>
        </a:graphic>
      </p:graphicFrame>
      <p:sp>
        <p:nvSpPr>
          <p:cNvPr id="132" name="TextBox 131"/>
          <p:cNvSpPr txBox="1">
            <a:spLocks noChangeArrowheads="1"/>
          </p:cNvSpPr>
          <p:nvPr/>
        </p:nvSpPr>
        <p:spPr bwMode="auto">
          <a:xfrm>
            <a:off x="6958013" y="3176588"/>
            <a:ext cx="1663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2800">
                <a:latin typeface="Times New Roman" panose="02020603050405020304" pitchFamily="18" charset="0"/>
              </a:rPr>
              <a:t>线性索引</a:t>
            </a:r>
          </a:p>
        </p:txBody>
      </p:sp>
      <p:sp>
        <p:nvSpPr>
          <p:cNvPr id="133" name="TextBox 132"/>
          <p:cNvSpPr txBox="1">
            <a:spLocks noChangeArrowheads="1"/>
          </p:cNvSpPr>
          <p:nvPr/>
        </p:nvSpPr>
        <p:spPr bwMode="auto">
          <a:xfrm>
            <a:off x="2457450" y="5543550"/>
            <a:ext cx="414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2800">
                <a:latin typeface="Times New Roman" panose="02020603050405020304" pitchFamily="18" charset="0"/>
              </a:rPr>
              <a:t>存储区域的数据</a:t>
            </a:r>
          </a:p>
        </p:txBody>
      </p:sp>
      <p:cxnSp>
        <p:nvCxnSpPr>
          <p:cNvPr id="135" name="直接连接符 134"/>
          <p:cNvCxnSpPr>
            <a:cxnSpLocks noChangeShapeType="1"/>
          </p:cNvCxnSpPr>
          <p:nvPr/>
        </p:nvCxnSpPr>
        <p:spPr bwMode="auto">
          <a:xfrm rot="5400000">
            <a:off x="1423194" y="3879057"/>
            <a:ext cx="898525" cy="1587"/>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141" name="直接连接符 140"/>
          <p:cNvCxnSpPr>
            <a:cxnSpLocks noChangeShapeType="1"/>
          </p:cNvCxnSpPr>
          <p:nvPr/>
        </p:nvCxnSpPr>
        <p:spPr bwMode="auto">
          <a:xfrm>
            <a:off x="1871663" y="4329113"/>
            <a:ext cx="5715000" cy="1587"/>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143" name="直接箭头连接符 142"/>
          <p:cNvCxnSpPr>
            <a:cxnSpLocks noChangeShapeType="1"/>
          </p:cNvCxnSpPr>
          <p:nvPr/>
        </p:nvCxnSpPr>
        <p:spPr bwMode="auto">
          <a:xfrm rot="5400000">
            <a:off x="7316788" y="4598988"/>
            <a:ext cx="539750" cy="0"/>
          </a:xfrm>
          <a:prstGeom prst="straightConnector1">
            <a:avLst/>
          </a:prstGeom>
          <a:noFill/>
          <a:ln w="28575" algn="ctr">
            <a:solidFill>
              <a:srgbClr val="FFFF00"/>
            </a:solidFill>
            <a:round/>
            <a:headEnd/>
            <a:tailEnd type="arrow" w="med" len="med"/>
          </a:ln>
          <a:extLst>
            <a:ext uri="{909E8E84-426E-40DD-AFC4-6F175D3DCCD1}">
              <a14:hiddenFill xmlns:a14="http://schemas.microsoft.com/office/drawing/2010/main">
                <a:noFill/>
              </a14:hiddenFill>
            </a:ext>
          </a:extLst>
        </p:spPr>
      </p:cxnSp>
      <p:cxnSp>
        <p:nvCxnSpPr>
          <p:cNvPr id="149" name="直接连接符 148"/>
          <p:cNvCxnSpPr>
            <a:cxnSpLocks noChangeShapeType="1"/>
          </p:cNvCxnSpPr>
          <p:nvPr/>
        </p:nvCxnSpPr>
        <p:spPr bwMode="auto">
          <a:xfrm rot="5400000">
            <a:off x="2547144" y="3923506"/>
            <a:ext cx="1079500" cy="15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1" name="直接连接符 150"/>
          <p:cNvCxnSpPr>
            <a:cxnSpLocks noChangeShapeType="1"/>
          </p:cNvCxnSpPr>
          <p:nvPr/>
        </p:nvCxnSpPr>
        <p:spPr bwMode="auto">
          <a:xfrm>
            <a:off x="3086100" y="4464050"/>
            <a:ext cx="1081088" cy="15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4" name="直接箭头连接符 153"/>
          <p:cNvCxnSpPr>
            <a:cxnSpLocks noChangeShapeType="1"/>
          </p:cNvCxnSpPr>
          <p:nvPr/>
        </p:nvCxnSpPr>
        <p:spPr bwMode="auto">
          <a:xfrm rot="5400000">
            <a:off x="3964781" y="4666457"/>
            <a:ext cx="40481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6" name="直接连接符 155"/>
          <p:cNvCxnSpPr>
            <a:cxnSpLocks noChangeShapeType="1"/>
          </p:cNvCxnSpPr>
          <p:nvPr/>
        </p:nvCxnSpPr>
        <p:spPr bwMode="auto">
          <a:xfrm rot="5400000">
            <a:off x="3918744" y="3766344"/>
            <a:ext cx="765175" cy="1587"/>
          </a:xfrm>
          <a:prstGeom prst="line">
            <a:avLst/>
          </a:prstGeom>
          <a:noFill/>
          <a:ln w="28575" algn="ctr">
            <a:solidFill>
              <a:srgbClr val="00FFFF"/>
            </a:solidFill>
            <a:round/>
            <a:headEnd/>
            <a:tailEnd/>
          </a:ln>
          <a:extLst>
            <a:ext uri="{909E8E84-426E-40DD-AFC4-6F175D3DCCD1}">
              <a14:hiddenFill xmlns:a14="http://schemas.microsoft.com/office/drawing/2010/main">
                <a:noFill/>
              </a14:hiddenFill>
            </a:ext>
          </a:extLst>
        </p:spPr>
      </p:cxnSp>
      <p:cxnSp>
        <p:nvCxnSpPr>
          <p:cNvPr id="158" name="直接连接符 157"/>
          <p:cNvCxnSpPr>
            <a:cxnSpLocks noChangeShapeType="1"/>
          </p:cNvCxnSpPr>
          <p:nvPr/>
        </p:nvCxnSpPr>
        <p:spPr bwMode="auto">
          <a:xfrm>
            <a:off x="2906713" y="4149725"/>
            <a:ext cx="1395412" cy="1588"/>
          </a:xfrm>
          <a:prstGeom prst="line">
            <a:avLst/>
          </a:prstGeom>
          <a:noFill/>
          <a:ln w="28575" algn="ctr">
            <a:solidFill>
              <a:srgbClr val="00FFFF"/>
            </a:solidFill>
            <a:round/>
            <a:headEnd/>
            <a:tailEnd/>
          </a:ln>
          <a:extLst>
            <a:ext uri="{909E8E84-426E-40DD-AFC4-6F175D3DCCD1}">
              <a14:hiddenFill xmlns:a14="http://schemas.microsoft.com/office/drawing/2010/main">
                <a:noFill/>
              </a14:hiddenFill>
            </a:ext>
          </a:extLst>
        </p:spPr>
      </p:cxnSp>
      <p:cxnSp>
        <p:nvCxnSpPr>
          <p:cNvPr id="160" name="直接箭头连接符 159"/>
          <p:cNvCxnSpPr>
            <a:cxnSpLocks noChangeShapeType="1"/>
          </p:cNvCxnSpPr>
          <p:nvPr/>
        </p:nvCxnSpPr>
        <p:spPr bwMode="auto">
          <a:xfrm rot="5400000">
            <a:off x="2547144" y="4509294"/>
            <a:ext cx="719138" cy="0"/>
          </a:xfrm>
          <a:prstGeom prst="straightConnector1">
            <a:avLst/>
          </a:prstGeom>
          <a:noFill/>
          <a:ln w="28575" algn="ctr">
            <a:solidFill>
              <a:srgbClr val="00FFFF"/>
            </a:solidFill>
            <a:round/>
            <a:headEnd/>
            <a:tailEnd type="arrow" w="med" len="med"/>
          </a:ln>
          <a:extLst>
            <a:ext uri="{909E8E84-426E-40DD-AFC4-6F175D3DCCD1}">
              <a14:hiddenFill xmlns:a14="http://schemas.microsoft.com/office/drawing/2010/main">
                <a:noFill/>
              </a14:hiddenFill>
            </a:ext>
          </a:extLst>
        </p:spPr>
      </p:cxnSp>
      <p:cxnSp>
        <p:nvCxnSpPr>
          <p:cNvPr id="164" name="直接箭头连接符 163"/>
          <p:cNvCxnSpPr>
            <a:cxnSpLocks noChangeShapeType="1"/>
          </p:cNvCxnSpPr>
          <p:nvPr/>
        </p:nvCxnSpPr>
        <p:spPr bwMode="auto">
          <a:xfrm rot="5400000">
            <a:off x="520700" y="4419600"/>
            <a:ext cx="901700" cy="0"/>
          </a:xfrm>
          <a:prstGeom prst="straightConnector1">
            <a:avLst/>
          </a:prstGeom>
          <a:noFill/>
          <a:ln w="28575" algn="ctr">
            <a:solidFill>
              <a:srgbClr val="00FF00"/>
            </a:solidFill>
            <a:round/>
            <a:headEnd/>
            <a:tailEnd type="arrow" w="med" len="med"/>
          </a:ln>
          <a:extLst>
            <a:ext uri="{909E8E84-426E-40DD-AFC4-6F175D3DCCD1}">
              <a14:hiddenFill xmlns:a14="http://schemas.microsoft.com/office/drawing/2010/main">
                <a:noFill/>
              </a14:hiddenFill>
            </a:ext>
          </a:extLst>
        </p:spPr>
      </p:cxnSp>
      <p:cxnSp>
        <p:nvCxnSpPr>
          <p:cNvPr id="166" name="直接连接符 165"/>
          <p:cNvCxnSpPr>
            <a:cxnSpLocks noChangeShapeType="1"/>
          </p:cNvCxnSpPr>
          <p:nvPr/>
        </p:nvCxnSpPr>
        <p:spPr bwMode="auto">
          <a:xfrm>
            <a:off x="971550" y="3968750"/>
            <a:ext cx="4456113" cy="1588"/>
          </a:xfrm>
          <a:prstGeom prst="line">
            <a:avLst/>
          </a:prstGeom>
          <a:noFill/>
          <a:ln w="28575" algn="ctr">
            <a:solidFill>
              <a:srgbClr val="00FF00"/>
            </a:solidFill>
            <a:round/>
            <a:headEnd/>
            <a:tailEnd/>
          </a:ln>
          <a:extLst>
            <a:ext uri="{909E8E84-426E-40DD-AFC4-6F175D3DCCD1}">
              <a14:hiddenFill xmlns:a14="http://schemas.microsoft.com/office/drawing/2010/main">
                <a:noFill/>
              </a14:hiddenFill>
            </a:ext>
          </a:extLst>
        </p:spPr>
      </p:cxnSp>
      <p:cxnSp>
        <p:nvCxnSpPr>
          <p:cNvPr id="168" name="直接连接符 167"/>
          <p:cNvCxnSpPr>
            <a:cxnSpLocks noChangeShapeType="1"/>
          </p:cNvCxnSpPr>
          <p:nvPr/>
        </p:nvCxnSpPr>
        <p:spPr bwMode="auto">
          <a:xfrm rot="5400000">
            <a:off x="5136357" y="3675856"/>
            <a:ext cx="584200" cy="1587"/>
          </a:xfrm>
          <a:prstGeom prst="line">
            <a:avLst/>
          </a:prstGeom>
          <a:noFill/>
          <a:ln w="28575" algn="ctr">
            <a:solidFill>
              <a:srgbClr val="00FF00"/>
            </a:solidFill>
            <a:round/>
            <a:headEnd/>
            <a:tailEnd/>
          </a:ln>
          <a:extLst>
            <a:ext uri="{909E8E84-426E-40DD-AFC4-6F175D3DCCD1}">
              <a14:hiddenFill xmlns:a14="http://schemas.microsoft.com/office/drawing/2010/main">
                <a:noFill/>
              </a14:hiddenFill>
            </a:ext>
          </a:extLst>
        </p:spPr>
      </p:cxnSp>
      <p:cxnSp>
        <p:nvCxnSpPr>
          <p:cNvPr id="171" name="直接连接符 170"/>
          <p:cNvCxnSpPr>
            <a:cxnSpLocks noChangeShapeType="1"/>
          </p:cNvCxnSpPr>
          <p:nvPr/>
        </p:nvCxnSpPr>
        <p:spPr bwMode="auto">
          <a:xfrm rot="5400000">
            <a:off x="6258719" y="3675856"/>
            <a:ext cx="584200"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172" name="直接连接符 171"/>
          <p:cNvCxnSpPr>
            <a:cxnSpLocks noChangeShapeType="1"/>
          </p:cNvCxnSpPr>
          <p:nvPr/>
        </p:nvCxnSpPr>
        <p:spPr bwMode="auto">
          <a:xfrm>
            <a:off x="5832475" y="3968750"/>
            <a:ext cx="719138"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177" name="直接箭头连接符 176"/>
          <p:cNvCxnSpPr>
            <a:cxnSpLocks noChangeShapeType="1"/>
          </p:cNvCxnSpPr>
          <p:nvPr/>
        </p:nvCxnSpPr>
        <p:spPr bwMode="auto">
          <a:xfrm rot="5400000">
            <a:off x="5381625" y="4419600"/>
            <a:ext cx="901700" cy="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3" name="标题 2">
            <a:extLst>
              <a:ext uri="{FF2B5EF4-FFF2-40B4-BE49-F238E27FC236}">
                <a16:creationId xmlns:a16="http://schemas.microsoft.com/office/drawing/2014/main" id="{EF8E5BF5-3AF3-4A15-8D68-05BE73F45EAA}"/>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265552191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77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33"/>
                                        </p:tgtEl>
                                        <p:attrNameLst>
                                          <p:attrName>style.visibility</p:attrName>
                                        </p:attrNameLst>
                                      </p:cBhvr>
                                      <p:to>
                                        <p:strVal val="visible"/>
                                      </p:to>
                                    </p:set>
                                  </p:childTnLst>
                                </p:cTn>
                              </p:par>
                            </p:childTnLst>
                          </p:cTn>
                        </p:par>
                        <p:par>
                          <p:cTn id="16" fill="hold" nodeType="withGroup">
                            <p:stCondLst>
                              <p:cond delay="0"/>
                            </p:stCondLst>
                            <p:childTnLst>
                              <p:par>
                                <p:cTn id="17" presetID="1" presetClass="entr" presetSubtype="0" fill="hold" nodeType="afterEffect">
                                  <p:stCondLst>
                                    <p:cond delay="0"/>
                                  </p:stCondLst>
                                  <p:childTnLst>
                                    <p:set>
                                      <p:cBhvr>
                                        <p:cTn id="18" dur="1" fill="hold">
                                          <p:stCondLst>
                                            <p:cond delay="0"/>
                                          </p:stCondLst>
                                        </p:cTn>
                                        <p:tgtEl>
                                          <p:spTgt spid="130"/>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3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nodeType="clickEffect">
                                  <p:stCondLst>
                                    <p:cond delay="0"/>
                                  </p:stCondLst>
                                  <p:childTnLst>
                                    <p:set>
                                      <p:cBhvr>
                                        <p:cTn id="25" dur="1" fill="hold">
                                          <p:stCondLst>
                                            <p:cond delay="0"/>
                                          </p:stCondLst>
                                        </p:cTn>
                                        <p:tgtEl>
                                          <p:spTgt spid="135"/>
                                        </p:tgtEl>
                                        <p:attrNameLst>
                                          <p:attrName>style.visibility</p:attrName>
                                        </p:attrNameLst>
                                      </p:cBhvr>
                                      <p:to>
                                        <p:strVal val="visible"/>
                                      </p:to>
                                    </p:set>
                                    <p:animEffect transition="in" filter="strips(downLeft)">
                                      <p:cBhvr>
                                        <p:cTn id="26" dur="500"/>
                                        <p:tgtEl>
                                          <p:spTgt spid="135"/>
                                        </p:tgtEl>
                                      </p:cBhvr>
                                    </p:animEffect>
                                  </p:childTnLst>
                                </p:cTn>
                              </p:par>
                            </p:childTnLst>
                          </p:cTn>
                        </p:par>
                        <p:par>
                          <p:cTn id="27" fill="hold" nodeType="afterGroup">
                            <p:stCondLst>
                              <p:cond delay="500"/>
                            </p:stCondLst>
                            <p:childTnLst>
                              <p:par>
                                <p:cTn id="28" presetID="18" presetClass="entr" presetSubtype="3" fill="hold" nodeType="afterEffect">
                                  <p:stCondLst>
                                    <p:cond delay="0"/>
                                  </p:stCondLst>
                                  <p:childTnLst>
                                    <p:set>
                                      <p:cBhvr>
                                        <p:cTn id="29" dur="1" fill="hold">
                                          <p:stCondLst>
                                            <p:cond delay="0"/>
                                          </p:stCondLst>
                                        </p:cTn>
                                        <p:tgtEl>
                                          <p:spTgt spid="141"/>
                                        </p:tgtEl>
                                        <p:attrNameLst>
                                          <p:attrName>style.visibility</p:attrName>
                                        </p:attrNameLst>
                                      </p:cBhvr>
                                      <p:to>
                                        <p:strVal val="visible"/>
                                      </p:to>
                                    </p:set>
                                    <p:animEffect transition="in" filter="strips(upRight)">
                                      <p:cBhvr>
                                        <p:cTn id="30" dur="500"/>
                                        <p:tgtEl>
                                          <p:spTgt spid="141"/>
                                        </p:tgtEl>
                                      </p:cBhvr>
                                    </p:animEffect>
                                  </p:childTnLst>
                                </p:cTn>
                              </p:par>
                            </p:childTnLst>
                          </p:cTn>
                        </p:par>
                        <p:par>
                          <p:cTn id="31" fill="hold" nodeType="afterGroup">
                            <p:stCondLst>
                              <p:cond delay="1000"/>
                            </p:stCondLst>
                            <p:childTnLst>
                              <p:par>
                                <p:cTn id="32" presetID="18" presetClass="entr" presetSubtype="12" fill="hold" nodeType="afterEffect">
                                  <p:stCondLst>
                                    <p:cond delay="0"/>
                                  </p:stCondLst>
                                  <p:childTnLst>
                                    <p:set>
                                      <p:cBhvr>
                                        <p:cTn id="33" dur="1" fill="hold">
                                          <p:stCondLst>
                                            <p:cond delay="0"/>
                                          </p:stCondLst>
                                        </p:cTn>
                                        <p:tgtEl>
                                          <p:spTgt spid="143"/>
                                        </p:tgtEl>
                                        <p:attrNameLst>
                                          <p:attrName>style.visibility</p:attrName>
                                        </p:attrNameLst>
                                      </p:cBhvr>
                                      <p:to>
                                        <p:strVal val="visible"/>
                                      </p:to>
                                    </p:set>
                                    <p:animEffect transition="in" filter="strips(downLeft)">
                                      <p:cBhvr>
                                        <p:cTn id="34" dur="500"/>
                                        <p:tgtEl>
                                          <p:spTgt spid="14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12" fill="hold" nodeType="clickEffect">
                                  <p:stCondLst>
                                    <p:cond delay="0"/>
                                  </p:stCondLst>
                                  <p:childTnLst>
                                    <p:set>
                                      <p:cBhvr>
                                        <p:cTn id="38" dur="1" fill="hold">
                                          <p:stCondLst>
                                            <p:cond delay="0"/>
                                          </p:stCondLst>
                                        </p:cTn>
                                        <p:tgtEl>
                                          <p:spTgt spid="149"/>
                                        </p:tgtEl>
                                        <p:attrNameLst>
                                          <p:attrName>style.visibility</p:attrName>
                                        </p:attrNameLst>
                                      </p:cBhvr>
                                      <p:to>
                                        <p:strVal val="visible"/>
                                      </p:to>
                                    </p:set>
                                    <p:animEffect transition="in" filter="strips(downLeft)">
                                      <p:cBhvr>
                                        <p:cTn id="39" dur="500"/>
                                        <p:tgtEl>
                                          <p:spTgt spid="149"/>
                                        </p:tgtEl>
                                      </p:cBhvr>
                                    </p:animEffect>
                                  </p:childTnLst>
                                </p:cTn>
                              </p:par>
                            </p:childTnLst>
                          </p:cTn>
                        </p:par>
                        <p:par>
                          <p:cTn id="40" fill="hold" nodeType="afterGroup">
                            <p:stCondLst>
                              <p:cond delay="500"/>
                            </p:stCondLst>
                            <p:childTnLst>
                              <p:par>
                                <p:cTn id="41" presetID="18" presetClass="entr" presetSubtype="3" fill="hold" nodeType="afterEffect">
                                  <p:stCondLst>
                                    <p:cond delay="0"/>
                                  </p:stCondLst>
                                  <p:childTnLst>
                                    <p:set>
                                      <p:cBhvr>
                                        <p:cTn id="42" dur="1" fill="hold">
                                          <p:stCondLst>
                                            <p:cond delay="0"/>
                                          </p:stCondLst>
                                        </p:cTn>
                                        <p:tgtEl>
                                          <p:spTgt spid="151"/>
                                        </p:tgtEl>
                                        <p:attrNameLst>
                                          <p:attrName>style.visibility</p:attrName>
                                        </p:attrNameLst>
                                      </p:cBhvr>
                                      <p:to>
                                        <p:strVal val="visible"/>
                                      </p:to>
                                    </p:set>
                                    <p:animEffect transition="in" filter="strips(upRight)">
                                      <p:cBhvr>
                                        <p:cTn id="43" dur="500"/>
                                        <p:tgtEl>
                                          <p:spTgt spid="151"/>
                                        </p:tgtEl>
                                      </p:cBhvr>
                                    </p:animEffect>
                                  </p:childTnLst>
                                </p:cTn>
                              </p:par>
                            </p:childTnLst>
                          </p:cTn>
                        </p:par>
                        <p:par>
                          <p:cTn id="44" fill="hold" nodeType="afterGroup">
                            <p:stCondLst>
                              <p:cond delay="1000"/>
                            </p:stCondLst>
                            <p:childTnLst>
                              <p:par>
                                <p:cTn id="45" presetID="18" presetClass="entr" presetSubtype="12" fill="hold" nodeType="afterEffect">
                                  <p:stCondLst>
                                    <p:cond delay="0"/>
                                  </p:stCondLst>
                                  <p:childTnLst>
                                    <p:set>
                                      <p:cBhvr>
                                        <p:cTn id="46" dur="1" fill="hold">
                                          <p:stCondLst>
                                            <p:cond delay="0"/>
                                          </p:stCondLst>
                                        </p:cTn>
                                        <p:tgtEl>
                                          <p:spTgt spid="154"/>
                                        </p:tgtEl>
                                        <p:attrNameLst>
                                          <p:attrName>style.visibility</p:attrName>
                                        </p:attrNameLst>
                                      </p:cBhvr>
                                      <p:to>
                                        <p:strVal val="visible"/>
                                      </p:to>
                                    </p:set>
                                    <p:animEffect transition="in" filter="strips(downLeft)">
                                      <p:cBhvr>
                                        <p:cTn id="47" dur="500"/>
                                        <p:tgtEl>
                                          <p:spTgt spid="1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nodeType="clickEffect">
                                  <p:stCondLst>
                                    <p:cond delay="0"/>
                                  </p:stCondLst>
                                  <p:childTnLst>
                                    <p:set>
                                      <p:cBhvr>
                                        <p:cTn id="51" dur="1" fill="hold">
                                          <p:stCondLst>
                                            <p:cond delay="0"/>
                                          </p:stCondLst>
                                        </p:cTn>
                                        <p:tgtEl>
                                          <p:spTgt spid="156"/>
                                        </p:tgtEl>
                                        <p:attrNameLst>
                                          <p:attrName>style.visibility</p:attrName>
                                        </p:attrNameLst>
                                      </p:cBhvr>
                                      <p:to>
                                        <p:strVal val="visible"/>
                                      </p:to>
                                    </p:set>
                                    <p:animEffect transition="in" filter="strips(downLeft)">
                                      <p:cBhvr>
                                        <p:cTn id="52" dur="500"/>
                                        <p:tgtEl>
                                          <p:spTgt spid="156"/>
                                        </p:tgtEl>
                                      </p:cBhvr>
                                    </p:animEffect>
                                  </p:childTnLst>
                                </p:cTn>
                              </p:par>
                            </p:childTnLst>
                          </p:cTn>
                        </p:par>
                        <p:par>
                          <p:cTn id="53" fill="hold" nodeType="afterGroup">
                            <p:stCondLst>
                              <p:cond delay="500"/>
                            </p:stCondLst>
                            <p:childTnLst>
                              <p:par>
                                <p:cTn id="54" presetID="18" presetClass="entr" presetSubtype="9" fill="hold" nodeType="afterEffect">
                                  <p:stCondLst>
                                    <p:cond delay="0"/>
                                  </p:stCondLst>
                                  <p:childTnLst>
                                    <p:set>
                                      <p:cBhvr>
                                        <p:cTn id="55" dur="1" fill="hold">
                                          <p:stCondLst>
                                            <p:cond delay="0"/>
                                          </p:stCondLst>
                                        </p:cTn>
                                        <p:tgtEl>
                                          <p:spTgt spid="158"/>
                                        </p:tgtEl>
                                        <p:attrNameLst>
                                          <p:attrName>style.visibility</p:attrName>
                                        </p:attrNameLst>
                                      </p:cBhvr>
                                      <p:to>
                                        <p:strVal val="visible"/>
                                      </p:to>
                                    </p:set>
                                    <p:animEffect transition="in" filter="strips(upLeft)">
                                      <p:cBhvr>
                                        <p:cTn id="56" dur="500"/>
                                        <p:tgtEl>
                                          <p:spTgt spid="158"/>
                                        </p:tgtEl>
                                      </p:cBhvr>
                                    </p:animEffect>
                                  </p:childTnLst>
                                </p:cTn>
                              </p:par>
                            </p:childTnLst>
                          </p:cTn>
                        </p:par>
                        <p:par>
                          <p:cTn id="57" fill="hold" nodeType="afterGroup">
                            <p:stCondLst>
                              <p:cond delay="1000"/>
                            </p:stCondLst>
                            <p:childTnLst>
                              <p:par>
                                <p:cTn id="58" presetID="18" presetClass="entr" presetSubtype="12" fill="hold" nodeType="afterEffect">
                                  <p:stCondLst>
                                    <p:cond delay="0"/>
                                  </p:stCondLst>
                                  <p:childTnLst>
                                    <p:set>
                                      <p:cBhvr>
                                        <p:cTn id="59" dur="1" fill="hold">
                                          <p:stCondLst>
                                            <p:cond delay="0"/>
                                          </p:stCondLst>
                                        </p:cTn>
                                        <p:tgtEl>
                                          <p:spTgt spid="160"/>
                                        </p:tgtEl>
                                        <p:attrNameLst>
                                          <p:attrName>style.visibility</p:attrName>
                                        </p:attrNameLst>
                                      </p:cBhvr>
                                      <p:to>
                                        <p:strVal val="visible"/>
                                      </p:to>
                                    </p:set>
                                    <p:animEffect transition="in" filter="strips(downLeft)">
                                      <p:cBhvr>
                                        <p:cTn id="60" dur="500"/>
                                        <p:tgtEl>
                                          <p:spTgt spid="16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12" fill="hold" nodeType="clickEffect">
                                  <p:stCondLst>
                                    <p:cond delay="0"/>
                                  </p:stCondLst>
                                  <p:childTnLst>
                                    <p:set>
                                      <p:cBhvr>
                                        <p:cTn id="64" dur="1" fill="hold">
                                          <p:stCondLst>
                                            <p:cond delay="0"/>
                                          </p:stCondLst>
                                        </p:cTn>
                                        <p:tgtEl>
                                          <p:spTgt spid="168"/>
                                        </p:tgtEl>
                                        <p:attrNameLst>
                                          <p:attrName>style.visibility</p:attrName>
                                        </p:attrNameLst>
                                      </p:cBhvr>
                                      <p:to>
                                        <p:strVal val="visible"/>
                                      </p:to>
                                    </p:set>
                                    <p:animEffect transition="in" filter="strips(downLeft)">
                                      <p:cBhvr>
                                        <p:cTn id="65" dur="500"/>
                                        <p:tgtEl>
                                          <p:spTgt spid="168"/>
                                        </p:tgtEl>
                                      </p:cBhvr>
                                    </p:animEffect>
                                  </p:childTnLst>
                                </p:cTn>
                              </p:par>
                            </p:childTnLst>
                          </p:cTn>
                        </p:par>
                        <p:par>
                          <p:cTn id="66" fill="hold" nodeType="afterGroup">
                            <p:stCondLst>
                              <p:cond delay="500"/>
                            </p:stCondLst>
                            <p:childTnLst>
                              <p:par>
                                <p:cTn id="67" presetID="18" presetClass="entr" presetSubtype="9" fill="hold" nodeType="afterEffect">
                                  <p:stCondLst>
                                    <p:cond delay="0"/>
                                  </p:stCondLst>
                                  <p:childTnLst>
                                    <p:set>
                                      <p:cBhvr>
                                        <p:cTn id="68" dur="1" fill="hold">
                                          <p:stCondLst>
                                            <p:cond delay="0"/>
                                          </p:stCondLst>
                                        </p:cTn>
                                        <p:tgtEl>
                                          <p:spTgt spid="166"/>
                                        </p:tgtEl>
                                        <p:attrNameLst>
                                          <p:attrName>style.visibility</p:attrName>
                                        </p:attrNameLst>
                                      </p:cBhvr>
                                      <p:to>
                                        <p:strVal val="visible"/>
                                      </p:to>
                                    </p:set>
                                    <p:animEffect transition="in" filter="strips(upLeft)">
                                      <p:cBhvr>
                                        <p:cTn id="69" dur="500"/>
                                        <p:tgtEl>
                                          <p:spTgt spid="166"/>
                                        </p:tgtEl>
                                      </p:cBhvr>
                                    </p:animEffect>
                                  </p:childTnLst>
                                </p:cTn>
                              </p:par>
                            </p:childTnLst>
                          </p:cTn>
                        </p:par>
                        <p:par>
                          <p:cTn id="70" fill="hold" nodeType="afterGroup">
                            <p:stCondLst>
                              <p:cond delay="1000"/>
                            </p:stCondLst>
                            <p:childTnLst>
                              <p:par>
                                <p:cTn id="71" presetID="18" presetClass="entr" presetSubtype="12" fill="hold" nodeType="afterEffect">
                                  <p:stCondLst>
                                    <p:cond delay="0"/>
                                  </p:stCondLst>
                                  <p:childTnLst>
                                    <p:set>
                                      <p:cBhvr>
                                        <p:cTn id="72" dur="1" fill="hold">
                                          <p:stCondLst>
                                            <p:cond delay="0"/>
                                          </p:stCondLst>
                                        </p:cTn>
                                        <p:tgtEl>
                                          <p:spTgt spid="164"/>
                                        </p:tgtEl>
                                        <p:attrNameLst>
                                          <p:attrName>style.visibility</p:attrName>
                                        </p:attrNameLst>
                                      </p:cBhvr>
                                      <p:to>
                                        <p:strVal val="visible"/>
                                      </p:to>
                                    </p:set>
                                    <p:animEffect transition="in" filter="strips(downLeft)">
                                      <p:cBhvr>
                                        <p:cTn id="73" dur="500"/>
                                        <p:tgtEl>
                                          <p:spTgt spid="16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12" fill="hold" nodeType="clickEffect">
                                  <p:stCondLst>
                                    <p:cond delay="0"/>
                                  </p:stCondLst>
                                  <p:childTnLst>
                                    <p:set>
                                      <p:cBhvr>
                                        <p:cTn id="77" dur="1" fill="hold">
                                          <p:stCondLst>
                                            <p:cond delay="0"/>
                                          </p:stCondLst>
                                        </p:cTn>
                                        <p:tgtEl>
                                          <p:spTgt spid="171"/>
                                        </p:tgtEl>
                                        <p:attrNameLst>
                                          <p:attrName>style.visibility</p:attrName>
                                        </p:attrNameLst>
                                      </p:cBhvr>
                                      <p:to>
                                        <p:strVal val="visible"/>
                                      </p:to>
                                    </p:set>
                                    <p:animEffect transition="in" filter="strips(downLeft)">
                                      <p:cBhvr>
                                        <p:cTn id="78" dur="500"/>
                                        <p:tgtEl>
                                          <p:spTgt spid="171"/>
                                        </p:tgtEl>
                                      </p:cBhvr>
                                    </p:animEffect>
                                  </p:childTnLst>
                                </p:cTn>
                              </p:par>
                            </p:childTnLst>
                          </p:cTn>
                        </p:par>
                        <p:par>
                          <p:cTn id="79" fill="hold" nodeType="afterGroup">
                            <p:stCondLst>
                              <p:cond delay="500"/>
                            </p:stCondLst>
                            <p:childTnLst>
                              <p:par>
                                <p:cTn id="80" presetID="18" presetClass="entr" presetSubtype="9" fill="hold" nodeType="afterEffect">
                                  <p:stCondLst>
                                    <p:cond delay="0"/>
                                  </p:stCondLst>
                                  <p:childTnLst>
                                    <p:set>
                                      <p:cBhvr>
                                        <p:cTn id="81" dur="1" fill="hold">
                                          <p:stCondLst>
                                            <p:cond delay="0"/>
                                          </p:stCondLst>
                                        </p:cTn>
                                        <p:tgtEl>
                                          <p:spTgt spid="172"/>
                                        </p:tgtEl>
                                        <p:attrNameLst>
                                          <p:attrName>style.visibility</p:attrName>
                                        </p:attrNameLst>
                                      </p:cBhvr>
                                      <p:to>
                                        <p:strVal val="visible"/>
                                      </p:to>
                                    </p:set>
                                    <p:animEffect transition="in" filter="strips(upLeft)">
                                      <p:cBhvr>
                                        <p:cTn id="82" dur="500"/>
                                        <p:tgtEl>
                                          <p:spTgt spid="172"/>
                                        </p:tgtEl>
                                      </p:cBhvr>
                                    </p:animEffect>
                                  </p:childTnLst>
                                </p:cTn>
                              </p:par>
                            </p:childTnLst>
                          </p:cTn>
                        </p:par>
                        <p:par>
                          <p:cTn id="83" fill="hold" nodeType="afterGroup">
                            <p:stCondLst>
                              <p:cond delay="1000"/>
                            </p:stCondLst>
                            <p:childTnLst>
                              <p:par>
                                <p:cTn id="84" presetID="18" presetClass="entr" presetSubtype="12" fill="hold" nodeType="afterEffect">
                                  <p:stCondLst>
                                    <p:cond delay="0"/>
                                  </p:stCondLst>
                                  <p:childTnLst>
                                    <p:set>
                                      <p:cBhvr>
                                        <p:cTn id="85" dur="1" fill="hold">
                                          <p:stCondLst>
                                            <p:cond delay="0"/>
                                          </p:stCondLst>
                                        </p:cTn>
                                        <p:tgtEl>
                                          <p:spTgt spid="177"/>
                                        </p:tgtEl>
                                        <p:attrNameLst>
                                          <p:attrName>style.visibility</p:attrName>
                                        </p:attrNameLst>
                                      </p:cBhvr>
                                      <p:to>
                                        <p:strVal val="visible"/>
                                      </p:to>
                                    </p:set>
                                    <p:animEffect transition="in" filter="strips(downLeft)">
                                      <p:cBhvr>
                                        <p:cTn id="86"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uiExpand="1" build="p" bldLvl="2"/>
      <p:bldP spid="132" grpId="0"/>
      <p:bldP spid="1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E8A10EB4-2AAA-47F1-8DC5-901E6136B67E}"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35</a:t>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1057795" name="Rectangle 3"/>
          <p:cNvSpPr>
            <a:spLocks noGrp="1" noChangeArrowheads="1"/>
          </p:cNvSpPr>
          <p:nvPr>
            <p:ph type="body" sz="half" idx="1"/>
          </p:nvPr>
        </p:nvSpPr>
        <p:spPr>
          <a:xfrm>
            <a:off x="228600" y="863600"/>
            <a:ext cx="8618538" cy="5535613"/>
          </a:xfrm>
        </p:spPr>
        <p:txBody>
          <a:bodyPr/>
          <a:lstStyle/>
          <a:p>
            <a:pPr marL="266700" indent="-266700" eaLnBrk="1" hangingPunct="1">
              <a:lnSpc>
                <a:spcPts val="4400"/>
              </a:lnSpc>
              <a:spcBef>
                <a:spcPts val="600"/>
              </a:spcBef>
              <a:defRPr/>
            </a:pPr>
            <a:r>
              <a:rPr lang="zh-CN" altLang="en-US" dirty="0">
                <a:solidFill>
                  <a:srgbClr val="FFFF66"/>
                </a:solidFill>
              </a:rPr>
              <a:t>散列</a:t>
            </a:r>
            <a:r>
              <a:rPr lang="zh-CN" altLang="en-US" dirty="0">
                <a:solidFill>
                  <a:srgbClr val="FFFF66"/>
                </a:solidFill>
                <a:latin typeface="宋体" pitchFamily="2" charset="-122"/>
              </a:rPr>
              <a:t>方式</a:t>
            </a:r>
            <a:endParaRPr lang="en-US" altLang="zh-CN" dirty="0">
              <a:solidFill>
                <a:srgbClr val="FFFF66"/>
              </a:solidFill>
              <a:latin typeface="宋体" pitchFamily="2" charset="-122"/>
            </a:endParaRPr>
          </a:p>
          <a:p>
            <a:pPr>
              <a:lnSpc>
                <a:spcPct val="120000"/>
              </a:lnSpc>
              <a:buFont typeface="Wingdings" panose="05000000000000000000" pitchFamily="2" charset="2"/>
              <a:buNone/>
              <a:defRPr/>
            </a:pPr>
            <a:r>
              <a:rPr lang="en-US" altLang="zh-CN" sz="3200" dirty="0">
                <a:solidFill>
                  <a:schemeClr val="tx1"/>
                </a:solidFill>
              </a:rPr>
              <a:t>	    </a:t>
            </a:r>
            <a:r>
              <a:rPr lang="zh-CN" altLang="en-US" sz="3200" dirty="0">
                <a:solidFill>
                  <a:schemeClr val="tx1"/>
                </a:solidFill>
              </a:rPr>
              <a:t>散列方法是索引方法的一种延伸和扩展。</a:t>
            </a:r>
          </a:p>
          <a:p>
            <a:pPr>
              <a:lnSpc>
                <a:spcPct val="120000"/>
              </a:lnSpc>
              <a:buFont typeface="Wingdings" panose="05000000000000000000" pitchFamily="2" charset="2"/>
              <a:buNone/>
              <a:defRPr/>
            </a:pPr>
            <a:r>
              <a:rPr lang="en-US" altLang="zh-CN" sz="3200" dirty="0">
                <a:solidFill>
                  <a:schemeClr val="tx1"/>
                </a:solidFill>
              </a:rPr>
              <a:t>	    </a:t>
            </a:r>
            <a:r>
              <a:rPr lang="zh-CN" altLang="en-US" sz="3200" dirty="0">
                <a:solidFill>
                  <a:schemeClr val="tx1"/>
                </a:solidFill>
              </a:rPr>
              <a:t>利用</a:t>
            </a:r>
            <a:r>
              <a:rPr lang="zh-CN" altLang="en-US" sz="3200" dirty="0"/>
              <a:t>散列函数</a:t>
            </a:r>
            <a:r>
              <a:rPr lang="zh-CN" altLang="en-US" sz="3200" dirty="0">
                <a:solidFill>
                  <a:schemeClr val="tx1"/>
                </a:solidFill>
              </a:rPr>
              <a:t>（</a:t>
            </a:r>
            <a:r>
              <a:rPr lang="en-US" altLang="zh-CN" sz="3200" dirty="0">
                <a:solidFill>
                  <a:schemeClr val="tx1"/>
                </a:solidFill>
              </a:rPr>
              <a:t>hash functions</a:t>
            </a:r>
            <a:r>
              <a:rPr lang="zh-CN" altLang="en-US" sz="3200" dirty="0">
                <a:solidFill>
                  <a:schemeClr val="tx1"/>
                </a:solidFill>
              </a:rPr>
              <a:t>）的机制来进行索引值的计算，然后通过索引表求出结点的指针地址。</a:t>
            </a:r>
          </a:p>
          <a:p>
            <a:pPr>
              <a:lnSpc>
                <a:spcPct val="120000"/>
              </a:lnSpc>
              <a:buFont typeface="Wingdings" panose="05000000000000000000" pitchFamily="2" charset="2"/>
              <a:buNone/>
              <a:defRPr/>
            </a:pPr>
            <a:r>
              <a:rPr lang="en-US" altLang="zh-CN" sz="3200" dirty="0">
                <a:solidFill>
                  <a:schemeClr val="tx1"/>
                </a:solidFill>
              </a:rPr>
              <a:t>	    </a:t>
            </a:r>
            <a:r>
              <a:rPr lang="zh-CN" altLang="en-US" sz="3200" dirty="0">
                <a:solidFill>
                  <a:schemeClr val="tx1"/>
                </a:solidFill>
              </a:rPr>
              <a:t>散列函数是将字符串 </a:t>
            </a:r>
            <a:r>
              <a:rPr lang="en-US" altLang="zh-CN" sz="3200" dirty="0">
                <a:solidFill>
                  <a:schemeClr val="tx1"/>
                </a:solidFill>
              </a:rPr>
              <a:t>s </a:t>
            </a:r>
            <a:r>
              <a:rPr lang="zh-CN" altLang="en-US" sz="3200" dirty="0">
                <a:solidFill>
                  <a:schemeClr val="tx1"/>
                </a:solidFill>
              </a:rPr>
              <a:t>映射到</a:t>
            </a:r>
            <a:r>
              <a:rPr lang="zh-CN" altLang="en-US" sz="3200" dirty="0"/>
              <a:t>非负整数</a:t>
            </a:r>
            <a:r>
              <a:rPr lang="zh-CN" altLang="en-US" sz="3200" dirty="0">
                <a:solidFill>
                  <a:schemeClr val="tx1"/>
                </a:solidFill>
              </a:rPr>
              <a:t>（作为</a:t>
            </a:r>
            <a:r>
              <a:rPr lang="zh-CN" altLang="en-US" sz="3200" dirty="0"/>
              <a:t>存储地址</a:t>
            </a:r>
            <a:r>
              <a:rPr lang="en-US" altLang="zh-CN" sz="3200" dirty="0">
                <a:solidFill>
                  <a:schemeClr val="tx1"/>
                </a:solidFill>
              </a:rPr>
              <a:t>/</a:t>
            </a:r>
            <a:r>
              <a:rPr lang="zh-CN" altLang="en-US" sz="3200" dirty="0"/>
              <a:t>下标</a:t>
            </a:r>
            <a:r>
              <a:rPr lang="zh-CN" altLang="en-US" sz="3200" dirty="0">
                <a:solidFill>
                  <a:schemeClr val="tx1"/>
                </a:solidFill>
              </a:rPr>
              <a:t>）。</a:t>
            </a:r>
          </a:p>
        </p:txBody>
      </p:sp>
      <p:sp>
        <p:nvSpPr>
          <p:cNvPr id="3" name="标题 2">
            <a:extLst>
              <a:ext uri="{FF2B5EF4-FFF2-40B4-BE49-F238E27FC236}">
                <a16:creationId xmlns:a16="http://schemas.microsoft.com/office/drawing/2014/main" id="{4FFB8B3A-AFC5-41BB-BB6B-326B5B2F4EC8}"/>
              </a:ext>
            </a:extLst>
          </p:cNvPr>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40288367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77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577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7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uiExpand="1"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00"/>
                </a:solidFill>
              </a:rPr>
              <a:t>1.2 </a:t>
            </a:r>
            <a:r>
              <a:rPr lang="zh-CN" altLang="en-US" i="0" dirty="0">
                <a:solidFill>
                  <a:srgbClr val="FFFF00"/>
                </a:solidFill>
              </a:rPr>
              <a:t>抽象数据类型</a:t>
            </a:r>
            <a:endParaRPr lang="zh-CN" altLang="en-US" dirty="0"/>
          </a:p>
        </p:txBody>
      </p:sp>
      <p:sp>
        <p:nvSpPr>
          <p:cNvPr id="3" name="文本占位符 2"/>
          <p:cNvSpPr>
            <a:spLocks noGrp="1"/>
          </p:cNvSpPr>
          <p:nvPr>
            <p:ph type="body" sz="half" idx="1"/>
          </p:nvPr>
        </p:nvSpPr>
        <p:spPr>
          <a:xfrm>
            <a:off x="228600" y="914400"/>
            <a:ext cx="8477250" cy="5010150"/>
          </a:xfrm>
        </p:spPr>
        <p:txBody>
          <a:bodyPr/>
          <a:lstStyle/>
          <a:p>
            <a:r>
              <a:rPr lang="zh-CN" altLang="en-US" sz="2800" dirty="0">
                <a:solidFill>
                  <a:schemeClr val="tx1"/>
                </a:solidFill>
              </a:rPr>
              <a:t>使用高级程序设计语言编程时，可以利用高级编程语言中提供的</a:t>
            </a:r>
            <a:r>
              <a:rPr lang="zh-CN" altLang="en-US" sz="2800" dirty="0">
                <a:latin typeface="+mj-lt"/>
                <a:ea typeface="+mj-ea"/>
                <a:cs typeface="+mj-cs"/>
              </a:rPr>
              <a:t>数据类型</a:t>
            </a:r>
            <a:r>
              <a:rPr lang="zh-CN" altLang="en-US" sz="2800" dirty="0">
                <a:solidFill>
                  <a:schemeClr val="tx1"/>
                </a:solidFill>
              </a:rPr>
              <a:t>描述</a:t>
            </a:r>
            <a:r>
              <a:rPr lang="zh-CN" altLang="en-US" sz="2800" dirty="0">
                <a:solidFill>
                  <a:srgbClr val="00FFFF"/>
                </a:solidFill>
              </a:rPr>
              <a:t>数据结构</a:t>
            </a:r>
            <a:r>
              <a:rPr lang="zh-CN" altLang="en-US" sz="2800" dirty="0">
                <a:solidFill>
                  <a:schemeClr val="tx1"/>
                </a:solidFill>
              </a:rPr>
              <a:t>。</a:t>
            </a:r>
            <a:endParaRPr lang="en-US" altLang="zh-CN" sz="2800" dirty="0">
              <a:solidFill>
                <a:schemeClr val="tx1"/>
              </a:solidFill>
            </a:endParaRPr>
          </a:p>
          <a:p>
            <a:r>
              <a:rPr lang="zh-CN" altLang="en-US" sz="2400" dirty="0"/>
              <a:t>例</a:t>
            </a:r>
            <a:r>
              <a:rPr lang="en-US" altLang="zh-CN" sz="2400" dirty="0"/>
              <a:t>1</a:t>
            </a:r>
            <a:r>
              <a:rPr lang="zh-CN" altLang="en-US" sz="2400" dirty="0"/>
              <a:t>： 在</a:t>
            </a:r>
            <a:r>
              <a:rPr lang="en-US" altLang="zh-CN" sz="2400" dirty="0"/>
              <a:t>FORTRAN</a:t>
            </a:r>
            <a:r>
              <a:rPr lang="zh-CN" altLang="en-US" sz="2400" dirty="0"/>
              <a:t>语言中</a:t>
            </a:r>
          </a:p>
          <a:p>
            <a:pPr lvl="1"/>
            <a:r>
              <a:rPr lang="zh-CN" altLang="en-US" sz="2400" dirty="0"/>
              <a:t>数据类型有整型、实型和复数型 </a:t>
            </a:r>
          </a:p>
          <a:p>
            <a:r>
              <a:rPr lang="zh-CN" altLang="en-US" sz="2400" dirty="0"/>
              <a:t>例</a:t>
            </a:r>
            <a:r>
              <a:rPr lang="en-US" altLang="zh-CN" sz="2400" dirty="0"/>
              <a:t>2</a:t>
            </a:r>
            <a:r>
              <a:rPr lang="zh-CN" altLang="en-US" sz="2400" dirty="0"/>
              <a:t>：在</a:t>
            </a:r>
            <a:r>
              <a:rPr lang="en-US" altLang="zh-CN" sz="2400" dirty="0"/>
              <a:t>C</a:t>
            </a:r>
            <a:r>
              <a:rPr lang="zh-CN" altLang="en-US" sz="2400" dirty="0"/>
              <a:t>语言中数据类型：基本类型和构造类型</a:t>
            </a:r>
          </a:p>
          <a:p>
            <a:pPr lvl="1"/>
            <a:r>
              <a:rPr lang="zh-CN" altLang="en-US" sz="2400" dirty="0"/>
              <a:t>基本类型：整型、浮点型、双精度、逻辑型、字符型</a:t>
            </a:r>
          </a:p>
          <a:p>
            <a:pPr lvl="1"/>
            <a:r>
              <a:rPr lang="zh-CN" altLang="en-US" sz="2400" dirty="0"/>
              <a:t>构造类型：数组、</a:t>
            </a:r>
            <a:r>
              <a:rPr lang="zh-CN" altLang="en-US" sz="2400" u="sng" dirty="0">
                <a:solidFill>
                  <a:schemeClr val="hlink"/>
                </a:solidFill>
              </a:rPr>
              <a:t>结构</a:t>
            </a:r>
            <a:r>
              <a:rPr lang="zh-CN" altLang="en-US" sz="2400" dirty="0"/>
              <a:t>、联合、</a:t>
            </a:r>
            <a:r>
              <a:rPr lang="zh-CN" altLang="en-US" sz="2400" u="sng" dirty="0">
                <a:solidFill>
                  <a:schemeClr val="hlink"/>
                </a:solidFill>
              </a:rPr>
              <a:t>指针</a:t>
            </a:r>
            <a:r>
              <a:rPr lang="zh-CN" altLang="en-US" sz="2400" dirty="0"/>
              <a:t>、枚举型、自定义</a:t>
            </a:r>
            <a:endParaRPr lang="en-US" altLang="zh-CN" sz="2400" dirty="0"/>
          </a:p>
          <a:p>
            <a:endParaRPr lang="en-US" altLang="zh-CN" sz="2800" dirty="0"/>
          </a:p>
          <a:p>
            <a:r>
              <a:rPr lang="zh-CN" altLang="en-US" sz="2800" dirty="0"/>
              <a:t> </a:t>
            </a:r>
            <a:r>
              <a:rPr lang="zh-CN" altLang="en-US" sz="2800" dirty="0">
                <a:solidFill>
                  <a:schemeClr val="tx1"/>
                </a:solidFill>
              </a:rPr>
              <a:t>例如，可利用 </a:t>
            </a:r>
            <a:r>
              <a:rPr lang="en-US" altLang="zh-CN" sz="2800" dirty="0">
                <a:solidFill>
                  <a:schemeClr val="tx1"/>
                </a:solidFill>
              </a:rPr>
              <a:t>C </a:t>
            </a:r>
            <a:r>
              <a:rPr lang="zh-CN" altLang="en-US" sz="2800" dirty="0">
                <a:solidFill>
                  <a:schemeClr val="tx1"/>
                </a:solidFill>
              </a:rPr>
              <a:t>语言的整数数组定义</a:t>
            </a:r>
            <a:r>
              <a:rPr lang="zh-CN" altLang="en-US" sz="2800" dirty="0"/>
              <a:t>长整数类型（</a:t>
            </a:r>
            <a:r>
              <a:rPr lang="en-US" altLang="zh-CN" sz="2800" dirty="0">
                <a:solidFill>
                  <a:schemeClr val="tx1"/>
                </a:solidFill>
              </a:rPr>
              <a:t> 96</a:t>
            </a:r>
            <a:r>
              <a:rPr lang="zh-CN" altLang="en-US" sz="2800" dirty="0">
                <a:solidFill>
                  <a:schemeClr val="tx1"/>
                </a:solidFill>
              </a:rPr>
              <a:t>位</a:t>
            </a:r>
            <a:r>
              <a:rPr lang="zh-CN" altLang="en-US" sz="2800" dirty="0"/>
              <a:t>）</a:t>
            </a:r>
            <a:r>
              <a:rPr lang="zh-CN" altLang="en-US" sz="2800" dirty="0">
                <a:solidFill>
                  <a:schemeClr val="tx1"/>
                </a:solidFill>
              </a:rPr>
              <a:t>。</a:t>
            </a:r>
            <a:endParaRPr lang="en-US" altLang="zh-CN" sz="2800" dirty="0">
              <a:solidFill>
                <a:schemeClr val="tx1"/>
              </a:solidFill>
            </a:endParaRPr>
          </a:p>
          <a:p>
            <a:pPr lvl="1">
              <a:buNone/>
            </a:pPr>
            <a:r>
              <a:rPr lang="en-US" altLang="zh-CN" dirty="0">
                <a:solidFill>
                  <a:srgbClr val="00FFFF"/>
                </a:solidFill>
              </a:rPr>
              <a:t>			</a:t>
            </a:r>
            <a:r>
              <a:rPr lang="en-US" altLang="zh-CN" dirty="0" err="1">
                <a:solidFill>
                  <a:srgbClr val="00FFFF"/>
                </a:solidFill>
              </a:rPr>
              <a:t>typedef</a:t>
            </a:r>
            <a:r>
              <a:rPr lang="en-US" altLang="zh-CN" dirty="0">
                <a:solidFill>
                  <a:srgbClr val="00FFFF"/>
                </a:solidFill>
              </a:rPr>
              <a:t> </a:t>
            </a:r>
            <a:r>
              <a:rPr lang="en-US" altLang="zh-CN" dirty="0" err="1">
                <a:solidFill>
                  <a:srgbClr val="00FFFF"/>
                </a:solidFill>
              </a:rPr>
              <a:t>int</a:t>
            </a:r>
            <a:r>
              <a:rPr lang="en-US" altLang="zh-CN" dirty="0">
                <a:solidFill>
                  <a:srgbClr val="00FFFF"/>
                </a:solidFill>
              </a:rPr>
              <a:t> </a:t>
            </a:r>
            <a:r>
              <a:rPr lang="en-US" altLang="zh-CN" dirty="0" err="1">
                <a:solidFill>
                  <a:srgbClr val="00FFFF"/>
                </a:solidFill>
              </a:rPr>
              <a:t>Long_int</a:t>
            </a:r>
            <a:r>
              <a:rPr lang="en-US" altLang="zh-CN" dirty="0">
                <a:solidFill>
                  <a:srgbClr val="00FFFF"/>
                </a:solidFill>
              </a:rPr>
              <a:t> [3]</a:t>
            </a:r>
          </a:p>
          <a:p>
            <a:pPr lvl="1">
              <a:buNone/>
            </a:pPr>
            <a:endParaRPr lang="en-US" altLang="zh-CN" dirty="0">
              <a:solidFill>
                <a:srgbClr val="00FFFF"/>
              </a:solidFill>
            </a:endParaRPr>
          </a:p>
          <a:p>
            <a:pPr lvl="1">
              <a:buNone/>
            </a:pPr>
            <a:endParaRPr lang="en-US" altLang="zh-CN" dirty="0">
              <a:solidFill>
                <a:srgbClr val="00FFFF"/>
              </a:solidFill>
            </a:endParaRPr>
          </a:p>
          <a:p>
            <a:endParaRPr lang="zh-CN" altLang="en-US" dirty="0"/>
          </a:p>
        </p:txBody>
      </p:sp>
      <p:sp>
        <p:nvSpPr>
          <p:cNvPr id="5" name="灯片编号占位符 4"/>
          <p:cNvSpPr>
            <a:spLocks noGrp="1"/>
          </p:cNvSpPr>
          <p:nvPr>
            <p:ph type="sldNum" sz="quarter" idx="11"/>
          </p:nvPr>
        </p:nvSpPr>
        <p:spPr/>
        <p:txBody>
          <a:bodyPr/>
          <a:lstStyle/>
          <a:p>
            <a:pPr>
              <a:defRPr/>
            </a:pPr>
            <a:r>
              <a:rPr lang="zh-CN" altLang="en-US"/>
              <a:t>第 </a:t>
            </a:r>
            <a:fld id="{EDFF6ED6-61AE-409D-9036-E5BDBD5A70A0}" type="slidenum">
              <a:rPr lang="zh-CN" altLang="en-US" b="1" smtClean="0">
                <a:solidFill>
                  <a:srgbClr val="66CCFF"/>
                </a:solidFill>
              </a:rPr>
              <a:pPr>
                <a:defRPr/>
              </a:pPr>
              <a:t>36</a:t>
            </a:fld>
            <a:r>
              <a:rPr lang="en-US" altLang="zh-CN" b="1"/>
              <a:t> </a:t>
            </a:r>
            <a:r>
              <a:rPr lang="zh-CN" altLang="en-US"/>
              <a:t>页</a:t>
            </a:r>
            <a:endParaRPr lang="zh-CN" altLang="en-US" sz="1800">
              <a:latin typeface="Arial"/>
            </a:endParaRPr>
          </a:p>
        </p:txBody>
      </p:sp>
      <p:grpSp>
        <p:nvGrpSpPr>
          <p:cNvPr id="10" name="组合 9"/>
          <p:cNvGrpSpPr/>
          <p:nvPr/>
        </p:nvGrpSpPr>
        <p:grpSpPr>
          <a:xfrm>
            <a:off x="3380184" y="2486944"/>
            <a:ext cx="2533650" cy="1866900"/>
            <a:chOff x="3380184" y="2486944"/>
            <a:chExt cx="2533650" cy="1866900"/>
          </a:xfrm>
        </p:grpSpPr>
        <p:sp>
          <p:nvSpPr>
            <p:cNvPr id="8" name="泪滴形 7"/>
            <p:cNvSpPr/>
            <p:nvPr/>
          </p:nvSpPr>
          <p:spPr bwMode="auto">
            <a:xfrm rot="9971761">
              <a:off x="3380184" y="2486944"/>
              <a:ext cx="2533650" cy="1866900"/>
            </a:xfrm>
            <a:prstGeom prst="teardrop">
              <a:avLst>
                <a:gd name="adj" fmla="val 156239"/>
              </a:avLst>
            </a:prstGeom>
            <a:solidFill>
              <a:schemeClr val="tx1"/>
            </a:solidFill>
            <a:ln w="9525" cap="flat" cmpd="sng" algn="ctr">
              <a:noFill/>
              <a:prstDash val="solid"/>
              <a:round/>
              <a:headEnd type="none" w="med" len="med"/>
              <a:tailEnd type="none" w="med" len="med"/>
            </a:ln>
            <a:effectLst/>
          </p:spPr>
          <p:txBody>
            <a:bodyPr vert="vert" wrap="square" lIns="91440" tIns="45720" rIns="91440" bIns="45720" numCol="1" rtlCol="0" anchor="ctr" anchorCtr="0" compatLnSpc="1">
              <a:prstTxWarp prst="textNoShape">
                <a:avLst/>
              </a:prstTxWarp>
            </a:bodyPr>
            <a:lstStyle/>
            <a:p>
              <a:endParaRPr lang="zh-CN" altLang="en-US" sz="4000" b="0" dirty="0">
                <a:solidFill>
                  <a:srgbClr val="FF0000"/>
                </a:solidFill>
                <a:ea typeface="宋体" pitchFamily="2" charset="-122"/>
              </a:endParaRPr>
            </a:p>
          </p:txBody>
        </p:sp>
        <p:sp>
          <p:nvSpPr>
            <p:cNvPr id="9" name="TextBox 8"/>
            <p:cNvSpPr txBox="1"/>
            <p:nvPr/>
          </p:nvSpPr>
          <p:spPr>
            <a:xfrm>
              <a:off x="3416300" y="2762250"/>
              <a:ext cx="2400300" cy="769441"/>
            </a:xfrm>
            <a:prstGeom prst="rect">
              <a:avLst/>
            </a:prstGeom>
            <a:noFill/>
          </p:spPr>
          <p:txBody>
            <a:bodyPr wrap="square" rtlCol="0">
              <a:spAutoFit/>
            </a:bodyPr>
            <a:lstStyle/>
            <a:p>
              <a:r>
                <a:rPr lang="zh-CN" altLang="en-US" sz="4400" b="0" dirty="0">
                  <a:solidFill>
                    <a:srgbClr val="FF0000"/>
                  </a:solidFill>
                  <a:latin typeface="华文琥珀" pitchFamily="2" charset="-122"/>
                  <a:ea typeface="华文琥珀" pitchFamily="2" charset="-122"/>
                </a:rPr>
                <a:t>问题？</a:t>
              </a:r>
              <a:endParaRPr lang="zh-CN" altLang="en-US" sz="4400" b="0" dirty="0">
                <a:solidFill>
                  <a:srgbClr val="FFFFFF"/>
                </a:solidFill>
                <a:latin typeface="华文琥珀" pitchFamily="2" charset="-122"/>
                <a:ea typeface="华文琥珀" pitchFamily="2" charset="-122"/>
              </a:endParaRPr>
            </a:p>
          </p:txBody>
        </p:sp>
      </p:grpSp>
    </p:spTree>
    <p:extLst>
      <p:ext uri="{BB962C8B-B14F-4D97-AF65-F5344CB8AC3E}">
        <p14:creationId xmlns:p14="http://schemas.microsoft.com/office/powerpoint/2010/main" val="393742542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626A550B-6FD8-4857-9B44-9E326B263344}" type="slidenum">
              <a:rPr lang="zh-CN" altLang="en-US" b="1">
                <a:solidFill>
                  <a:srgbClr val="66CCFF"/>
                </a:solidFill>
              </a:rPr>
              <a:pPr>
                <a:defRPr/>
              </a:pPr>
              <a:t>37</a:t>
            </a:fld>
            <a:r>
              <a:rPr lang="en-US" altLang="zh-CN" b="1"/>
              <a:t> </a:t>
            </a:r>
            <a:r>
              <a:rPr lang="zh-CN" altLang="en-US"/>
              <a:t>页</a:t>
            </a:r>
            <a:endParaRPr lang="zh-CN" altLang="en-US" sz="1800">
              <a:latin typeface="Arial" charset="0"/>
            </a:endParaRPr>
          </a:p>
        </p:txBody>
      </p:sp>
      <p:sp>
        <p:nvSpPr>
          <p:cNvPr id="1111043" name="Rectangle 3"/>
          <p:cNvSpPr>
            <a:spLocks noGrp="1" noChangeArrowheads="1"/>
          </p:cNvSpPr>
          <p:nvPr>
            <p:ph type="body" sz="half" idx="1"/>
          </p:nvPr>
        </p:nvSpPr>
        <p:spPr>
          <a:xfrm>
            <a:off x="228600" y="908050"/>
            <a:ext cx="8709025" cy="5491163"/>
          </a:xfrm>
        </p:spPr>
        <p:txBody>
          <a:bodyPr/>
          <a:lstStyle/>
          <a:p>
            <a:pPr marL="363538" indent="-363538" eaLnBrk="1" hangingPunct="1"/>
            <a:r>
              <a:rPr lang="en-US" altLang="zh-CN" sz="2800" dirty="0">
                <a:solidFill>
                  <a:schemeClr val="tx1"/>
                </a:solidFill>
                <a:latin typeface="+mn-ea"/>
              </a:rPr>
              <a:t>ADT</a:t>
            </a:r>
            <a:r>
              <a:rPr lang="zh-CN" altLang="en-US" sz="2800" dirty="0">
                <a:solidFill>
                  <a:schemeClr val="tx1"/>
                </a:solidFill>
                <a:latin typeface="+mn-ea"/>
              </a:rPr>
              <a:t>是对数据结构的一种更准确的</a:t>
            </a:r>
            <a:r>
              <a:rPr lang="zh-CN" altLang="en-US" sz="2800" dirty="0">
                <a:solidFill>
                  <a:srgbClr val="00FFFF"/>
                </a:solidFill>
                <a:latin typeface="+mn-ea"/>
              </a:rPr>
              <a:t>抽象描述</a:t>
            </a:r>
            <a:r>
              <a:rPr lang="zh-CN" altLang="en-US" sz="2800" dirty="0">
                <a:solidFill>
                  <a:schemeClr val="tx1"/>
                </a:solidFill>
                <a:latin typeface="+mn-ea"/>
              </a:rPr>
              <a:t>，它忽略了数据结构的具体实现步骤，将更多的注意力放在</a:t>
            </a:r>
            <a:r>
              <a:rPr lang="zh-CN" altLang="en-US" sz="2800" dirty="0">
                <a:solidFill>
                  <a:srgbClr val="00FFFF"/>
                </a:solidFill>
                <a:latin typeface="+mn-ea"/>
              </a:rPr>
              <a:t>逻辑结构</a:t>
            </a:r>
            <a:r>
              <a:rPr lang="zh-CN" altLang="en-US" sz="2800" dirty="0">
                <a:solidFill>
                  <a:schemeClr val="tx1"/>
                </a:solidFill>
                <a:latin typeface="+mn-ea"/>
              </a:rPr>
              <a:t>及</a:t>
            </a:r>
            <a:r>
              <a:rPr lang="zh-CN" altLang="en-US" sz="2800" dirty="0">
                <a:solidFill>
                  <a:srgbClr val="00FFFF"/>
                </a:solidFill>
                <a:latin typeface="+mn-ea"/>
              </a:rPr>
              <a:t>基于逻辑结构</a:t>
            </a:r>
            <a:r>
              <a:rPr lang="zh-CN" altLang="en-US" sz="2800" dirty="0">
                <a:solidFill>
                  <a:schemeClr val="tx1"/>
                </a:solidFill>
                <a:latin typeface="+mn-ea"/>
              </a:rPr>
              <a:t>的</a:t>
            </a:r>
            <a:r>
              <a:rPr lang="zh-CN" altLang="en-US" sz="2800" dirty="0">
                <a:solidFill>
                  <a:srgbClr val="00FFFF"/>
                </a:solidFill>
                <a:latin typeface="+mn-ea"/>
              </a:rPr>
              <a:t>基本操作</a:t>
            </a:r>
            <a:r>
              <a:rPr lang="zh-CN" altLang="en-US" sz="2800" dirty="0">
                <a:solidFill>
                  <a:schemeClr val="tx1"/>
                </a:solidFill>
                <a:latin typeface="+mn-ea"/>
              </a:rPr>
              <a:t>上，通过基本操作描述数据的</a:t>
            </a:r>
            <a:r>
              <a:rPr lang="zh-CN" altLang="en-US" sz="2800" dirty="0">
                <a:solidFill>
                  <a:srgbClr val="00FFFF"/>
                </a:solidFill>
                <a:latin typeface="+mn-ea"/>
              </a:rPr>
              <a:t>逻辑关系</a:t>
            </a:r>
            <a:r>
              <a:rPr lang="zh-CN" altLang="en-US" sz="2800" dirty="0">
                <a:solidFill>
                  <a:schemeClr val="tx1"/>
                </a:solidFill>
                <a:latin typeface="+mn-ea"/>
              </a:rPr>
              <a:t>。</a:t>
            </a:r>
            <a:r>
              <a:rPr lang="zh-CN" altLang="en-US" sz="2800" dirty="0">
                <a:solidFill>
                  <a:srgbClr val="00FF00"/>
                </a:solidFill>
                <a:latin typeface="+mn-ea"/>
              </a:rPr>
              <a:t>不涉及到计算机具体实现方法，</a:t>
            </a:r>
            <a:r>
              <a:rPr lang="zh-CN" altLang="en-US" sz="2800" dirty="0">
                <a:solidFill>
                  <a:schemeClr val="tx1"/>
                </a:solidFill>
                <a:latin typeface="+mn-ea"/>
              </a:rPr>
              <a:t>从而隐藏操作和存储结构的具体实现细节。</a:t>
            </a:r>
            <a:endParaRPr lang="en-US" altLang="zh-CN" sz="2800" dirty="0">
              <a:solidFill>
                <a:schemeClr val="tx1"/>
              </a:solidFill>
              <a:latin typeface="+mn-ea"/>
            </a:endParaRPr>
          </a:p>
          <a:p>
            <a:pPr marL="363538" indent="-363538" eaLnBrk="1" hangingPunct="1"/>
            <a:endParaRPr lang="zh-CN" altLang="en-US" sz="1600" dirty="0">
              <a:solidFill>
                <a:schemeClr val="tx1"/>
              </a:solidFill>
              <a:latin typeface="+mn-ea"/>
            </a:endParaRPr>
          </a:p>
          <a:p>
            <a:pPr marL="363538" indent="-363538" eaLnBrk="1" hangingPunct="1"/>
            <a:r>
              <a:rPr lang="zh-CN" altLang="en-US" sz="3200" dirty="0">
                <a:solidFill>
                  <a:schemeClr val="tx1"/>
                </a:solidFill>
                <a:latin typeface="+mn-ea"/>
              </a:rPr>
              <a:t>抽象数据类型由</a:t>
            </a:r>
          </a:p>
          <a:p>
            <a:pPr marL="363538" indent="-363538" eaLnBrk="1" hangingPunct="1">
              <a:buFont typeface="Wingdings" pitchFamily="2" charset="2"/>
              <a:buNone/>
            </a:pPr>
            <a:r>
              <a:rPr lang="zh-CN" altLang="en-US" sz="3200" dirty="0">
                <a:solidFill>
                  <a:schemeClr val="tx1"/>
                </a:solidFill>
                <a:latin typeface="+mn-ea"/>
              </a:rPr>
              <a:t>      </a:t>
            </a:r>
            <a:r>
              <a:rPr lang="en-US" altLang="zh-CN" sz="3200" dirty="0">
                <a:solidFill>
                  <a:schemeClr val="tx1"/>
                </a:solidFill>
                <a:latin typeface="+mn-ea"/>
              </a:rPr>
              <a:t>&lt;</a:t>
            </a:r>
            <a:r>
              <a:rPr lang="zh-CN" altLang="en-US" sz="3200" dirty="0">
                <a:latin typeface="+mn-ea"/>
              </a:rPr>
              <a:t>数据对象，数据关系，数据操作</a:t>
            </a:r>
            <a:r>
              <a:rPr lang="en-US" altLang="zh-CN" sz="3200" dirty="0">
                <a:solidFill>
                  <a:schemeClr val="tx1"/>
                </a:solidFill>
                <a:latin typeface="+mn-ea"/>
              </a:rPr>
              <a:t>&gt;</a:t>
            </a:r>
          </a:p>
          <a:p>
            <a:pPr marL="363538" indent="-363538" eaLnBrk="1" hangingPunct="1">
              <a:buFont typeface="Wingdings" pitchFamily="2" charset="2"/>
              <a:buNone/>
            </a:pPr>
            <a:r>
              <a:rPr lang="en-US" altLang="zh-CN" sz="3200" dirty="0">
                <a:solidFill>
                  <a:schemeClr val="tx1"/>
                </a:solidFill>
                <a:latin typeface="+mn-ea"/>
              </a:rPr>
              <a:t>	</a:t>
            </a:r>
            <a:r>
              <a:rPr lang="zh-CN" altLang="en-US" sz="3200" dirty="0">
                <a:solidFill>
                  <a:schemeClr val="tx1"/>
                </a:solidFill>
                <a:latin typeface="+mn-ea"/>
              </a:rPr>
              <a:t>三个不可分割的部分组成的三元组：</a:t>
            </a:r>
          </a:p>
          <a:p>
            <a:pPr marL="898525" lvl="1" indent="-355600" eaLnBrk="1" hangingPunct="1"/>
            <a:r>
              <a:rPr lang="zh-CN" altLang="en-US" dirty="0">
                <a:solidFill>
                  <a:srgbClr val="FFFF00"/>
                </a:solidFill>
                <a:latin typeface="+mn-ea"/>
              </a:rPr>
              <a:t>数据对象</a:t>
            </a:r>
            <a:r>
              <a:rPr lang="en-US" altLang="zh-CN" dirty="0">
                <a:solidFill>
                  <a:srgbClr val="FFFF00"/>
                </a:solidFill>
                <a:latin typeface="+mn-ea"/>
              </a:rPr>
              <a:t>D</a:t>
            </a:r>
          </a:p>
          <a:p>
            <a:pPr marL="898525" lvl="1" indent="-355600" eaLnBrk="1" hangingPunct="1"/>
            <a:r>
              <a:rPr lang="zh-CN" altLang="en-US" dirty="0">
                <a:solidFill>
                  <a:srgbClr val="FFFF00"/>
                </a:solidFill>
                <a:latin typeface="+mn-ea"/>
              </a:rPr>
              <a:t>数据关系</a:t>
            </a:r>
            <a:r>
              <a:rPr lang="en-US" altLang="zh-CN" dirty="0">
                <a:solidFill>
                  <a:srgbClr val="FFFF00"/>
                </a:solidFill>
                <a:latin typeface="+mn-ea"/>
              </a:rPr>
              <a:t>S</a:t>
            </a:r>
          </a:p>
          <a:p>
            <a:pPr marL="898525" lvl="1" indent="-355600" eaLnBrk="1" hangingPunct="1"/>
            <a:r>
              <a:rPr lang="zh-CN" altLang="en-US" dirty="0">
                <a:solidFill>
                  <a:srgbClr val="FFFF00"/>
                </a:solidFill>
                <a:latin typeface="+mn-ea"/>
              </a:rPr>
              <a:t>数据操作</a:t>
            </a:r>
            <a:r>
              <a:rPr lang="en-US" altLang="zh-CN" dirty="0">
                <a:solidFill>
                  <a:srgbClr val="FFFF00"/>
                </a:solidFill>
                <a:latin typeface="+mn-ea"/>
              </a:rPr>
              <a:t>P</a:t>
            </a:r>
            <a:endParaRPr lang="zh-CN" altLang="en-US" dirty="0">
              <a:solidFill>
                <a:srgbClr val="FFFF00"/>
              </a:solidFill>
              <a:latin typeface="+mn-ea"/>
            </a:endParaRPr>
          </a:p>
        </p:txBody>
      </p:sp>
      <p:sp>
        <p:nvSpPr>
          <p:cNvPr id="3" name="标题 2">
            <a:extLst>
              <a:ext uri="{FF2B5EF4-FFF2-40B4-BE49-F238E27FC236}">
                <a16:creationId xmlns:a16="http://schemas.microsoft.com/office/drawing/2014/main" id="{2D369E67-FE99-4C54-AE87-68F8068366D4}"/>
              </a:ext>
            </a:extLst>
          </p:cNvPr>
          <p:cNvSpPr>
            <a:spLocks noGrp="1"/>
          </p:cNvSpPr>
          <p:nvPr>
            <p:ph type="title"/>
          </p:nvPr>
        </p:nvSpPr>
        <p:spPr/>
        <p:txBody>
          <a:bodyPr/>
          <a:lstStyle/>
          <a:p>
            <a:r>
              <a:rPr lang="en-US" altLang="zh-CN" i="0" dirty="0">
                <a:solidFill>
                  <a:srgbClr val="FFFF00"/>
                </a:solidFill>
              </a:rPr>
              <a:t>1.2 </a:t>
            </a:r>
            <a:r>
              <a:rPr lang="zh-CN" altLang="en-US" i="0" dirty="0">
                <a:solidFill>
                  <a:srgbClr val="FFFF00"/>
                </a:solidFill>
              </a:rPr>
              <a:t>抽象数据类型</a:t>
            </a:r>
            <a:endParaRPr lang="zh-CN" altLang="en-US" dirty="0"/>
          </a:p>
        </p:txBody>
      </p:sp>
    </p:spTree>
    <p:extLst>
      <p:ext uri="{BB962C8B-B14F-4D97-AF65-F5344CB8AC3E}">
        <p14:creationId xmlns:p14="http://schemas.microsoft.com/office/powerpoint/2010/main" val="30984686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110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104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a:xfrm>
            <a:off x="228600" y="683695"/>
            <a:ext cx="8648700" cy="5010150"/>
          </a:xfrm>
        </p:spPr>
        <p:txBody>
          <a:bodyPr/>
          <a:lstStyle/>
          <a:p>
            <a:pPr>
              <a:buNone/>
            </a:pPr>
            <a:r>
              <a:rPr lang="zh-CN" altLang="en-US" sz="3200" kern="1200" dirty="0">
                <a:solidFill>
                  <a:schemeClr val="tx1"/>
                </a:solidFill>
                <a:latin typeface="+mn-ea"/>
                <a:cs typeface="+mj-cs"/>
              </a:rPr>
              <a:t>例如，抽象数据类型“</a:t>
            </a:r>
            <a:r>
              <a:rPr lang="zh-CN" altLang="en-US" sz="3200" kern="1200" dirty="0">
                <a:latin typeface="+mn-ea"/>
                <a:cs typeface="+mj-cs"/>
              </a:rPr>
              <a:t>复数</a:t>
            </a:r>
            <a:r>
              <a:rPr lang="zh-CN" altLang="en-US" sz="3200" kern="1200" dirty="0">
                <a:solidFill>
                  <a:schemeClr val="tx1"/>
                </a:solidFill>
                <a:latin typeface="+mn-ea"/>
                <a:cs typeface="+mj-cs"/>
              </a:rPr>
              <a:t>”的定义</a:t>
            </a:r>
            <a:r>
              <a:rPr lang="zh-CN" altLang="en-US" dirty="0">
                <a:solidFill>
                  <a:schemeClr val="tx1"/>
                </a:solidFill>
              </a:rPr>
              <a:t>：</a:t>
            </a:r>
          </a:p>
          <a:p>
            <a:endParaRPr lang="en-US" altLang="zh-CN" dirty="0"/>
          </a:p>
        </p:txBody>
      </p:sp>
      <p:sp>
        <p:nvSpPr>
          <p:cNvPr id="129028" name="Rectangle 4"/>
          <p:cNvSpPr>
            <a:spLocks noChangeArrowheads="1"/>
          </p:cNvSpPr>
          <p:nvPr/>
        </p:nvSpPr>
        <p:spPr bwMode="auto">
          <a:xfrm>
            <a:off x="539750" y="1464745"/>
            <a:ext cx="8243888" cy="5435334"/>
          </a:xfrm>
          <a:prstGeom prst="rect">
            <a:avLst/>
          </a:prstGeom>
          <a:noFill/>
          <a:ln w="12700" cap="sq">
            <a:noFill/>
            <a:miter lim="800000"/>
            <a:headEnd/>
            <a:tailEnd/>
          </a:ln>
          <a:effectLst/>
        </p:spPr>
        <p:txBody>
          <a:bodyPr>
            <a:spAutoFit/>
          </a:bodyPr>
          <a:lstStyle/>
          <a:p>
            <a:pPr algn="l">
              <a:spcBef>
                <a:spcPct val="0"/>
              </a:spcBef>
            </a:pPr>
            <a:r>
              <a:rPr lang="en-US" altLang="zh-CN" sz="2800" b="0" dirty="0">
                <a:solidFill>
                  <a:srgbClr val="FFFFFF"/>
                </a:solidFill>
                <a:latin typeface="Arial"/>
                <a:ea typeface="宋体" pitchFamily="2" charset="-122"/>
              </a:rPr>
              <a:t>ADT </a:t>
            </a:r>
            <a:r>
              <a:rPr lang="en-US" altLang="zh-CN" sz="2800" b="0" dirty="0">
                <a:solidFill>
                  <a:srgbClr val="FFFF00"/>
                </a:solidFill>
                <a:latin typeface="Arial"/>
                <a:ea typeface="宋体" pitchFamily="2" charset="-122"/>
              </a:rPr>
              <a:t>Complex</a:t>
            </a:r>
            <a:r>
              <a:rPr lang="en-US" altLang="zh-CN" sz="2800" b="0" dirty="0">
                <a:solidFill>
                  <a:srgbClr val="FFFFFF"/>
                </a:solidFill>
                <a:latin typeface="Arial"/>
                <a:ea typeface="宋体" pitchFamily="2" charset="-122"/>
              </a:rPr>
              <a:t> {</a:t>
            </a:r>
          </a:p>
          <a:p>
            <a:pPr algn="l">
              <a:spcBef>
                <a:spcPct val="0"/>
              </a:spcBef>
            </a:pPr>
            <a:r>
              <a:rPr lang="en-US" altLang="zh-CN" sz="2800" b="0" dirty="0">
                <a:solidFill>
                  <a:srgbClr val="FFFFFF"/>
                </a:solidFill>
                <a:latin typeface="Arial"/>
                <a:ea typeface="宋体" pitchFamily="2" charset="-122"/>
              </a:rPr>
              <a:t>    </a:t>
            </a:r>
            <a:r>
              <a:rPr lang="zh-CN" altLang="en-US" sz="2800" dirty="0">
                <a:solidFill>
                  <a:srgbClr val="00FFFF"/>
                </a:solidFill>
                <a:latin typeface="Arial"/>
                <a:ea typeface="宋体" pitchFamily="2" charset="-122"/>
              </a:rPr>
              <a:t>数据对象</a:t>
            </a:r>
            <a:r>
              <a:rPr lang="en-US" altLang="zh-CN" sz="2800" b="0" dirty="0">
                <a:solidFill>
                  <a:srgbClr val="FFFFFF"/>
                </a:solidFill>
                <a:latin typeface="Arial"/>
                <a:ea typeface="宋体" pitchFamily="2" charset="-122"/>
              </a:rPr>
              <a:t>: D</a:t>
            </a:r>
            <a:r>
              <a:rPr lang="zh-CN" altLang="en-US" sz="2800" b="0" dirty="0">
                <a:solidFill>
                  <a:srgbClr val="FFFFFF"/>
                </a:solidFill>
                <a:latin typeface="Arial"/>
                <a:ea typeface="宋体" pitchFamily="2" charset="-122"/>
              </a:rPr>
              <a:t>＝</a:t>
            </a:r>
            <a:r>
              <a:rPr lang="en-US" altLang="zh-CN" sz="2800" b="0" dirty="0">
                <a:solidFill>
                  <a:srgbClr val="FFFFFF"/>
                </a:solidFill>
                <a:latin typeface="Arial"/>
                <a:ea typeface="宋体" pitchFamily="2" charset="-122"/>
              </a:rPr>
              <a:t>{e1,e2</a:t>
            </a:r>
            <a:r>
              <a:rPr lang="zh-CN" altLang="en-US" sz="2800" b="0" dirty="0">
                <a:solidFill>
                  <a:srgbClr val="FFFFFF"/>
                </a:solidFill>
                <a:latin typeface="Arial"/>
                <a:ea typeface="宋体" pitchFamily="2" charset="-122"/>
              </a:rPr>
              <a:t>｜</a:t>
            </a:r>
            <a:r>
              <a:rPr lang="en-US" altLang="zh-CN" sz="2800" b="0" dirty="0">
                <a:solidFill>
                  <a:srgbClr val="FFFFFF"/>
                </a:solidFill>
                <a:latin typeface="Arial"/>
                <a:ea typeface="宋体" pitchFamily="2" charset="-122"/>
              </a:rPr>
              <a:t>e1,e2∈RealSet  }</a:t>
            </a:r>
          </a:p>
          <a:p>
            <a:pPr algn="l"/>
            <a:r>
              <a:rPr lang="en-US" altLang="zh-CN" sz="2800" b="0" dirty="0">
                <a:solidFill>
                  <a:srgbClr val="FFFFFF"/>
                </a:solidFill>
                <a:latin typeface="Arial"/>
                <a:ea typeface="宋体" pitchFamily="2" charset="-122"/>
              </a:rPr>
              <a:t>    </a:t>
            </a:r>
            <a:r>
              <a:rPr lang="en-US" altLang="en-US" sz="2800" dirty="0" err="1">
                <a:solidFill>
                  <a:srgbClr val="00FFFF"/>
                </a:solidFill>
                <a:latin typeface="Arial"/>
                <a:ea typeface="宋体" pitchFamily="2" charset="-122"/>
              </a:rPr>
              <a:t>数据关系</a:t>
            </a:r>
            <a:r>
              <a:rPr lang="en-US" altLang="zh-CN" sz="2800" b="0" dirty="0">
                <a:solidFill>
                  <a:srgbClr val="FFFFFF"/>
                </a:solidFill>
                <a:latin typeface="Arial"/>
                <a:ea typeface="宋体" pitchFamily="2" charset="-122"/>
              </a:rPr>
              <a:t>: R1</a:t>
            </a:r>
            <a:r>
              <a:rPr lang="zh-CN" altLang="en-US" sz="2800" b="0" dirty="0">
                <a:solidFill>
                  <a:srgbClr val="FFFFFF"/>
                </a:solidFill>
                <a:latin typeface="Arial"/>
                <a:ea typeface="宋体" pitchFamily="2" charset="-122"/>
              </a:rPr>
              <a:t>＝</a:t>
            </a:r>
            <a:r>
              <a:rPr lang="en-US" altLang="zh-CN" sz="2800" b="0" dirty="0">
                <a:solidFill>
                  <a:srgbClr val="FFFFFF"/>
                </a:solidFill>
                <a:latin typeface="Arial"/>
                <a:ea typeface="宋体" pitchFamily="2" charset="-122"/>
              </a:rPr>
              <a:t>{&lt;e1,e2&gt; | e1</a:t>
            </a:r>
            <a:r>
              <a:rPr lang="zh-CN" altLang="en-US" sz="2800" b="0" dirty="0">
                <a:solidFill>
                  <a:srgbClr val="FFFFFF"/>
                </a:solidFill>
                <a:latin typeface="Arial"/>
                <a:ea typeface="宋体" pitchFamily="2" charset="-122"/>
              </a:rPr>
              <a:t>是复数的实数部分 ，</a:t>
            </a:r>
            <a:r>
              <a:rPr lang="en-US" altLang="zh-CN" sz="2800" b="0" dirty="0">
                <a:solidFill>
                  <a:srgbClr val="FFFFFF"/>
                </a:solidFill>
                <a:latin typeface="Arial"/>
                <a:ea typeface="宋体" pitchFamily="2" charset="-122"/>
              </a:rPr>
              <a:t>e2 </a:t>
            </a:r>
            <a:r>
              <a:rPr lang="zh-CN" altLang="en-US" sz="2800" b="0" dirty="0">
                <a:solidFill>
                  <a:srgbClr val="FFFFFF"/>
                </a:solidFill>
                <a:latin typeface="Arial"/>
                <a:ea typeface="宋体" pitchFamily="2" charset="-122"/>
              </a:rPr>
              <a:t>是复数的虚数部分 </a:t>
            </a:r>
            <a:r>
              <a:rPr lang="en-US" altLang="zh-CN" sz="2800" b="0" dirty="0">
                <a:solidFill>
                  <a:srgbClr val="FFFFFF"/>
                </a:solidFill>
                <a:latin typeface="Arial"/>
                <a:ea typeface="宋体" pitchFamily="2" charset="-122"/>
              </a:rPr>
              <a:t>}</a:t>
            </a:r>
          </a:p>
          <a:p>
            <a:pPr algn="l"/>
            <a:r>
              <a:rPr lang="en-US" altLang="zh-CN" sz="2800" b="0" dirty="0">
                <a:solidFill>
                  <a:srgbClr val="FFFFFF"/>
                </a:solidFill>
                <a:latin typeface="Arial"/>
                <a:ea typeface="宋体" pitchFamily="2" charset="-122"/>
              </a:rPr>
              <a:t>    </a:t>
            </a:r>
            <a:r>
              <a:rPr lang="zh-CN" altLang="en-US" sz="2800" dirty="0">
                <a:solidFill>
                  <a:srgbClr val="00FFFF"/>
                </a:solidFill>
                <a:latin typeface="Arial"/>
                <a:ea typeface="宋体" pitchFamily="2" charset="-122"/>
              </a:rPr>
              <a:t>基本操作</a:t>
            </a:r>
            <a:r>
              <a:rPr lang="zh-CN" altLang="en-US" sz="2800" b="0" dirty="0">
                <a:solidFill>
                  <a:srgbClr val="FFFFFF"/>
                </a:solidFill>
                <a:latin typeface="Arial"/>
                <a:ea typeface="宋体" pitchFamily="2" charset="-122"/>
              </a:rPr>
              <a:t>：</a:t>
            </a:r>
          </a:p>
          <a:p>
            <a:pPr algn="l"/>
            <a:r>
              <a:rPr lang="en-US" altLang="zh-CN" sz="2800" b="0" dirty="0" err="1">
                <a:solidFill>
                  <a:srgbClr val="FFFFFF"/>
                </a:solidFill>
                <a:latin typeface="Arial"/>
                <a:ea typeface="宋体" pitchFamily="2" charset="-122"/>
              </a:rPr>
              <a:t>AssignComplex</a:t>
            </a:r>
            <a:r>
              <a:rPr lang="en-US" altLang="zh-CN" sz="2800" b="0" dirty="0">
                <a:solidFill>
                  <a:srgbClr val="FFFFFF"/>
                </a:solidFill>
                <a:latin typeface="Arial"/>
                <a:ea typeface="宋体" pitchFamily="2" charset="-122"/>
              </a:rPr>
              <a:t>( &amp;Z, v1, v2 )</a:t>
            </a:r>
          </a:p>
          <a:p>
            <a:pPr algn="l"/>
            <a:r>
              <a:rPr lang="en-US" altLang="zh-CN" sz="2800" b="0" dirty="0">
                <a:solidFill>
                  <a:srgbClr val="FFFFFF"/>
                </a:solidFill>
                <a:latin typeface="Arial"/>
                <a:ea typeface="宋体" pitchFamily="2" charset="-122"/>
              </a:rPr>
              <a:t>     </a:t>
            </a:r>
            <a:r>
              <a:rPr lang="zh-CN" altLang="en-US" sz="2800" b="0" dirty="0">
                <a:solidFill>
                  <a:srgbClr val="00FF00"/>
                </a:solidFill>
                <a:latin typeface="Arial"/>
                <a:ea typeface="宋体" pitchFamily="2" charset="-122"/>
              </a:rPr>
              <a:t>操作结果：构造复数 </a:t>
            </a:r>
            <a:r>
              <a:rPr lang="en-US" altLang="zh-CN" sz="2800" b="0" dirty="0">
                <a:solidFill>
                  <a:srgbClr val="00FF00"/>
                </a:solidFill>
                <a:latin typeface="Arial"/>
                <a:ea typeface="宋体" pitchFamily="2" charset="-122"/>
              </a:rPr>
              <a:t>Z</a:t>
            </a:r>
            <a:r>
              <a:rPr lang="zh-CN" altLang="en-US" sz="2800" b="0" dirty="0">
                <a:solidFill>
                  <a:srgbClr val="00FF00"/>
                </a:solidFill>
                <a:latin typeface="Arial"/>
                <a:ea typeface="宋体" pitchFamily="2" charset="-122"/>
              </a:rPr>
              <a:t>，其实部和虚部分别被赋以参数 </a:t>
            </a:r>
            <a:r>
              <a:rPr lang="en-US" altLang="zh-CN" sz="2800" b="0" dirty="0">
                <a:solidFill>
                  <a:srgbClr val="00FF00"/>
                </a:solidFill>
                <a:latin typeface="Arial"/>
                <a:ea typeface="宋体" pitchFamily="2" charset="-122"/>
              </a:rPr>
              <a:t>v1 </a:t>
            </a:r>
            <a:r>
              <a:rPr lang="zh-CN" altLang="en-US" sz="2800" b="0" dirty="0">
                <a:solidFill>
                  <a:srgbClr val="00FF00"/>
                </a:solidFill>
                <a:latin typeface="Arial"/>
                <a:ea typeface="宋体" pitchFamily="2" charset="-122"/>
              </a:rPr>
              <a:t>和 </a:t>
            </a:r>
            <a:r>
              <a:rPr lang="en-US" altLang="zh-CN" sz="2800" b="0" dirty="0">
                <a:solidFill>
                  <a:srgbClr val="00FF00"/>
                </a:solidFill>
                <a:latin typeface="Arial"/>
                <a:ea typeface="宋体" pitchFamily="2" charset="-122"/>
              </a:rPr>
              <a:t>v2 </a:t>
            </a:r>
            <a:r>
              <a:rPr lang="zh-CN" altLang="en-US" sz="2800" b="0" dirty="0">
                <a:solidFill>
                  <a:srgbClr val="00FF00"/>
                </a:solidFill>
                <a:latin typeface="Arial"/>
                <a:ea typeface="宋体" pitchFamily="2" charset="-122"/>
              </a:rPr>
              <a:t>的值</a:t>
            </a:r>
          </a:p>
          <a:p>
            <a:pPr algn="l"/>
            <a:r>
              <a:rPr lang="en-US" altLang="zh-CN" sz="2800" b="0" dirty="0" err="1">
                <a:solidFill>
                  <a:srgbClr val="FFFFFF"/>
                </a:solidFill>
                <a:latin typeface="Arial"/>
                <a:ea typeface="宋体" pitchFamily="2" charset="-122"/>
              </a:rPr>
              <a:t>DestroyComplex</a:t>
            </a:r>
            <a:r>
              <a:rPr lang="en-US" altLang="zh-CN" sz="2800" b="0" dirty="0">
                <a:solidFill>
                  <a:srgbClr val="FFFFFF"/>
                </a:solidFill>
                <a:latin typeface="Arial"/>
                <a:ea typeface="宋体" pitchFamily="2" charset="-122"/>
              </a:rPr>
              <a:t>( &amp;Z)  </a:t>
            </a:r>
          </a:p>
          <a:p>
            <a:pPr algn="l"/>
            <a:r>
              <a:rPr lang="zh-CN" altLang="en-US" dirty="0">
                <a:solidFill>
                  <a:srgbClr val="00FF00"/>
                </a:solidFill>
                <a:latin typeface="Arial"/>
              </a:rPr>
              <a:t>初始条件：复数已存在。</a:t>
            </a:r>
            <a:endParaRPr lang="en-US" altLang="zh-CN" sz="2800" b="0" dirty="0">
              <a:solidFill>
                <a:srgbClr val="FFFFFF"/>
              </a:solidFill>
              <a:latin typeface="Arial"/>
              <a:ea typeface="宋体" pitchFamily="2" charset="-122"/>
            </a:endParaRPr>
          </a:p>
          <a:p>
            <a:pPr algn="l"/>
            <a:r>
              <a:rPr lang="en-US" altLang="zh-CN" sz="2800" b="0" dirty="0">
                <a:solidFill>
                  <a:srgbClr val="FFFFFF"/>
                </a:solidFill>
                <a:latin typeface="Arial"/>
                <a:ea typeface="宋体" pitchFamily="2" charset="-122"/>
              </a:rPr>
              <a:t>    </a:t>
            </a:r>
            <a:r>
              <a:rPr lang="zh-CN" altLang="en-US" sz="2800" b="0" dirty="0">
                <a:solidFill>
                  <a:srgbClr val="00FF00"/>
                </a:solidFill>
                <a:latin typeface="Arial"/>
                <a:ea typeface="宋体" pitchFamily="2" charset="-122"/>
              </a:rPr>
              <a:t>操作结果：复数</a:t>
            </a:r>
            <a:r>
              <a:rPr lang="en-US" altLang="zh-CN" sz="2800" b="0" dirty="0">
                <a:solidFill>
                  <a:srgbClr val="00FF00"/>
                </a:solidFill>
                <a:latin typeface="Arial"/>
                <a:ea typeface="宋体" pitchFamily="2" charset="-122"/>
              </a:rPr>
              <a:t>Z</a:t>
            </a:r>
            <a:r>
              <a:rPr lang="zh-CN" altLang="en-US" sz="2800" b="0" dirty="0">
                <a:solidFill>
                  <a:srgbClr val="00FF00"/>
                </a:solidFill>
                <a:latin typeface="Arial"/>
                <a:ea typeface="宋体" pitchFamily="2" charset="-122"/>
              </a:rPr>
              <a:t>被销毁。</a:t>
            </a:r>
          </a:p>
        </p:txBody>
      </p:sp>
      <p:sp>
        <p:nvSpPr>
          <p:cNvPr id="3" name="标题 2">
            <a:extLst>
              <a:ext uri="{FF2B5EF4-FFF2-40B4-BE49-F238E27FC236}">
                <a16:creationId xmlns:a16="http://schemas.microsoft.com/office/drawing/2014/main" id="{074FC639-3C39-407F-8771-8D8AFF82C581}"/>
              </a:ext>
            </a:extLst>
          </p:cNvPr>
          <p:cNvSpPr>
            <a:spLocks noGrp="1"/>
          </p:cNvSpPr>
          <p:nvPr>
            <p:ph type="title"/>
          </p:nvPr>
        </p:nvSpPr>
        <p:spPr/>
        <p:txBody>
          <a:bodyPr/>
          <a:lstStyle/>
          <a:p>
            <a:r>
              <a:rPr lang="en-US" altLang="zh-CN" i="0" dirty="0">
                <a:solidFill>
                  <a:srgbClr val="FFFF00"/>
                </a:solidFill>
              </a:rPr>
              <a:t>1.2 </a:t>
            </a:r>
            <a:r>
              <a:rPr lang="zh-CN" altLang="en-US" i="0" dirty="0">
                <a:solidFill>
                  <a:srgbClr val="FFFF00"/>
                </a:solidFill>
              </a:rPr>
              <a:t>抽象数据类型</a:t>
            </a:r>
            <a:endParaRPr lang="zh-CN" altLang="en-US" dirty="0"/>
          </a:p>
        </p:txBody>
      </p:sp>
    </p:spTree>
    <p:extLst>
      <p:ext uri="{BB962C8B-B14F-4D97-AF65-F5344CB8AC3E}">
        <p14:creationId xmlns:p14="http://schemas.microsoft.com/office/powerpoint/2010/main" val="2689135056"/>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9541A2F8-375C-40B0-9D74-9689AEBCA3DE}"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39</a:t>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57348" name="Rectangle 3"/>
          <p:cNvSpPr>
            <a:spLocks noGrp="1" noChangeArrowheads="1"/>
          </p:cNvSpPr>
          <p:nvPr>
            <p:ph type="body" sz="half" idx="1"/>
          </p:nvPr>
        </p:nvSpPr>
        <p:spPr>
          <a:xfrm>
            <a:off x="161925" y="773113"/>
            <a:ext cx="8709025" cy="5859462"/>
          </a:xfrm>
        </p:spPr>
        <p:txBody>
          <a:bodyPr/>
          <a:lstStyle/>
          <a:p>
            <a:pPr eaLnBrk="1" hangingPunct="1">
              <a:lnSpc>
                <a:spcPts val="4300"/>
              </a:lnSpc>
              <a:spcBef>
                <a:spcPts val="600"/>
              </a:spcBef>
            </a:pPr>
            <a:r>
              <a:rPr lang="en-US" altLang="zh-CN" dirty="0"/>
              <a:t>ADT</a:t>
            </a:r>
            <a:r>
              <a:rPr lang="zh-CN" altLang="en-US" dirty="0"/>
              <a:t>的三个特征</a:t>
            </a:r>
            <a:endParaRPr lang="en-US" altLang="zh-CN" dirty="0"/>
          </a:p>
          <a:p>
            <a:pPr eaLnBrk="1" hangingPunct="1">
              <a:lnSpc>
                <a:spcPts val="4300"/>
              </a:lnSpc>
              <a:spcBef>
                <a:spcPts val="600"/>
              </a:spcBef>
              <a:buFont typeface="Wingdings" panose="05000000000000000000" pitchFamily="2" charset="2"/>
              <a:buNone/>
            </a:pPr>
            <a:r>
              <a:rPr lang="en-US" altLang="zh-CN" sz="3200" dirty="0">
                <a:solidFill>
                  <a:schemeClr val="tx1"/>
                </a:solidFill>
              </a:rPr>
              <a:t>	ADT</a:t>
            </a:r>
            <a:r>
              <a:rPr lang="zh-CN" altLang="en-US" sz="3200" dirty="0">
                <a:solidFill>
                  <a:schemeClr val="tx1"/>
                </a:solidFill>
              </a:rPr>
              <a:t>构成现代程序设计的基础，它使程序易于编写、易于测试、易于修改。</a:t>
            </a:r>
          </a:p>
          <a:p>
            <a:pPr eaLnBrk="1" hangingPunct="1">
              <a:lnSpc>
                <a:spcPts val="4300"/>
              </a:lnSpc>
              <a:spcBef>
                <a:spcPts val="600"/>
              </a:spcBef>
            </a:pPr>
            <a:r>
              <a:rPr lang="zh-CN" altLang="en-US" sz="3200" dirty="0"/>
              <a:t>信息隐藏</a:t>
            </a:r>
            <a:r>
              <a:rPr lang="zh-CN" altLang="en-US" sz="3200" dirty="0">
                <a:solidFill>
                  <a:schemeClr val="tx1"/>
                </a:solidFill>
              </a:rPr>
              <a:t>：把所有数据和操作分为公有和私有，可减少接口复杂性，从而减少出错机会。</a:t>
            </a:r>
            <a:endParaRPr lang="en-US" altLang="zh-CN" sz="3200" dirty="0">
              <a:solidFill>
                <a:schemeClr val="tx1"/>
              </a:solidFill>
            </a:endParaRPr>
          </a:p>
          <a:p>
            <a:pPr eaLnBrk="1" hangingPunct="1">
              <a:lnSpc>
                <a:spcPts val="4300"/>
              </a:lnSpc>
              <a:spcBef>
                <a:spcPts val="600"/>
              </a:spcBef>
            </a:pPr>
            <a:r>
              <a:rPr lang="zh-CN" altLang="en-US" sz="3200" dirty="0"/>
              <a:t>数据封装</a:t>
            </a:r>
            <a:r>
              <a:rPr lang="zh-CN" altLang="en-US" sz="3200" dirty="0">
                <a:solidFill>
                  <a:schemeClr val="tx1"/>
                </a:solidFill>
              </a:rPr>
              <a:t>：把数据和操作封装在一起，从语义上更加完整。</a:t>
            </a:r>
          </a:p>
          <a:p>
            <a:pPr eaLnBrk="1" hangingPunct="1">
              <a:lnSpc>
                <a:spcPts val="4300"/>
              </a:lnSpc>
              <a:spcBef>
                <a:spcPts val="600"/>
              </a:spcBef>
            </a:pPr>
            <a:r>
              <a:rPr lang="zh-CN" altLang="en-US" sz="3200" dirty="0"/>
              <a:t>使用与实现相分离</a:t>
            </a:r>
            <a:r>
              <a:rPr lang="zh-CN" altLang="en-US" sz="3200" dirty="0">
                <a:solidFill>
                  <a:schemeClr val="tx1"/>
                </a:solidFill>
              </a:rPr>
              <a:t>：使用者只能通过接口上的操作来访问数据，可以通过内部调整，修改数据结构，使得修改局部化，提高系统灵活性。</a:t>
            </a:r>
            <a:endParaRPr lang="en-US" altLang="zh-CN" sz="3200" dirty="0">
              <a:solidFill>
                <a:schemeClr val="tx1"/>
              </a:solidFill>
            </a:endParaRPr>
          </a:p>
        </p:txBody>
      </p:sp>
      <p:sp>
        <p:nvSpPr>
          <p:cNvPr id="3" name="标题 2">
            <a:extLst>
              <a:ext uri="{FF2B5EF4-FFF2-40B4-BE49-F238E27FC236}">
                <a16:creationId xmlns:a16="http://schemas.microsoft.com/office/drawing/2014/main" id="{F8E530EF-50CD-4331-A588-A93B45A3A41A}"/>
              </a:ext>
            </a:extLst>
          </p:cNvPr>
          <p:cNvSpPr>
            <a:spLocks noGrp="1"/>
          </p:cNvSpPr>
          <p:nvPr>
            <p:ph type="title"/>
          </p:nvPr>
        </p:nvSpPr>
        <p:spPr/>
        <p:txBody>
          <a:bodyPr/>
          <a:lstStyle/>
          <a:p>
            <a:r>
              <a:rPr lang="en-US" altLang="zh-CN" i="0" dirty="0">
                <a:solidFill>
                  <a:srgbClr val="FFFF00"/>
                </a:solidFill>
              </a:rPr>
              <a:t>1.2 </a:t>
            </a:r>
            <a:r>
              <a:rPr lang="zh-CN" altLang="en-US" i="0" dirty="0">
                <a:solidFill>
                  <a:srgbClr val="FFFF00"/>
                </a:solidFill>
              </a:rPr>
              <a:t>抽象数据类型</a:t>
            </a:r>
            <a:endParaRPr lang="zh-CN" altLang="en-US" dirty="0"/>
          </a:p>
        </p:txBody>
      </p:sp>
    </p:spTree>
    <p:extLst>
      <p:ext uri="{BB962C8B-B14F-4D97-AF65-F5344CB8AC3E}">
        <p14:creationId xmlns:p14="http://schemas.microsoft.com/office/powerpoint/2010/main" val="3170479916"/>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599" y="1290616"/>
            <a:ext cx="8798896" cy="1710189"/>
          </a:xfrm>
          <a:solidFill>
            <a:schemeClr val="tx1"/>
          </a:solidFill>
        </p:spPr>
        <p:txBody>
          <a:bodyPr/>
          <a:lstStyle/>
          <a:p>
            <a:pPr marL="0" indent="0">
              <a:buNone/>
            </a:pPr>
            <a:r>
              <a:rPr lang="zh-CN" altLang="en-US" sz="2400" b="0" dirty="0">
                <a:solidFill>
                  <a:schemeClr val="bg2"/>
                </a:solidFill>
              </a:rPr>
              <a:t>关东军和不抵抗 一个完整的“</a:t>
            </a:r>
            <a:r>
              <a:rPr lang="en-US" altLang="zh-CN" sz="2400" b="0" dirty="0">
                <a:solidFill>
                  <a:schemeClr val="bg2"/>
                </a:solidFill>
              </a:rPr>
              <a:t>9.18</a:t>
            </a:r>
            <a:r>
              <a:rPr lang="zh-CN" altLang="en-US" sz="2400" b="0" dirty="0">
                <a:solidFill>
                  <a:schemeClr val="bg2"/>
                </a:solidFill>
              </a:rPr>
              <a:t>事变”</a:t>
            </a:r>
          </a:p>
          <a:p>
            <a:pPr marL="0" indent="0">
              <a:buNone/>
            </a:pPr>
            <a:r>
              <a:rPr lang="en-US" altLang="zh-CN" sz="2400" b="0" dirty="0">
                <a:solidFill>
                  <a:schemeClr val="bg2"/>
                </a:solidFill>
              </a:rPr>
              <a:t>2008</a:t>
            </a:r>
            <a:r>
              <a:rPr lang="zh-CN" altLang="en-US" sz="2400" b="0" dirty="0">
                <a:solidFill>
                  <a:schemeClr val="bg2"/>
                </a:solidFill>
              </a:rPr>
              <a:t>年</a:t>
            </a:r>
            <a:r>
              <a:rPr lang="en-US" altLang="zh-CN" sz="2400" b="0" dirty="0">
                <a:solidFill>
                  <a:schemeClr val="bg2"/>
                </a:solidFill>
              </a:rPr>
              <a:t>09</a:t>
            </a:r>
            <a:r>
              <a:rPr lang="zh-CN" altLang="en-US" sz="2400" b="0" dirty="0">
                <a:solidFill>
                  <a:schemeClr val="bg2"/>
                </a:solidFill>
              </a:rPr>
              <a:t>月</a:t>
            </a:r>
            <a:r>
              <a:rPr lang="en-US" altLang="zh-CN" sz="2400" b="0" dirty="0">
                <a:solidFill>
                  <a:schemeClr val="bg2"/>
                </a:solidFill>
              </a:rPr>
              <a:t>17</a:t>
            </a:r>
            <a:r>
              <a:rPr lang="zh-CN" altLang="en-US" sz="2400" b="0" dirty="0">
                <a:solidFill>
                  <a:schemeClr val="bg2"/>
                </a:solidFill>
              </a:rPr>
              <a:t>日 </a:t>
            </a:r>
            <a:r>
              <a:rPr lang="en-US" altLang="zh-CN" sz="2400" b="0" dirty="0">
                <a:solidFill>
                  <a:schemeClr val="bg2"/>
                </a:solidFill>
              </a:rPr>
              <a:t>17:17</a:t>
            </a:r>
            <a:r>
              <a:rPr lang="zh-CN" altLang="en-US" sz="2400" b="0" dirty="0">
                <a:solidFill>
                  <a:schemeClr val="bg2"/>
                </a:solidFill>
              </a:rPr>
              <a:t>凤凰历史综合</a:t>
            </a:r>
            <a:endParaRPr lang="en-US" altLang="zh-CN" sz="2400" b="0" dirty="0">
              <a:solidFill>
                <a:schemeClr val="bg2"/>
              </a:solidFill>
            </a:endParaRPr>
          </a:p>
          <a:p>
            <a:pPr marL="0" indent="0">
              <a:buNone/>
            </a:pPr>
            <a:r>
              <a:rPr lang="zh-CN" altLang="en-US" sz="2400" b="0" dirty="0">
                <a:solidFill>
                  <a:schemeClr val="bg2"/>
                </a:solidFill>
              </a:rPr>
              <a:t>我们必须全面地了解一下“</a:t>
            </a:r>
            <a:r>
              <a:rPr lang="en-US" altLang="zh-CN" sz="2400" b="0" dirty="0">
                <a:solidFill>
                  <a:schemeClr val="bg2"/>
                </a:solidFill>
              </a:rPr>
              <a:t>9.18</a:t>
            </a:r>
            <a:r>
              <a:rPr lang="zh-CN" altLang="en-US" sz="2400" b="0" dirty="0">
                <a:solidFill>
                  <a:schemeClr val="bg2"/>
                </a:solidFill>
              </a:rPr>
              <a:t>事变”的全过程。我们应当知道一个完整的”</a:t>
            </a:r>
            <a:r>
              <a:rPr lang="en-US" altLang="zh-CN" sz="2400" b="0" dirty="0">
                <a:solidFill>
                  <a:schemeClr val="bg2"/>
                </a:solidFill>
              </a:rPr>
              <a:t>9.18</a:t>
            </a:r>
            <a:r>
              <a:rPr lang="zh-CN" altLang="en-US" sz="2400" b="0" dirty="0">
                <a:solidFill>
                  <a:schemeClr val="bg2"/>
                </a:solidFill>
              </a:rPr>
              <a:t>事变”。</a:t>
            </a:r>
            <a:r>
              <a:rPr lang="en-US" altLang="zh-CN" sz="2400" b="0" dirty="0">
                <a:solidFill>
                  <a:schemeClr val="bg2"/>
                </a:solidFill>
              </a:rPr>
              <a:t>…</a:t>
            </a:r>
            <a:endParaRPr lang="zh-CN" altLang="en-US" sz="2400" b="0" dirty="0">
              <a:solidFill>
                <a:schemeClr val="bg2"/>
              </a:solidFill>
            </a:endParaRPr>
          </a:p>
        </p:txBody>
      </p:sp>
      <p:sp>
        <p:nvSpPr>
          <p:cNvPr id="4" name="灯片编号占位符 3"/>
          <p:cNvSpPr>
            <a:spLocks noGrp="1"/>
          </p:cNvSpPr>
          <p:nvPr>
            <p:ph type="sldNum" sz="quarter" idx="11"/>
          </p:nvPr>
        </p:nvSpPr>
        <p:spPr>
          <a:xfrm>
            <a:off x="6508750" y="6278038"/>
            <a:ext cx="2406650" cy="331787"/>
          </a:xfrm>
        </p:spPr>
        <p:txBody>
          <a:bodyPr/>
          <a:lstStyle/>
          <a:p>
            <a:pPr>
              <a:defRPr/>
            </a:pPr>
            <a:r>
              <a:rPr lang="zh-CN" altLang="en-US"/>
              <a:t>第 </a:t>
            </a:r>
            <a:fld id="{0853A661-976A-40DB-9924-3583959DD398}" type="slidenum">
              <a:rPr lang="zh-CN" altLang="en-US" b="1" smtClean="0">
                <a:solidFill>
                  <a:srgbClr val="66CCFF"/>
                </a:solidFill>
              </a:rPr>
              <a:pPr>
                <a:defRPr/>
              </a:pPr>
              <a:t>4</a:t>
            </a:fld>
            <a:r>
              <a:rPr lang="en-US" altLang="zh-CN" b="1"/>
              <a:t> </a:t>
            </a:r>
            <a:r>
              <a:rPr lang="zh-CN" altLang="en-US"/>
              <a:t>页</a:t>
            </a:r>
            <a:endParaRPr lang="zh-CN" altLang="en-US" sz="1800">
              <a:latin typeface="+mn-lt"/>
            </a:endParaRPr>
          </a:p>
        </p:txBody>
      </p:sp>
      <p:sp>
        <p:nvSpPr>
          <p:cNvPr id="6" name="矩形 5"/>
          <p:cNvSpPr/>
          <p:nvPr/>
        </p:nvSpPr>
        <p:spPr>
          <a:xfrm>
            <a:off x="228600" y="3045810"/>
            <a:ext cx="8648700" cy="307777"/>
          </a:xfrm>
          <a:prstGeom prst="rect">
            <a:avLst/>
          </a:prstGeom>
        </p:spPr>
        <p:txBody>
          <a:bodyPr wrap="square">
            <a:spAutoFit/>
          </a:bodyPr>
          <a:lstStyle/>
          <a:p>
            <a:pPr marL="0" indent="0" algn="l">
              <a:buNone/>
            </a:pPr>
            <a:r>
              <a:rPr lang="en-US" altLang="zh-CN" sz="1400" i="1" dirty="0">
                <a:solidFill>
                  <a:srgbClr val="FF0000"/>
                </a:solidFill>
              </a:rPr>
              <a:t>http://news.xinhuanet.com/ziliao/2003-09/09/content_1071557.htm</a:t>
            </a:r>
          </a:p>
        </p:txBody>
      </p:sp>
      <p:sp>
        <p:nvSpPr>
          <p:cNvPr id="7" name="内容占位符 2"/>
          <p:cNvSpPr txBox="1">
            <a:spLocks/>
          </p:cNvSpPr>
          <p:nvPr/>
        </p:nvSpPr>
        <p:spPr bwMode="auto">
          <a:xfrm>
            <a:off x="246138" y="3405446"/>
            <a:ext cx="8798896" cy="1710189"/>
          </a:xfrm>
          <a:prstGeom prst="rect">
            <a:avLst/>
          </a:prstGeom>
          <a:solidFill>
            <a:schemeClr val="tx1"/>
          </a:solid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pPr marL="0" indent="0">
              <a:buNone/>
            </a:pPr>
            <a:r>
              <a:rPr lang="zh-CN" altLang="en-US" sz="2400" b="0" dirty="0">
                <a:solidFill>
                  <a:schemeClr val="bg2"/>
                </a:solidFill>
              </a:rPr>
              <a:t>今天是</a:t>
            </a:r>
            <a:r>
              <a:rPr lang="en-US" altLang="zh-CN" sz="2400" b="0" dirty="0">
                <a:solidFill>
                  <a:schemeClr val="bg2"/>
                </a:solidFill>
              </a:rPr>
              <a:t>9.18</a:t>
            </a:r>
            <a:r>
              <a:rPr lang="zh-CN" altLang="en-US" sz="2400" b="0" dirty="0">
                <a:solidFill>
                  <a:schemeClr val="bg2"/>
                </a:solidFill>
              </a:rPr>
              <a:t>事变纪念日，无意中看到几篇文章发现，原来</a:t>
            </a:r>
            <a:r>
              <a:rPr lang="en-US" altLang="zh-CN" sz="2400" b="0" dirty="0">
                <a:solidFill>
                  <a:schemeClr val="bg2"/>
                </a:solidFill>
              </a:rPr>
              <a:t>9.18</a:t>
            </a:r>
            <a:r>
              <a:rPr lang="zh-CN" altLang="en-US" sz="2400" b="0" dirty="0">
                <a:solidFill>
                  <a:schemeClr val="bg2"/>
                </a:solidFill>
              </a:rPr>
              <a:t>事变的罪魁祸首居然是被周恩来称之为民族英雄的张学良！正是因为他我国东北才被日寇占领</a:t>
            </a:r>
            <a:r>
              <a:rPr lang="en-US" altLang="zh-CN" sz="2400" b="0" dirty="0">
                <a:solidFill>
                  <a:schemeClr val="bg2"/>
                </a:solidFill>
              </a:rPr>
              <a:t>14</a:t>
            </a:r>
            <a:r>
              <a:rPr lang="zh-CN" altLang="en-US" sz="2400" b="0" dirty="0">
                <a:solidFill>
                  <a:schemeClr val="bg2"/>
                </a:solidFill>
              </a:rPr>
              <a:t>年之久，才有了后来的</a:t>
            </a:r>
            <a:r>
              <a:rPr lang="en-US" altLang="zh-CN" sz="2400" b="0" dirty="0">
                <a:solidFill>
                  <a:schemeClr val="bg2"/>
                </a:solidFill>
              </a:rPr>
              <a:t>8</a:t>
            </a:r>
            <a:r>
              <a:rPr lang="zh-CN" altLang="en-US" sz="2400" b="0" dirty="0">
                <a:solidFill>
                  <a:schemeClr val="bg2"/>
                </a:solidFill>
              </a:rPr>
              <a:t>年抗战！</a:t>
            </a:r>
            <a:r>
              <a:rPr lang="en-US" altLang="zh-CN" sz="2400" b="0" dirty="0">
                <a:solidFill>
                  <a:schemeClr val="bg2"/>
                </a:solidFill>
              </a:rPr>
              <a:t>…</a:t>
            </a:r>
            <a:endParaRPr lang="zh-CN" altLang="en-US" sz="2400" b="0" dirty="0">
              <a:solidFill>
                <a:schemeClr val="bg2"/>
              </a:solidFill>
            </a:endParaRPr>
          </a:p>
        </p:txBody>
      </p:sp>
      <p:sp>
        <p:nvSpPr>
          <p:cNvPr id="8" name="矩形 7"/>
          <p:cNvSpPr/>
          <p:nvPr/>
        </p:nvSpPr>
        <p:spPr>
          <a:xfrm>
            <a:off x="251521" y="5168303"/>
            <a:ext cx="8648700" cy="307777"/>
          </a:xfrm>
          <a:prstGeom prst="rect">
            <a:avLst/>
          </a:prstGeom>
        </p:spPr>
        <p:txBody>
          <a:bodyPr wrap="square">
            <a:spAutoFit/>
          </a:bodyPr>
          <a:lstStyle/>
          <a:p>
            <a:pPr marL="0" indent="0" algn="l">
              <a:buNone/>
            </a:pPr>
            <a:r>
              <a:rPr lang="en-US" altLang="zh-CN" sz="1400" i="1" dirty="0">
                <a:solidFill>
                  <a:srgbClr val="FF0000"/>
                </a:solidFill>
              </a:rPr>
              <a:t>http://bbs.tiexue.net/post2_5461932_1.html</a:t>
            </a:r>
          </a:p>
        </p:txBody>
      </p:sp>
      <p:sp>
        <p:nvSpPr>
          <p:cNvPr id="9" name="矩形 8"/>
          <p:cNvSpPr/>
          <p:nvPr/>
        </p:nvSpPr>
        <p:spPr>
          <a:xfrm>
            <a:off x="4280115" y="1268760"/>
            <a:ext cx="1338828" cy="461665"/>
          </a:xfrm>
          <a:prstGeom prst="rect">
            <a:avLst/>
          </a:prstGeom>
          <a:ln w="38100">
            <a:solidFill>
              <a:srgbClr val="FF0000"/>
            </a:solidFill>
            <a:prstDash val="sysDash"/>
          </a:ln>
        </p:spPr>
        <p:txBody>
          <a:bodyPr wrap="none">
            <a:spAutoFit/>
          </a:bodyPr>
          <a:lstStyle/>
          <a:p>
            <a:r>
              <a:rPr lang="en-US" altLang="zh-CN" sz="2400" dirty="0">
                <a:solidFill>
                  <a:srgbClr val="FF0000"/>
                </a:solidFill>
              </a:rPr>
              <a:t>9.18</a:t>
            </a:r>
            <a:r>
              <a:rPr lang="zh-CN" altLang="en-US" sz="2400" dirty="0">
                <a:solidFill>
                  <a:srgbClr val="FF0000"/>
                </a:solidFill>
              </a:rPr>
              <a:t>事变</a:t>
            </a:r>
          </a:p>
        </p:txBody>
      </p:sp>
      <p:grpSp>
        <p:nvGrpSpPr>
          <p:cNvPr id="15" name="组合 14"/>
          <p:cNvGrpSpPr/>
          <p:nvPr/>
        </p:nvGrpSpPr>
        <p:grpSpPr>
          <a:xfrm>
            <a:off x="339785" y="1279040"/>
            <a:ext cx="1836000" cy="956720"/>
            <a:chOff x="9252520" y="3687415"/>
            <a:chExt cx="1339200" cy="956720"/>
          </a:xfrm>
        </p:grpSpPr>
        <p:sp>
          <p:nvSpPr>
            <p:cNvPr id="10" name="矩形 9"/>
            <p:cNvSpPr/>
            <p:nvPr/>
          </p:nvSpPr>
          <p:spPr>
            <a:xfrm>
              <a:off x="9252520" y="3687415"/>
              <a:ext cx="1339200" cy="461665"/>
            </a:xfrm>
            <a:prstGeom prst="rect">
              <a:avLst/>
            </a:prstGeom>
            <a:ln w="38100">
              <a:solidFill>
                <a:srgbClr val="FF0000"/>
              </a:solidFill>
              <a:prstDash val="sysDash"/>
            </a:ln>
          </p:spPr>
          <p:txBody>
            <a:bodyPr wrap="square">
              <a:spAutoFit/>
            </a:bodyPr>
            <a:lstStyle/>
            <a:p>
              <a:endParaRPr lang="zh-CN" altLang="en-US" sz="2400" dirty="0">
                <a:solidFill>
                  <a:srgbClr val="FF0000"/>
                </a:solidFill>
              </a:endParaRPr>
            </a:p>
          </p:txBody>
        </p:sp>
        <p:cxnSp>
          <p:nvCxnSpPr>
            <p:cNvPr id="12" name="直接箭头连接符 11"/>
            <p:cNvCxnSpPr/>
            <p:nvPr/>
          </p:nvCxnSpPr>
          <p:spPr bwMode="auto">
            <a:xfrm flipV="1">
              <a:off x="9432539" y="4194086"/>
              <a:ext cx="0" cy="450049"/>
            </a:xfrm>
            <a:prstGeom prst="straightConnector1">
              <a:avLst/>
            </a:prstGeom>
            <a:noFill/>
            <a:ln w="57150" cap="flat" cmpd="sng" algn="ctr">
              <a:solidFill>
                <a:srgbClr val="FF0000"/>
              </a:solidFill>
              <a:prstDash val="solid"/>
              <a:round/>
              <a:headEnd type="none" w="med" len="med"/>
              <a:tailEnd type="arrow"/>
            </a:ln>
            <a:effectLst/>
          </p:spPr>
        </p:cxnSp>
      </p:grpSp>
      <p:grpSp>
        <p:nvGrpSpPr>
          <p:cNvPr id="16" name="组合 15"/>
          <p:cNvGrpSpPr/>
          <p:nvPr/>
        </p:nvGrpSpPr>
        <p:grpSpPr>
          <a:xfrm>
            <a:off x="665770" y="1279000"/>
            <a:ext cx="1836000" cy="956720"/>
            <a:chOff x="9252520" y="3687415"/>
            <a:chExt cx="1339200" cy="956720"/>
          </a:xfrm>
        </p:grpSpPr>
        <p:sp>
          <p:nvSpPr>
            <p:cNvPr id="17" name="矩形 16"/>
            <p:cNvSpPr/>
            <p:nvPr/>
          </p:nvSpPr>
          <p:spPr>
            <a:xfrm>
              <a:off x="9252520" y="3687415"/>
              <a:ext cx="1339200" cy="461665"/>
            </a:xfrm>
            <a:prstGeom prst="rect">
              <a:avLst/>
            </a:prstGeom>
            <a:ln w="38100">
              <a:solidFill>
                <a:srgbClr val="FF0000"/>
              </a:solidFill>
              <a:prstDash val="sysDash"/>
            </a:ln>
          </p:spPr>
          <p:txBody>
            <a:bodyPr wrap="square">
              <a:spAutoFit/>
            </a:bodyPr>
            <a:lstStyle/>
            <a:p>
              <a:endParaRPr lang="zh-CN" altLang="en-US" sz="2400" dirty="0">
                <a:solidFill>
                  <a:srgbClr val="FF0000"/>
                </a:solidFill>
              </a:endParaRPr>
            </a:p>
          </p:txBody>
        </p:sp>
        <p:cxnSp>
          <p:nvCxnSpPr>
            <p:cNvPr id="18" name="直接箭头连接符 17"/>
            <p:cNvCxnSpPr/>
            <p:nvPr/>
          </p:nvCxnSpPr>
          <p:spPr bwMode="auto">
            <a:xfrm flipV="1">
              <a:off x="9432539" y="4194086"/>
              <a:ext cx="0" cy="450049"/>
            </a:xfrm>
            <a:prstGeom prst="straightConnector1">
              <a:avLst/>
            </a:prstGeom>
            <a:noFill/>
            <a:ln w="57150" cap="flat" cmpd="sng" algn="ctr">
              <a:solidFill>
                <a:srgbClr val="FF0000"/>
              </a:solidFill>
              <a:prstDash val="solid"/>
              <a:round/>
              <a:headEnd type="none" w="med" len="med"/>
              <a:tailEnd type="arrow"/>
            </a:ln>
            <a:effectLst/>
          </p:spPr>
        </p:cxnSp>
      </p:grpSp>
      <p:grpSp>
        <p:nvGrpSpPr>
          <p:cNvPr id="19" name="组合 18"/>
          <p:cNvGrpSpPr/>
          <p:nvPr/>
        </p:nvGrpSpPr>
        <p:grpSpPr>
          <a:xfrm>
            <a:off x="980805" y="1279000"/>
            <a:ext cx="1836000" cy="956720"/>
            <a:chOff x="9252520" y="3687415"/>
            <a:chExt cx="1339200" cy="956720"/>
          </a:xfrm>
        </p:grpSpPr>
        <p:sp>
          <p:nvSpPr>
            <p:cNvPr id="20" name="矩形 19"/>
            <p:cNvSpPr/>
            <p:nvPr/>
          </p:nvSpPr>
          <p:spPr>
            <a:xfrm>
              <a:off x="9252520" y="3687415"/>
              <a:ext cx="1339200" cy="461665"/>
            </a:xfrm>
            <a:prstGeom prst="rect">
              <a:avLst/>
            </a:prstGeom>
            <a:ln w="38100">
              <a:solidFill>
                <a:srgbClr val="FF0000"/>
              </a:solidFill>
              <a:prstDash val="sysDash"/>
            </a:ln>
          </p:spPr>
          <p:txBody>
            <a:bodyPr wrap="square">
              <a:spAutoFit/>
            </a:bodyPr>
            <a:lstStyle/>
            <a:p>
              <a:endParaRPr lang="zh-CN" altLang="en-US" sz="2400" dirty="0">
                <a:solidFill>
                  <a:srgbClr val="FF0000"/>
                </a:solidFill>
              </a:endParaRPr>
            </a:p>
          </p:txBody>
        </p:sp>
        <p:cxnSp>
          <p:nvCxnSpPr>
            <p:cNvPr id="21" name="直接箭头连接符 20"/>
            <p:cNvCxnSpPr/>
            <p:nvPr/>
          </p:nvCxnSpPr>
          <p:spPr bwMode="auto">
            <a:xfrm flipV="1">
              <a:off x="9432539" y="4194086"/>
              <a:ext cx="0" cy="450049"/>
            </a:xfrm>
            <a:prstGeom prst="straightConnector1">
              <a:avLst/>
            </a:prstGeom>
            <a:noFill/>
            <a:ln w="57150" cap="flat" cmpd="sng" algn="ctr">
              <a:solidFill>
                <a:srgbClr val="FF0000"/>
              </a:solidFill>
              <a:prstDash val="solid"/>
              <a:round/>
              <a:headEnd type="none" w="med" len="med"/>
              <a:tailEnd type="arrow"/>
            </a:ln>
            <a:effectLst/>
          </p:spPr>
        </p:cxnSp>
      </p:grpSp>
      <p:grpSp>
        <p:nvGrpSpPr>
          <p:cNvPr id="31" name="组合 30"/>
          <p:cNvGrpSpPr/>
          <p:nvPr/>
        </p:nvGrpSpPr>
        <p:grpSpPr>
          <a:xfrm>
            <a:off x="251520" y="3394235"/>
            <a:ext cx="1339200" cy="956720"/>
            <a:chOff x="9252520" y="3687415"/>
            <a:chExt cx="1339200" cy="956720"/>
          </a:xfrm>
        </p:grpSpPr>
        <p:sp>
          <p:nvSpPr>
            <p:cNvPr id="32" name="矩形 31"/>
            <p:cNvSpPr/>
            <p:nvPr/>
          </p:nvSpPr>
          <p:spPr>
            <a:xfrm>
              <a:off x="9252520" y="3687415"/>
              <a:ext cx="1339200" cy="461665"/>
            </a:xfrm>
            <a:prstGeom prst="rect">
              <a:avLst/>
            </a:prstGeom>
            <a:ln w="38100">
              <a:solidFill>
                <a:srgbClr val="FF0000"/>
              </a:solidFill>
              <a:prstDash val="sysDash"/>
            </a:ln>
          </p:spPr>
          <p:txBody>
            <a:bodyPr wrap="square">
              <a:spAutoFit/>
            </a:bodyPr>
            <a:lstStyle/>
            <a:p>
              <a:endParaRPr lang="zh-CN" altLang="en-US" sz="2400" dirty="0">
                <a:solidFill>
                  <a:srgbClr val="FF0000"/>
                </a:solidFill>
              </a:endParaRPr>
            </a:p>
          </p:txBody>
        </p:sp>
        <p:cxnSp>
          <p:nvCxnSpPr>
            <p:cNvPr id="33" name="直接箭头连接符 32"/>
            <p:cNvCxnSpPr/>
            <p:nvPr/>
          </p:nvCxnSpPr>
          <p:spPr bwMode="auto">
            <a:xfrm flipV="1">
              <a:off x="9432539" y="4194086"/>
              <a:ext cx="0" cy="450049"/>
            </a:xfrm>
            <a:prstGeom prst="straightConnector1">
              <a:avLst/>
            </a:prstGeom>
            <a:noFill/>
            <a:ln w="57150" cap="flat" cmpd="sng" algn="ctr">
              <a:solidFill>
                <a:srgbClr val="FF0000"/>
              </a:solidFill>
              <a:prstDash val="solid"/>
              <a:round/>
              <a:headEnd type="none" w="med" len="med"/>
              <a:tailEnd type="arrow"/>
            </a:ln>
            <a:effectLst/>
          </p:spPr>
        </p:cxnSp>
      </p:grpSp>
      <p:grpSp>
        <p:nvGrpSpPr>
          <p:cNvPr id="34" name="组合 33"/>
          <p:cNvGrpSpPr/>
          <p:nvPr/>
        </p:nvGrpSpPr>
        <p:grpSpPr>
          <a:xfrm>
            <a:off x="622510" y="3405850"/>
            <a:ext cx="1339200" cy="956720"/>
            <a:chOff x="9252520" y="3687415"/>
            <a:chExt cx="1339200" cy="956720"/>
          </a:xfrm>
        </p:grpSpPr>
        <p:sp>
          <p:nvSpPr>
            <p:cNvPr id="35" name="矩形 34"/>
            <p:cNvSpPr/>
            <p:nvPr/>
          </p:nvSpPr>
          <p:spPr>
            <a:xfrm>
              <a:off x="9252520" y="3687415"/>
              <a:ext cx="1339200" cy="461665"/>
            </a:xfrm>
            <a:prstGeom prst="rect">
              <a:avLst/>
            </a:prstGeom>
            <a:ln w="38100">
              <a:solidFill>
                <a:srgbClr val="FF0000"/>
              </a:solidFill>
              <a:prstDash val="sysDash"/>
            </a:ln>
          </p:spPr>
          <p:txBody>
            <a:bodyPr wrap="square">
              <a:spAutoFit/>
            </a:bodyPr>
            <a:lstStyle/>
            <a:p>
              <a:endParaRPr lang="zh-CN" altLang="en-US" sz="2400" dirty="0">
                <a:solidFill>
                  <a:srgbClr val="FF0000"/>
                </a:solidFill>
              </a:endParaRPr>
            </a:p>
          </p:txBody>
        </p:sp>
        <p:cxnSp>
          <p:nvCxnSpPr>
            <p:cNvPr id="36" name="直接箭头连接符 35"/>
            <p:cNvCxnSpPr/>
            <p:nvPr/>
          </p:nvCxnSpPr>
          <p:spPr bwMode="auto">
            <a:xfrm flipV="1">
              <a:off x="9432539" y="4194086"/>
              <a:ext cx="0" cy="450049"/>
            </a:xfrm>
            <a:prstGeom prst="straightConnector1">
              <a:avLst/>
            </a:prstGeom>
            <a:noFill/>
            <a:ln w="57150" cap="flat" cmpd="sng" algn="ctr">
              <a:solidFill>
                <a:srgbClr val="FF0000"/>
              </a:solidFill>
              <a:prstDash val="solid"/>
              <a:round/>
              <a:headEnd type="none" w="med" len="med"/>
              <a:tailEnd type="arrow"/>
            </a:ln>
            <a:effectLst/>
          </p:spPr>
        </p:cxnSp>
      </p:grpSp>
      <p:sp>
        <p:nvSpPr>
          <p:cNvPr id="37" name="矩形 36"/>
          <p:cNvSpPr/>
          <p:nvPr/>
        </p:nvSpPr>
        <p:spPr>
          <a:xfrm>
            <a:off x="1223798" y="3394235"/>
            <a:ext cx="1217116" cy="461665"/>
          </a:xfrm>
          <a:prstGeom prst="rect">
            <a:avLst/>
          </a:prstGeom>
          <a:ln w="38100">
            <a:solidFill>
              <a:srgbClr val="FF0000"/>
            </a:solidFill>
            <a:prstDash val="sysDash"/>
          </a:ln>
        </p:spPr>
        <p:txBody>
          <a:bodyPr wrap="none">
            <a:spAutoFit/>
          </a:bodyPr>
          <a:lstStyle/>
          <a:p>
            <a:r>
              <a:rPr lang="en-US" altLang="zh-CN" sz="2400" dirty="0">
                <a:solidFill>
                  <a:srgbClr val="FF0000"/>
                </a:solidFill>
              </a:rPr>
              <a:t>9.18</a:t>
            </a:r>
            <a:r>
              <a:rPr lang="zh-CN" altLang="en-US" sz="2400" dirty="0">
                <a:solidFill>
                  <a:srgbClr val="FF0000"/>
                </a:solidFill>
              </a:rPr>
              <a:t>事变</a:t>
            </a:r>
          </a:p>
        </p:txBody>
      </p:sp>
      <p:sp>
        <p:nvSpPr>
          <p:cNvPr id="38" name="TextBox 37"/>
          <p:cNvSpPr txBox="1"/>
          <p:nvPr/>
        </p:nvSpPr>
        <p:spPr>
          <a:xfrm>
            <a:off x="802529" y="2032006"/>
            <a:ext cx="7459881" cy="2763834"/>
          </a:xfrm>
          <a:prstGeom prst="rect">
            <a:avLst/>
          </a:prstGeom>
          <a:solidFill>
            <a:srgbClr val="FF6600"/>
          </a:solidFill>
        </p:spPr>
        <p:txBody>
          <a:bodyPr wrap="square" rtlCol="0">
            <a:spAutoFit/>
          </a:bodyPr>
          <a:lstStyle/>
          <a:p>
            <a:pPr algn="l"/>
            <a:r>
              <a:rPr lang="zh-CN" altLang="en-US" sz="4400" b="1" dirty="0">
                <a:solidFill>
                  <a:schemeClr val="bg2"/>
                </a:solidFill>
              </a:rPr>
              <a:t>缺陷：</a:t>
            </a:r>
            <a:endParaRPr lang="en-US" altLang="zh-CN" sz="4400" b="1" dirty="0">
              <a:solidFill>
                <a:schemeClr val="bg2"/>
              </a:solidFill>
            </a:endParaRPr>
          </a:p>
          <a:p>
            <a:r>
              <a:rPr lang="zh-CN" altLang="en-US" sz="5400" dirty="0"/>
              <a:t>不支持海量数据</a:t>
            </a:r>
            <a:endParaRPr lang="en-US" altLang="zh-CN" sz="5400" dirty="0"/>
          </a:p>
          <a:p>
            <a:r>
              <a:rPr lang="zh-CN" altLang="en-US" sz="5400" dirty="0"/>
              <a:t>不支持多用户并发访问</a:t>
            </a:r>
            <a:endParaRPr lang="en-US" altLang="zh-CN" sz="5400" dirty="0"/>
          </a:p>
        </p:txBody>
      </p:sp>
      <p:sp>
        <p:nvSpPr>
          <p:cNvPr id="30" name="标题 1">
            <a:extLst>
              <a:ext uri="{FF2B5EF4-FFF2-40B4-BE49-F238E27FC236}">
                <a16:creationId xmlns:a16="http://schemas.microsoft.com/office/drawing/2014/main" id="{50B51870-AFC4-4346-BEA8-BB0A6334C5BF}"/>
              </a:ext>
            </a:extLst>
          </p:cNvPr>
          <p:cNvSpPr>
            <a:spLocks noGrp="1"/>
          </p:cNvSpPr>
          <p:nvPr>
            <p:ph type="title"/>
          </p:nvPr>
        </p:nvSpPr>
        <p:spPr>
          <a:xfrm>
            <a:off x="0" y="0"/>
            <a:ext cx="9144000" cy="685800"/>
          </a:xfrm>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387291467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3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7" grpId="0" animBg="1"/>
      <p:bldP spid="3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7C1468CF-BA4C-4479-868E-84739A8D03D4}" type="slidenum">
              <a:rPr lang="zh-CN" altLang="en-US" b="1">
                <a:solidFill>
                  <a:srgbClr val="66CCFF"/>
                </a:solidFill>
              </a:rPr>
              <a:pPr>
                <a:defRPr/>
              </a:pPr>
              <a:t>40</a:t>
            </a:fld>
            <a:r>
              <a:rPr lang="en-US" altLang="zh-CN" b="1"/>
              <a:t> </a:t>
            </a:r>
            <a:r>
              <a:rPr lang="zh-CN" altLang="en-US"/>
              <a:t>页</a:t>
            </a:r>
            <a:endParaRPr lang="zh-CN" altLang="en-US" sz="1800">
              <a:latin typeface="Arial" charset="0"/>
            </a:endParaRPr>
          </a:p>
        </p:txBody>
      </p:sp>
      <p:sp>
        <p:nvSpPr>
          <p:cNvPr id="34819" name="Rectangle 2"/>
          <p:cNvSpPr>
            <a:spLocks noGrp="1" noChangeArrowheads="1"/>
          </p:cNvSpPr>
          <p:nvPr>
            <p:ph type="title"/>
          </p:nvPr>
        </p:nvSpPr>
        <p:spPr/>
        <p:txBody>
          <a:bodyPr/>
          <a:lstStyle/>
          <a:p>
            <a:pPr eaLnBrk="1" hangingPunct="1"/>
            <a:r>
              <a:rPr lang="en-US" altLang="zh-CN" i="0" dirty="0">
                <a:solidFill>
                  <a:srgbClr val="FFFF00"/>
                </a:solidFill>
              </a:rPr>
              <a:t>1.3 </a:t>
            </a:r>
            <a:r>
              <a:rPr lang="zh-CN" altLang="en-US" i="0" dirty="0">
                <a:solidFill>
                  <a:srgbClr val="FFFF00"/>
                </a:solidFill>
              </a:rPr>
              <a:t>算法定义</a:t>
            </a:r>
          </a:p>
        </p:txBody>
      </p:sp>
      <p:sp>
        <p:nvSpPr>
          <p:cNvPr id="1062915" name="Rectangle 3"/>
          <p:cNvSpPr>
            <a:spLocks noGrp="1" noChangeArrowheads="1"/>
          </p:cNvSpPr>
          <p:nvPr>
            <p:ph type="body" sz="half" idx="1"/>
          </p:nvPr>
        </p:nvSpPr>
        <p:spPr>
          <a:xfrm>
            <a:off x="-63515" y="773705"/>
            <a:ext cx="9305925" cy="5949950"/>
          </a:xfrm>
        </p:spPr>
        <p:txBody>
          <a:bodyPr/>
          <a:lstStyle/>
          <a:p>
            <a:r>
              <a:rPr lang="zh-CN" altLang="en-US" dirty="0">
                <a:solidFill>
                  <a:srgbClr val="00FF00"/>
                </a:solidFill>
              </a:rPr>
              <a:t>算法</a:t>
            </a:r>
            <a:r>
              <a:rPr lang="zh-CN" altLang="en-US" dirty="0">
                <a:solidFill>
                  <a:schemeClr val="tx1"/>
                </a:solidFill>
              </a:rPr>
              <a:t>：一个有穷的指令集，这些指令为解决某一特定任务规定了一个运算序列</a:t>
            </a:r>
          </a:p>
          <a:p>
            <a:pPr>
              <a:buNone/>
            </a:pPr>
            <a:r>
              <a:rPr lang="zh-CN" altLang="en-US" dirty="0">
                <a:solidFill>
                  <a:schemeClr val="tx1"/>
                </a:solidFill>
              </a:rPr>
              <a:t>		</a:t>
            </a:r>
            <a:r>
              <a:rPr lang="zh-CN" altLang="en-US" dirty="0">
                <a:solidFill>
                  <a:schemeClr val="tx2"/>
                </a:solidFill>
                <a:latin typeface="Times New Roman" panose="02020603050405020304" pitchFamily="18" charset="0"/>
              </a:rPr>
              <a:t>算法 </a:t>
            </a:r>
            <a:r>
              <a:rPr lang="en-US" altLang="zh-CN" dirty="0">
                <a:solidFill>
                  <a:schemeClr val="tx2"/>
                </a:solidFill>
                <a:latin typeface="Times New Roman" panose="02020603050405020304" pitchFamily="18" charset="0"/>
              </a:rPr>
              <a:t>+ </a:t>
            </a:r>
            <a:r>
              <a:rPr lang="zh-CN" altLang="en-US" dirty="0">
                <a:solidFill>
                  <a:schemeClr val="tx2"/>
                </a:solidFill>
                <a:latin typeface="Times New Roman" panose="02020603050405020304" pitchFamily="18" charset="0"/>
              </a:rPr>
              <a:t>数据结构 </a:t>
            </a:r>
            <a:r>
              <a:rPr lang="en-US" altLang="zh-CN" dirty="0">
                <a:solidFill>
                  <a:schemeClr val="tx2"/>
                </a:solidFill>
                <a:latin typeface="Times New Roman" panose="02020603050405020304" pitchFamily="18" charset="0"/>
              </a:rPr>
              <a:t>= </a:t>
            </a:r>
            <a:r>
              <a:rPr lang="zh-CN" altLang="en-US" dirty="0">
                <a:solidFill>
                  <a:schemeClr val="tx2"/>
                </a:solidFill>
                <a:latin typeface="Times New Roman" panose="02020603050405020304" pitchFamily="18" charset="0"/>
              </a:rPr>
              <a:t>程序</a:t>
            </a:r>
            <a:endParaRPr lang="zh-CN" altLang="en-US" sz="3200" dirty="0">
              <a:solidFill>
                <a:schemeClr val="tx1"/>
              </a:solidFill>
              <a:latin typeface="宋体" pitchFamily="2" charset="-122"/>
            </a:endParaRPr>
          </a:p>
          <a:p>
            <a:pPr marL="266700" indent="-266700" eaLnBrk="1" hangingPunct="1">
              <a:lnSpc>
                <a:spcPct val="120000"/>
              </a:lnSpc>
              <a:spcBef>
                <a:spcPct val="0"/>
              </a:spcBef>
              <a:buClrTx/>
              <a:buSzTx/>
              <a:buFontTx/>
              <a:buNone/>
            </a:pPr>
            <a:r>
              <a:rPr lang="zh-CN" altLang="en-US" sz="4000" dirty="0">
                <a:solidFill>
                  <a:schemeClr val="tx1"/>
                </a:solidFill>
                <a:latin typeface="宋体" pitchFamily="2" charset="-122"/>
              </a:rPr>
              <a:t>	</a:t>
            </a:r>
            <a:r>
              <a:rPr lang="zh-CN" altLang="en-US" dirty="0">
                <a:solidFill>
                  <a:schemeClr val="tx1"/>
                </a:solidFill>
                <a:latin typeface="宋体" pitchFamily="2" charset="-122"/>
              </a:rPr>
              <a:t>一个算法必须满足以下</a:t>
            </a:r>
            <a:r>
              <a:rPr lang="zh-CN" altLang="en-US" dirty="0">
                <a:solidFill>
                  <a:srgbClr val="00FFFF"/>
                </a:solidFill>
                <a:latin typeface="宋体" pitchFamily="2" charset="-122"/>
              </a:rPr>
              <a:t>五个重要特性</a:t>
            </a:r>
            <a:r>
              <a:rPr lang="zh-CN" altLang="en-US" dirty="0">
                <a:solidFill>
                  <a:schemeClr val="tx1"/>
                </a:solidFill>
                <a:latin typeface="宋体" pitchFamily="2" charset="-122"/>
              </a:rPr>
              <a:t>：</a:t>
            </a:r>
            <a:endParaRPr lang="en-US" altLang="zh-CN" dirty="0">
              <a:latin typeface="宋体" pitchFamily="2" charset="-122"/>
            </a:endParaRPr>
          </a:p>
          <a:p>
            <a:pPr lvl="1" eaLnBrk="1" hangingPunct="1">
              <a:lnSpc>
                <a:spcPct val="120000"/>
              </a:lnSpc>
              <a:spcBef>
                <a:spcPct val="0"/>
              </a:spcBef>
            </a:pPr>
            <a:r>
              <a:rPr lang="zh-CN" altLang="en-US" dirty="0">
                <a:latin typeface="宋体" pitchFamily="2" charset="-122"/>
              </a:rPr>
              <a:t> </a:t>
            </a:r>
            <a:r>
              <a:rPr lang="zh-CN" altLang="en-US" dirty="0">
                <a:solidFill>
                  <a:srgbClr val="FFFF00"/>
                </a:solidFill>
                <a:latin typeface="宋体" pitchFamily="2" charset="-122"/>
              </a:rPr>
              <a:t>有输入</a:t>
            </a:r>
            <a:r>
              <a:rPr lang="zh-CN" altLang="en-US" dirty="0">
                <a:latin typeface="宋体" pitchFamily="2" charset="-122"/>
              </a:rPr>
              <a:t>  有 </a:t>
            </a:r>
            <a:r>
              <a:rPr lang="en-US" altLang="zh-CN" dirty="0">
                <a:latin typeface="宋体" pitchFamily="2" charset="-122"/>
              </a:rPr>
              <a:t>0 </a:t>
            </a:r>
            <a:r>
              <a:rPr lang="zh-CN" altLang="en-US" dirty="0">
                <a:latin typeface="宋体" pitchFamily="2" charset="-122"/>
              </a:rPr>
              <a:t>个或多个输入</a:t>
            </a:r>
          </a:p>
          <a:p>
            <a:pPr lvl="1" eaLnBrk="1" hangingPunct="1">
              <a:lnSpc>
                <a:spcPct val="120000"/>
              </a:lnSpc>
              <a:spcBef>
                <a:spcPct val="0"/>
              </a:spcBef>
            </a:pPr>
            <a:r>
              <a:rPr lang="zh-CN" altLang="en-US" dirty="0">
                <a:latin typeface="宋体" pitchFamily="2" charset="-122"/>
              </a:rPr>
              <a:t> </a:t>
            </a:r>
            <a:r>
              <a:rPr lang="zh-CN" altLang="en-US" dirty="0">
                <a:solidFill>
                  <a:srgbClr val="FFFF00"/>
                </a:solidFill>
                <a:latin typeface="宋体" pitchFamily="2" charset="-122"/>
              </a:rPr>
              <a:t>有输出</a:t>
            </a:r>
            <a:r>
              <a:rPr lang="zh-CN" altLang="en-US" dirty="0">
                <a:latin typeface="宋体" pitchFamily="2" charset="-122"/>
              </a:rPr>
              <a:t>  有一个或多个输出（处理结果）</a:t>
            </a:r>
          </a:p>
          <a:p>
            <a:pPr lvl="1" eaLnBrk="1" hangingPunct="1">
              <a:lnSpc>
                <a:spcPct val="120000"/>
              </a:lnSpc>
              <a:spcBef>
                <a:spcPct val="0"/>
              </a:spcBef>
            </a:pPr>
            <a:r>
              <a:rPr lang="zh-CN" altLang="en-US" dirty="0">
                <a:latin typeface="宋体" pitchFamily="2" charset="-122"/>
              </a:rPr>
              <a:t> </a:t>
            </a:r>
            <a:r>
              <a:rPr lang="zh-CN" altLang="en-US" dirty="0">
                <a:solidFill>
                  <a:srgbClr val="FFFF00"/>
                </a:solidFill>
                <a:latin typeface="宋体" pitchFamily="2" charset="-122"/>
              </a:rPr>
              <a:t>确定性</a:t>
            </a:r>
            <a:r>
              <a:rPr lang="zh-CN" altLang="en-US" dirty="0">
                <a:latin typeface="宋体" pitchFamily="2" charset="-122"/>
              </a:rPr>
              <a:t>  每步定义都是确切、无歧义的</a:t>
            </a:r>
          </a:p>
          <a:p>
            <a:pPr lvl="1" eaLnBrk="1" hangingPunct="1">
              <a:lnSpc>
                <a:spcPct val="120000"/>
              </a:lnSpc>
              <a:spcBef>
                <a:spcPct val="0"/>
              </a:spcBef>
            </a:pPr>
            <a:r>
              <a:rPr lang="zh-CN" altLang="en-US" dirty="0">
                <a:latin typeface="宋体" pitchFamily="2" charset="-122"/>
              </a:rPr>
              <a:t> </a:t>
            </a:r>
            <a:r>
              <a:rPr lang="zh-CN" altLang="en-US" dirty="0">
                <a:solidFill>
                  <a:srgbClr val="FFFF00"/>
                </a:solidFill>
                <a:latin typeface="宋体" pitchFamily="2" charset="-122"/>
              </a:rPr>
              <a:t>有穷性</a:t>
            </a:r>
            <a:r>
              <a:rPr lang="zh-CN" altLang="en-US" dirty="0">
                <a:latin typeface="宋体" pitchFamily="2" charset="-122"/>
              </a:rPr>
              <a:t>  算法应在执行有穷步后结束</a:t>
            </a:r>
          </a:p>
          <a:p>
            <a:pPr lvl="1" eaLnBrk="1" hangingPunct="1">
              <a:lnSpc>
                <a:spcPct val="120000"/>
              </a:lnSpc>
              <a:spcBef>
                <a:spcPct val="0"/>
              </a:spcBef>
            </a:pPr>
            <a:r>
              <a:rPr lang="zh-CN" altLang="en-US" dirty="0">
                <a:latin typeface="宋体" pitchFamily="2" charset="-122"/>
              </a:rPr>
              <a:t> </a:t>
            </a:r>
            <a:r>
              <a:rPr lang="zh-CN" altLang="en-US" dirty="0">
                <a:solidFill>
                  <a:srgbClr val="FFFF00"/>
                </a:solidFill>
                <a:latin typeface="宋体" pitchFamily="2" charset="-122"/>
              </a:rPr>
              <a:t>有效性</a:t>
            </a:r>
            <a:r>
              <a:rPr lang="zh-CN" altLang="en-US" dirty="0">
                <a:latin typeface="宋体" pitchFamily="2" charset="-122"/>
              </a:rPr>
              <a:t>  每一条运算应足够基本，可用计算机指令实现</a:t>
            </a:r>
          </a:p>
          <a:p>
            <a:pPr lvl="1" eaLnBrk="1" hangingPunct="1">
              <a:lnSpc>
                <a:spcPct val="120000"/>
              </a:lnSpc>
              <a:spcBef>
                <a:spcPct val="0"/>
              </a:spcBef>
            </a:pPr>
            <a:endParaRPr lang="en-US" altLang="zh-CN" dirty="0">
              <a:latin typeface="宋体" pitchFamily="2" charset="-122"/>
            </a:endParaRPr>
          </a:p>
        </p:txBody>
      </p:sp>
    </p:spTree>
    <p:extLst>
      <p:ext uri="{BB962C8B-B14F-4D97-AF65-F5344CB8AC3E}">
        <p14:creationId xmlns:p14="http://schemas.microsoft.com/office/powerpoint/2010/main" val="1213251020"/>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a:xfrm>
            <a:off x="-71500" y="773705"/>
            <a:ext cx="9144000" cy="6159951"/>
          </a:xfrm>
        </p:spPr>
        <p:txBody>
          <a:bodyPr/>
          <a:lstStyle/>
          <a:p>
            <a:pPr marL="457200" indent="-457200"/>
            <a:r>
              <a:rPr lang="zh-CN" altLang="en-US" sz="3200" dirty="0">
                <a:solidFill>
                  <a:srgbClr val="00FFFF"/>
                </a:solidFill>
              </a:rPr>
              <a:t>正确性</a:t>
            </a:r>
            <a:r>
              <a:rPr lang="en-US" altLang="zh-CN" sz="3200" dirty="0">
                <a:solidFill>
                  <a:srgbClr val="00FFFF"/>
                </a:solidFill>
              </a:rPr>
              <a:t>(Correctness )</a:t>
            </a:r>
            <a:r>
              <a:rPr lang="zh-CN" altLang="en-US" sz="3200" dirty="0"/>
              <a:t>：输入正确的数据，应得出正确的结果。每一个算法，要考虑前置条件和后置条件。</a:t>
            </a:r>
            <a:endParaRPr lang="en-US" altLang="zh-CN" sz="3200" dirty="0"/>
          </a:p>
          <a:p>
            <a:pPr marL="857250" lvl="1" indent="-457200"/>
            <a:r>
              <a:rPr lang="zh-CN" altLang="en-US" dirty="0"/>
              <a:t>前置条件：算法正确执行需满足的条件。</a:t>
            </a:r>
            <a:endParaRPr lang="en-US" altLang="zh-CN" dirty="0"/>
          </a:p>
          <a:p>
            <a:pPr marL="857250" lvl="1" indent="-457200"/>
            <a:r>
              <a:rPr lang="zh-CN" altLang="en-US" dirty="0"/>
              <a:t>后置条件：算法执行后应得到的正确结果。</a:t>
            </a:r>
          </a:p>
          <a:p>
            <a:pPr>
              <a:spcBef>
                <a:spcPct val="10000"/>
              </a:spcBef>
            </a:pPr>
            <a:r>
              <a:rPr lang="zh-CN" altLang="en-US" sz="3200" dirty="0">
                <a:solidFill>
                  <a:srgbClr val="00FFFF"/>
                </a:solidFill>
              </a:rPr>
              <a:t>可读性</a:t>
            </a:r>
            <a:r>
              <a:rPr lang="en-US" altLang="zh-CN" sz="3200" dirty="0">
                <a:solidFill>
                  <a:srgbClr val="00FFFF"/>
                </a:solidFill>
              </a:rPr>
              <a:t>(Readability)</a:t>
            </a:r>
            <a:r>
              <a:rPr lang="zh-CN" altLang="en-US" sz="3200" dirty="0"/>
              <a:t>：算法的程序逻辑必须易于阅读和理解，这样才能正确地调试、更细和扩展</a:t>
            </a:r>
            <a:endParaRPr lang="en-US" altLang="zh-CN" sz="3200" dirty="0"/>
          </a:p>
          <a:p>
            <a:pPr lvl="1">
              <a:spcBef>
                <a:spcPct val="10000"/>
              </a:spcBef>
            </a:pPr>
            <a:r>
              <a:rPr lang="zh-CN" altLang="en-US" dirty="0"/>
              <a:t>算法代码的结构具有结构化的层次。</a:t>
            </a:r>
            <a:endParaRPr lang="en-US" altLang="zh-CN" dirty="0"/>
          </a:p>
          <a:p>
            <a:pPr lvl="1">
              <a:spcBef>
                <a:spcPct val="10000"/>
              </a:spcBef>
            </a:pPr>
            <a:r>
              <a:rPr lang="zh-CN" altLang="en-US" dirty="0"/>
              <a:t>算法必须加注释，说明算法的功能、思想、参数使用、程序块的功能等。</a:t>
            </a:r>
            <a:endParaRPr lang="en-US" altLang="zh-CN" dirty="0"/>
          </a:p>
          <a:p>
            <a:pPr lvl="1">
              <a:spcBef>
                <a:spcPct val="10000"/>
              </a:spcBef>
            </a:pPr>
            <a:r>
              <a:rPr lang="zh-CN" altLang="en-US" dirty="0"/>
              <a:t>算法中各种名字的命名必须有实际含义。</a:t>
            </a:r>
          </a:p>
        </p:txBody>
      </p:sp>
      <p:sp>
        <p:nvSpPr>
          <p:cNvPr id="3" name="标题 2">
            <a:extLst>
              <a:ext uri="{FF2B5EF4-FFF2-40B4-BE49-F238E27FC236}">
                <a16:creationId xmlns:a16="http://schemas.microsoft.com/office/drawing/2014/main" id="{867320E2-2080-42E6-9AD9-A5D5DB600972}"/>
              </a:ext>
            </a:extLst>
          </p:cNvPr>
          <p:cNvSpPr>
            <a:spLocks noGrp="1"/>
          </p:cNvSpPr>
          <p:nvPr>
            <p:ph type="title"/>
          </p:nvPr>
        </p:nvSpPr>
        <p:spPr/>
        <p:txBody>
          <a:bodyPr/>
          <a:lstStyle/>
          <a:p>
            <a:r>
              <a:rPr lang="en-US" altLang="zh-CN" i="0" dirty="0">
                <a:solidFill>
                  <a:srgbClr val="FFFF00"/>
                </a:solidFill>
              </a:rPr>
              <a:t>1.3 </a:t>
            </a:r>
            <a:r>
              <a:rPr lang="zh-CN" altLang="en-US" i="0" dirty="0">
                <a:solidFill>
                  <a:srgbClr val="FFFF00"/>
                </a:solidFill>
              </a:rPr>
              <a:t>算法定义</a:t>
            </a:r>
            <a:r>
              <a:rPr lang="en-US" altLang="zh-CN" i="0" dirty="0">
                <a:solidFill>
                  <a:srgbClr val="FFFF00"/>
                </a:solidFill>
              </a:rPr>
              <a:t>——</a:t>
            </a:r>
            <a:r>
              <a:rPr lang="zh-CN" altLang="en-US" i="0" dirty="0">
                <a:solidFill>
                  <a:srgbClr val="00FFFF"/>
                </a:solidFill>
              </a:rPr>
              <a:t>算法评价方法</a:t>
            </a:r>
            <a:endParaRPr lang="zh-CN" altLang="en-US" dirty="0"/>
          </a:p>
        </p:txBody>
      </p:sp>
    </p:spTree>
    <p:extLst>
      <p:ext uri="{BB962C8B-B14F-4D97-AF65-F5344CB8AC3E}">
        <p14:creationId xmlns:p14="http://schemas.microsoft.com/office/powerpoint/2010/main" val="4237105949"/>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p:txBody>
          <a:bodyPr/>
          <a:lstStyle/>
          <a:p>
            <a:pPr marL="457200" indent="-457200"/>
            <a:r>
              <a:rPr lang="zh-CN" altLang="en-US" dirty="0">
                <a:solidFill>
                  <a:srgbClr val="00FFFF"/>
                </a:solidFill>
              </a:rPr>
              <a:t>健状性</a:t>
            </a:r>
            <a:r>
              <a:rPr lang="zh-CN" altLang="en-US" dirty="0"/>
              <a:t>：算法必须能预见可能的错误，能对意外情况适当地做出反应和处理。</a:t>
            </a:r>
            <a:endParaRPr lang="en-US" altLang="zh-CN" dirty="0"/>
          </a:p>
          <a:p>
            <a:pPr marL="457200" indent="-457200"/>
            <a:r>
              <a:rPr lang="zh-CN" altLang="en-US" dirty="0">
                <a:solidFill>
                  <a:srgbClr val="00FFFF"/>
                </a:solidFill>
              </a:rPr>
              <a:t>简单性</a:t>
            </a:r>
            <a:r>
              <a:rPr lang="zh-CN" altLang="en-US" dirty="0"/>
              <a:t>：</a:t>
            </a:r>
            <a:r>
              <a:rPr lang="zh-CN" altLang="en-US" dirty="0">
                <a:solidFill>
                  <a:schemeClr val="tx1"/>
                </a:solidFill>
              </a:rPr>
              <a:t>算法的简单性直接与出错率相关</a:t>
            </a:r>
            <a:r>
              <a:rPr lang="zh-CN" altLang="en-US" dirty="0"/>
              <a:t>。</a:t>
            </a:r>
            <a:endParaRPr lang="en-US" altLang="zh-CN" dirty="0"/>
          </a:p>
          <a:p>
            <a:pPr marL="857250" lvl="1" indent="-457200"/>
            <a:r>
              <a:rPr lang="zh-CN" altLang="en-US" dirty="0"/>
              <a:t>环路复杂度度量</a:t>
            </a:r>
            <a:endParaRPr lang="en-US" altLang="zh-CN" dirty="0"/>
          </a:p>
          <a:p>
            <a:pPr marL="857250" lvl="1" indent="-457200"/>
            <a:r>
              <a:rPr lang="zh-CN" altLang="en-US" dirty="0"/>
              <a:t>代码行复杂度度量</a:t>
            </a:r>
            <a:endParaRPr lang="en-US" altLang="zh-CN" dirty="0"/>
          </a:p>
          <a:p>
            <a:pPr marL="457200" indent="-457200"/>
            <a:r>
              <a:rPr lang="zh-CN" altLang="en-US" dirty="0">
                <a:solidFill>
                  <a:srgbClr val="00FFFF"/>
                </a:solidFill>
              </a:rPr>
              <a:t>高效性</a:t>
            </a:r>
            <a:r>
              <a:rPr lang="zh-CN" altLang="en-US" dirty="0">
                <a:solidFill>
                  <a:schemeClr val="tx1"/>
                </a:solidFill>
              </a:rPr>
              <a:t>：</a:t>
            </a:r>
            <a:r>
              <a:rPr lang="zh-CN" altLang="en-US" dirty="0"/>
              <a:t>算法应具有良好的时空性能。</a:t>
            </a:r>
            <a:endParaRPr lang="en-US" altLang="zh-CN" dirty="0"/>
          </a:p>
          <a:p>
            <a:pPr marL="857250" lvl="1" indent="-457200"/>
            <a:r>
              <a:rPr lang="zh-CN" altLang="en-US" dirty="0"/>
              <a:t>时间复杂度度量。</a:t>
            </a:r>
            <a:endParaRPr lang="en-US" altLang="zh-CN" dirty="0"/>
          </a:p>
          <a:p>
            <a:pPr marL="857250" lvl="1" indent="-457200"/>
            <a:r>
              <a:rPr lang="zh-CN" altLang="en-US" dirty="0"/>
              <a:t>空间复杂度度量。</a:t>
            </a:r>
            <a:endParaRPr lang="en-US" altLang="zh-CN" dirty="0"/>
          </a:p>
          <a:p>
            <a:pPr marL="400050" lvl="1" indent="0">
              <a:buNone/>
            </a:pPr>
            <a:endParaRPr lang="zh-CN" altLang="en-US" dirty="0">
              <a:solidFill>
                <a:schemeClr val="tx1"/>
              </a:solidFill>
            </a:endParaRPr>
          </a:p>
          <a:p>
            <a:pPr marL="914400" lvl="2" indent="0">
              <a:lnSpc>
                <a:spcPct val="110000"/>
              </a:lnSpc>
              <a:spcBef>
                <a:spcPct val="10000"/>
              </a:spcBef>
              <a:buNone/>
            </a:pPr>
            <a:endParaRPr lang="zh-CN" altLang="en-US" dirty="0"/>
          </a:p>
        </p:txBody>
      </p:sp>
      <p:sp>
        <p:nvSpPr>
          <p:cNvPr id="3" name="标题 2">
            <a:extLst>
              <a:ext uri="{FF2B5EF4-FFF2-40B4-BE49-F238E27FC236}">
                <a16:creationId xmlns:a16="http://schemas.microsoft.com/office/drawing/2014/main" id="{867320E2-2080-42E6-9AD9-A5D5DB600972}"/>
              </a:ext>
            </a:extLst>
          </p:cNvPr>
          <p:cNvSpPr>
            <a:spLocks noGrp="1"/>
          </p:cNvSpPr>
          <p:nvPr>
            <p:ph type="title"/>
          </p:nvPr>
        </p:nvSpPr>
        <p:spPr/>
        <p:txBody>
          <a:bodyPr/>
          <a:lstStyle/>
          <a:p>
            <a:r>
              <a:rPr lang="en-US" altLang="zh-CN" i="0" dirty="0">
                <a:solidFill>
                  <a:srgbClr val="FFFF00"/>
                </a:solidFill>
              </a:rPr>
              <a:t>1.3 </a:t>
            </a:r>
            <a:r>
              <a:rPr lang="zh-CN" altLang="en-US" i="0" dirty="0">
                <a:solidFill>
                  <a:srgbClr val="FFFF00"/>
                </a:solidFill>
              </a:rPr>
              <a:t>算法定义</a:t>
            </a:r>
            <a:r>
              <a:rPr lang="en-US" altLang="zh-CN" i="0" dirty="0">
                <a:solidFill>
                  <a:srgbClr val="FFFF00"/>
                </a:solidFill>
              </a:rPr>
              <a:t>——</a:t>
            </a:r>
            <a:r>
              <a:rPr lang="zh-CN" altLang="en-US" i="0" dirty="0">
                <a:solidFill>
                  <a:srgbClr val="00FFFF"/>
                </a:solidFill>
              </a:rPr>
              <a:t>算法评价方法</a:t>
            </a:r>
          </a:p>
        </p:txBody>
      </p:sp>
    </p:spTree>
    <p:extLst>
      <p:ext uri="{BB962C8B-B14F-4D97-AF65-F5344CB8AC3E}">
        <p14:creationId xmlns:p14="http://schemas.microsoft.com/office/powerpoint/2010/main" val="3020682039"/>
      </p:ext>
    </p:extLst>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67320E2-2080-42E6-9AD9-A5D5DB600972}"/>
              </a:ext>
            </a:extLst>
          </p:cNvPr>
          <p:cNvSpPr>
            <a:spLocks noGrp="1"/>
          </p:cNvSpPr>
          <p:nvPr>
            <p:ph type="title"/>
          </p:nvPr>
        </p:nvSpPr>
        <p:spPr/>
        <p:txBody>
          <a:bodyPr/>
          <a:lstStyle/>
          <a:p>
            <a:r>
              <a:rPr lang="en-US" altLang="zh-CN" i="0" dirty="0">
                <a:solidFill>
                  <a:srgbClr val="FFFF00"/>
                </a:solidFill>
              </a:rPr>
              <a:t>1.3 </a:t>
            </a:r>
            <a:r>
              <a:rPr lang="zh-CN" altLang="en-US" i="0" dirty="0">
                <a:solidFill>
                  <a:srgbClr val="FFFF00"/>
                </a:solidFill>
              </a:rPr>
              <a:t>算法定义</a:t>
            </a:r>
            <a:r>
              <a:rPr lang="en-US" altLang="zh-CN" i="0" dirty="0">
                <a:solidFill>
                  <a:srgbClr val="FFFF00"/>
                </a:solidFill>
              </a:rPr>
              <a:t>——</a:t>
            </a:r>
            <a:r>
              <a:rPr lang="zh-CN" altLang="en-US" i="0" dirty="0">
                <a:solidFill>
                  <a:srgbClr val="00FFFF"/>
                </a:solidFill>
                <a:ea typeface="仿宋_GB2312" pitchFamily="49" charset="-122"/>
              </a:rPr>
              <a:t>几种常用算法的类型</a:t>
            </a:r>
            <a:endParaRPr lang="zh-CN" altLang="en-US" i="0" dirty="0">
              <a:solidFill>
                <a:srgbClr val="00FFFF"/>
              </a:solidFill>
            </a:endParaRPr>
          </a:p>
        </p:txBody>
      </p:sp>
      <p:sp>
        <p:nvSpPr>
          <p:cNvPr id="7" name="Rectangle 3">
            <a:extLst>
              <a:ext uri="{FF2B5EF4-FFF2-40B4-BE49-F238E27FC236}">
                <a16:creationId xmlns:a16="http://schemas.microsoft.com/office/drawing/2014/main" id="{33313693-375D-49F2-BC38-3C344C410908}"/>
              </a:ext>
            </a:extLst>
          </p:cNvPr>
          <p:cNvSpPr txBox="1">
            <a:spLocks noChangeArrowheads="1"/>
          </p:cNvSpPr>
          <p:nvPr/>
        </p:nvSpPr>
        <p:spPr bwMode="auto">
          <a:xfrm>
            <a:off x="1" y="908720"/>
            <a:ext cx="8892480" cy="5490609"/>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pPr marL="533400" indent="-533400">
              <a:lnSpc>
                <a:spcPct val="110000"/>
              </a:lnSpc>
            </a:pPr>
            <a:r>
              <a:rPr lang="zh-CN" altLang="en-US" kern="0" dirty="0">
                <a:solidFill>
                  <a:schemeClr val="tx1"/>
                </a:solidFill>
                <a:latin typeface="Times New Roman" panose="02020603050405020304" pitchFamily="18" charset="0"/>
              </a:rPr>
              <a:t>三种最基本的常用算法：</a:t>
            </a:r>
          </a:p>
          <a:p>
            <a:pPr marL="990600" lvl="1" indent="-533400">
              <a:lnSpc>
                <a:spcPct val="110000"/>
              </a:lnSpc>
            </a:pPr>
            <a:r>
              <a:rPr lang="zh-CN" altLang="en-US" kern="0" dirty="0">
                <a:solidFill>
                  <a:srgbClr val="FFFF00"/>
                </a:solidFill>
              </a:rPr>
              <a:t>穷举型</a:t>
            </a:r>
            <a:r>
              <a:rPr lang="zh-CN" altLang="en-US" kern="0" dirty="0"/>
              <a:t>：按某种顺序进行逐一枚举和检验，并从中找出那些符合要求的候选解作为问题的解。</a:t>
            </a:r>
          </a:p>
          <a:p>
            <a:pPr marL="990600" lvl="1" indent="-533400">
              <a:lnSpc>
                <a:spcPct val="110000"/>
              </a:lnSpc>
            </a:pPr>
            <a:r>
              <a:rPr lang="zh-CN" altLang="en-US" kern="0" dirty="0">
                <a:solidFill>
                  <a:srgbClr val="FFFF00"/>
                </a:solidFill>
              </a:rPr>
              <a:t>递推型</a:t>
            </a:r>
            <a:r>
              <a:rPr lang="zh-CN" altLang="en-US" kern="0" dirty="0"/>
              <a:t>：由已知至</a:t>
            </a:r>
            <a:r>
              <a:rPr lang="en-US" altLang="zh-CN" kern="0" dirty="0"/>
              <a:t>i</a:t>
            </a:r>
            <a:r>
              <a:rPr lang="en-US" altLang="zh-CN" kern="0" dirty="0">
                <a:latin typeface="Courier New" panose="02070309020205020404" pitchFamily="49" charset="0"/>
              </a:rPr>
              <a:t>-</a:t>
            </a:r>
            <a:r>
              <a:rPr lang="en-US" altLang="zh-CN" kern="0" dirty="0"/>
              <a:t>1</a:t>
            </a:r>
            <a:r>
              <a:rPr lang="zh-CN" altLang="en-US" kern="0" dirty="0"/>
              <a:t>规模的解，通过递推，获得规模为 </a:t>
            </a:r>
            <a:r>
              <a:rPr lang="en-US" altLang="zh-CN" kern="0" dirty="0" err="1"/>
              <a:t>i</a:t>
            </a:r>
            <a:r>
              <a:rPr lang="en-US" altLang="zh-CN" kern="0" dirty="0"/>
              <a:t> </a:t>
            </a:r>
            <a:r>
              <a:rPr lang="zh-CN" altLang="en-US" kern="0" dirty="0"/>
              <a:t>的解。  </a:t>
            </a:r>
          </a:p>
          <a:p>
            <a:pPr marL="990600" lvl="1" indent="-533400">
              <a:lnSpc>
                <a:spcPct val="110000"/>
              </a:lnSpc>
            </a:pPr>
            <a:r>
              <a:rPr lang="zh-CN" altLang="en-US" kern="0" dirty="0">
                <a:solidFill>
                  <a:srgbClr val="FFFF00"/>
                </a:solidFill>
              </a:rPr>
              <a:t>递归型</a:t>
            </a:r>
            <a:r>
              <a:rPr lang="zh-CN" altLang="en-US" kern="0" dirty="0"/>
              <a:t>：把规模为</a:t>
            </a:r>
            <a:r>
              <a:rPr lang="en-US" altLang="zh-CN" kern="0" dirty="0"/>
              <a:t>N</a:t>
            </a:r>
            <a:r>
              <a:rPr lang="zh-CN" altLang="en-US" kern="0" dirty="0"/>
              <a:t>的问题分解成一些规模较小的问题，然后从这些小问题的解构造出大问题的解 。</a:t>
            </a:r>
          </a:p>
        </p:txBody>
      </p:sp>
    </p:spTree>
    <p:extLst>
      <p:ext uri="{BB962C8B-B14F-4D97-AF65-F5344CB8AC3E}">
        <p14:creationId xmlns:p14="http://schemas.microsoft.com/office/powerpoint/2010/main" val="61527967"/>
      </p:ext>
    </p:extLst>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67320E2-2080-42E6-9AD9-A5D5DB600972}"/>
              </a:ext>
            </a:extLst>
          </p:cNvPr>
          <p:cNvSpPr>
            <a:spLocks noGrp="1"/>
          </p:cNvSpPr>
          <p:nvPr>
            <p:ph type="title"/>
          </p:nvPr>
        </p:nvSpPr>
        <p:spPr/>
        <p:txBody>
          <a:bodyPr/>
          <a:lstStyle/>
          <a:p>
            <a:r>
              <a:rPr lang="en-US" altLang="zh-CN" i="0" dirty="0">
                <a:solidFill>
                  <a:srgbClr val="FFFF00"/>
                </a:solidFill>
              </a:rPr>
              <a:t>1.3 </a:t>
            </a:r>
            <a:r>
              <a:rPr lang="zh-CN" altLang="en-US" i="0" dirty="0">
                <a:solidFill>
                  <a:srgbClr val="FFFF00"/>
                </a:solidFill>
              </a:rPr>
              <a:t>算法定义</a:t>
            </a:r>
            <a:r>
              <a:rPr lang="en-US" altLang="zh-CN" i="0" dirty="0">
                <a:solidFill>
                  <a:srgbClr val="FFFF00"/>
                </a:solidFill>
              </a:rPr>
              <a:t>——</a:t>
            </a:r>
            <a:r>
              <a:rPr lang="zh-CN" altLang="en-US" i="0" dirty="0">
                <a:solidFill>
                  <a:srgbClr val="00FFFF"/>
                </a:solidFill>
                <a:ea typeface="仿宋_GB2312" pitchFamily="49" charset="-122"/>
              </a:rPr>
              <a:t>穷举法举例</a:t>
            </a:r>
            <a:endParaRPr lang="zh-CN" altLang="en-US" dirty="0"/>
          </a:p>
        </p:txBody>
      </p:sp>
      <p:sp>
        <p:nvSpPr>
          <p:cNvPr id="7" name="Rectangle 3">
            <a:extLst>
              <a:ext uri="{FF2B5EF4-FFF2-40B4-BE49-F238E27FC236}">
                <a16:creationId xmlns:a16="http://schemas.microsoft.com/office/drawing/2014/main" id="{059FC0F8-55F1-41B7-8FB4-C8118B8B4146}"/>
              </a:ext>
            </a:extLst>
          </p:cNvPr>
          <p:cNvSpPr txBox="1">
            <a:spLocks noChangeArrowheads="1"/>
          </p:cNvSpPr>
          <p:nvPr/>
        </p:nvSpPr>
        <p:spPr bwMode="auto">
          <a:xfrm>
            <a:off x="0" y="1052512"/>
            <a:ext cx="9144000" cy="4752975"/>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r>
              <a:rPr lang="zh-CN" altLang="en-US" kern="0" dirty="0">
                <a:solidFill>
                  <a:schemeClr val="tx1"/>
                </a:solidFill>
                <a:latin typeface="Times New Roman" panose="02020603050405020304" pitchFamily="18" charset="0"/>
              </a:rPr>
              <a:t>求解</a:t>
            </a:r>
            <a:r>
              <a:rPr lang="zh-CN" altLang="en-US" kern="0" dirty="0">
                <a:solidFill>
                  <a:schemeClr val="tx1"/>
                </a:solidFill>
                <a:latin typeface="宋体" panose="02010600030101010101" pitchFamily="2" charset="-122"/>
                <a:ea typeface="宋体" panose="02010600030101010101" pitchFamily="2" charset="-122"/>
              </a:rPr>
              <a:t>“</a:t>
            </a:r>
            <a:r>
              <a:rPr lang="zh-CN" altLang="en-US" kern="0" dirty="0">
                <a:solidFill>
                  <a:schemeClr val="tx1"/>
                </a:solidFill>
                <a:latin typeface="Times New Roman" panose="02020603050405020304" pitchFamily="18" charset="0"/>
              </a:rPr>
              <a:t>百钱买百鸡</a:t>
            </a:r>
            <a:r>
              <a:rPr lang="zh-CN" altLang="en-US" kern="0" dirty="0">
                <a:solidFill>
                  <a:schemeClr val="tx1"/>
                </a:solidFill>
                <a:latin typeface="宋体" panose="02010600030101010101" pitchFamily="2" charset="-122"/>
                <a:ea typeface="宋体" panose="02010600030101010101" pitchFamily="2" charset="-122"/>
              </a:rPr>
              <a:t>”</a:t>
            </a:r>
            <a:r>
              <a:rPr lang="zh-CN" altLang="en-US" kern="0" dirty="0">
                <a:solidFill>
                  <a:schemeClr val="tx1"/>
                </a:solidFill>
                <a:latin typeface="Times New Roman" panose="02020603050405020304" pitchFamily="18" charset="0"/>
              </a:rPr>
              <a:t>问题</a:t>
            </a:r>
            <a:r>
              <a:rPr lang="zh-CN" altLang="en-US" kern="0" dirty="0">
                <a:solidFill>
                  <a:schemeClr val="tx1"/>
                </a:solidFill>
                <a:latin typeface="Times New Roman" panose="02020603050405020304" pitchFamily="18" charset="0"/>
                <a:ea typeface="宋体" panose="02010600030101010101" pitchFamily="2" charset="-122"/>
              </a:rPr>
              <a:t>：</a:t>
            </a:r>
            <a:r>
              <a:rPr lang="zh-CN" altLang="en-US" kern="0" dirty="0">
                <a:solidFill>
                  <a:schemeClr val="tx1"/>
                </a:solidFill>
                <a:latin typeface="Times New Roman" panose="02020603050405020304" pitchFamily="18" charset="0"/>
              </a:rPr>
              <a:t>公鸡每只</a:t>
            </a:r>
            <a:r>
              <a:rPr lang="en-US" altLang="zh-CN" kern="0" dirty="0">
                <a:solidFill>
                  <a:schemeClr val="tx1"/>
                </a:solidFill>
                <a:latin typeface="Times New Roman" panose="02020603050405020304" pitchFamily="18" charset="0"/>
              </a:rPr>
              <a:t>5</a:t>
            </a:r>
            <a:r>
              <a:rPr lang="zh-CN" altLang="en-US" kern="0" dirty="0">
                <a:solidFill>
                  <a:schemeClr val="tx1"/>
                </a:solidFill>
                <a:latin typeface="Times New Roman" panose="02020603050405020304" pitchFamily="18" charset="0"/>
              </a:rPr>
              <a:t>钱，母鸡每只</a:t>
            </a:r>
            <a:r>
              <a:rPr lang="en-US" altLang="zh-CN" kern="0" dirty="0">
                <a:solidFill>
                  <a:schemeClr val="tx1"/>
                </a:solidFill>
                <a:latin typeface="Times New Roman" panose="02020603050405020304" pitchFamily="18" charset="0"/>
              </a:rPr>
              <a:t>3</a:t>
            </a:r>
            <a:r>
              <a:rPr lang="zh-CN" altLang="en-US" kern="0" dirty="0">
                <a:solidFill>
                  <a:schemeClr val="tx1"/>
                </a:solidFill>
                <a:latin typeface="Times New Roman" panose="02020603050405020304" pitchFamily="18" charset="0"/>
              </a:rPr>
              <a:t>钱，小鸡</a:t>
            </a:r>
            <a:r>
              <a:rPr lang="en-US" altLang="zh-CN" kern="0" dirty="0">
                <a:solidFill>
                  <a:schemeClr val="tx1"/>
                </a:solidFill>
                <a:latin typeface="Times New Roman" panose="02020603050405020304" pitchFamily="18" charset="0"/>
              </a:rPr>
              <a:t>3</a:t>
            </a:r>
            <a:r>
              <a:rPr lang="zh-CN" altLang="en-US" kern="0" dirty="0">
                <a:solidFill>
                  <a:schemeClr val="tx1"/>
                </a:solidFill>
                <a:latin typeface="Times New Roman" panose="02020603050405020304" pitchFamily="18" charset="0"/>
              </a:rPr>
              <a:t>只</a:t>
            </a:r>
            <a:r>
              <a:rPr lang="en-US" altLang="zh-CN" kern="0" dirty="0">
                <a:solidFill>
                  <a:schemeClr val="tx1"/>
                </a:solidFill>
                <a:latin typeface="Times New Roman" panose="02020603050405020304" pitchFamily="18" charset="0"/>
              </a:rPr>
              <a:t>1</a:t>
            </a:r>
            <a:r>
              <a:rPr lang="zh-CN" altLang="en-US" kern="0" dirty="0">
                <a:solidFill>
                  <a:schemeClr val="tx1"/>
                </a:solidFill>
                <a:latin typeface="Times New Roman" panose="02020603050405020304" pitchFamily="18" charset="0"/>
              </a:rPr>
              <a:t>钱。</a:t>
            </a:r>
          </a:p>
          <a:p>
            <a:r>
              <a:rPr lang="zh-CN" altLang="en-US" kern="0" dirty="0">
                <a:latin typeface="Times New Roman" panose="02020603050405020304" pitchFamily="18" charset="0"/>
              </a:rPr>
              <a:t>求解思路：设公鸡数为</a:t>
            </a:r>
            <a:r>
              <a:rPr lang="en-US" altLang="zh-CN" kern="0" dirty="0">
                <a:latin typeface="Times New Roman" panose="02020603050405020304" pitchFamily="18" charset="0"/>
              </a:rPr>
              <a:t>x</a:t>
            </a:r>
            <a:r>
              <a:rPr lang="zh-CN" altLang="en-US" kern="0" dirty="0">
                <a:latin typeface="Times New Roman" panose="02020603050405020304" pitchFamily="18" charset="0"/>
              </a:rPr>
              <a:t>，母鸡数为</a:t>
            </a:r>
            <a:r>
              <a:rPr lang="en-US" altLang="zh-CN" kern="0" dirty="0">
                <a:latin typeface="Times New Roman" panose="02020603050405020304" pitchFamily="18" charset="0"/>
              </a:rPr>
              <a:t>y</a:t>
            </a:r>
            <a:r>
              <a:rPr lang="zh-CN" altLang="en-US" kern="0" dirty="0">
                <a:latin typeface="Times New Roman" panose="02020603050405020304" pitchFamily="18" charset="0"/>
              </a:rPr>
              <a:t>，小鸡数为</a:t>
            </a:r>
            <a:r>
              <a:rPr lang="en-US" altLang="zh-CN" kern="0" dirty="0">
                <a:latin typeface="Times New Roman" panose="02020603050405020304" pitchFamily="18" charset="0"/>
              </a:rPr>
              <a:t>z</a:t>
            </a:r>
            <a:r>
              <a:rPr lang="zh-CN" altLang="en-US" kern="0" dirty="0">
                <a:latin typeface="Times New Roman" panose="02020603050405020304" pitchFamily="18" charset="0"/>
              </a:rPr>
              <a:t>，则可以得到下面的整数不定方程组：</a:t>
            </a:r>
          </a:p>
          <a:p>
            <a:pPr>
              <a:buFont typeface="Wingdings" pitchFamily="2" charset="2"/>
              <a:buNone/>
            </a:pPr>
            <a:r>
              <a:rPr lang="zh-CN" altLang="en-US" kern="0" dirty="0">
                <a:latin typeface="Times New Roman" panose="02020603050405020304" pitchFamily="18" charset="0"/>
              </a:rPr>
              <a:t>    	</a:t>
            </a:r>
            <a:r>
              <a:rPr lang="en-US" altLang="zh-CN" kern="0" dirty="0">
                <a:solidFill>
                  <a:srgbClr val="00FF00"/>
                </a:solidFill>
                <a:latin typeface="Times New Roman" panose="02020603050405020304" pitchFamily="18" charset="0"/>
              </a:rPr>
              <a:t>x + y + z = 100</a:t>
            </a:r>
          </a:p>
          <a:p>
            <a:pPr>
              <a:buFont typeface="Wingdings" pitchFamily="2" charset="2"/>
              <a:buNone/>
            </a:pPr>
            <a:r>
              <a:rPr lang="en-US" altLang="zh-CN" kern="0" dirty="0">
                <a:solidFill>
                  <a:srgbClr val="00FF00"/>
                </a:solidFill>
                <a:latin typeface="Times New Roman" panose="02020603050405020304" pitchFamily="18" charset="0"/>
              </a:rPr>
              <a:t>    	5*x + 3*y + z</a:t>
            </a:r>
            <a:r>
              <a:rPr lang="en-US" altLang="zh-CN" kern="0" dirty="0">
                <a:solidFill>
                  <a:srgbClr val="00FF00"/>
                </a:solidFill>
                <a:latin typeface="Courier New" panose="02070309020205020404" pitchFamily="49" charset="0"/>
              </a:rPr>
              <a:t>/</a:t>
            </a:r>
            <a:r>
              <a:rPr lang="en-US" altLang="zh-CN" kern="0" dirty="0">
                <a:solidFill>
                  <a:srgbClr val="00FF00"/>
                </a:solidFill>
                <a:latin typeface="Times New Roman" panose="02020603050405020304" pitchFamily="18" charset="0"/>
              </a:rPr>
              <a:t>3 = 100</a:t>
            </a:r>
          </a:p>
        </p:txBody>
      </p:sp>
    </p:spTree>
    <p:extLst>
      <p:ext uri="{BB962C8B-B14F-4D97-AF65-F5344CB8AC3E}">
        <p14:creationId xmlns:p14="http://schemas.microsoft.com/office/powerpoint/2010/main" val="2520024691"/>
      </p:ext>
    </p:ext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67320E2-2080-42E6-9AD9-A5D5DB600972}"/>
              </a:ext>
            </a:extLst>
          </p:cNvPr>
          <p:cNvSpPr>
            <a:spLocks noGrp="1"/>
          </p:cNvSpPr>
          <p:nvPr>
            <p:ph type="title"/>
          </p:nvPr>
        </p:nvSpPr>
        <p:spPr/>
        <p:txBody>
          <a:bodyPr/>
          <a:lstStyle/>
          <a:p>
            <a:r>
              <a:rPr lang="en-US" altLang="zh-CN" i="0" dirty="0">
                <a:solidFill>
                  <a:srgbClr val="FFFF00"/>
                </a:solidFill>
              </a:rPr>
              <a:t>1.3 </a:t>
            </a:r>
            <a:r>
              <a:rPr lang="zh-CN" altLang="en-US" i="0" dirty="0">
                <a:solidFill>
                  <a:srgbClr val="FFFF00"/>
                </a:solidFill>
              </a:rPr>
              <a:t>算法定义</a:t>
            </a:r>
            <a:r>
              <a:rPr lang="en-US" altLang="zh-CN" i="0" dirty="0">
                <a:solidFill>
                  <a:srgbClr val="FFFF00"/>
                </a:solidFill>
              </a:rPr>
              <a:t>——</a:t>
            </a:r>
            <a:r>
              <a:rPr lang="zh-CN" altLang="en-US" i="0" dirty="0">
                <a:solidFill>
                  <a:srgbClr val="00FFFF"/>
                </a:solidFill>
                <a:ea typeface="仿宋_GB2312" pitchFamily="49" charset="-122"/>
              </a:rPr>
              <a:t>穷举法举例</a:t>
            </a:r>
            <a:endParaRPr lang="zh-CN" altLang="en-US" dirty="0"/>
          </a:p>
        </p:txBody>
      </p:sp>
      <p:sp>
        <p:nvSpPr>
          <p:cNvPr id="5" name="Rectangle 2">
            <a:extLst>
              <a:ext uri="{FF2B5EF4-FFF2-40B4-BE49-F238E27FC236}">
                <a16:creationId xmlns:a16="http://schemas.microsoft.com/office/drawing/2014/main" id="{B21F1E22-95A1-4B19-9DD9-CC3CB7BD82EA}"/>
              </a:ext>
            </a:extLst>
          </p:cNvPr>
          <p:cNvSpPr txBox="1">
            <a:spLocks noChangeArrowheads="1"/>
          </p:cNvSpPr>
          <p:nvPr/>
        </p:nvSpPr>
        <p:spPr bwMode="auto">
          <a:xfrm>
            <a:off x="161510" y="863715"/>
            <a:ext cx="8345270" cy="5823939"/>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pPr>
              <a:buNone/>
            </a:pPr>
            <a:r>
              <a:rPr lang="en-US" altLang="zh-CN" sz="3200" dirty="0">
                <a:solidFill>
                  <a:schemeClr val="tx1"/>
                </a:solidFill>
                <a:latin typeface="Times New Roman" panose="02020603050405020304" pitchFamily="18" charset="0"/>
              </a:rPr>
              <a:t>#include &lt;</a:t>
            </a:r>
            <a:r>
              <a:rPr lang="en-US" altLang="zh-CN" sz="3200" dirty="0" err="1">
                <a:solidFill>
                  <a:schemeClr val="tx1"/>
                </a:solidFill>
                <a:latin typeface="Times New Roman" panose="02020603050405020304" pitchFamily="18" charset="0"/>
              </a:rPr>
              <a:t>stdio.h</a:t>
            </a:r>
            <a:r>
              <a:rPr lang="en-US" altLang="zh-CN" sz="3200" dirty="0">
                <a:solidFill>
                  <a:schemeClr val="tx1"/>
                </a:solidFill>
                <a:latin typeface="Times New Roman" panose="02020603050405020304" pitchFamily="18" charset="0"/>
              </a:rPr>
              <a:t>&gt;</a:t>
            </a:r>
          </a:p>
          <a:p>
            <a:pPr>
              <a:buNone/>
            </a:pPr>
            <a:r>
              <a:rPr lang="en-US" altLang="zh-CN" sz="3200" dirty="0">
                <a:solidFill>
                  <a:schemeClr val="tx1"/>
                </a:solidFill>
                <a:latin typeface="Times New Roman" panose="02020603050405020304" pitchFamily="18" charset="0"/>
              </a:rPr>
              <a:t>void main() {</a:t>
            </a:r>
          </a:p>
          <a:p>
            <a:pPr>
              <a:spcBef>
                <a:spcPct val="0"/>
              </a:spcBef>
              <a:buFont typeface="Wingdings" panose="05000000000000000000" pitchFamily="2" charset="2"/>
              <a:buNone/>
            </a:pPr>
            <a:r>
              <a:rPr lang="en-US" altLang="zh-CN" sz="3200" kern="0" dirty="0">
                <a:solidFill>
                  <a:schemeClr val="tx1"/>
                </a:solidFill>
                <a:latin typeface="Times New Roman" panose="02020603050405020304" pitchFamily="18" charset="0"/>
              </a:rPr>
              <a:t>		int x, y, z;</a:t>
            </a:r>
          </a:p>
          <a:p>
            <a:pPr>
              <a:spcBef>
                <a:spcPct val="0"/>
              </a:spcBef>
              <a:buFont typeface="Wingdings" panose="05000000000000000000" pitchFamily="2" charset="2"/>
              <a:buNone/>
            </a:pPr>
            <a:r>
              <a:rPr lang="en-US" altLang="zh-CN" sz="3200" kern="0" dirty="0">
                <a:solidFill>
                  <a:schemeClr val="tx1"/>
                </a:solidFill>
                <a:latin typeface="Times New Roman" panose="02020603050405020304" pitchFamily="18" charset="0"/>
              </a:rPr>
              <a:t>    	for ( x = 0; x &lt;= 100; x++ )</a:t>
            </a:r>
          </a:p>
          <a:p>
            <a:pPr>
              <a:spcBef>
                <a:spcPct val="0"/>
              </a:spcBef>
              <a:buFont typeface="Wingdings" panose="05000000000000000000" pitchFamily="2" charset="2"/>
              <a:buNone/>
            </a:pPr>
            <a:r>
              <a:rPr lang="en-US" altLang="zh-CN" sz="3200" kern="0" dirty="0">
                <a:solidFill>
                  <a:schemeClr val="tx1"/>
                </a:solidFill>
                <a:latin typeface="Times New Roman" panose="02020603050405020304" pitchFamily="18" charset="0"/>
              </a:rPr>
              <a:t>    	    for ( y = 0; y &lt;= 100; y++ )</a:t>
            </a:r>
          </a:p>
          <a:p>
            <a:pPr>
              <a:spcBef>
                <a:spcPct val="0"/>
              </a:spcBef>
              <a:buFont typeface="Wingdings" panose="05000000000000000000" pitchFamily="2" charset="2"/>
              <a:buNone/>
            </a:pPr>
            <a:r>
              <a:rPr lang="en-US" altLang="zh-CN" sz="3200" kern="0" dirty="0">
                <a:solidFill>
                  <a:schemeClr val="tx1"/>
                </a:solidFill>
                <a:latin typeface="Times New Roman" panose="02020603050405020304" pitchFamily="18" charset="0"/>
              </a:rPr>
              <a:t>    	        for ( z = 0; z &lt;= 100; z++ )</a:t>
            </a:r>
          </a:p>
          <a:p>
            <a:pPr>
              <a:spcBef>
                <a:spcPct val="0"/>
              </a:spcBef>
              <a:buFont typeface="Wingdings" panose="05000000000000000000" pitchFamily="2" charset="2"/>
              <a:buNone/>
            </a:pPr>
            <a:r>
              <a:rPr lang="en-US" altLang="zh-CN" sz="3200" kern="0" dirty="0">
                <a:solidFill>
                  <a:schemeClr val="tx1"/>
                </a:solidFill>
                <a:latin typeface="Times New Roman" panose="02020603050405020304" pitchFamily="18" charset="0"/>
              </a:rPr>
              <a:t>    		  if ( </a:t>
            </a:r>
            <a:r>
              <a:rPr lang="en-US" altLang="zh-CN" sz="3200" kern="0" dirty="0" err="1">
                <a:solidFill>
                  <a:schemeClr val="tx1"/>
                </a:solidFill>
                <a:latin typeface="Times New Roman" panose="02020603050405020304" pitchFamily="18" charset="0"/>
              </a:rPr>
              <a:t>x+y+z</a:t>
            </a:r>
            <a:r>
              <a:rPr lang="en-US" altLang="zh-CN" sz="3200" kern="0" dirty="0">
                <a:solidFill>
                  <a:schemeClr val="tx1"/>
                </a:solidFill>
                <a:latin typeface="Times New Roman" panose="02020603050405020304" pitchFamily="18" charset="0"/>
              </a:rPr>
              <a:t> == 100 &amp;&amp; </a:t>
            </a:r>
          </a:p>
          <a:p>
            <a:pPr>
              <a:spcBef>
                <a:spcPct val="0"/>
              </a:spcBef>
              <a:buFont typeface="Wingdings" panose="05000000000000000000" pitchFamily="2" charset="2"/>
              <a:buNone/>
            </a:pPr>
            <a:r>
              <a:rPr lang="en-US" altLang="zh-CN" sz="3200" kern="0" dirty="0">
                <a:solidFill>
                  <a:schemeClr val="tx1"/>
                </a:solidFill>
                <a:latin typeface="Times New Roman" panose="02020603050405020304" pitchFamily="18" charset="0"/>
              </a:rPr>
              <a:t>				5*x+3*</a:t>
            </a:r>
            <a:r>
              <a:rPr lang="en-US" altLang="zh-CN" sz="3200" kern="0" dirty="0" err="1">
                <a:solidFill>
                  <a:schemeClr val="tx1"/>
                </a:solidFill>
                <a:latin typeface="Times New Roman" panose="02020603050405020304" pitchFamily="18" charset="0"/>
              </a:rPr>
              <a:t>y+z</a:t>
            </a:r>
            <a:r>
              <a:rPr lang="en-US" altLang="zh-CN" sz="3200" kern="0" dirty="0">
                <a:solidFill>
                  <a:schemeClr val="tx1"/>
                </a:solidFill>
                <a:latin typeface="Times New Roman" panose="02020603050405020304" pitchFamily="18" charset="0"/>
              </a:rPr>
              <a:t>/3 == 100 )</a:t>
            </a:r>
          </a:p>
          <a:p>
            <a:pPr>
              <a:spcBef>
                <a:spcPct val="0"/>
              </a:spcBef>
              <a:buFont typeface="Wingdings" panose="05000000000000000000" pitchFamily="2" charset="2"/>
              <a:buNone/>
            </a:pPr>
            <a:r>
              <a:rPr lang="en-US" altLang="zh-CN" sz="3200" kern="0" dirty="0">
                <a:solidFill>
                  <a:schemeClr val="tx1"/>
                </a:solidFill>
                <a:latin typeface="Times New Roman" panose="02020603050405020304" pitchFamily="18" charset="0"/>
              </a:rPr>
              <a:t>    			</a:t>
            </a:r>
            <a:r>
              <a:rPr lang="en-US" altLang="zh-CN" sz="3200" kern="0" dirty="0" err="1">
                <a:solidFill>
                  <a:schemeClr val="tx1"/>
                </a:solidFill>
                <a:latin typeface="Times New Roman" panose="02020603050405020304" pitchFamily="18" charset="0"/>
              </a:rPr>
              <a:t>printf</a:t>
            </a:r>
            <a:r>
              <a:rPr lang="en-US" altLang="zh-CN" sz="3200" kern="0" dirty="0">
                <a:solidFill>
                  <a:schemeClr val="tx1"/>
                </a:solidFill>
                <a:latin typeface="Times New Roman" panose="02020603050405020304" pitchFamily="18" charset="0"/>
              </a:rPr>
              <a:t> ("%</a:t>
            </a:r>
            <a:r>
              <a:rPr lang="en-US" altLang="zh-CN" sz="3200" kern="0" dirty="0" err="1">
                <a:solidFill>
                  <a:schemeClr val="tx1"/>
                </a:solidFill>
                <a:latin typeface="Times New Roman" panose="02020603050405020304" pitchFamily="18" charset="0"/>
              </a:rPr>
              <a:t>d%d%d</a:t>
            </a:r>
            <a:r>
              <a:rPr lang="en-US" altLang="zh-CN" sz="3200" kern="0" dirty="0">
                <a:solidFill>
                  <a:schemeClr val="tx1"/>
                </a:solidFill>
                <a:latin typeface="Times New Roman" panose="02020603050405020304" pitchFamily="18" charset="0"/>
              </a:rPr>
              <a:t>\n", x, y, z);</a:t>
            </a:r>
          </a:p>
          <a:p>
            <a:pPr>
              <a:spcBef>
                <a:spcPct val="0"/>
              </a:spcBef>
              <a:buFont typeface="Wingdings" panose="05000000000000000000" pitchFamily="2" charset="2"/>
              <a:buNone/>
            </a:pPr>
            <a:r>
              <a:rPr lang="en-US" altLang="zh-CN" sz="3200" kern="0" dirty="0">
                <a:solidFill>
                  <a:schemeClr val="tx1"/>
                </a:solidFill>
                <a:latin typeface="Times New Roman" panose="02020603050405020304" pitchFamily="18" charset="0"/>
              </a:rPr>
              <a:t>	}</a:t>
            </a:r>
          </a:p>
        </p:txBody>
      </p:sp>
    </p:spTree>
    <p:extLst>
      <p:ext uri="{BB962C8B-B14F-4D97-AF65-F5344CB8AC3E}">
        <p14:creationId xmlns:p14="http://schemas.microsoft.com/office/powerpoint/2010/main" val="3203315366"/>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67320E2-2080-42E6-9AD9-A5D5DB600972}"/>
              </a:ext>
            </a:extLst>
          </p:cNvPr>
          <p:cNvSpPr>
            <a:spLocks noGrp="1"/>
          </p:cNvSpPr>
          <p:nvPr>
            <p:ph type="title"/>
          </p:nvPr>
        </p:nvSpPr>
        <p:spPr/>
        <p:txBody>
          <a:bodyPr/>
          <a:lstStyle/>
          <a:p>
            <a:r>
              <a:rPr lang="en-US" altLang="zh-CN" i="0" dirty="0">
                <a:solidFill>
                  <a:srgbClr val="FFFF00"/>
                </a:solidFill>
              </a:rPr>
              <a:t>1.3 </a:t>
            </a:r>
            <a:r>
              <a:rPr lang="zh-CN" altLang="en-US" i="0" dirty="0">
                <a:solidFill>
                  <a:srgbClr val="FFFF00"/>
                </a:solidFill>
              </a:rPr>
              <a:t>算法定义</a:t>
            </a:r>
            <a:r>
              <a:rPr lang="en-US" altLang="zh-CN" i="0" dirty="0">
                <a:solidFill>
                  <a:srgbClr val="FFFF00"/>
                </a:solidFill>
              </a:rPr>
              <a:t>——</a:t>
            </a:r>
            <a:r>
              <a:rPr lang="zh-CN" altLang="en-US" i="0" dirty="0">
                <a:solidFill>
                  <a:srgbClr val="00FFFF"/>
                </a:solidFill>
                <a:ea typeface="仿宋_GB2312" pitchFamily="49" charset="-122"/>
              </a:rPr>
              <a:t>穷举法举例</a:t>
            </a:r>
            <a:endParaRPr lang="zh-CN" altLang="en-US" dirty="0"/>
          </a:p>
        </p:txBody>
      </p:sp>
      <p:sp>
        <p:nvSpPr>
          <p:cNvPr id="4" name="Rectangle 2">
            <a:extLst>
              <a:ext uri="{FF2B5EF4-FFF2-40B4-BE49-F238E27FC236}">
                <a16:creationId xmlns:a16="http://schemas.microsoft.com/office/drawing/2014/main" id="{409B8276-28F4-4817-92BF-D36A4EF5B264}"/>
              </a:ext>
            </a:extLst>
          </p:cNvPr>
          <p:cNvSpPr txBox="1">
            <a:spLocks noChangeArrowheads="1"/>
          </p:cNvSpPr>
          <p:nvPr/>
        </p:nvSpPr>
        <p:spPr bwMode="auto">
          <a:xfrm>
            <a:off x="-108520" y="800100"/>
            <a:ext cx="9252520" cy="5437188"/>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pPr>
              <a:lnSpc>
                <a:spcPct val="85000"/>
              </a:lnSpc>
            </a:pPr>
            <a:r>
              <a:rPr lang="zh-CN" altLang="en-US" sz="2800" kern="0" dirty="0">
                <a:solidFill>
                  <a:srgbClr val="00FF00"/>
                </a:solidFill>
              </a:rPr>
              <a:t>改进：</a:t>
            </a:r>
          </a:p>
          <a:p>
            <a:pPr lvl="1">
              <a:lnSpc>
                <a:spcPct val="85000"/>
              </a:lnSpc>
              <a:buFont typeface="Wingdings" panose="05000000000000000000" pitchFamily="2" charset="2"/>
              <a:buNone/>
            </a:pPr>
            <a:r>
              <a:rPr lang="en-US" altLang="zh-CN" sz="2800" kern="0" dirty="0"/>
              <a:t>#include &lt;</a:t>
            </a:r>
            <a:r>
              <a:rPr lang="en-US" altLang="zh-CN" sz="2800" kern="0" dirty="0" err="1"/>
              <a:t>stdio.h</a:t>
            </a:r>
            <a:r>
              <a:rPr lang="en-US" altLang="zh-CN" sz="2800" kern="0" dirty="0"/>
              <a:t>&gt;</a:t>
            </a:r>
          </a:p>
          <a:p>
            <a:pPr lvl="1">
              <a:lnSpc>
                <a:spcPct val="85000"/>
              </a:lnSpc>
              <a:buFont typeface="Wingdings" panose="05000000000000000000" pitchFamily="2" charset="2"/>
              <a:buNone/>
            </a:pPr>
            <a:r>
              <a:rPr lang="en-US" altLang="zh-CN" sz="2800" kern="0" dirty="0"/>
              <a:t>void main() {</a:t>
            </a:r>
          </a:p>
          <a:p>
            <a:pPr lvl="1">
              <a:lnSpc>
                <a:spcPct val="85000"/>
              </a:lnSpc>
              <a:buFont typeface="Wingdings" panose="05000000000000000000" pitchFamily="2" charset="2"/>
              <a:buNone/>
            </a:pPr>
            <a:r>
              <a:rPr lang="en-US" altLang="zh-CN" sz="2800" kern="0" dirty="0"/>
              <a:t>    int x, y, z;</a:t>
            </a:r>
          </a:p>
          <a:p>
            <a:pPr lvl="1">
              <a:lnSpc>
                <a:spcPct val="85000"/>
              </a:lnSpc>
              <a:buFont typeface="Wingdings" panose="05000000000000000000" pitchFamily="2" charset="2"/>
              <a:buNone/>
            </a:pPr>
            <a:r>
              <a:rPr lang="en-US" altLang="zh-CN" sz="2800" kern="0" dirty="0"/>
              <a:t>    for ( x = 0, x &lt;= 20; x++ ) </a:t>
            </a:r>
          </a:p>
          <a:p>
            <a:pPr lvl="1">
              <a:lnSpc>
                <a:spcPct val="85000"/>
              </a:lnSpc>
              <a:buFont typeface="Wingdings" panose="05000000000000000000" pitchFamily="2" charset="2"/>
              <a:buNone/>
            </a:pPr>
            <a:r>
              <a:rPr lang="en-US" altLang="zh-CN" sz="2800" kern="0" dirty="0"/>
              <a:t>        for ( y = 0; y &lt;= 33; y++ ) {</a:t>
            </a:r>
          </a:p>
          <a:p>
            <a:pPr lvl="1">
              <a:lnSpc>
                <a:spcPct val="85000"/>
              </a:lnSpc>
              <a:buFont typeface="Wingdings" panose="05000000000000000000" pitchFamily="2" charset="2"/>
              <a:buNone/>
            </a:pPr>
            <a:r>
              <a:rPr lang="en-US" altLang="zh-CN" sz="2800" kern="0" dirty="0"/>
              <a:t>  		       z = 100</a:t>
            </a:r>
            <a:r>
              <a:rPr lang="en-US" altLang="zh-CN" sz="2800" b="0" kern="0" dirty="0">
                <a:latin typeface="Courier New" panose="02070309020205020404" pitchFamily="49" charset="0"/>
              </a:rPr>
              <a:t>-</a:t>
            </a:r>
            <a:r>
              <a:rPr lang="en-US" altLang="zh-CN" sz="2800" kern="0" dirty="0"/>
              <a:t>x</a:t>
            </a:r>
            <a:r>
              <a:rPr lang="en-US" altLang="zh-CN" sz="2800" b="0" kern="0" dirty="0">
                <a:latin typeface="Courier New" panose="02070309020205020404" pitchFamily="49" charset="0"/>
              </a:rPr>
              <a:t>-</a:t>
            </a:r>
            <a:r>
              <a:rPr lang="en-US" altLang="zh-CN" sz="2800" kern="0" dirty="0"/>
              <a:t>y;</a:t>
            </a:r>
          </a:p>
          <a:p>
            <a:pPr lvl="1">
              <a:lnSpc>
                <a:spcPct val="85000"/>
              </a:lnSpc>
              <a:buFont typeface="Wingdings" panose="05000000000000000000" pitchFamily="2" charset="2"/>
              <a:buNone/>
            </a:pPr>
            <a:r>
              <a:rPr lang="en-US" altLang="zh-CN" sz="2800" kern="0" dirty="0"/>
              <a:t>    	       if ( 5*x+3*</a:t>
            </a:r>
            <a:r>
              <a:rPr lang="en-US" altLang="zh-CN" sz="2800" kern="0" dirty="0" err="1"/>
              <a:t>y+z</a:t>
            </a:r>
            <a:r>
              <a:rPr lang="en-US" altLang="zh-CN" sz="2800" kern="0" dirty="0"/>
              <a:t>/3 </a:t>
            </a:r>
            <a:r>
              <a:rPr lang="en-US" altLang="zh-CN" sz="2800" kern="0" dirty="0">
                <a:latin typeface="Courier New" panose="02070309020205020404" pitchFamily="49" charset="0"/>
              </a:rPr>
              <a:t>==</a:t>
            </a:r>
            <a:r>
              <a:rPr lang="en-US" altLang="zh-CN" sz="2800" kern="0" dirty="0"/>
              <a:t> 100 )</a:t>
            </a:r>
          </a:p>
          <a:p>
            <a:pPr lvl="1">
              <a:lnSpc>
                <a:spcPct val="85000"/>
              </a:lnSpc>
              <a:buFont typeface="Wingdings" panose="05000000000000000000" pitchFamily="2" charset="2"/>
              <a:buNone/>
            </a:pPr>
            <a:r>
              <a:rPr lang="en-US" altLang="zh-CN" sz="2800" kern="0" dirty="0"/>
              <a:t>			  </a:t>
            </a:r>
            <a:r>
              <a:rPr lang="en-US" altLang="zh-CN" sz="2800" kern="0" dirty="0" err="1"/>
              <a:t>printf</a:t>
            </a:r>
            <a:r>
              <a:rPr lang="en-US" altLang="zh-CN" sz="2800" kern="0" dirty="0"/>
              <a:t> ( "%</a:t>
            </a:r>
            <a:r>
              <a:rPr lang="en-US" altLang="zh-CN" sz="2800" kern="0" dirty="0" err="1"/>
              <a:t>d%d%d</a:t>
            </a:r>
            <a:r>
              <a:rPr lang="en-US" altLang="zh-CN" sz="2800" kern="0" dirty="0"/>
              <a:t>\n", x, y, z );</a:t>
            </a:r>
          </a:p>
          <a:p>
            <a:pPr lvl="1">
              <a:lnSpc>
                <a:spcPct val="85000"/>
              </a:lnSpc>
              <a:buFont typeface="Wingdings" panose="05000000000000000000" pitchFamily="2" charset="2"/>
              <a:buNone/>
            </a:pPr>
            <a:r>
              <a:rPr lang="en-US" altLang="zh-CN" sz="2800" kern="0" dirty="0"/>
              <a:t>    	   }</a:t>
            </a:r>
          </a:p>
          <a:p>
            <a:pPr lvl="1">
              <a:lnSpc>
                <a:spcPct val="85000"/>
              </a:lnSpc>
              <a:buFont typeface="Wingdings" panose="05000000000000000000" pitchFamily="2" charset="2"/>
              <a:buNone/>
            </a:pPr>
            <a:r>
              <a:rPr lang="en-US" altLang="zh-CN" sz="2800" kern="0" dirty="0"/>
              <a:t>}</a:t>
            </a:r>
          </a:p>
          <a:p>
            <a:pPr>
              <a:lnSpc>
                <a:spcPct val="110000"/>
              </a:lnSpc>
            </a:pPr>
            <a:r>
              <a:rPr lang="zh-CN" altLang="en-US" kern="0" dirty="0">
                <a:solidFill>
                  <a:schemeClr val="tx1"/>
                </a:solidFill>
              </a:rPr>
              <a:t>这个程序的循环次数</a:t>
            </a:r>
            <a:r>
              <a:rPr lang="zh-CN" altLang="en-US" kern="0" dirty="0">
                <a:solidFill>
                  <a:schemeClr val="tx1"/>
                </a:solidFill>
                <a:latin typeface="Times New Roman" panose="02020603050405020304" pitchFamily="18" charset="0"/>
              </a:rPr>
              <a:t>只有</a:t>
            </a:r>
            <a:r>
              <a:rPr lang="en-US" altLang="zh-CN" kern="0" dirty="0">
                <a:solidFill>
                  <a:srgbClr val="FFC000"/>
                </a:solidFill>
                <a:latin typeface="Times New Roman" panose="02020603050405020304" pitchFamily="18" charset="0"/>
              </a:rPr>
              <a:t>21*34 = 714</a:t>
            </a:r>
            <a:r>
              <a:rPr lang="zh-CN" altLang="en-US" kern="0" dirty="0"/>
              <a:t>。</a:t>
            </a:r>
          </a:p>
        </p:txBody>
      </p:sp>
    </p:spTree>
    <p:extLst>
      <p:ext uri="{BB962C8B-B14F-4D97-AF65-F5344CB8AC3E}">
        <p14:creationId xmlns:p14="http://schemas.microsoft.com/office/powerpoint/2010/main" val="2656953320"/>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1" name="Rectangle 3">
            <a:extLst>
              <a:ext uri="{FF2B5EF4-FFF2-40B4-BE49-F238E27FC236}">
                <a16:creationId xmlns:a16="http://schemas.microsoft.com/office/drawing/2014/main" id="{1F2D198D-3AEE-4772-BEBC-7F81105A1010}"/>
              </a:ext>
            </a:extLst>
          </p:cNvPr>
          <p:cNvSpPr>
            <a:spLocks noGrp="1" noChangeArrowheads="1"/>
          </p:cNvSpPr>
          <p:nvPr>
            <p:ph type="body" idx="1"/>
          </p:nvPr>
        </p:nvSpPr>
        <p:spPr>
          <a:xfrm>
            <a:off x="206514" y="962818"/>
            <a:ext cx="8708885" cy="4932363"/>
          </a:xfrm>
        </p:spPr>
        <p:txBody>
          <a:bodyPr/>
          <a:lstStyle/>
          <a:p>
            <a:r>
              <a:rPr lang="zh-CN" altLang="en-US" dirty="0">
                <a:solidFill>
                  <a:schemeClr val="tx1"/>
                </a:solidFill>
                <a:latin typeface="Times New Roman" panose="02020603050405020304" pitchFamily="18" charset="0"/>
              </a:rPr>
              <a:t>编写程序，用递推法计算斐波那契（</a:t>
            </a:r>
            <a:r>
              <a:rPr lang="en-US" altLang="zh-CN" dirty="0">
                <a:solidFill>
                  <a:schemeClr val="tx1"/>
                </a:solidFill>
                <a:latin typeface="Times New Roman" panose="02020603050405020304" pitchFamily="18" charset="0"/>
              </a:rPr>
              <a:t>Fibonacci</a:t>
            </a:r>
            <a:r>
              <a:rPr lang="zh-CN" altLang="en-US" dirty="0">
                <a:solidFill>
                  <a:schemeClr val="tx1"/>
                </a:solidFill>
                <a:latin typeface="Times New Roman" panose="02020603050405020304" pitchFamily="18" charset="0"/>
              </a:rPr>
              <a:t>）数列的第</a:t>
            </a:r>
            <a:r>
              <a:rPr lang="en-US" altLang="zh-CN" dirty="0">
                <a:solidFill>
                  <a:schemeClr val="tx1"/>
                </a:solidFill>
                <a:latin typeface="Times New Roman" panose="02020603050405020304" pitchFamily="18" charset="0"/>
              </a:rPr>
              <a:t>n</a:t>
            </a:r>
            <a:r>
              <a:rPr lang="zh-CN" altLang="en-US" dirty="0">
                <a:solidFill>
                  <a:schemeClr val="tx1"/>
                </a:solidFill>
                <a:latin typeface="Times New Roman" panose="02020603050405020304" pitchFamily="18" charset="0"/>
              </a:rPr>
              <a:t>项。</a:t>
            </a:r>
          </a:p>
          <a:p>
            <a:r>
              <a:rPr lang="zh-CN" altLang="en-US" dirty="0">
                <a:latin typeface="Times New Roman" panose="02020603050405020304" pitchFamily="18" charset="0"/>
              </a:rPr>
              <a:t>求解思路：斐波那契（</a:t>
            </a:r>
            <a:r>
              <a:rPr lang="en-US" altLang="zh-CN" dirty="0">
                <a:latin typeface="Times New Roman" panose="02020603050405020304" pitchFamily="18" charset="0"/>
              </a:rPr>
              <a:t>Fibonacci</a:t>
            </a:r>
            <a:r>
              <a:rPr lang="zh-CN" altLang="en-US" dirty="0">
                <a:latin typeface="Times New Roman" panose="02020603050405020304" pitchFamily="18" charset="0"/>
              </a:rPr>
              <a:t>）数列为</a:t>
            </a:r>
            <a:r>
              <a:rPr lang="en-US" altLang="zh-CN" dirty="0">
                <a:latin typeface="Times New Roman" panose="02020603050405020304" pitchFamily="18" charset="0"/>
              </a:rPr>
              <a:t>0, 1, l, 2, 3, 5, 8, 13, …</a:t>
            </a:r>
            <a:r>
              <a:rPr lang="zh-CN" altLang="en-US" dirty="0">
                <a:latin typeface="Times New Roman" panose="02020603050405020304" pitchFamily="18" charset="0"/>
              </a:rPr>
              <a:t>，即：</a:t>
            </a:r>
          </a:p>
          <a:p>
            <a:pPr>
              <a:buFont typeface="Wingdings" panose="05000000000000000000" pitchFamily="2" charset="2"/>
              <a:buNone/>
            </a:pPr>
            <a:r>
              <a:rPr lang="zh-CN" altLang="en-US" dirty="0">
                <a:solidFill>
                  <a:schemeClr val="tx1"/>
                </a:solidFill>
                <a:latin typeface="Times New Roman" panose="02020603050405020304" pitchFamily="18" charset="0"/>
              </a:rPr>
              <a:t>    	</a:t>
            </a:r>
            <a:r>
              <a:rPr lang="en-US" altLang="zh-CN" dirty="0">
                <a:solidFill>
                  <a:srgbClr val="00FF00"/>
                </a:solidFill>
                <a:latin typeface="Times New Roman" panose="02020603050405020304" pitchFamily="18" charset="0"/>
              </a:rPr>
              <a:t>F(0) = 0</a:t>
            </a:r>
            <a:r>
              <a:rPr lang="zh-CN" altLang="en-US" dirty="0">
                <a:solidFill>
                  <a:srgbClr val="00FF00"/>
                </a:solidFill>
                <a:latin typeface="Times New Roman" panose="02020603050405020304" pitchFamily="18" charset="0"/>
              </a:rPr>
              <a:t>，</a:t>
            </a:r>
            <a:r>
              <a:rPr lang="en-US" altLang="zh-CN" dirty="0">
                <a:solidFill>
                  <a:srgbClr val="00FF00"/>
                </a:solidFill>
                <a:latin typeface="Times New Roman" panose="02020603050405020304" pitchFamily="18" charset="0"/>
              </a:rPr>
              <a:t>F(1) = 1</a:t>
            </a:r>
            <a:r>
              <a:rPr lang="zh-CN" altLang="en-US" dirty="0">
                <a:solidFill>
                  <a:srgbClr val="00FF00"/>
                </a:solidFill>
                <a:latin typeface="Times New Roman" panose="02020603050405020304" pitchFamily="18" charset="0"/>
              </a:rPr>
              <a:t>，</a:t>
            </a:r>
          </a:p>
          <a:p>
            <a:pPr>
              <a:buFont typeface="Wingdings" panose="05000000000000000000" pitchFamily="2" charset="2"/>
              <a:buNone/>
            </a:pPr>
            <a:r>
              <a:rPr lang="zh-CN" altLang="en-US" dirty="0">
                <a:solidFill>
                  <a:srgbClr val="00FF00"/>
                </a:solidFill>
                <a:latin typeface="Times New Roman" panose="02020603050405020304" pitchFamily="18" charset="0"/>
              </a:rPr>
              <a:t>    	</a:t>
            </a:r>
            <a:r>
              <a:rPr lang="en-US" altLang="zh-CN" dirty="0">
                <a:solidFill>
                  <a:srgbClr val="00FF00"/>
                </a:solidFill>
                <a:latin typeface="Times New Roman" panose="02020603050405020304" pitchFamily="18" charset="0"/>
              </a:rPr>
              <a:t>F(n) = F(n</a:t>
            </a:r>
            <a:r>
              <a:rPr lang="en-US" altLang="zh-CN" b="0" dirty="0">
                <a:solidFill>
                  <a:srgbClr val="00FF00"/>
                </a:solidFill>
                <a:latin typeface="Courier New" panose="02070309020205020404" pitchFamily="49" charset="0"/>
              </a:rPr>
              <a:t>-</a:t>
            </a:r>
            <a:r>
              <a:rPr lang="en-US" altLang="zh-CN" dirty="0">
                <a:solidFill>
                  <a:srgbClr val="00FF00"/>
                </a:solidFill>
                <a:latin typeface="Times New Roman" panose="02020603050405020304" pitchFamily="18" charset="0"/>
              </a:rPr>
              <a:t>1)+F(n</a:t>
            </a:r>
            <a:r>
              <a:rPr lang="en-US" altLang="zh-CN" b="0" dirty="0">
                <a:solidFill>
                  <a:srgbClr val="00FF00"/>
                </a:solidFill>
                <a:latin typeface="Courier New" panose="02070309020205020404" pitchFamily="49" charset="0"/>
              </a:rPr>
              <a:t>-</a:t>
            </a:r>
            <a:r>
              <a:rPr lang="en-US" altLang="zh-CN" dirty="0">
                <a:solidFill>
                  <a:srgbClr val="00FF00"/>
                </a:solidFill>
                <a:latin typeface="Times New Roman" panose="02020603050405020304" pitchFamily="18" charset="0"/>
              </a:rPr>
              <a:t>2)</a:t>
            </a:r>
            <a:r>
              <a:rPr lang="zh-CN" altLang="en-US" dirty="0">
                <a:solidFill>
                  <a:srgbClr val="00FF00"/>
                </a:solidFill>
                <a:latin typeface="Times New Roman" panose="02020603050405020304" pitchFamily="18" charset="0"/>
              </a:rPr>
              <a:t>，当</a:t>
            </a:r>
            <a:r>
              <a:rPr lang="en-US" altLang="zh-CN" dirty="0">
                <a:solidFill>
                  <a:srgbClr val="00FF00"/>
                </a:solidFill>
                <a:latin typeface="Times New Roman" panose="02020603050405020304" pitchFamily="18" charset="0"/>
              </a:rPr>
              <a:t>n &gt; 1</a:t>
            </a:r>
            <a:r>
              <a:rPr lang="zh-CN" altLang="en-US" dirty="0">
                <a:solidFill>
                  <a:srgbClr val="00FF00"/>
                </a:solidFill>
                <a:latin typeface="Times New Roman" panose="02020603050405020304" pitchFamily="18" charset="0"/>
              </a:rPr>
              <a:t>时。</a:t>
            </a:r>
          </a:p>
          <a:p>
            <a:pPr>
              <a:buFont typeface="Wingdings" panose="05000000000000000000" pitchFamily="2" charset="2"/>
              <a:buNone/>
            </a:pPr>
            <a:r>
              <a:rPr lang="zh-CN" altLang="en-US" dirty="0">
                <a:latin typeface="Times New Roman" panose="02020603050405020304" pitchFamily="18" charset="0"/>
              </a:rPr>
              <a:t>    </a:t>
            </a:r>
          </a:p>
        </p:txBody>
      </p:sp>
      <p:sp>
        <p:nvSpPr>
          <p:cNvPr id="6" name="标题 2">
            <a:extLst>
              <a:ext uri="{FF2B5EF4-FFF2-40B4-BE49-F238E27FC236}">
                <a16:creationId xmlns:a16="http://schemas.microsoft.com/office/drawing/2014/main" id="{94745E6D-6F7D-4746-B400-2FA44972945A}"/>
              </a:ext>
            </a:extLst>
          </p:cNvPr>
          <p:cNvSpPr txBox="1">
            <a:spLocks/>
          </p:cNvSpPr>
          <p:nvPr/>
        </p:nvSpPr>
        <p:spPr bwMode="auto">
          <a:xfrm>
            <a:off x="0" y="0"/>
            <a:ext cx="9144000" cy="6858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pPr>
              <a:buClrTx/>
              <a:buFontTx/>
            </a:pPr>
            <a:r>
              <a:rPr lang="en-US" altLang="zh-CN" i="0" kern="0" dirty="0">
                <a:solidFill>
                  <a:srgbClr val="FFFF00"/>
                </a:solidFill>
              </a:rPr>
              <a:t>1.3 </a:t>
            </a:r>
            <a:r>
              <a:rPr lang="zh-CN" altLang="en-US" i="0" kern="0" dirty="0">
                <a:solidFill>
                  <a:srgbClr val="FFFF00"/>
                </a:solidFill>
              </a:rPr>
              <a:t>算法定义</a:t>
            </a:r>
            <a:r>
              <a:rPr lang="en-US" altLang="zh-CN" i="0" kern="0" dirty="0">
                <a:solidFill>
                  <a:srgbClr val="FFFF00"/>
                </a:solidFill>
              </a:rPr>
              <a:t>——</a:t>
            </a:r>
            <a:r>
              <a:rPr lang="zh-CN" altLang="en-US" i="0" dirty="0">
                <a:solidFill>
                  <a:srgbClr val="00FFFF"/>
                </a:solidFill>
                <a:ea typeface="仿宋_GB2312" pitchFamily="49" charset="-122"/>
              </a:rPr>
              <a:t>递推法举例</a:t>
            </a:r>
            <a:endParaRPr lang="zh-CN" altLang="en-US" kern="0" dirty="0"/>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283CF789-A7E1-4FF9-B256-FEF0692B3578}"/>
              </a:ext>
            </a:extLst>
          </p:cNvPr>
          <p:cNvSpPr>
            <a:spLocks noGrp="1" noChangeArrowheads="1"/>
          </p:cNvSpPr>
          <p:nvPr>
            <p:ph type="body" idx="1"/>
          </p:nvPr>
        </p:nvSpPr>
        <p:spPr>
          <a:xfrm>
            <a:off x="-3919" y="1673805"/>
            <a:ext cx="9144000" cy="5400675"/>
          </a:xfrm>
        </p:spPr>
        <p:txBody>
          <a:bodyPr/>
          <a:lstStyle/>
          <a:p>
            <a:pPr>
              <a:buNone/>
            </a:pPr>
            <a:r>
              <a:rPr lang="en-US" altLang="zh-CN" sz="2800" dirty="0">
                <a:solidFill>
                  <a:schemeClr val="tx1"/>
                </a:solidFill>
                <a:latin typeface="Times New Roman" panose="02020603050405020304" pitchFamily="18" charset="0"/>
              </a:rPr>
              <a:t># include&lt;</a:t>
            </a:r>
            <a:r>
              <a:rPr lang="en-US" altLang="zh-CN" sz="2800" dirty="0" err="1">
                <a:solidFill>
                  <a:schemeClr val="tx1"/>
                </a:solidFill>
                <a:latin typeface="Times New Roman" panose="02020603050405020304" pitchFamily="18" charset="0"/>
              </a:rPr>
              <a:t>stdio.h</a:t>
            </a:r>
            <a:r>
              <a:rPr lang="en-US" altLang="zh-CN" sz="2800" dirty="0">
                <a:solidFill>
                  <a:schemeClr val="tx1"/>
                </a:solidFill>
                <a:latin typeface="Times New Roman" panose="02020603050405020304" pitchFamily="18" charset="0"/>
              </a:rPr>
              <a:t>&gt;</a:t>
            </a:r>
          </a:p>
          <a:p>
            <a:pPr>
              <a:spcBef>
                <a:spcPct val="0"/>
              </a:spcBef>
              <a:buNone/>
            </a:pPr>
            <a:r>
              <a:rPr lang="en-US" altLang="zh-CN" sz="2800" dirty="0">
                <a:solidFill>
                  <a:schemeClr val="tx1"/>
                </a:solidFill>
                <a:latin typeface="Times New Roman" panose="02020603050405020304" pitchFamily="18" charset="0"/>
              </a:rPr>
              <a:t>    int Fib ( int n ) {</a:t>
            </a:r>
          </a:p>
          <a:p>
            <a:pPr>
              <a:spcBef>
                <a:spcPct val="0"/>
              </a:spcBef>
              <a:buNone/>
            </a:pPr>
            <a:r>
              <a:rPr lang="en-US" altLang="zh-CN" sz="2800" dirty="0">
                <a:solidFill>
                  <a:schemeClr val="tx1"/>
                </a:solidFill>
                <a:latin typeface="Times New Roman" panose="02020603050405020304" pitchFamily="18" charset="0"/>
              </a:rPr>
              <a:t>	    int f0 = 0, f1 = 1, f, </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	</a:t>
            </a:r>
            <a:r>
              <a:rPr lang="en-US" altLang="zh-CN" sz="2800" dirty="0">
                <a:solidFill>
                  <a:schemeClr val="tx1"/>
                </a:solidFill>
              </a:rPr>
              <a:t>	   </a:t>
            </a:r>
          </a:p>
          <a:p>
            <a:pPr>
              <a:lnSpc>
                <a:spcPct val="100000"/>
              </a:lnSpc>
              <a:spcBef>
                <a:spcPct val="10000"/>
              </a:spcBef>
              <a:buFont typeface="Wingdings" panose="05000000000000000000" pitchFamily="2" charset="2"/>
              <a:buNone/>
            </a:pPr>
            <a:r>
              <a:rPr lang="en-US" altLang="zh-CN" sz="2800" dirty="0">
                <a:solidFill>
                  <a:schemeClr val="tx1"/>
                </a:solidFill>
              </a:rPr>
              <a:t>       </a:t>
            </a:r>
            <a:r>
              <a:rPr lang="en-US" altLang="zh-CN" sz="2800" dirty="0">
                <a:solidFill>
                  <a:schemeClr val="tx1"/>
                </a:solidFill>
                <a:latin typeface="Times New Roman" panose="02020603050405020304" pitchFamily="18" charset="0"/>
              </a:rPr>
              <a:t>if ( n </a:t>
            </a:r>
            <a:r>
              <a:rPr lang="en-US" altLang="zh-CN" sz="2800" dirty="0">
                <a:solidFill>
                  <a:schemeClr val="tx1"/>
                </a:solidFill>
                <a:latin typeface="Courier New" panose="02070309020205020404" pitchFamily="49" charset="0"/>
              </a:rPr>
              <a:t>==</a:t>
            </a:r>
            <a:r>
              <a:rPr lang="en-US" altLang="zh-CN" sz="2800" dirty="0">
                <a:solidFill>
                  <a:schemeClr val="tx1"/>
                </a:solidFill>
                <a:latin typeface="Times New Roman" panose="02020603050405020304" pitchFamily="18" charset="0"/>
              </a:rPr>
              <a:t> 0 || n </a:t>
            </a:r>
            <a:r>
              <a:rPr lang="en-US" altLang="zh-CN" sz="2800" dirty="0">
                <a:solidFill>
                  <a:schemeClr val="tx1"/>
                </a:solidFill>
                <a:latin typeface="Courier New" panose="02070309020205020404" pitchFamily="49" charset="0"/>
              </a:rPr>
              <a:t>==</a:t>
            </a:r>
            <a:r>
              <a:rPr lang="en-US" altLang="zh-CN" sz="2800" dirty="0">
                <a:solidFill>
                  <a:schemeClr val="tx1"/>
                </a:solidFill>
                <a:latin typeface="Times New Roman" panose="02020603050405020304" pitchFamily="18" charset="0"/>
              </a:rPr>
              <a:t> 1 ) return n;</a:t>
            </a:r>
          </a:p>
          <a:p>
            <a:pPr>
              <a:lnSpc>
                <a:spcPct val="100000"/>
              </a:lnSpc>
              <a:spcBef>
                <a:spcPct val="10000"/>
              </a:spcBef>
              <a:buFont typeface="Wingdings" panose="05000000000000000000" pitchFamily="2" charset="2"/>
              <a:buNone/>
            </a:pPr>
            <a:r>
              <a:rPr lang="en-US" altLang="zh-CN" sz="2800" dirty="0">
                <a:solidFill>
                  <a:schemeClr val="tx1"/>
                </a:solidFill>
                <a:latin typeface="Times New Roman" panose="02020603050405020304" pitchFamily="18" charset="0"/>
              </a:rPr>
              <a:t>	    for ( </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 = 2; </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 &lt;= n; </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 ) {</a:t>
            </a:r>
          </a:p>
          <a:p>
            <a:pPr>
              <a:lnSpc>
                <a:spcPct val="100000"/>
              </a:lnSpc>
              <a:spcBef>
                <a:spcPct val="10000"/>
              </a:spcBef>
              <a:buFont typeface="Wingdings" panose="05000000000000000000" pitchFamily="2" charset="2"/>
              <a:buNone/>
            </a:pPr>
            <a:r>
              <a:rPr lang="en-US" altLang="zh-CN" sz="2800" dirty="0">
                <a:solidFill>
                  <a:schemeClr val="tx1"/>
                </a:solidFill>
                <a:latin typeface="Times New Roman" panose="02020603050405020304" pitchFamily="18" charset="0"/>
              </a:rPr>
              <a:t>		 f = f0 + f1;   </a:t>
            </a:r>
            <a:r>
              <a:rPr lang="en-US" altLang="zh-CN" sz="2800" dirty="0">
                <a:solidFill>
                  <a:srgbClr val="00B050"/>
                </a:solidFill>
                <a:latin typeface="Times New Roman" panose="02020603050405020304" pitchFamily="18" charset="0"/>
              </a:rPr>
              <a:t>//</a:t>
            </a:r>
            <a:r>
              <a:rPr lang="zh-CN" altLang="en-US" sz="2800" dirty="0">
                <a:solidFill>
                  <a:srgbClr val="00B050"/>
                </a:solidFill>
                <a:latin typeface="Times New Roman" panose="02020603050405020304" pitchFamily="18" charset="0"/>
              </a:rPr>
              <a:t>由前两步结果推出当前结果</a:t>
            </a:r>
          </a:p>
          <a:p>
            <a:pPr>
              <a:lnSpc>
                <a:spcPct val="100000"/>
              </a:lnSpc>
              <a:spcBef>
                <a:spcPct val="10000"/>
              </a:spcBef>
              <a:buFont typeface="Wingdings" panose="05000000000000000000" pitchFamily="2" charset="2"/>
              <a:buNone/>
            </a:pPr>
            <a:r>
              <a:rPr lang="en-US" altLang="zh-CN" sz="2800" dirty="0">
                <a:solidFill>
                  <a:srgbClr val="CC0000"/>
                </a:solidFill>
                <a:latin typeface="Times New Roman" panose="02020603050405020304" pitchFamily="18" charset="0"/>
              </a:rPr>
              <a:t>		</a:t>
            </a:r>
            <a:r>
              <a:rPr lang="en-US" altLang="zh-CN" sz="2800" dirty="0">
                <a:solidFill>
                  <a:schemeClr val="tx1"/>
                </a:solidFill>
                <a:latin typeface="Times New Roman" panose="02020603050405020304" pitchFamily="18" charset="0"/>
              </a:rPr>
              <a:t> f0 = f1;    </a:t>
            </a:r>
            <a:r>
              <a:rPr lang="en-US" altLang="zh-CN" sz="2800" dirty="0">
                <a:solidFill>
                  <a:srgbClr val="CC0000"/>
                </a:solidFill>
                <a:latin typeface="Times New Roman" panose="02020603050405020304" pitchFamily="18" charset="0"/>
              </a:rPr>
              <a:t>	</a:t>
            </a:r>
            <a:r>
              <a:rPr lang="en-US" altLang="zh-CN" sz="2800" dirty="0">
                <a:solidFill>
                  <a:srgbClr val="00B050"/>
                </a:solidFill>
                <a:latin typeface="Times New Roman" panose="02020603050405020304" pitchFamily="18" charset="0"/>
              </a:rPr>
              <a:t> //</a:t>
            </a:r>
            <a:r>
              <a:rPr lang="zh-CN" altLang="en-US" sz="2800" dirty="0">
                <a:solidFill>
                  <a:srgbClr val="00B050"/>
                </a:solidFill>
                <a:latin typeface="Times New Roman" panose="02020603050405020304" pitchFamily="18" charset="0"/>
              </a:rPr>
              <a:t>原前一步当作下一次的前两步</a:t>
            </a:r>
            <a:endParaRPr lang="en-US" altLang="zh-CN" sz="2800" dirty="0">
              <a:solidFill>
                <a:srgbClr val="00B050"/>
              </a:solidFill>
              <a:latin typeface="Times New Roman" panose="02020603050405020304" pitchFamily="18" charset="0"/>
            </a:endParaRPr>
          </a:p>
          <a:p>
            <a:pPr>
              <a:lnSpc>
                <a:spcPct val="100000"/>
              </a:lnSpc>
              <a:spcBef>
                <a:spcPct val="10000"/>
              </a:spcBef>
              <a:buFont typeface="Wingdings" panose="05000000000000000000" pitchFamily="2" charset="2"/>
              <a:buNone/>
            </a:pPr>
            <a:r>
              <a:rPr lang="en-US" altLang="zh-CN" sz="2800" dirty="0">
                <a:solidFill>
                  <a:srgbClr val="CC0000"/>
                </a:solidFill>
                <a:latin typeface="Times New Roman" panose="02020603050405020304" pitchFamily="18" charset="0"/>
              </a:rPr>
              <a:t>    	 </a:t>
            </a:r>
            <a:r>
              <a:rPr lang="en-US" altLang="zh-CN" sz="2800" dirty="0">
                <a:solidFill>
                  <a:schemeClr val="tx1"/>
                </a:solidFill>
                <a:latin typeface="Times New Roman" panose="02020603050405020304" pitchFamily="18" charset="0"/>
              </a:rPr>
              <a:t>f1 = f;   </a:t>
            </a:r>
            <a:r>
              <a:rPr lang="en-US" altLang="zh-CN" sz="2800" dirty="0">
                <a:solidFill>
                  <a:srgbClr val="00B050"/>
                </a:solidFill>
                <a:latin typeface="Times New Roman" panose="02020603050405020304" pitchFamily="18" charset="0"/>
              </a:rPr>
              <a:t> 	 //</a:t>
            </a:r>
            <a:r>
              <a:rPr lang="zh-CN" altLang="en-US" sz="2800" dirty="0">
                <a:solidFill>
                  <a:srgbClr val="00B050"/>
                </a:solidFill>
                <a:latin typeface="Times New Roman" panose="02020603050405020304" pitchFamily="18" charset="0"/>
              </a:rPr>
              <a:t>当前结果当作下一次的前一步</a:t>
            </a:r>
            <a:endParaRPr lang="en-US" altLang="zh-CN" sz="2800" dirty="0">
              <a:solidFill>
                <a:srgbClr val="00B050"/>
              </a:solidFill>
              <a:latin typeface="Times New Roman" panose="02020603050405020304" pitchFamily="18" charset="0"/>
            </a:endParaRPr>
          </a:p>
          <a:p>
            <a:pPr>
              <a:lnSpc>
                <a:spcPct val="100000"/>
              </a:lnSpc>
              <a:spcBef>
                <a:spcPct val="10000"/>
              </a:spcBef>
              <a:buFont typeface="Wingdings" panose="05000000000000000000" pitchFamily="2" charset="2"/>
              <a:buNone/>
            </a:pPr>
            <a:r>
              <a:rPr lang="en-US" altLang="zh-CN" sz="2800" dirty="0">
                <a:solidFill>
                  <a:schemeClr val="tx1"/>
                </a:solidFill>
                <a:latin typeface="Times New Roman" panose="02020603050405020304" pitchFamily="18" charset="0"/>
              </a:rPr>
              <a:t>        }</a:t>
            </a:r>
            <a:r>
              <a:rPr lang="en-US" altLang="zh-CN" sz="2800" dirty="0">
                <a:solidFill>
                  <a:srgbClr val="CC0000"/>
                </a:solidFill>
                <a:latin typeface="Times New Roman" panose="02020603050405020304" pitchFamily="18" charset="0"/>
              </a:rPr>
              <a:t>	</a:t>
            </a:r>
            <a:r>
              <a:rPr lang="en-US" altLang="zh-CN" sz="2800" dirty="0">
                <a:solidFill>
                  <a:srgbClr val="00B050"/>
                </a:solidFill>
                <a:latin typeface="Times New Roman" panose="02020603050405020304" pitchFamily="18" charset="0"/>
              </a:rPr>
              <a:t>   //</a:t>
            </a:r>
            <a:r>
              <a:rPr lang="zh-CN" altLang="en-US" sz="2800" dirty="0">
                <a:solidFill>
                  <a:srgbClr val="00B050"/>
                </a:solidFill>
                <a:latin typeface="Times New Roman" panose="02020603050405020304" pitchFamily="18" charset="0"/>
              </a:rPr>
              <a:t>在进行向前传递时，要注意传递的时序</a:t>
            </a:r>
            <a:endParaRPr lang="en-US" altLang="zh-CN" sz="2800" dirty="0">
              <a:solidFill>
                <a:srgbClr val="00B050"/>
              </a:solidFill>
              <a:latin typeface="Times New Roman" panose="02020603050405020304" pitchFamily="18" charset="0"/>
            </a:endParaRPr>
          </a:p>
          <a:p>
            <a:pPr>
              <a:lnSpc>
                <a:spcPct val="100000"/>
              </a:lnSpc>
              <a:spcBef>
                <a:spcPct val="10000"/>
              </a:spcBef>
              <a:buFont typeface="Wingdings" panose="05000000000000000000" pitchFamily="2" charset="2"/>
              <a:buNone/>
            </a:pPr>
            <a:r>
              <a:rPr lang="en-US" altLang="zh-CN" sz="2800" dirty="0">
                <a:solidFill>
                  <a:schemeClr val="tx1"/>
                </a:solidFill>
                <a:latin typeface="Times New Roman" panose="02020603050405020304" pitchFamily="18" charset="0"/>
              </a:rPr>
              <a:t>        return f;</a:t>
            </a:r>
          </a:p>
          <a:p>
            <a:pPr>
              <a:lnSpc>
                <a:spcPct val="100000"/>
              </a:lnSpc>
              <a:spcBef>
                <a:spcPct val="10000"/>
              </a:spcBef>
              <a:buFont typeface="Wingdings" panose="05000000000000000000" pitchFamily="2" charset="2"/>
              <a:buNone/>
            </a:pPr>
            <a:r>
              <a:rPr lang="en-US" altLang="zh-CN" sz="2800" dirty="0">
                <a:solidFill>
                  <a:schemeClr val="tx1"/>
                </a:solidFill>
                <a:latin typeface="Times New Roman" panose="02020603050405020304" pitchFamily="18" charset="0"/>
              </a:rPr>
              <a:t>    } </a:t>
            </a:r>
          </a:p>
          <a:p>
            <a:pPr>
              <a:spcBef>
                <a:spcPct val="5000"/>
              </a:spcBef>
              <a:buFont typeface="Wingdings" panose="05000000000000000000" pitchFamily="2" charset="2"/>
              <a:buNone/>
            </a:pPr>
            <a:r>
              <a:rPr lang="zh-CN" altLang="en-US" sz="2800" dirty="0">
                <a:latin typeface="Times New Roman" panose="02020603050405020304" pitchFamily="18" charset="0"/>
              </a:rPr>
              <a:t> </a:t>
            </a:r>
          </a:p>
        </p:txBody>
      </p:sp>
      <p:sp>
        <p:nvSpPr>
          <p:cNvPr id="5" name="标题 2">
            <a:extLst>
              <a:ext uri="{FF2B5EF4-FFF2-40B4-BE49-F238E27FC236}">
                <a16:creationId xmlns:a16="http://schemas.microsoft.com/office/drawing/2014/main" id="{79821A38-1319-40D1-80D1-20547902AA0D}"/>
              </a:ext>
            </a:extLst>
          </p:cNvPr>
          <p:cNvSpPr txBox="1">
            <a:spLocks/>
          </p:cNvSpPr>
          <p:nvPr/>
        </p:nvSpPr>
        <p:spPr bwMode="auto">
          <a:xfrm>
            <a:off x="0" y="0"/>
            <a:ext cx="9144000" cy="6858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pPr>
              <a:buClrTx/>
              <a:buFontTx/>
            </a:pPr>
            <a:r>
              <a:rPr lang="en-US" altLang="zh-CN" i="0" kern="0" dirty="0">
                <a:solidFill>
                  <a:srgbClr val="FFFF00"/>
                </a:solidFill>
              </a:rPr>
              <a:t>1.3 </a:t>
            </a:r>
            <a:r>
              <a:rPr lang="zh-CN" altLang="en-US" i="0" kern="0" dirty="0">
                <a:solidFill>
                  <a:srgbClr val="FFFF00"/>
                </a:solidFill>
              </a:rPr>
              <a:t>算法定义</a:t>
            </a:r>
            <a:r>
              <a:rPr lang="en-US" altLang="zh-CN" i="0" kern="0" dirty="0">
                <a:solidFill>
                  <a:srgbClr val="FFFF00"/>
                </a:solidFill>
              </a:rPr>
              <a:t>——</a:t>
            </a:r>
            <a:r>
              <a:rPr lang="zh-CN" altLang="en-US" i="0" dirty="0">
                <a:solidFill>
                  <a:srgbClr val="00FFFF"/>
                </a:solidFill>
                <a:ea typeface="仿宋_GB2312" pitchFamily="49" charset="-122"/>
              </a:rPr>
              <a:t>递推法举例</a:t>
            </a:r>
            <a:endParaRPr lang="zh-CN" altLang="en-US" kern="0" dirty="0"/>
          </a:p>
        </p:txBody>
      </p:sp>
      <p:sp>
        <p:nvSpPr>
          <p:cNvPr id="2" name="矩形 1">
            <a:extLst>
              <a:ext uri="{FF2B5EF4-FFF2-40B4-BE49-F238E27FC236}">
                <a16:creationId xmlns:a16="http://schemas.microsoft.com/office/drawing/2014/main" id="{8D3E8F4C-D115-4141-85CA-F82D060F309A}"/>
              </a:ext>
            </a:extLst>
          </p:cNvPr>
          <p:cNvSpPr/>
          <p:nvPr/>
        </p:nvSpPr>
        <p:spPr>
          <a:xfrm>
            <a:off x="4575920" y="690282"/>
            <a:ext cx="4815535" cy="2332946"/>
          </a:xfrm>
          <a:prstGeom prst="rect">
            <a:avLst/>
          </a:prstGeom>
        </p:spPr>
        <p:txBody>
          <a:bodyPr wrap="square">
            <a:spAutoFit/>
          </a:bodyPr>
          <a:lstStyle/>
          <a:p>
            <a:pPr algn="l">
              <a:spcBef>
                <a:spcPct val="5000"/>
              </a:spcBef>
              <a:buFont typeface="Wingdings" panose="05000000000000000000" pitchFamily="2" charset="2"/>
              <a:buNone/>
            </a:pPr>
            <a:r>
              <a:rPr lang="en-US" altLang="zh-CN" dirty="0"/>
              <a:t>void main() {</a:t>
            </a:r>
          </a:p>
          <a:p>
            <a:pPr algn="l">
              <a:spcBef>
                <a:spcPct val="5000"/>
              </a:spcBef>
              <a:buFont typeface="Wingdings" panose="05000000000000000000" pitchFamily="2" charset="2"/>
              <a:buNone/>
            </a:pPr>
            <a:r>
              <a:rPr lang="en-US" altLang="zh-CN" dirty="0"/>
              <a:t>   int n = 7;</a:t>
            </a:r>
          </a:p>
          <a:p>
            <a:pPr algn="l">
              <a:spcBef>
                <a:spcPct val="5000"/>
              </a:spcBef>
              <a:buFont typeface="Wingdings" panose="05000000000000000000" pitchFamily="2" charset="2"/>
              <a:buNone/>
            </a:pPr>
            <a:r>
              <a:rPr lang="en-US" altLang="zh-CN" dirty="0"/>
              <a:t>   </a:t>
            </a:r>
            <a:r>
              <a:rPr lang="en-US" altLang="zh-CN" dirty="0" err="1"/>
              <a:t>printf</a:t>
            </a:r>
            <a:r>
              <a:rPr lang="en-US" altLang="zh-CN" dirty="0"/>
              <a:t> ( ”Fib(%d)=%d\n”, n, </a:t>
            </a:r>
          </a:p>
          <a:p>
            <a:pPr algn="l">
              <a:spcBef>
                <a:spcPct val="5000"/>
              </a:spcBef>
              <a:buFont typeface="Wingdings" panose="05000000000000000000" pitchFamily="2" charset="2"/>
              <a:buNone/>
            </a:pPr>
            <a:r>
              <a:rPr lang="en-US" altLang="zh-CN" dirty="0"/>
              <a:t>                 Fib (n) );</a:t>
            </a:r>
          </a:p>
          <a:p>
            <a:pPr algn="l">
              <a:spcBef>
                <a:spcPct val="5000"/>
              </a:spcBef>
              <a:buFont typeface="Wingdings" panose="05000000000000000000" pitchFamily="2" charset="2"/>
              <a:buNone/>
            </a:pPr>
            <a:r>
              <a:rPr lang="en-US" altLang="zh-CN" dirty="0"/>
              <a:t>}</a:t>
            </a:r>
            <a:endParaRPr lang="zh-CN" altLang="en-US" dirty="0"/>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9" name="Rectangle 3">
            <a:extLst>
              <a:ext uri="{FF2B5EF4-FFF2-40B4-BE49-F238E27FC236}">
                <a16:creationId xmlns:a16="http://schemas.microsoft.com/office/drawing/2014/main" id="{EE69F9AB-B50B-4934-B964-1F98CB4A4D7D}"/>
              </a:ext>
            </a:extLst>
          </p:cNvPr>
          <p:cNvSpPr>
            <a:spLocks noGrp="1" noChangeArrowheads="1"/>
          </p:cNvSpPr>
          <p:nvPr>
            <p:ph type="body" idx="1"/>
          </p:nvPr>
        </p:nvSpPr>
        <p:spPr>
          <a:xfrm>
            <a:off x="114300" y="742213"/>
            <a:ext cx="8915400" cy="5373573"/>
          </a:xfrm>
        </p:spPr>
        <p:txBody>
          <a:bodyPr/>
          <a:lstStyle/>
          <a:p>
            <a:pPr>
              <a:lnSpc>
                <a:spcPct val="110000"/>
              </a:lnSpc>
            </a:pPr>
            <a:r>
              <a:rPr lang="zh-CN" altLang="en-US" dirty="0"/>
              <a:t>递归程序为：</a:t>
            </a:r>
          </a:p>
          <a:p>
            <a:pPr lvl="1">
              <a:buFont typeface="Wingdings" panose="05000000000000000000" pitchFamily="2" charset="2"/>
              <a:buNone/>
            </a:pPr>
            <a:r>
              <a:rPr lang="en-US" altLang="zh-CN" sz="2800" dirty="0"/>
              <a:t>int Fib ( int n ) {</a:t>
            </a:r>
          </a:p>
          <a:p>
            <a:pPr lvl="1">
              <a:buFont typeface="Wingdings" panose="05000000000000000000" pitchFamily="2" charset="2"/>
              <a:buNone/>
            </a:pPr>
            <a:r>
              <a:rPr lang="en-US" altLang="zh-CN" sz="2800" dirty="0"/>
              <a:t>	if ( n </a:t>
            </a:r>
            <a:r>
              <a:rPr lang="en-US" altLang="zh-CN" sz="2800" dirty="0">
                <a:latin typeface="Courier New" panose="02070309020205020404" pitchFamily="49" charset="0"/>
              </a:rPr>
              <a:t>==</a:t>
            </a:r>
            <a:r>
              <a:rPr lang="en-US" altLang="zh-CN" sz="2800" dirty="0"/>
              <a:t> 0 || n </a:t>
            </a:r>
            <a:r>
              <a:rPr lang="en-US" altLang="zh-CN" sz="2800" dirty="0">
                <a:latin typeface="Courier New" panose="02070309020205020404" pitchFamily="49" charset="0"/>
              </a:rPr>
              <a:t>==</a:t>
            </a:r>
            <a:r>
              <a:rPr lang="en-US" altLang="zh-CN" sz="2800" dirty="0"/>
              <a:t> 1 ) return n;	</a:t>
            </a:r>
            <a:r>
              <a:rPr lang="en-US" altLang="zh-CN" sz="2800" dirty="0">
                <a:solidFill>
                  <a:srgbClr val="00B050"/>
                </a:solidFill>
              </a:rPr>
              <a:t>//</a:t>
            </a:r>
            <a:r>
              <a:rPr lang="zh-CN" altLang="en-US" sz="2800" dirty="0">
                <a:solidFill>
                  <a:srgbClr val="00B050"/>
                </a:solidFill>
              </a:rPr>
              <a:t>结束项</a:t>
            </a:r>
          </a:p>
          <a:p>
            <a:pPr lvl="1">
              <a:buFont typeface="Wingdings" panose="05000000000000000000" pitchFamily="2" charset="2"/>
              <a:buNone/>
            </a:pPr>
            <a:r>
              <a:rPr lang="en-US" altLang="zh-CN" sz="2800" dirty="0"/>
              <a:t>	else return Fib (n</a:t>
            </a:r>
            <a:r>
              <a:rPr lang="en-US" altLang="zh-CN" sz="2800" dirty="0">
                <a:latin typeface="Courier New" panose="02070309020205020404" pitchFamily="49" charset="0"/>
              </a:rPr>
              <a:t>-</a:t>
            </a:r>
            <a:r>
              <a:rPr lang="en-US" altLang="zh-CN" sz="2800" dirty="0"/>
              <a:t>1) + Fib(n</a:t>
            </a:r>
            <a:r>
              <a:rPr lang="en-US" altLang="zh-CN" sz="2800" dirty="0">
                <a:latin typeface="Courier New" panose="02070309020205020404" pitchFamily="49" charset="0"/>
              </a:rPr>
              <a:t>-</a:t>
            </a:r>
            <a:r>
              <a:rPr lang="en-US" altLang="zh-CN" sz="2800" dirty="0"/>
              <a:t>2);	</a:t>
            </a:r>
            <a:r>
              <a:rPr lang="en-US" altLang="zh-CN" sz="2800" dirty="0">
                <a:solidFill>
                  <a:srgbClr val="00B050"/>
                </a:solidFill>
              </a:rPr>
              <a:t>//</a:t>
            </a:r>
            <a:r>
              <a:rPr lang="zh-CN" altLang="en-US" sz="2800" dirty="0">
                <a:solidFill>
                  <a:srgbClr val="00B050"/>
                </a:solidFill>
              </a:rPr>
              <a:t>递归项</a:t>
            </a:r>
          </a:p>
          <a:p>
            <a:pPr lvl="1">
              <a:buFont typeface="Wingdings" panose="05000000000000000000" pitchFamily="2" charset="2"/>
              <a:buNone/>
            </a:pPr>
            <a:r>
              <a:rPr lang="en-US" altLang="zh-CN" sz="2800" dirty="0"/>
              <a:t>}</a:t>
            </a:r>
          </a:p>
          <a:p>
            <a:pPr lvl="1">
              <a:buFont typeface="Wingdings" panose="05000000000000000000" pitchFamily="2" charset="2"/>
              <a:buNone/>
            </a:pPr>
            <a:endParaRPr lang="en-US" altLang="zh-CN" sz="2800" dirty="0"/>
          </a:p>
          <a:p>
            <a:pPr>
              <a:lnSpc>
                <a:spcPct val="110000"/>
              </a:lnSpc>
            </a:pPr>
            <a:r>
              <a:rPr lang="zh-CN" altLang="en-US" dirty="0">
                <a:solidFill>
                  <a:schemeClr val="tx1"/>
                </a:solidFill>
                <a:latin typeface="Times New Roman" panose="02020603050405020304" pitchFamily="18" charset="0"/>
              </a:rPr>
              <a:t>递归算法简单，但不能无限递归。因此，算法中需要设置</a:t>
            </a:r>
            <a:r>
              <a:rPr lang="zh-CN" altLang="en-US" dirty="0">
                <a:solidFill>
                  <a:srgbClr val="00FFFF"/>
                </a:solidFill>
                <a:latin typeface="Times New Roman" panose="02020603050405020304" pitchFamily="18" charset="0"/>
              </a:rPr>
              <a:t>递归结束条件</a:t>
            </a:r>
            <a:r>
              <a:rPr lang="zh-CN" altLang="en-US" dirty="0">
                <a:solidFill>
                  <a:schemeClr val="tx1"/>
                </a:solidFill>
                <a:latin typeface="Times New Roman" panose="02020603050405020304" pitchFamily="18" charset="0"/>
              </a:rPr>
              <a:t>。</a:t>
            </a:r>
          </a:p>
        </p:txBody>
      </p:sp>
      <p:sp>
        <p:nvSpPr>
          <p:cNvPr id="6" name="标题 2">
            <a:extLst>
              <a:ext uri="{FF2B5EF4-FFF2-40B4-BE49-F238E27FC236}">
                <a16:creationId xmlns:a16="http://schemas.microsoft.com/office/drawing/2014/main" id="{5AF54AC2-B14A-4180-ABEC-5D2BB452FCA1}"/>
              </a:ext>
            </a:extLst>
          </p:cNvPr>
          <p:cNvSpPr txBox="1">
            <a:spLocks/>
          </p:cNvSpPr>
          <p:nvPr/>
        </p:nvSpPr>
        <p:spPr bwMode="auto">
          <a:xfrm>
            <a:off x="0" y="0"/>
            <a:ext cx="9144000" cy="6858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pPr>
              <a:buClrTx/>
              <a:buFontTx/>
            </a:pPr>
            <a:r>
              <a:rPr lang="en-US" altLang="zh-CN" i="0" kern="0" dirty="0">
                <a:solidFill>
                  <a:srgbClr val="FFFF00"/>
                </a:solidFill>
              </a:rPr>
              <a:t>1.3 </a:t>
            </a:r>
            <a:r>
              <a:rPr lang="zh-CN" altLang="en-US" i="0" kern="0" dirty="0">
                <a:solidFill>
                  <a:srgbClr val="FFFF00"/>
                </a:solidFill>
              </a:rPr>
              <a:t>算法定义</a:t>
            </a:r>
            <a:r>
              <a:rPr lang="en-US" altLang="zh-CN" i="0" kern="0" dirty="0">
                <a:solidFill>
                  <a:srgbClr val="FFFF00"/>
                </a:solidFill>
              </a:rPr>
              <a:t>——</a:t>
            </a:r>
            <a:r>
              <a:rPr lang="zh-CN" altLang="en-US" i="0" dirty="0">
                <a:solidFill>
                  <a:srgbClr val="00FFFF"/>
                </a:solidFill>
                <a:ea typeface="仿宋_GB2312" pitchFamily="49" charset="-122"/>
              </a:rPr>
              <a:t>递归法举例</a:t>
            </a:r>
            <a:endParaRPr lang="zh-CN" altLang="en-US" kern="0" dirty="0"/>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4100A99A-BBCE-4EB6-BCEB-FF752CB7ECDF}" type="slidenum">
              <a:rPr lang="zh-CN" altLang="en-US" b="1">
                <a:solidFill>
                  <a:srgbClr val="66CCFF"/>
                </a:solidFill>
              </a:rPr>
              <a:pPr>
                <a:defRPr/>
              </a:pPr>
              <a:t>5</a:t>
            </a:fld>
            <a:r>
              <a:rPr lang="en-US" altLang="zh-CN" b="1"/>
              <a:t> </a:t>
            </a:r>
            <a:r>
              <a:rPr lang="zh-CN" altLang="en-US"/>
              <a:t>页</a:t>
            </a:r>
            <a:endParaRPr lang="zh-CN" altLang="en-US" sz="1800">
              <a:latin typeface="Arial" charset="0"/>
            </a:endParaRPr>
          </a:p>
        </p:txBody>
      </p:sp>
      <p:sp>
        <p:nvSpPr>
          <p:cNvPr id="16388" name="Rectangle 3"/>
          <p:cNvSpPr>
            <a:spLocks noGrp="1" noChangeArrowheads="1"/>
          </p:cNvSpPr>
          <p:nvPr>
            <p:ph type="body" idx="1"/>
          </p:nvPr>
        </p:nvSpPr>
        <p:spPr>
          <a:xfrm>
            <a:off x="352425" y="838200"/>
            <a:ext cx="8359775" cy="5470525"/>
          </a:xfrm>
        </p:spPr>
        <p:txBody>
          <a:bodyPr/>
          <a:lstStyle/>
          <a:p>
            <a:pPr eaLnBrk="1" hangingPunct="1">
              <a:lnSpc>
                <a:spcPct val="120000"/>
              </a:lnSpc>
              <a:spcBef>
                <a:spcPct val="0"/>
              </a:spcBef>
              <a:buFont typeface="Wingdings" pitchFamily="2" charset="2"/>
              <a:buNone/>
            </a:pPr>
            <a:r>
              <a:rPr lang="zh-CN" altLang="en-US" dirty="0">
                <a:solidFill>
                  <a:schemeClr val="tx1"/>
                </a:solidFill>
              </a:rPr>
              <a:t>例：基于关键字匹配的全文搜索引擎</a:t>
            </a:r>
            <a:endParaRPr lang="en-US" altLang="zh-CN" dirty="0">
              <a:solidFill>
                <a:schemeClr val="tx1"/>
              </a:solidFill>
            </a:endParaRPr>
          </a:p>
          <a:p>
            <a:pPr eaLnBrk="1" hangingPunct="1">
              <a:lnSpc>
                <a:spcPct val="120000"/>
              </a:lnSpc>
              <a:spcBef>
                <a:spcPct val="0"/>
              </a:spcBef>
              <a:buFont typeface="Wingdings" pitchFamily="2" charset="2"/>
              <a:buNone/>
            </a:pPr>
            <a:endParaRPr lang="en-US" altLang="zh-CN" dirty="0">
              <a:solidFill>
                <a:schemeClr val="tx1"/>
              </a:solidFill>
            </a:endParaRPr>
          </a:p>
          <a:p>
            <a:pPr eaLnBrk="1" hangingPunct="1">
              <a:lnSpc>
                <a:spcPct val="110000"/>
              </a:lnSpc>
              <a:spcBef>
                <a:spcPct val="0"/>
              </a:spcBef>
            </a:pPr>
            <a:r>
              <a:rPr lang="zh-CN" altLang="en-US" dirty="0"/>
              <a:t>正文切分</a:t>
            </a:r>
            <a:endParaRPr lang="en-US" altLang="zh-CN" dirty="0"/>
          </a:p>
          <a:p>
            <a:pPr eaLnBrk="1" hangingPunct="1">
              <a:lnSpc>
                <a:spcPct val="110000"/>
              </a:lnSpc>
              <a:spcBef>
                <a:spcPct val="0"/>
              </a:spcBef>
            </a:pPr>
            <a:endParaRPr lang="en-US" altLang="zh-CN" dirty="0"/>
          </a:p>
          <a:p>
            <a:pPr eaLnBrk="1" hangingPunct="1">
              <a:lnSpc>
                <a:spcPct val="110000"/>
              </a:lnSpc>
              <a:spcBef>
                <a:spcPct val="0"/>
              </a:spcBef>
            </a:pPr>
            <a:r>
              <a:rPr lang="zh-CN" altLang="en-US" dirty="0">
                <a:solidFill>
                  <a:schemeClr val="tx1"/>
                </a:solidFill>
              </a:rPr>
              <a:t>建立</a:t>
            </a:r>
            <a:r>
              <a:rPr lang="zh-CN" altLang="en-US" dirty="0"/>
              <a:t>关键词</a:t>
            </a:r>
            <a:r>
              <a:rPr lang="en-US" altLang="zh-CN" dirty="0"/>
              <a:t>-</a:t>
            </a:r>
            <a:r>
              <a:rPr lang="zh-CN" altLang="en-US" dirty="0"/>
              <a:t>文档</a:t>
            </a:r>
            <a:r>
              <a:rPr lang="zh-CN" altLang="en-US" sz="4800" dirty="0">
                <a:solidFill>
                  <a:srgbClr val="00FFFF"/>
                </a:solidFill>
              </a:rPr>
              <a:t>倒排表</a:t>
            </a:r>
            <a:r>
              <a:rPr lang="zh-CN" altLang="en-US" dirty="0"/>
              <a:t>结构</a:t>
            </a:r>
            <a:endParaRPr lang="en-US" altLang="zh-CN" dirty="0"/>
          </a:p>
          <a:p>
            <a:pPr eaLnBrk="1" hangingPunct="1">
              <a:lnSpc>
                <a:spcPct val="110000"/>
              </a:lnSpc>
              <a:spcBef>
                <a:spcPct val="0"/>
              </a:spcBef>
            </a:pPr>
            <a:endParaRPr lang="en-US" altLang="zh-CN" dirty="0"/>
          </a:p>
          <a:p>
            <a:pPr eaLnBrk="1" hangingPunct="1">
              <a:lnSpc>
                <a:spcPct val="110000"/>
              </a:lnSpc>
              <a:spcBef>
                <a:spcPct val="0"/>
              </a:spcBef>
            </a:pPr>
            <a:r>
              <a:rPr lang="zh-CN" altLang="en-US" sz="3200" dirty="0">
                <a:solidFill>
                  <a:schemeClr val="tx1"/>
                </a:solidFill>
              </a:rPr>
              <a:t>提供基于关键字匹配的全文检索服务</a:t>
            </a:r>
            <a:endParaRPr lang="en-US" altLang="zh-CN" sz="3200" dirty="0">
              <a:solidFill>
                <a:schemeClr val="tx1"/>
              </a:solidFill>
            </a:endParaRPr>
          </a:p>
        </p:txBody>
      </p:sp>
      <p:sp>
        <p:nvSpPr>
          <p:cNvPr id="5" name="矩形 4"/>
          <p:cNvSpPr>
            <a:spLocks noChangeArrowheads="1"/>
          </p:cNvSpPr>
          <p:nvPr/>
        </p:nvSpPr>
        <p:spPr bwMode="auto">
          <a:xfrm>
            <a:off x="196850" y="2071688"/>
            <a:ext cx="7835900" cy="2025650"/>
          </a:xfrm>
          <a:prstGeom prst="rect">
            <a:avLst/>
          </a:prstGeom>
          <a:noFill/>
          <a:ln w="38100" algn="ctr">
            <a:solidFill>
              <a:srgbClr val="00FFFF"/>
            </a:solidFill>
            <a:round/>
            <a:headEnd/>
            <a:tailEnd/>
          </a:ln>
        </p:spPr>
        <p:txBody>
          <a:bodyPr/>
          <a:lstStyle/>
          <a:p>
            <a:endParaRPr lang="zh-CN" altLang="en-US" sz="2400" b="1">
              <a:solidFill>
                <a:srgbClr val="FFFFFF"/>
              </a:solidFill>
              <a:ea typeface="宋体" charset="-122"/>
            </a:endParaRPr>
          </a:p>
        </p:txBody>
      </p:sp>
      <p:sp>
        <p:nvSpPr>
          <p:cNvPr id="9" name="标题 1">
            <a:extLst>
              <a:ext uri="{FF2B5EF4-FFF2-40B4-BE49-F238E27FC236}">
                <a16:creationId xmlns:a16="http://schemas.microsoft.com/office/drawing/2014/main" id="{B027FCAA-D023-4E4A-A235-376AFCD7E5AC}"/>
              </a:ext>
            </a:extLst>
          </p:cNvPr>
          <p:cNvSpPr>
            <a:spLocks noGrp="1"/>
          </p:cNvSpPr>
          <p:nvPr>
            <p:ph type="title"/>
          </p:nvPr>
        </p:nvSpPr>
        <p:spPr>
          <a:xfrm>
            <a:off x="0" y="0"/>
            <a:ext cx="9144000" cy="685800"/>
          </a:xfrm>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262417562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3" name="Rectangle 3">
            <a:extLst>
              <a:ext uri="{FF2B5EF4-FFF2-40B4-BE49-F238E27FC236}">
                <a16:creationId xmlns:a16="http://schemas.microsoft.com/office/drawing/2014/main" id="{CB140200-3F89-4368-95EC-E102F88A1D40}"/>
              </a:ext>
            </a:extLst>
          </p:cNvPr>
          <p:cNvSpPr>
            <a:spLocks noGrp="1" noChangeArrowheads="1"/>
          </p:cNvSpPr>
          <p:nvPr>
            <p:ph type="body" idx="1"/>
          </p:nvPr>
        </p:nvSpPr>
        <p:spPr>
          <a:xfrm>
            <a:off x="179388" y="860425"/>
            <a:ext cx="8229600" cy="5040313"/>
          </a:xfrm>
        </p:spPr>
        <p:txBody>
          <a:bodyPr/>
          <a:lstStyle/>
          <a:p>
            <a:r>
              <a:rPr lang="zh-CN" altLang="en-US" sz="3200" dirty="0">
                <a:solidFill>
                  <a:schemeClr val="tx1"/>
                </a:solidFill>
              </a:rPr>
              <a:t>递归法的时间效率较低，原因是重复计算太多。</a:t>
            </a:r>
          </a:p>
          <a:p>
            <a:r>
              <a:rPr lang="zh-CN" altLang="en-US" sz="3200" dirty="0">
                <a:solidFill>
                  <a:schemeClr val="tx1"/>
                </a:solidFill>
              </a:rPr>
              <a:t>例如，</a:t>
            </a:r>
            <a:r>
              <a:rPr lang="zh-CN" altLang="en-US" sz="3200" dirty="0">
                <a:solidFill>
                  <a:schemeClr val="tx1"/>
                </a:solidFill>
                <a:latin typeface="Times New Roman" panose="02020603050405020304" pitchFamily="18" charset="0"/>
              </a:rPr>
              <a:t>计算</a:t>
            </a:r>
            <a:r>
              <a:rPr lang="en-US" altLang="zh-CN" sz="3200" dirty="0">
                <a:solidFill>
                  <a:schemeClr val="tx1"/>
                </a:solidFill>
                <a:latin typeface="Times New Roman" panose="02020603050405020304" pitchFamily="18" charset="0"/>
              </a:rPr>
              <a:t>Fib(5)</a:t>
            </a:r>
            <a:r>
              <a:rPr lang="zh-CN" altLang="en-US" sz="3200" dirty="0">
                <a:solidFill>
                  <a:schemeClr val="tx1"/>
                </a:solidFill>
                <a:latin typeface="Times New Roman" panose="02020603050405020304" pitchFamily="18" charset="0"/>
              </a:rPr>
              <a:t>，总计算次数为</a:t>
            </a:r>
            <a:r>
              <a:rPr lang="en-US" altLang="zh-CN" sz="3200" dirty="0">
                <a:solidFill>
                  <a:schemeClr val="tx1"/>
                </a:solidFill>
                <a:latin typeface="Times New Roman" panose="02020603050405020304" pitchFamily="18" charset="0"/>
              </a:rPr>
              <a:t>2Fib(6)</a:t>
            </a:r>
            <a:r>
              <a:rPr lang="en-US" altLang="zh-CN" sz="3200" dirty="0">
                <a:solidFill>
                  <a:schemeClr val="tx1"/>
                </a:solidFill>
                <a:latin typeface="Courier New" panose="02070309020205020404" pitchFamily="49" charset="0"/>
              </a:rPr>
              <a:t>-</a:t>
            </a:r>
            <a:r>
              <a:rPr lang="en-US" altLang="zh-CN" sz="3200" dirty="0">
                <a:solidFill>
                  <a:schemeClr val="tx1"/>
                </a:solidFill>
                <a:latin typeface="Times New Roman" panose="02020603050405020304" pitchFamily="18" charset="0"/>
              </a:rPr>
              <a:t>1 = 15</a:t>
            </a:r>
            <a:r>
              <a:rPr lang="zh-CN" altLang="en-US" sz="3200" dirty="0">
                <a:solidFill>
                  <a:schemeClr val="tx1"/>
                </a:solidFill>
                <a:latin typeface="Times New Roman" panose="02020603050405020304" pitchFamily="18" charset="0"/>
              </a:rPr>
              <a:t>。</a:t>
            </a:r>
          </a:p>
          <a:p>
            <a:endParaRPr lang="zh-CN" altLang="en-US" sz="3200" dirty="0">
              <a:solidFill>
                <a:schemeClr val="tx1"/>
              </a:solidFill>
              <a:latin typeface="Times New Roman" panose="02020603050405020304" pitchFamily="18" charset="0"/>
            </a:endParaRPr>
          </a:p>
          <a:p>
            <a:endParaRPr lang="zh-CN" altLang="en-US" sz="3200" dirty="0">
              <a:solidFill>
                <a:schemeClr val="tx1"/>
              </a:solidFill>
              <a:latin typeface="Times New Roman" panose="02020603050405020304" pitchFamily="18" charset="0"/>
            </a:endParaRPr>
          </a:p>
          <a:p>
            <a:endParaRPr lang="zh-CN" altLang="en-US" sz="3200" dirty="0">
              <a:solidFill>
                <a:schemeClr val="tx1"/>
              </a:solidFill>
              <a:latin typeface="Times New Roman" panose="02020603050405020304" pitchFamily="18" charset="0"/>
            </a:endParaRPr>
          </a:p>
          <a:p>
            <a:endParaRPr lang="zh-CN" altLang="en-US" sz="3200" dirty="0">
              <a:solidFill>
                <a:schemeClr val="tx1"/>
              </a:solidFill>
              <a:latin typeface="Times New Roman" panose="02020603050405020304" pitchFamily="18" charset="0"/>
            </a:endParaRPr>
          </a:p>
          <a:p>
            <a:endParaRPr lang="zh-CN" altLang="en-US" sz="3200" dirty="0">
              <a:solidFill>
                <a:schemeClr val="tx1"/>
              </a:solidFill>
              <a:latin typeface="Times New Roman" panose="02020603050405020304" pitchFamily="18" charset="0"/>
            </a:endParaRPr>
          </a:p>
          <a:p>
            <a:endParaRPr lang="zh-CN" altLang="en-US" sz="3200" dirty="0">
              <a:solidFill>
                <a:schemeClr val="tx1"/>
              </a:solidFill>
              <a:latin typeface="Times New Roman" panose="02020603050405020304" pitchFamily="18" charset="0"/>
            </a:endParaRPr>
          </a:p>
          <a:p>
            <a:pPr lvl="4">
              <a:lnSpc>
                <a:spcPct val="110000"/>
              </a:lnSpc>
              <a:buFont typeface="Wingdings" panose="05000000000000000000" pitchFamily="2" charset="2"/>
              <a:buNone/>
            </a:pPr>
            <a:r>
              <a:rPr lang="zh-CN" altLang="en-US" sz="2000" dirty="0">
                <a:latin typeface="Times New Roman" panose="02020603050405020304" pitchFamily="18" charset="0"/>
              </a:rPr>
              <a:t>                                  </a:t>
            </a:r>
            <a:r>
              <a:rPr lang="zh-CN" altLang="en-US" sz="2000" b="1" dirty="0">
                <a:latin typeface="Times New Roman" panose="02020603050405020304" pitchFamily="18" charset="0"/>
                <a:ea typeface="仿宋_GB2312" pitchFamily="49" charset="-122"/>
              </a:rPr>
              <a:t>递归调用树</a:t>
            </a:r>
          </a:p>
        </p:txBody>
      </p:sp>
      <p:grpSp>
        <p:nvGrpSpPr>
          <p:cNvPr id="153604" name="Group 4">
            <a:extLst>
              <a:ext uri="{FF2B5EF4-FFF2-40B4-BE49-F238E27FC236}">
                <a16:creationId xmlns:a16="http://schemas.microsoft.com/office/drawing/2014/main" id="{837EA204-06E0-42C0-8C06-4F9D0E92E3DB}"/>
              </a:ext>
            </a:extLst>
          </p:cNvPr>
          <p:cNvGrpSpPr>
            <a:grpSpLocks/>
          </p:cNvGrpSpPr>
          <p:nvPr/>
        </p:nvGrpSpPr>
        <p:grpSpPr bwMode="auto">
          <a:xfrm>
            <a:off x="742924" y="2653553"/>
            <a:ext cx="8150064" cy="3774957"/>
            <a:chOff x="499" y="1729"/>
            <a:chExt cx="5011" cy="2258"/>
          </a:xfrm>
        </p:grpSpPr>
        <p:sp>
          <p:nvSpPr>
            <p:cNvPr id="153605" name="Line 5">
              <a:extLst>
                <a:ext uri="{FF2B5EF4-FFF2-40B4-BE49-F238E27FC236}">
                  <a16:creationId xmlns:a16="http://schemas.microsoft.com/office/drawing/2014/main" id="{2106F87A-F5B9-4F43-AEF2-4507C40D018C}"/>
                </a:ext>
              </a:extLst>
            </p:cNvPr>
            <p:cNvSpPr>
              <a:spLocks noChangeShapeType="1"/>
            </p:cNvSpPr>
            <p:nvPr/>
          </p:nvSpPr>
          <p:spPr bwMode="auto">
            <a:xfrm>
              <a:off x="1337" y="3461"/>
              <a:ext cx="240" cy="2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06" name="Line 6">
              <a:extLst>
                <a:ext uri="{FF2B5EF4-FFF2-40B4-BE49-F238E27FC236}">
                  <a16:creationId xmlns:a16="http://schemas.microsoft.com/office/drawing/2014/main" id="{1B4BDAE2-B856-486E-BC35-AC7C8895B769}"/>
                </a:ext>
              </a:extLst>
            </p:cNvPr>
            <p:cNvSpPr>
              <a:spLocks noChangeShapeType="1"/>
            </p:cNvSpPr>
            <p:nvPr/>
          </p:nvSpPr>
          <p:spPr bwMode="auto">
            <a:xfrm flipH="1">
              <a:off x="809" y="3461"/>
              <a:ext cx="240" cy="2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07" name="Line 7">
              <a:extLst>
                <a:ext uri="{FF2B5EF4-FFF2-40B4-BE49-F238E27FC236}">
                  <a16:creationId xmlns:a16="http://schemas.microsoft.com/office/drawing/2014/main" id="{71DE372A-9113-4574-9E48-B78E5EECC270}"/>
                </a:ext>
              </a:extLst>
            </p:cNvPr>
            <p:cNvSpPr>
              <a:spLocks noChangeShapeType="1"/>
            </p:cNvSpPr>
            <p:nvPr/>
          </p:nvSpPr>
          <p:spPr bwMode="auto">
            <a:xfrm>
              <a:off x="1721" y="2966"/>
              <a:ext cx="240" cy="2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08" name="Line 8">
              <a:extLst>
                <a:ext uri="{FF2B5EF4-FFF2-40B4-BE49-F238E27FC236}">
                  <a16:creationId xmlns:a16="http://schemas.microsoft.com/office/drawing/2014/main" id="{49867B76-6793-4DF9-BE0B-D5F71EBAB6F5}"/>
                </a:ext>
              </a:extLst>
            </p:cNvPr>
            <p:cNvSpPr>
              <a:spLocks noChangeShapeType="1"/>
            </p:cNvSpPr>
            <p:nvPr/>
          </p:nvSpPr>
          <p:spPr bwMode="auto">
            <a:xfrm flipH="1">
              <a:off x="1193" y="2966"/>
              <a:ext cx="240" cy="2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09" name="Line 9">
              <a:extLst>
                <a:ext uri="{FF2B5EF4-FFF2-40B4-BE49-F238E27FC236}">
                  <a16:creationId xmlns:a16="http://schemas.microsoft.com/office/drawing/2014/main" id="{A4917D40-0B2A-4D30-BDFC-1D7A2F3227F4}"/>
                </a:ext>
              </a:extLst>
            </p:cNvPr>
            <p:cNvSpPr>
              <a:spLocks noChangeShapeType="1"/>
            </p:cNvSpPr>
            <p:nvPr/>
          </p:nvSpPr>
          <p:spPr bwMode="auto">
            <a:xfrm>
              <a:off x="3113" y="2966"/>
              <a:ext cx="240" cy="2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0" name="Line 10">
              <a:extLst>
                <a:ext uri="{FF2B5EF4-FFF2-40B4-BE49-F238E27FC236}">
                  <a16:creationId xmlns:a16="http://schemas.microsoft.com/office/drawing/2014/main" id="{E0064E41-79CC-4C53-820A-F1103DBD77C3}"/>
                </a:ext>
              </a:extLst>
            </p:cNvPr>
            <p:cNvSpPr>
              <a:spLocks noChangeShapeType="1"/>
            </p:cNvSpPr>
            <p:nvPr/>
          </p:nvSpPr>
          <p:spPr bwMode="auto">
            <a:xfrm flipH="1">
              <a:off x="2585" y="2966"/>
              <a:ext cx="240" cy="2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1" name="Line 11">
              <a:extLst>
                <a:ext uri="{FF2B5EF4-FFF2-40B4-BE49-F238E27FC236}">
                  <a16:creationId xmlns:a16="http://schemas.microsoft.com/office/drawing/2014/main" id="{57CB1661-8DFF-4D9B-BB25-04669B827999}"/>
                </a:ext>
              </a:extLst>
            </p:cNvPr>
            <p:cNvSpPr>
              <a:spLocks noChangeShapeType="1"/>
            </p:cNvSpPr>
            <p:nvPr/>
          </p:nvSpPr>
          <p:spPr bwMode="auto">
            <a:xfrm>
              <a:off x="4553" y="2966"/>
              <a:ext cx="240" cy="2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2" name="Line 12">
              <a:extLst>
                <a:ext uri="{FF2B5EF4-FFF2-40B4-BE49-F238E27FC236}">
                  <a16:creationId xmlns:a16="http://schemas.microsoft.com/office/drawing/2014/main" id="{5DCE7FFD-EDB3-4DC5-816C-5DAEB54528BD}"/>
                </a:ext>
              </a:extLst>
            </p:cNvPr>
            <p:cNvSpPr>
              <a:spLocks noChangeShapeType="1"/>
            </p:cNvSpPr>
            <p:nvPr/>
          </p:nvSpPr>
          <p:spPr bwMode="auto">
            <a:xfrm flipH="1">
              <a:off x="4025" y="2966"/>
              <a:ext cx="240" cy="2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3" name="Line 13">
              <a:extLst>
                <a:ext uri="{FF2B5EF4-FFF2-40B4-BE49-F238E27FC236}">
                  <a16:creationId xmlns:a16="http://schemas.microsoft.com/office/drawing/2014/main" id="{A888ECE7-CC4B-4588-B17D-B9F9ACDC46BE}"/>
                </a:ext>
              </a:extLst>
            </p:cNvPr>
            <p:cNvSpPr>
              <a:spLocks noChangeShapeType="1"/>
            </p:cNvSpPr>
            <p:nvPr/>
          </p:nvSpPr>
          <p:spPr bwMode="auto">
            <a:xfrm>
              <a:off x="4889" y="2471"/>
              <a:ext cx="240" cy="2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4" name="Line 14">
              <a:extLst>
                <a:ext uri="{FF2B5EF4-FFF2-40B4-BE49-F238E27FC236}">
                  <a16:creationId xmlns:a16="http://schemas.microsoft.com/office/drawing/2014/main" id="{775B6629-089C-49D1-A3F3-13AB6F3E404B}"/>
                </a:ext>
              </a:extLst>
            </p:cNvPr>
            <p:cNvSpPr>
              <a:spLocks noChangeShapeType="1"/>
            </p:cNvSpPr>
            <p:nvPr/>
          </p:nvSpPr>
          <p:spPr bwMode="auto">
            <a:xfrm flipH="1">
              <a:off x="4361" y="2471"/>
              <a:ext cx="240" cy="2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5" name="Line 15">
              <a:extLst>
                <a:ext uri="{FF2B5EF4-FFF2-40B4-BE49-F238E27FC236}">
                  <a16:creationId xmlns:a16="http://schemas.microsoft.com/office/drawing/2014/main" id="{2D625E2C-F5FA-4691-8727-B7E12461D5DA}"/>
                </a:ext>
              </a:extLst>
            </p:cNvPr>
            <p:cNvSpPr>
              <a:spLocks noChangeShapeType="1"/>
            </p:cNvSpPr>
            <p:nvPr/>
          </p:nvSpPr>
          <p:spPr bwMode="auto">
            <a:xfrm>
              <a:off x="2489" y="2471"/>
              <a:ext cx="336" cy="2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6" name="Line 16">
              <a:extLst>
                <a:ext uri="{FF2B5EF4-FFF2-40B4-BE49-F238E27FC236}">
                  <a16:creationId xmlns:a16="http://schemas.microsoft.com/office/drawing/2014/main" id="{09D35C09-460C-4EAB-AB2C-0AEF0FFB349C}"/>
                </a:ext>
              </a:extLst>
            </p:cNvPr>
            <p:cNvSpPr>
              <a:spLocks noChangeShapeType="1"/>
            </p:cNvSpPr>
            <p:nvPr/>
          </p:nvSpPr>
          <p:spPr bwMode="auto">
            <a:xfrm>
              <a:off x="3785" y="2018"/>
              <a:ext cx="672"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7" name="Line 17">
              <a:extLst>
                <a:ext uri="{FF2B5EF4-FFF2-40B4-BE49-F238E27FC236}">
                  <a16:creationId xmlns:a16="http://schemas.microsoft.com/office/drawing/2014/main" id="{2C27BFCF-3FF1-4296-84BD-99BBC01F2D46}"/>
                </a:ext>
              </a:extLst>
            </p:cNvPr>
            <p:cNvSpPr>
              <a:spLocks noChangeShapeType="1"/>
            </p:cNvSpPr>
            <p:nvPr/>
          </p:nvSpPr>
          <p:spPr bwMode="auto">
            <a:xfrm flipH="1">
              <a:off x="1673" y="2471"/>
              <a:ext cx="432" cy="2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8" name="Line 18">
              <a:extLst>
                <a:ext uri="{FF2B5EF4-FFF2-40B4-BE49-F238E27FC236}">
                  <a16:creationId xmlns:a16="http://schemas.microsoft.com/office/drawing/2014/main" id="{9FBE803C-B0BD-437A-A01E-F379078E06FA}"/>
                </a:ext>
              </a:extLst>
            </p:cNvPr>
            <p:cNvSpPr>
              <a:spLocks noChangeShapeType="1"/>
            </p:cNvSpPr>
            <p:nvPr/>
          </p:nvSpPr>
          <p:spPr bwMode="auto">
            <a:xfrm flipH="1">
              <a:off x="2585" y="2018"/>
              <a:ext cx="672"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9" name="Text Box 19">
              <a:extLst>
                <a:ext uri="{FF2B5EF4-FFF2-40B4-BE49-F238E27FC236}">
                  <a16:creationId xmlns:a16="http://schemas.microsoft.com/office/drawing/2014/main" id="{ED578DA4-B160-4103-AA5C-6ED6EF5F7E6A}"/>
                </a:ext>
              </a:extLst>
            </p:cNvPr>
            <p:cNvSpPr txBox="1">
              <a:spLocks noChangeArrowheads="1"/>
            </p:cNvSpPr>
            <p:nvPr/>
          </p:nvSpPr>
          <p:spPr bwMode="auto">
            <a:xfrm>
              <a:off x="499" y="3689"/>
              <a:ext cx="639" cy="298"/>
            </a:xfrm>
            <a:prstGeom prst="rect">
              <a:avLst/>
            </a:prstGeom>
            <a:solidFill>
              <a:srgbClr val="FFFFCC"/>
            </a:solidFill>
            <a:ln w="2857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nSpc>
                  <a:spcPct val="85000"/>
                </a:lnSpc>
              </a:pPr>
              <a:r>
                <a:rPr kumimoji="1" lang="en-US" altLang="zh-CN" sz="2500" b="1">
                  <a:solidFill>
                    <a:schemeClr val="accent2"/>
                  </a:solidFill>
                  <a:latin typeface="Times New Roman" panose="02020603050405020304" pitchFamily="18" charset="0"/>
                </a:rPr>
                <a:t>Fib(1)</a:t>
              </a:r>
            </a:p>
          </p:txBody>
        </p:sp>
        <p:sp>
          <p:nvSpPr>
            <p:cNvPr id="153620" name="Text Box 20">
              <a:extLst>
                <a:ext uri="{FF2B5EF4-FFF2-40B4-BE49-F238E27FC236}">
                  <a16:creationId xmlns:a16="http://schemas.microsoft.com/office/drawing/2014/main" id="{0FD3AC12-C310-4790-AA5D-6263B833F6E6}"/>
                </a:ext>
              </a:extLst>
            </p:cNvPr>
            <p:cNvSpPr txBox="1">
              <a:spLocks noChangeArrowheads="1"/>
            </p:cNvSpPr>
            <p:nvPr/>
          </p:nvSpPr>
          <p:spPr bwMode="auto">
            <a:xfrm>
              <a:off x="1222" y="3680"/>
              <a:ext cx="639" cy="298"/>
            </a:xfrm>
            <a:prstGeom prst="rect">
              <a:avLst/>
            </a:prstGeom>
            <a:solidFill>
              <a:srgbClr val="FFFFCC"/>
            </a:solidFill>
            <a:ln w="2857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nSpc>
                  <a:spcPct val="85000"/>
                </a:lnSpc>
              </a:pPr>
              <a:r>
                <a:rPr kumimoji="1" lang="en-US" altLang="zh-CN" sz="2500" b="1">
                  <a:solidFill>
                    <a:schemeClr val="accent2"/>
                  </a:solidFill>
                  <a:latin typeface="Times New Roman" panose="02020603050405020304" pitchFamily="18" charset="0"/>
                </a:rPr>
                <a:t>Fib(0)</a:t>
              </a:r>
            </a:p>
          </p:txBody>
        </p:sp>
        <p:sp>
          <p:nvSpPr>
            <p:cNvPr id="153621" name="Text Box 21">
              <a:extLst>
                <a:ext uri="{FF2B5EF4-FFF2-40B4-BE49-F238E27FC236}">
                  <a16:creationId xmlns:a16="http://schemas.microsoft.com/office/drawing/2014/main" id="{9AB599FA-C9F4-45B7-A5A0-09C69A41C483}"/>
                </a:ext>
              </a:extLst>
            </p:cNvPr>
            <p:cNvSpPr txBox="1">
              <a:spLocks noChangeArrowheads="1"/>
            </p:cNvSpPr>
            <p:nvPr/>
          </p:nvSpPr>
          <p:spPr bwMode="auto">
            <a:xfrm>
              <a:off x="1579" y="3158"/>
              <a:ext cx="639" cy="298"/>
            </a:xfrm>
            <a:prstGeom prst="rect">
              <a:avLst/>
            </a:prstGeom>
            <a:solidFill>
              <a:srgbClr val="FFFFCC"/>
            </a:solidFill>
            <a:ln w="2857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nSpc>
                  <a:spcPct val="85000"/>
                </a:lnSpc>
              </a:pPr>
              <a:r>
                <a:rPr kumimoji="1" lang="en-US" altLang="zh-CN" sz="2500" b="1">
                  <a:solidFill>
                    <a:schemeClr val="accent2"/>
                  </a:solidFill>
                  <a:latin typeface="Times New Roman" panose="02020603050405020304" pitchFamily="18" charset="0"/>
                </a:rPr>
                <a:t>Fib(1)</a:t>
              </a:r>
            </a:p>
          </p:txBody>
        </p:sp>
        <p:sp>
          <p:nvSpPr>
            <p:cNvPr id="153622" name="Text Box 22">
              <a:extLst>
                <a:ext uri="{FF2B5EF4-FFF2-40B4-BE49-F238E27FC236}">
                  <a16:creationId xmlns:a16="http://schemas.microsoft.com/office/drawing/2014/main" id="{94BC9329-F371-417A-ABD7-0BDDF67D0A6B}"/>
                </a:ext>
              </a:extLst>
            </p:cNvPr>
            <p:cNvSpPr txBox="1">
              <a:spLocks noChangeArrowheads="1"/>
            </p:cNvSpPr>
            <p:nvPr/>
          </p:nvSpPr>
          <p:spPr bwMode="auto">
            <a:xfrm>
              <a:off x="862" y="3158"/>
              <a:ext cx="639" cy="298"/>
            </a:xfrm>
            <a:prstGeom prst="rect">
              <a:avLst/>
            </a:prstGeom>
            <a:solidFill>
              <a:srgbClr val="FFFFCC"/>
            </a:solidFill>
            <a:ln w="2857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nSpc>
                  <a:spcPct val="85000"/>
                </a:lnSpc>
              </a:pPr>
              <a:r>
                <a:rPr kumimoji="1" lang="en-US" altLang="zh-CN" sz="2500" b="1">
                  <a:solidFill>
                    <a:schemeClr val="accent2"/>
                  </a:solidFill>
                  <a:latin typeface="Times New Roman" panose="02020603050405020304" pitchFamily="18" charset="0"/>
                </a:rPr>
                <a:t>Fib(2)</a:t>
              </a:r>
            </a:p>
          </p:txBody>
        </p:sp>
        <p:sp>
          <p:nvSpPr>
            <p:cNvPr id="153623" name="Text Box 23">
              <a:extLst>
                <a:ext uri="{FF2B5EF4-FFF2-40B4-BE49-F238E27FC236}">
                  <a16:creationId xmlns:a16="http://schemas.microsoft.com/office/drawing/2014/main" id="{F4DFDA39-ECEA-43B5-90F3-DBFF2D8A3ECC}"/>
                </a:ext>
              </a:extLst>
            </p:cNvPr>
            <p:cNvSpPr txBox="1">
              <a:spLocks noChangeArrowheads="1"/>
            </p:cNvSpPr>
            <p:nvPr/>
          </p:nvSpPr>
          <p:spPr bwMode="auto">
            <a:xfrm>
              <a:off x="1247" y="2636"/>
              <a:ext cx="657" cy="316"/>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00" b="1" dirty="0">
                  <a:solidFill>
                    <a:schemeClr val="accent2"/>
                  </a:solidFill>
                  <a:latin typeface="Times New Roman" panose="02020603050405020304" pitchFamily="18" charset="0"/>
                </a:rPr>
                <a:t>Fib(3)</a:t>
              </a:r>
            </a:p>
          </p:txBody>
        </p:sp>
        <p:sp>
          <p:nvSpPr>
            <p:cNvPr id="153624" name="Text Box 24">
              <a:extLst>
                <a:ext uri="{FF2B5EF4-FFF2-40B4-BE49-F238E27FC236}">
                  <a16:creationId xmlns:a16="http://schemas.microsoft.com/office/drawing/2014/main" id="{E995C16C-B5BA-4CD7-A7E3-7C997B44836C}"/>
                </a:ext>
              </a:extLst>
            </p:cNvPr>
            <p:cNvSpPr txBox="1">
              <a:spLocks noChangeArrowheads="1"/>
            </p:cNvSpPr>
            <p:nvPr/>
          </p:nvSpPr>
          <p:spPr bwMode="auto">
            <a:xfrm>
              <a:off x="1950" y="2183"/>
              <a:ext cx="639" cy="298"/>
            </a:xfrm>
            <a:prstGeom prst="rect">
              <a:avLst/>
            </a:prstGeom>
            <a:solidFill>
              <a:srgbClr val="FFFFCC"/>
            </a:solidFill>
            <a:ln w="2857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nSpc>
                  <a:spcPct val="85000"/>
                </a:lnSpc>
              </a:pPr>
              <a:r>
                <a:rPr kumimoji="1" lang="en-US" altLang="zh-CN" sz="2500" b="1">
                  <a:solidFill>
                    <a:schemeClr val="accent2"/>
                  </a:solidFill>
                  <a:latin typeface="Times New Roman" panose="02020603050405020304" pitchFamily="18" charset="0"/>
                </a:rPr>
                <a:t>Fib(4)</a:t>
              </a:r>
            </a:p>
          </p:txBody>
        </p:sp>
        <p:sp>
          <p:nvSpPr>
            <p:cNvPr id="153625" name="Text Box 25">
              <a:extLst>
                <a:ext uri="{FF2B5EF4-FFF2-40B4-BE49-F238E27FC236}">
                  <a16:creationId xmlns:a16="http://schemas.microsoft.com/office/drawing/2014/main" id="{C0DC39F8-9221-4926-B6B9-C0E98DEF48EF}"/>
                </a:ext>
              </a:extLst>
            </p:cNvPr>
            <p:cNvSpPr txBox="1">
              <a:spLocks noChangeArrowheads="1"/>
            </p:cNvSpPr>
            <p:nvPr/>
          </p:nvSpPr>
          <p:spPr bwMode="auto">
            <a:xfrm>
              <a:off x="2295" y="3158"/>
              <a:ext cx="639" cy="298"/>
            </a:xfrm>
            <a:prstGeom prst="rect">
              <a:avLst/>
            </a:prstGeom>
            <a:solidFill>
              <a:srgbClr val="FFFFCC"/>
            </a:solidFill>
            <a:ln w="2857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nSpc>
                  <a:spcPct val="85000"/>
                </a:lnSpc>
              </a:pPr>
              <a:r>
                <a:rPr kumimoji="1" lang="en-US" altLang="zh-CN" sz="2500" b="1">
                  <a:solidFill>
                    <a:schemeClr val="accent2"/>
                  </a:solidFill>
                  <a:latin typeface="Times New Roman" panose="02020603050405020304" pitchFamily="18" charset="0"/>
                </a:rPr>
                <a:t>Fib(1)</a:t>
              </a:r>
            </a:p>
          </p:txBody>
        </p:sp>
        <p:sp>
          <p:nvSpPr>
            <p:cNvPr id="153626" name="Text Box 26">
              <a:extLst>
                <a:ext uri="{FF2B5EF4-FFF2-40B4-BE49-F238E27FC236}">
                  <a16:creationId xmlns:a16="http://schemas.microsoft.com/office/drawing/2014/main" id="{3A9FCDBF-AC6B-4390-B6DE-89139D858763}"/>
                </a:ext>
              </a:extLst>
            </p:cNvPr>
            <p:cNvSpPr txBox="1">
              <a:spLocks noChangeArrowheads="1"/>
            </p:cNvSpPr>
            <p:nvPr/>
          </p:nvSpPr>
          <p:spPr bwMode="auto">
            <a:xfrm>
              <a:off x="3012" y="3158"/>
              <a:ext cx="639" cy="298"/>
            </a:xfrm>
            <a:prstGeom prst="rect">
              <a:avLst/>
            </a:prstGeom>
            <a:solidFill>
              <a:srgbClr val="FFFFCC"/>
            </a:solidFill>
            <a:ln w="2857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nSpc>
                  <a:spcPct val="85000"/>
                </a:lnSpc>
              </a:pPr>
              <a:r>
                <a:rPr kumimoji="1" lang="en-US" altLang="zh-CN" sz="2500" b="1" dirty="0">
                  <a:solidFill>
                    <a:schemeClr val="accent2"/>
                  </a:solidFill>
                  <a:latin typeface="Times New Roman" panose="02020603050405020304" pitchFamily="18" charset="0"/>
                </a:rPr>
                <a:t>Fib(0)</a:t>
              </a:r>
            </a:p>
          </p:txBody>
        </p:sp>
        <p:sp>
          <p:nvSpPr>
            <p:cNvPr id="153627" name="Text Box 27">
              <a:extLst>
                <a:ext uri="{FF2B5EF4-FFF2-40B4-BE49-F238E27FC236}">
                  <a16:creationId xmlns:a16="http://schemas.microsoft.com/office/drawing/2014/main" id="{6A1A2979-B216-411E-A44B-13D9D7E9994A}"/>
                </a:ext>
              </a:extLst>
            </p:cNvPr>
            <p:cNvSpPr txBox="1">
              <a:spLocks noChangeArrowheads="1"/>
            </p:cNvSpPr>
            <p:nvPr/>
          </p:nvSpPr>
          <p:spPr bwMode="auto">
            <a:xfrm>
              <a:off x="2642" y="2659"/>
              <a:ext cx="639" cy="298"/>
            </a:xfrm>
            <a:prstGeom prst="rect">
              <a:avLst/>
            </a:prstGeom>
            <a:solidFill>
              <a:srgbClr val="FFFFCC"/>
            </a:solidFill>
            <a:ln w="2857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nSpc>
                  <a:spcPct val="85000"/>
                </a:lnSpc>
              </a:pPr>
              <a:r>
                <a:rPr kumimoji="1" lang="en-US" altLang="zh-CN" sz="2500" b="1">
                  <a:solidFill>
                    <a:schemeClr val="accent2"/>
                  </a:solidFill>
                  <a:latin typeface="Times New Roman" panose="02020603050405020304" pitchFamily="18" charset="0"/>
                </a:rPr>
                <a:t>Fib(2)</a:t>
              </a:r>
            </a:p>
          </p:txBody>
        </p:sp>
        <p:sp>
          <p:nvSpPr>
            <p:cNvPr id="153628" name="Text Box 28">
              <a:extLst>
                <a:ext uri="{FF2B5EF4-FFF2-40B4-BE49-F238E27FC236}">
                  <a16:creationId xmlns:a16="http://schemas.microsoft.com/office/drawing/2014/main" id="{4F44D00A-9550-468D-BFAA-4E09D36C77D9}"/>
                </a:ext>
              </a:extLst>
            </p:cNvPr>
            <p:cNvSpPr txBox="1">
              <a:spLocks noChangeArrowheads="1"/>
            </p:cNvSpPr>
            <p:nvPr/>
          </p:nvSpPr>
          <p:spPr bwMode="auto">
            <a:xfrm>
              <a:off x="3742" y="3161"/>
              <a:ext cx="639" cy="298"/>
            </a:xfrm>
            <a:prstGeom prst="rect">
              <a:avLst/>
            </a:prstGeom>
            <a:solidFill>
              <a:srgbClr val="FFFFCC"/>
            </a:solidFill>
            <a:ln w="2857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nSpc>
                  <a:spcPct val="85000"/>
                </a:lnSpc>
              </a:pPr>
              <a:r>
                <a:rPr kumimoji="1" lang="en-US" altLang="zh-CN" sz="2500" b="1">
                  <a:solidFill>
                    <a:schemeClr val="accent2"/>
                  </a:solidFill>
                  <a:latin typeface="Times New Roman" panose="02020603050405020304" pitchFamily="18" charset="0"/>
                </a:rPr>
                <a:t>Fib(1)</a:t>
              </a:r>
            </a:p>
          </p:txBody>
        </p:sp>
        <p:sp>
          <p:nvSpPr>
            <p:cNvPr id="153629" name="Text Box 29">
              <a:extLst>
                <a:ext uri="{FF2B5EF4-FFF2-40B4-BE49-F238E27FC236}">
                  <a16:creationId xmlns:a16="http://schemas.microsoft.com/office/drawing/2014/main" id="{A4315A0B-10FB-482B-A96E-CFD7261FA184}"/>
                </a:ext>
              </a:extLst>
            </p:cNvPr>
            <p:cNvSpPr txBox="1">
              <a:spLocks noChangeArrowheads="1"/>
            </p:cNvSpPr>
            <p:nvPr/>
          </p:nvSpPr>
          <p:spPr bwMode="auto">
            <a:xfrm>
              <a:off x="4486" y="3161"/>
              <a:ext cx="639" cy="298"/>
            </a:xfrm>
            <a:prstGeom prst="rect">
              <a:avLst/>
            </a:prstGeom>
            <a:solidFill>
              <a:srgbClr val="FFFFCC"/>
            </a:solidFill>
            <a:ln w="2857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nSpc>
                  <a:spcPct val="85000"/>
                </a:lnSpc>
              </a:pPr>
              <a:r>
                <a:rPr kumimoji="1" lang="en-US" altLang="zh-CN" sz="2500" b="1">
                  <a:solidFill>
                    <a:schemeClr val="accent2"/>
                  </a:solidFill>
                  <a:latin typeface="Times New Roman" panose="02020603050405020304" pitchFamily="18" charset="0"/>
                </a:rPr>
                <a:t>Fib(0)</a:t>
              </a:r>
            </a:p>
          </p:txBody>
        </p:sp>
        <p:sp>
          <p:nvSpPr>
            <p:cNvPr id="153630" name="Text Box 30">
              <a:extLst>
                <a:ext uri="{FF2B5EF4-FFF2-40B4-BE49-F238E27FC236}">
                  <a16:creationId xmlns:a16="http://schemas.microsoft.com/office/drawing/2014/main" id="{084BAE15-A4A3-4846-9CC1-F98F45955E30}"/>
                </a:ext>
              </a:extLst>
            </p:cNvPr>
            <p:cNvSpPr txBox="1">
              <a:spLocks noChangeArrowheads="1"/>
            </p:cNvSpPr>
            <p:nvPr/>
          </p:nvSpPr>
          <p:spPr bwMode="auto">
            <a:xfrm>
              <a:off x="4853" y="2659"/>
              <a:ext cx="657" cy="316"/>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00" b="1">
                  <a:solidFill>
                    <a:schemeClr val="accent2"/>
                  </a:solidFill>
                  <a:latin typeface="Times New Roman" panose="02020603050405020304" pitchFamily="18" charset="0"/>
                </a:rPr>
                <a:t>Fib(1)</a:t>
              </a:r>
            </a:p>
          </p:txBody>
        </p:sp>
        <p:sp>
          <p:nvSpPr>
            <p:cNvPr id="153631" name="Text Box 31">
              <a:extLst>
                <a:ext uri="{FF2B5EF4-FFF2-40B4-BE49-F238E27FC236}">
                  <a16:creationId xmlns:a16="http://schemas.microsoft.com/office/drawing/2014/main" id="{17778549-86FE-4996-BA79-B2F58DB82B9D}"/>
                </a:ext>
              </a:extLst>
            </p:cNvPr>
            <p:cNvSpPr txBox="1">
              <a:spLocks noChangeArrowheads="1"/>
            </p:cNvSpPr>
            <p:nvPr/>
          </p:nvSpPr>
          <p:spPr bwMode="auto">
            <a:xfrm>
              <a:off x="4037" y="2674"/>
              <a:ext cx="657" cy="280"/>
            </a:xfrm>
            <a:prstGeom prst="rect">
              <a:avLst/>
            </a:prstGeom>
            <a:solidFill>
              <a:srgbClr val="00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kumimoji="1" lang="en-US" altLang="zh-CN" sz="2500" b="1" dirty="0">
                  <a:solidFill>
                    <a:schemeClr val="accent2"/>
                  </a:solidFill>
                  <a:latin typeface="Times New Roman" panose="02020603050405020304" pitchFamily="18" charset="0"/>
                </a:rPr>
                <a:t>Fib(2)</a:t>
              </a:r>
            </a:p>
          </p:txBody>
        </p:sp>
        <p:sp>
          <p:nvSpPr>
            <p:cNvPr id="153632" name="Text Box 32">
              <a:extLst>
                <a:ext uri="{FF2B5EF4-FFF2-40B4-BE49-F238E27FC236}">
                  <a16:creationId xmlns:a16="http://schemas.microsoft.com/office/drawing/2014/main" id="{FFA0D2FE-2038-4127-8E40-392A31FA724C}"/>
                </a:ext>
              </a:extLst>
            </p:cNvPr>
            <p:cNvSpPr txBox="1">
              <a:spLocks noChangeArrowheads="1"/>
            </p:cNvSpPr>
            <p:nvPr/>
          </p:nvSpPr>
          <p:spPr bwMode="auto">
            <a:xfrm>
              <a:off x="4422" y="2183"/>
              <a:ext cx="639" cy="298"/>
            </a:xfrm>
            <a:prstGeom prst="rect">
              <a:avLst/>
            </a:prstGeom>
            <a:solidFill>
              <a:srgbClr val="FFFFCC"/>
            </a:solidFill>
            <a:ln w="2857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nSpc>
                  <a:spcPct val="85000"/>
                </a:lnSpc>
              </a:pPr>
              <a:r>
                <a:rPr kumimoji="1" lang="en-US" altLang="zh-CN" sz="2500" b="1">
                  <a:solidFill>
                    <a:schemeClr val="accent2"/>
                  </a:solidFill>
                  <a:latin typeface="Times New Roman" panose="02020603050405020304" pitchFamily="18" charset="0"/>
                </a:rPr>
                <a:t>Fib(3)</a:t>
              </a:r>
            </a:p>
          </p:txBody>
        </p:sp>
        <p:sp>
          <p:nvSpPr>
            <p:cNvPr id="153633" name="Text Box 33">
              <a:extLst>
                <a:ext uri="{FF2B5EF4-FFF2-40B4-BE49-F238E27FC236}">
                  <a16:creationId xmlns:a16="http://schemas.microsoft.com/office/drawing/2014/main" id="{BA6C1C77-BE2D-49B8-B8E3-5C42BD101F5D}"/>
                </a:ext>
              </a:extLst>
            </p:cNvPr>
            <p:cNvSpPr txBox="1">
              <a:spLocks noChangeArrowheads="1"/>
            </p:cNvSpPr>
            <p:nvPr/>
          </p:nvSpPr>
          <p:spPr bwMode="auto">
            <a:xfrm>
              <a:off x="3175" y="1729"/>
              <a:ext cx="657" cy="316"/>
            </a:xfrm>
            <a:prstGeom prst="rect">
              <a:avLst/>
            </a:prstGeom>
            <a:solidFill>
              <a:srgbClr val="FFFFCC"/>
            </a:solidFill>
            <a:ln w="2857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nSpc>
                  <a:spcPct val="85000"/>
                </a:lnSpc>
              </a:pPr>
              <a:r>
                <a:rPr kumimoji="1" lang="en-US" altLang="zh-CN" sz="2500" b="1" dirty="0">
                  <a:solidFill>
                    <a:schemeClr val="accent2"/>
                  </a:solidFill>
                  <a:latin typeface="Times New Roman" panose="02020603050405020304" pitchFamily="18" charset="0"/>
                </a:rPr>
                <a:t>Fib(5)</a:t>
              </a:r>
            </a:p>
          </p:txBody>
        </p:sp>
      </p:grpSp>
      <p:sp>
        <p:nvSpPr>
          <p:cNvPr id="37" name="标题 2">
            <a:extLst>
              <a:ext uri="{FF2B5EF4-FFF2-40B4-BE49-F238E27FC236}">
                <a16:creationId xmlns:a16="http://schemas.microsoft.com/office/drawing/2014/main" id="{99CB9BE7-896F-4DDA-A729-1A7CD0ADF862}"/>
              </a:ext>
            </a:extLst>
          </p:cNvPr>
          <p:cNvSpPr txBox="1">
            <a:spLocks/>
          </p:cNvSpPr>
          <p:nvPr/>
        </p:nvSpPr>
        <p:spPr bwMode="auto">
          <a:xfrm>
            <a:off x="0" y="0"/>
            <a:ext cx="9144000" cy="6858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pPr>
              <a:buClrTx/>
              <a:buFontTx/>
            </a:pPr>
            <a:r>
              <a:rPr lang="en-US" altLang="zh-CN" i="0" kern="0" dirty="0">
                <a:solidFill>
                  <a:srgbClr val="FFFF00"/>
                </a:solidFill>
              </a:rPr>
              <a:t>1.3 </a:t>
            </a:r>
            <a:r>
              <a:rPr lang="zh-CN" altLang="en-US" i="0" kern="0" dirty="0">
                <a:solidFill>
                  <a:srgbClr val="FFFF00"/>
                </a:solidFill>
              </a:rPr>
              <a:t>算法定义</a:t>
            </a:r>
            <a:r>
              <a:rPr lang="en-US" altLang="zh-CN" i="0" kern="0" dirty="0">
                <a:solidFill>
                  <a:srgbClr val="FFFF00"/>
                </a:solidFill>
              </a:rPr>
              <a:t>——</a:t>
            </a:r>
            <a:r>
              <a:rPr lang="zh-CN" altLang="en-US" i="0" dirty="0">
                <a:solidFill>
                  <a:srgbClr val="00FFFF"/>
                </a:solidFill>
                <a:ea typeface="仿宋_GB2312" pitchFamily="49" charset="-122"/>
              </a:rPr>
              <a:t>递归法举例</a:t>
            </a:r>
            <a:endParaRPr lang="zh-CN" altLang="en-US" kern="0" dirty="0"/>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53741CE7-6986-4674-8275-8AFC5B1005B1}"/>
              </a:ext>
            </a:extLst>
          </p:cNvPr>
          <p:cNvSpPr>
            <a:spLocks noGrp="1" noChangeArrowheads="1"/>
          </p:cNvSpPr>
          <p:nvPr>
            <p:ph type="body" idx="1"/>
          </p:nvPr>
        </p:nvSpPr>
        <p:spPr>
          <a:xfrm>
            <a:off x="0" y="846931"/>
            <a:ext cx="9144000" cy="5822429"/>
          </a:xfrm>
        </p:spPr>
        <p:txBody>
          <a:bodyPr/>
          <a:lstStyle/>
          <a:p>
            <a:r>
              <a:rPr lang="zh-CN" altLang="en-US" dirty="0">
                <a:solidFill>
                  <a:schemeClr val="tx1"/>
                </a:solidFill>
                <a:latin typeface="Times New Roman" panose="02020603050405020304" pitchFamily="18" charset="0"/>
              </a:rPr>
              <a:t>编写一个算法，在一个一维整数数组</a:t>
            </a:r>
            <a:r>
              <a:rPr lang="en-US" altLang="zh-CN" dirty="0">
                <a:solidFill>
                  <a:schemeClr val="tx1"/>
                </a:solidFill>
                <a:latin typeface="Times New Roman" panose="02020603050405020304" pitchFamily="18" charset="0"/>
              </a:rPr>
              <a:t>A[n]</a:t>
            </a:r>
            <a:r>
              <a:rPr lang="zh-CN" altLang="en-US" dirty="0">
                <a:solidFill>
                  <a:schemeClr val="tx1"/>
                </a:solidFill>
                <a:latin typeface="Times New Roman" panose="02020603050405020304" pitchFamily="18" charset="0"/>
              </a:rPr>
              <a:t>中查找满足给定值 </a:t>
            </a:r>
            <a:r>
              <a:rPr lang="en-US" altLang="zh-CN" dirty="0">
                <a:solidFill>
                  <a:schemeClr val="tx1"/>
                </a:solidFill>
                <a:latin typeface="Times New Roman" panose="02020603050405020304" pitchFamily="18" charset="0"/>
              </a:rPr>
              <a:t>x </a:t>
            </a:r>
            <a:r>
              <a:rPr lang="zh-CN" altLang="en-US" dirty="0">
                <a:solidFill>
                  <a:schemeClr val="tx1"/>
                </a:solidFill>
                <a:latin typeface="Times New Roman" panose="02020603050405020304" pitchFamily="18" charset="0"/>
              </a:rPr>
              <a:t>的元素，找到后函数返回该元素的位置，否则函数返回 </a:t>
            </a:r>
            <a:r>
              <a:rPr lang="en-US" altLang="zh-CN" dirty="0">
                <a:solidFill>
                  <a:schemeClr val="tx1"/>
                </a:solidFill>
                <a:latin typeface="Courier New" panose="02070309020205020404" pitchFamily="49" charset="0"/>
              </a:rPr>
              <a:t>-</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a:t>
            </a:r>
          </a:p>
          <a:p>
            <a:pPr>
              <a:buFont typeface="Wingdings" panose="05000000000000000000" pitchFamily="2" charset="2"/>
              <a:buNone/>
            </a:pPr>
            <a:r>
              <a:rPr lang="zh-CN" altLang="en-US" dirty="0">
                <a:latin typeface="Times New Roman" panose="02020603050405020304" pitchFamily="18" charset="0"/>
              </a:rPr>
              <a:t>	</a:t>
            </a:r>
            <a:r>
              <a:rPr lang="en-US" altLang="zh-CN" sz="2800" dirty="0">
                <a:solidFill>
                  <a:schemeClr val="tx1"/>
                </a:solidFill>
                <a:latin typeface="Times New Roman" panose="02020603050405020304" pitchFamily="18" charset="0"/>
              </a:rPr>
              <a:t>int Search ( int A[ ], int x, int n ) {</a:t>
            </a:r>
          </a:p>
          <a:p>
            <a:pPr>
              <a:buFont typeface="Wingdings" panose="05000000000000000000" pitchFamily="2" charset="2"/>
              <a:buNone/>
            </a:pPr>
            <a:r>
              <a:rPr lang="en-US" altLang="zh-CN" sz="2800" dirty="0">
                <a:solidFill>
                  <a:schemeClr val="tx1"/>
                </a:solidFill>
                <a:latin typeface="Times New Roman" panose="02020603050405020304" pitchFamily="18" charset="0"/>
              </a:rPr>
              <a:t>	    int </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 = 0;</a:t>
            </a:r>
          </a:p>
          <a:p>
            <a:pPr>
              <a:buFont typeface="Wingdings" panose="05000000000000000000" pitchFamily="2" charset="2"/>
              <a:buNone/>
            </a:pPr>
            <a:r>
              <a:rPr lang="en-US" altLang="zh-CN" sz="2800" dirty="0">
                <a:solidFill>
                  <a:schemeClr val="tx1"/>
                </a:solidFill>
                <a:latin typeface="Times New Roman" panose="02020603050405020304" pitchFamily="18" charset="0"/>
              </a:rPr>
              <a:t>	    while ( </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 &lt; n )			</a:t>
            </a:r>
            <a:r>
              <a:rPr lang="en-US" altLang="zh-CN" sz="2800" dirty="0">
                <a:solidFill>
                  <a:srgbClr val="00B050"/>
                </a:solidFill>
                <a:latin typeface="Times New Roman" panose="02020603050405020304" pitchFamily="18" charset="0"/>
              </a:rPr>
              <a:t>  //</a:t>
            </a:r>
            <a:r>
              <a:rPr lang="zh-CN" altLang="en-US" sz="2800" dirty="0">
                <a:solidFill>
                  <a:srgbClr val="00B050"/>
                </a:solidFill>
                <a:latin typeface="Times New Roman" panose="02020603050405020304" pitchFamily="18" charset="0"/>
              </a:rPr>
              <a:t>通过循环枚举检查</a:t>
            </a:r>
          </a:p>
          <a:p>
            <a:pPr>
              <a:buFont typeface="Wingdings" panose="05000000000000000000" pitchFamily="2" charset="2"/>
              <a:buNone/>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if ( A[</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 </a:t>
            </a:r>
            <a:r>
              <a:rPr lang="en-US" altLang="zh-CN" sz="2800" b="0" dirty="0">
                <a:solidFill>
                  <a:schemeClr val="tx1"/>
                </a:solidFill>
                <a:latin typeface="Courier New" panose="02070309020205020404" pitchFamily="49" charset="0"/>
              </a:rPr>
              <a:t>==</a:t>
            </a:r>
            <a:r>
              <a:rPr lang="en-US" altLang="zh-CN" sz="2800" dirty="0">
                <a:solidFill>
                  <a:schemeClr val="tx1"/>
                </a:solidFill>
                <a:latin typeface="Times New Roman" panose="02020603050405020304" pitchFamily="18" charset="0"/>
              </a:rPr>
              <a:t> x ) return </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         </a:t>
            </a:r>
            <a:r>
              <a:rPr lang="en-US" altLang="zh-CN" sz="2800" dirty="0">
                <a:solidFill>
                  <a:srgbClr val="00B050"/>
                </a:solidFill>
                <a:latin typeface="Times New Roman" panose="02020603050405020304" pitchFamily="18" charset="0"/>
              </a:rPr>
              <a:t>//</a:t>
            </a:r>
            <a:r>
              <a:rPr lang="zh-CN" altLang="en-US" sz="2800" dirty="0">
                <a:solidFill>
                  <a:srgbClr val="00B050"/>
                </a:solidFill>
                <a:latin typeface="Times New Roman" panose="02020603050405020304" pitchFamily="18" charset="0"/>
              </a:rPr>
              <a:t>满足要求</a:t>
            </a:r>
          </a:p>
          <a:p>
            <a:pPr>
              <a:buFont typeface="Wingdings" panose="05000000000000000000" pitchFamily="2" charset="2"/>
              <a:buNone/>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else </a:t>
            </a:r>
            <a:r>
              <a:rPr lang="en-US" altLang="zh-CN" sz="2800" dirty="0" err="1">
                <a:solidFill>
                  <a:schemeClr val="tx1"/>
                </a:solidFill>
                <a:latin typeface="Times New Roman" panose="02020603050405020304" pitchFamily="18" charset="0"/>
              </a:rPr>
              <a:t>i</a:t>
            </a:r>
            <a:r>
              <a:rPr lang="en-US" altLang="zh-CN" sz="2800" dirty="0">
                <a:solidFill>
                  <a:schemeClr val="tx1"/>
                </a:solidFill>
                <a:latin typeface="Times New Roman" panose="02020603050405020304" pitchFamily="18" charset="0"/>
              </a:rPr>
              <a:t> = i+1;</a:t>
            </a:r>
          </a:p>
          <a:p>
            <a:pPr>
              <a:buFont typeface="Wingdings" panose="05000000000000000000" pitchFamily="2" charset="2"/>
              <a:buNone/>
            </a:pPr>
            <a:r>
              <a:rPr lang="en-US" altLang="zh-CN" sz="2800" dirty="0">
                <a:solidFill>
                  <a:schemeClr val="tx1"/>
                </a:solidFill>
                <a:latin typeface="Times New Roman" panose="02020603050405020304" pitchFamily="18" charset="0"/>
              </a:rPr>
              <a:t>	    return </a:t>
            </a:r>
            <a:r>
              <a:rPr lang="en-US" altLang="zh-CN" sz="2800" b="0" dirty="0">
                <a:solidFill>
                  <a:schemeClr val="tx1"/>
                </a:solidFill>
                <a:latin typeface="Courier New" panose="02070309020205020404" pitchFamily="49" charset="0"/>
              </a:rPr>
              <a:t>-</a:t>
            </a:r>
            <a:r>
              <a:rPr lang="en-US" altLang="zh-CN" sz="2800" dirty="0">
                <a:solidFill>
                  <a:schemeClr val="tx1"/>
                </a:solidFill>
                <a:latin typeface="Times New Roman" panose="02020603050405020304" pitchFamily="18" charset="0"/>
              </a:rPr>
              <a:t>1;</a:t>
            </a:r>
          </a:p>
          <a:p>
            <a:pPr>
              <a:buFont typeface="Wingdings" panose="05000000000000000000" pitchFamily="2" charset="2"/>
              <a:buNone/>
            </a:pPr>
            <a:r>
              <a:rPr lang="en-US" altLang="zh-CN" sz="2800" dirty="0">
                <a:solidFill>
                  <a:schemeClr val="tx1"/>
                </a:solidFill>
                <a:latin typeface="Times New Roman" panose="02020603050405020304" pitchFamily="18" charset="0"/>
              </a:rPr>
              <a:t>	}</a:t>
            </a:r>
          </a:p>
        </p:txBody>
      </p:sp>
      <p:sp>
        <p:nvSpPr>
          <p:cNvPr id="8" name="标题 2">
            <a:extLst>
              <a:ext uri="{FF2B5EF4-FFF2-40B4-BE49-F238E27FC236}">
                <a16:creationId xmlns:a16="http://schemas.microsoft.com/office/drawing/2014/main" id="{54E566EC-58A4-4EF0-8E84-FC4D7E65BA3B}"/>
              </a:ext>
            </a:extLst>
          </p:cNvPr>
          <p:cNvSpPr txBox="1">
            <a:spLocks/>
          </p:cNvSpPr>
          <p:nvPr/>
        </p:nvSpPr>
        <p:spPr bwMode="auto">
          <a:xfrm>
            <a:off x="0" y="0"/>
            <a:ext cx="9144000" cy="6858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pPr>
              <a:buClrTx/>
              <a:buFontTx/>
            </a:pPr>
            <a:r>
              <a:rPr lang="en-US" altLang="zh-CN" i="0" kern="0" dirty="0">
                <a:solidFill>
                  <a:srgbClr val="FFFF00"/>
                </a:solidFill>
              </a:rPr>
              <a:t>1.3 </a:t>
            </a:r>
            <a:r>
              <a:rPr lang="zh-CN" altLang="en-US" i="0" kern="0" dirty="0">
                <a:solidFill>
                  <a:srgbClr val="FFFF00"/>
                </a:solidFill>
              </a:rPr>
              <a:t>算法定义</a:t>
            </a:r>
            <a:r>
              <a:rPr lang="en-US" altLang="zh-CN" i="0" kern="0" dirty="0">
                <a:solidFill>
                  <a:srgbClr val="FFFF00"/>
                </a:solidFill>
              </a:rPr>
              <a:t>——</a:t>
            </a:r>
            <a:r>
              <a:rPr lang="zh-CN" altLang="en-US" i="0" dirty="0">
                <a:solidFill>
                  <a:srgbClr val="00FFFF"/>
                </a:solidFill>
                <a:ea typeface="仿宋_GB2312" pitchFamily="49" charset="-122"/>
              </a:rPr>
              <a:t>递归法举例</a:t>
            </a:r>
            <a:endParaRPr lang="zh-CN" altLang="en-US" kern="0" dirty="0"/>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800B80CA-FAFC-49FE-9442-F5CBE4DEF4AB}"/>
              </a:ext>
            </a:extLst>
          </p:cNvPr>
          <p:cNvSpPr>
            <a:spLocks noGrp="1" noChangeArrowheads="1"/>
          </p:cNvSpPr>
          <p:nvPr>
            <p:ph type="body" idx="1"/>
          </p:nvPr>
        </p:nvSpPr>
        <p:spPr>
          <a:xfrm>
            <a:off x="0" y="673100"/>
            <a:ext cx="9144000" cy="5730875"/>
          </a:xfrm>
        </p:spPr>
        <p:txBody>
          <a:bodyPr/>
          <a:lstStyle/>
          <a:p>
            <a:r>
              <a:rPr lang="zh-CN" altLang="en-US" sz="3200" dirty="0">
                <a:solidFill>
                  <a:srgbClr val="00FFFF"/>
                </a:solidFill>
                <a:latin typeface="Times New Roman" panose="02020603050405020304" pitchFamily="18" charset="0"/>
              </a:rPr>
              <a:t>通过递归，缩小查找区间，逐步逼近到查找元素</a:t>
            </a:r>
            <a:endParaRPr lang="en-US" altLang="zh-CN" sz="3200" dirty="0">
              <a:solidFill>
                <a:srgbClr val="00FFFF"/>
              </a:solidFill>
              <a:latin typeface="Times New Roman" panose="02020603050405020304" pitchFamily="18" charset="0"/>
            </a:endParaRPr>
          </a:p>
          <a:p>
            <a:pPr marL="0" indent="0">
              <a:buNone/>
            </a:pPr>
            <a:r>
              <a:rPr lang="zh-CN" altLang="en-US" dirty="0">
                <a:latin typeface="Times New Roman" panose="02020603050405020304" pitchFamily="18" charset="0"/>
              </a:rPr>
              <a:t> </a:t>
            </a:r>
            <a:r>
              <a:rPr lang="en-US" altLang="zh-CN" sz="2800" dirty="0">
                <a:solidFill>
                  <a:schemeClr val="tx1"/>
                </a:solidFill>
                <a:latin typeface="Times New Roman" panose="02020603050405020304" pitchFamily="18" charset="0"/>
              </a:rPr>
              <a:t>int Search ( int A[ ], int x, int n, int start</a:t>
            </a: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dirty="0">
                <a:solidFill>
                  <a:srgbClr val="00B050"/>
                </a:solidFill>
                <a:latin typeface="Times New Roman" panose="02020603050405020304" pitchFamily="18" charset="0"/>
              </a:rPr>
              <a:t>// start</a:t>
            </a:r>
            <a:r>
              <a:rPr lang="zh-CN" altLang="en-US" sz="2800" dirty="0">
                <a:solidFill>
                  <a:srgbClr val="00B050"/>
                </a:solidFill>
                <a:latin typeface="Times New Roman" panose="02020603050405020304" pitchFamily="18" charset="0"/>
              </a:rPr>
              <a:t>开始查找位置</a:t>
            </a:r>
            <a:endParaRPr lang="en-US" altLang="zh-CN" sz="2800" dirty="0">
              <a:solidFill>
                <a:srgbClr val="00B050"/>
              </a:solidFill>
              <a:latin typeface="Times New Roman" panose="02020603050405020304" pitchFamily="18" charset="0"/>
            </a:endParaRPr>
          </a:p>
          <a:p>
            <a:pPr>
              <a:buFont typeface="Wingdings" panose="05000000000000000000" pitchFamily="2" charset="2"/>
              <a:buNone/>
            </a:pPr>
            <a:r>
              <a:rPr lang="en-US" altLang="zh-CN" sz="2800" dirty="0">
                <a:solidFill>
                  <a:schemeClr val="tx1"/>
                </a:solidFill>
                <a:latin typeface="Times New Roman" panose="02020603050405020304" pitchFamily="18" charset="0"/>
              </a:rPr>
              <a:t>	     if ( start </a:t>
            </a:r>
            <a:r>
              <a:rPr lang="en-US" altLang="zh-CN" sz="2800" dirty="0">
                <a:solidFill>
                  <a:schemeClr val="tx1"/>
                </a:solidFill>
                <a:latin typeface="Courier New" panose="02070309020205020404" pitchFamily="49" charset="0"/>
              </a:rPr>
              <a:t>==</a:t>
            </a:r>
            <a:r>
              <a:rPr lang="en-US" altLang="zh-CN" sz="2800" dirty="0">
                <a:solidFill>
                  <a:schemeClr val="tx1"/>
                </a:solidFill>
                <a:latin typeface="Times New Roman" panose="02020603050405020304" pitchFamily="18" charset="0"/>
              </a:rPr>
              <a:t> n ) return </a:t>
            </a:r>
            <a:r>
              <a:rPr lang="en-US" altLang="zh-CN" sz="2800" dirty="0">
                <a:solidFill>
                  <a:schemeClr val="tx1"/>
                </a:solidFill>
                <a:latin typeface="Courier New" panose="02070309020205020404" pitchFamily="49" charset="0"/>
              </a:rPr>
              <a:t>-</a:t>
            </a:r>
            <a:r>
              <a:rPr lang="en-US" altLang="zh-CN" sz="2800" dirty="0">
                <a:solidFill>
                  <a:schemeClr val="tx1"/>
                </a:solidFill>
                <a:latin typeface="Times New Roman" panose="02020603050405020304" pitchFamily="18" charset="0"/>
              </a:rPr>
              <a:t>1;</a:t>
            </a:r>
          </a:p>
          <a:p>
            <a:pPr>
              <a:buFont typeface="Wingdings" panose="05000000000000000000" pitchFamily="2" charset="2"/>
              <a:buNone/>
            </a:pPr>
            <a:r>
              <a:rPr lang="en-US" altLang="zh-CN" sz="2800" dirty="0">
                <a:solidFill>
                  <a:schemeClr val="tx1"/>
                </a:solidFill>
                <a:latin typeface="Times New Roman" panose="02020603050405020304" pitchFamily="18" charset="0"/>
              </a:rPr>
              <a:t>	     if ( A[start] </a:t>
            </a:r>
            <a:r>
              <a:rPr lang="en-US" altLang="zh-CN" sz="2800" dirty="0">
                <a:solidFill>
                  <a:schemeClr val="tx1"/>
                </a:solidFill>
                <a:latin typeface="Courier New" panose="02070309020205020404" pitchFamily="49" charset="0"/>
              </a:rPr>
              <a:t>==</a:t>
            </a:r>
            <a:r>
              <a:rPr lang="en-US" altLang="zh-CN" sz="2800" dirty="0">
                <a:solidFill>
                  <a:schemeClr val="tx1"/>
                </a:solidFill>
                <a:latin typeface="Times New Roman" panose="02020603050405020304" pitchFamily="18" charset="0"/>
              </a:rPr>
              <a:t> x ) return start;</a:t>
            </a:r>
            <a:endParaRPr lang="zh-CN" altLang="en-US" sz="2800" dirty="0">
              <a:solidFill>
                <a:schemeClr val="tx1"/>
              </a:solidFill>
              <a:latin typeface="Times New Roman" panose="02020603050405020304" pitchFamily="18" charset="0"/>
            </a:endParaRPr>
          </a:p>
          <a:p>
            <a:pPr>
              <a:buFont typeface="Wingdings" panose="05000000000000000000" pitchFamily="2" charset="2"/>
              <a:buNone/>
            </a:pPr>
            <a:r>
              <a:rPr lang="en-US" altLang="zh-CN" sz="2800" dirty="0">
                <a:solidFill>
                  <a:schemeClr val="tx1"/>
                </a:solidFill>
                <a:latin typeface="Times New Roman" panose="02020603050405020304" pitchFamily="18" charset="0"/>
              </a:rPr>
              <a:t>         else return Search ( A, x, n, start+1 );</a:t>
            </a:r>
          </a:p>
          <a:p>
            <a:pPr>
              <a:buFont typeface="Wingdings" panose="05000000000000000000" pitchFamily="2" charset="2"/>
              <a:buNone/>
            </a:pPr>
            <a:r>
              <a:rPr lang="en-US" altLang="zh-CN" sz="2800" dirty="0">
                <a:solidFill>
                  <a:schemeClr val="tx1"/>
                </a:solidFill>
                <a:latin typeface="Times New Roman" panose="02020603050405020304" pitchFamily="18" charset="0"/>
              </a:rPr>
              <a:t>	 }</a:t>
            </a:r>
          </a:p>
          <a:p>
            <a:r>
              <a:rPr lang="zh-CN" altLang="en-US" sz="3200" dirty="0">
                <a:solidFill>
                  <a:schemeClr val="tx1"/>
                </a:solidFill>
                <a:latin typeface="Times New Roman" panose="02020603050405020304" pitchFamily="18" charset="0"/>
              </a:rPr>
              <a:t>递归的主调用语句为</a:t>
            </a:r>
            <a:r>
              <a:rPr lang="en-US" altLang="zh-CN" sz="3200" dirty="0">
                <a:solidFill>
                  <a:srgbClr val="00FF00"/>
                </a:solidFill>
                <a:latin typeface="Times New Roman" panose="02020603050405020304" pitchFamily="18" charset="0"/>
              </a:rPr>
              <a:t>loc = Search ( A, x, n, 0 )</a:t>
            </a:r>
            <a:r>
              <a:rPr lang="zh-CN" altLang="en-US" sz="3200" dirty="0">
                <a:solidFill>
                  <a:schemeClr val="tx1"/>
                </a:solidFill>
                <a:latin typeface="Times New Roman" panose="02020603050405020304" pitchFamily="18" charset="0"/>
              </a:rPr>
              <a:t>。</a:t>
            </a:r>
          </a:p>
          <a:p>
            <a:pPr>
              <a:buFont typeface="Wingdings" panose="05000000000000000000" pitchFamily="2" charset="2"/>
              <a:buNone/>
            </a:pPr>
            <a:r>
              <a:rPr lang="zh-CN" altLang="en-US" dirty="0">
                <a:solidFill>
                  <a:schemeClr val="tx1"/>
                </a:solidFill>
                <a:latin typeface="Times New Roman" panose="02020603050405020304" pitchFamily="18" charset="0"/>
              </a:rPr>
              <a:t>	</a:t>
            </a:r>
            <a:r>
              <a:rPr lang="zh-CN" altLang="en-US" sz="3200" dirty="0">
                <a:solidFill>
                  <a:schemeClr val="tx1"/>
                </a:solidFill>
                <a:latin typeface="Times New Roman" panose="02020603050405020304" pitchFamily="18" charset="0"/>
              </a:rPr>
              <a:t>如果查找失败或查找成功，函数直接返回结果，否则通过递归，到</a:t>
            </a:r>
            <a:r>
              <a:rPr lang="en-US" altLang="zh-CN" sz="3200" dirty="0">
                <a:latin typeface="Times New Roman" panose="02020603050405020304" pitchFamily="18" charset="0"/>
              </a:rPr>
              <a:t>start</a:t>
            </a:r>
            <a:r>
              <a:rPr lang="zh-CN" altLang="en-US" sz="3200" dirty="0">
                <a:solidFill>
                  <a:schemeClr val="tx1"/>
                </a:solidFill>
                <a:latin typeface="Times New Roman" panose="02020603050405020304" pitchFamily="18" charset="0"/>
              </a:rPr>
              <a:t>以后的区间逐个检查。</a:t>
            </a:r>
            <a:endParaRPr lang="en-US" altLang="zh-CN" sz="3200" dirty="0">
              <a:solidFill>
                <a:schemeClr val="tx1"/>
              </a:solidFill>
              <a:latin typeface="Times New Roman" panose="02020603050405020304" pitchFamily="18" charset="0"/>
            </a:endParaRPr>
          </a:p>
        </p:txBody>
      </p:sp>
      <p:sp>
        <p:nvSpPr>
          <p:cNvPr id="6" name="标题 2">
            <a:extLst>
              <a:ext uri="{FF2B5EF4-FFF2-40B4-BE49-F238E27FC236}">
                <a16:creationId xmlns:a16="http://schemas.microsoft.com/office/drawing/2014/main" id="{5FBAAC3C-6B13-4FCB-B69F-34FDC1A32FB6}"/>
              </a:ext>
            </a:extLst>
          </p:cNvPr>
          <p:cNvSpPr txBox="1">
            <a:spLocks/>
          </p:cNvSpPr>
          <p:nvPr/>
        </p:nvSpPr>
        <p:spPr bwMode="auto">
          <a:xfrm>
            <a:off x="0" y="0"/>
            <a:ext cx="9144000" cy="6858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pPr>
              <a:buClrTx/>
              <a:buFontTx/>
            </a:pPr>
            <a:r>
              <a:rPr lang="en-US" altLang="zh-CN" i="0" kern="0" dirty="0">
                <a:solidFill>
                  <a:srgbClr val="FFFF00"/>
                </a:solidFill>
              </a:rPr>
              <a:t>1.3 </a:t>
            </a:r>
            <a:r>
              <a:rPr lang="zh-CN" altLang="en-US" i="0" kern="0" dirty="0">
                <a:solidFill>
                  <a:srgbClr val="FFFF00"/>
                </a:solidFill>
              </a:rPr>
              <a:t>算法定义</a:t>
            </a:r>
            <a:r>
              <a:rPr lang="en-US" altLang="zh-CN" i="0" kern="0" dirty="0">
                <a:solidFill>
                  <a:srgbClr val="FFFF00"/>
                </a:solidFill>
              </a:rPr>
              <a:t>——</a:t>
            </a:r>
            <a:r>
              <a:rPr lang="zh-CN" altLang="en-US" i="0" dirty="0">
                <a:solidFill>
                  <a:srgbClr val="00FFFF"/>
                </a:solidFill>
                <a:ea typeface="仿宋_GB2312" pitchFamily="49" charset="-122"/>
              </a:rPr>
              <a:t>递归法举例</a:t>
            </a:r>
            <a:endParaRPr lang="zh-CN" altLang="en-US" kern="0" dirty="0"/>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F0FE2680-0E83-43D0-B75B-03F4EAF3F771}" type="slidenum">
              <a:rPr lang="zh-CN" altLang="en-US" b="1">
                <a:solidFill>
                  <a:srgbClr val="66CCFF"/>
                </a:solidFill>
              </a:rPr>
              <a:pPr>
                <a:defRPr/>
              </a:pPr>
              <a:t>53</a:t>
            </a:fld>
            <a:r>
              <a:rPr lang="en-US" altLang="zh-CN" b="1"/>
              <a:t> </a:t>
            </a:r>
            <a:r>
              <a:rPr lang="zh-CN" altLang="en-US"/>
              <a:t>页</a:t>
            </a:r>
            <a:endParaRPr lang="zh-CN" altLang="en-US" sz="1800">
              <a:latin typeface="Arial" charset="0"/>
            </a:endParaRPr>
          </a:p>
        </p:txBody>
      </p:sp>
      <p:sp>
        <p:nvSpPr>
          <p:cNvPr id="1063939" name="Rectangle 3"/>
          <p:cNvSpPr>
            <a:spLocks noGrp="1" noChangeArrowheads="1"/>
          </p:cNvSpPr>
          <p:nvPr>
            <p:ph type="body" sz="half" idx="1"/>
          </p:nvPr>
        </p:nvSpPr>
        <p:spPr>
          <a:xfrm>
            <a:off x="228600" y="863600"/>
            <a:ext cx="8709025" cy="5949950"/>
          </a:xfrm>
        </p:spPr>
        <p:txBody>
          <a:bodyPr/>
          <a:lstStyle/>
          <a:p>
            <a:pPr marL="363538" indent="-363538" eaLnBrk="1" hangingPunct="1">
              <a:lnSpc>
                <a:spcPct val="120000"/>
              </a:lnSpc>
              <a:spcBef>
                <a:spcPct val="0"/>
              </a:spcBef>
            </a:pPr>
            <a:r>
              <a:rPr lang="zh-CN" altLang="en-US" sz="3200" dirty="0">
                <a:latin typeface="宋体" pitchFamily="2" charset="-122"/>
              </a:rPr>
              <a:t>评价算法的标准</a:t>
            </a:r>
          </a:p>
          <a:p>
            <a:pPr marL="363538" indent="-363538" eaLnBrk="1" hangingPunct="1">
              <a:lnSpc>
                <a:spcPct val="120000"/>
              </a:lnSpc>
              <a:spcBef>
                <a:spcPct val="0"/>
              </a:spcBef>
              <a:buFont typeface="Wingdings" pitchFamily="2" charset="2"/>
              <a:buNone/>
            </a:pPr>
            <a:r>
              <a:rPr lang="en-US" altLang="zh-CN" sz="3200" dirty="0">
                <a:solidFill>
                  <a:schemeClr val="tx1"/>
                </a:solidFill>
                <a:latin typeface="宋体" pitchFamily="2" charset="-122"/>
              </a:rPr>
              <a:t>	</a:t>
            </a:r>
            <a:r>
              <a:rPr lang="zh-CN" altLang="en-US" sz="3200" dirty="0">
                <a:solidFill>
                  <a:schemeClr val="tx1"/>
                </a:solidFill>
                <a:latin typeface="宋体" pitchFamily="2" charset="-122"/>
              </a:rPr>
              <a:t>正确性，可读性，可维护性，健壮性，简单性，效率。</a:t>
            </a:r>
          </a:p>
          <a:p>
            <a:pPr marL="363538" indent="-363538" eaLnBrk="1" hangingPunct="1">
              <a:lnSpc>
                <a:spcPct val="120000"/>
              </a:lnSpc>
              <a:spcBef>
                <a:spcPct val="0"/>
              </a:spcBef>
            </a:pPr>
            <a:r>
              <a:rPr lang="zh-CN" altLang="en-US" sz="3200" dirty="0">
                <a:solidFill>
                  <a:srgbClr val="FFFF66"/>
                </a:solidFill>
                <a:latin typeface="宋体" pitchFamily="2" charset="-122"/>
              </a:rPr>
              <a:t>算法效率的度量：</a:t>
            </a:r>
            <a:r>
              <a:rPr lang="zh-CN" altLang="en-US" sz="3200" dirty="0">
                <a:solidFill>
                  <a:schemeClr val="tx1"/>
                </a:solidFill>
              </a:rPr>
              <a:t>算法就是为了问题求解。算法的效率是衡量是否具有可计算性的关键。</a:t>
            </a:r>
            <a:endParaRPr lang="zh-CN" altLang="en-US" sz="3200" dirty="0">
              <a:solidFill>
                <a:srgbClr val="FFFF66"/>
              </a:solidFill>
              <a:latin typeface="宋体" pitchFamily="2" charset="-122"/>
            </a:endParaRPr>
          </a:p>
          <a:p>
            <a:pPr marL="828675" lvl="1" eaLnBrk="1" hangingPunct="1">
              <a:lnSpc>
                <a:spcPct val="105000"/>
              </a:lnSpc>
            </a:pPr>
            <a:r>
              <a:rPr lang="zh-CN" altLang="en-US" dirty="0"/>
              <a:t>程序所用算法运行时所要花费的时间代价</a:t>
            </a:r>
          </a:p>
          <a:p>
            <a:pPr marL="828675" lvl="1" eaLnBrk="1" hangingPunct="1">
              <a:lnSpc>
                <a:spcPct val="105000"/>
              </a:lnSpc>
            </a:pPr>
            <a:r>
              <a:rPr lang="zh-CN" altLang="en-US" dirty="0"/>
              <a:t>程序中使用的数据结构占有的空间代价</a:t>
            </a:r>
            <a:endParaRPr lang="zh-CN" altLang="en-US" dirty="0">
              <a:latin typeface="宋体" pitchFamily="2" charset="-122"/>
            </a:endParaRPr>
          </a:p>
          <a:p>
            <a:pPr marL="363538" indent="-363538" eaLnBrk="1" hangingPunct="1">
              <a:lnSpc>
                <a:spcPct val="120000"/>
              </a:lnSpc>
              <a:spcBef>
                <a:spcPct val="0"/>
              </a:spcBef>
              <a:buFont typeface="Wingdings" pitchFamily="2" charset="2"/>
              <a:buNone/>
            </a:pPr>
            <a:r>
              <a:rPr lang="zh-CN" altLang="en-US" sz="3200" dirty="0">
                <a:solidFill>
                  <a:schemeClr val="tx1"/>
                </a:solidFill>
                <a:latin typeface="宋体" pitchFamily="2" charset="-122"/>
              </a:rPr>
              <a:t>	算法的</a:t>
            </a:r>
            <a:r>
              <a:rPr lang="zh-CN" altLang="en-US" sz="3200" dirty="0">
                <a:solidFill>
                  <a:srgbClr val="00FFFF"/>
                </a:solidFill>
                <a:latin typeface="宋体" pitchFamily="2" charset="-122"/>
              </a:rPr>
              <a:t>时间复杂度</a:t>
            </a:r>
            <a:r>
              <a:rPr lang="zh-CN" altLang="en-US" sz="3200" dirty="0">
                <a:solidFill>
                  <a:schemeClr val="tx1"/>
                </a:solidFill>
                <a:latin typeface="宋体" pitchFamily="2" charset="-122"/>
              </a:rPr>
              <a:t>：算法的时间效率</a:t>
            </a:r>
          </a:p>
          <a:p>
            <a:pPr marL="363538" indent="-363538" eaLnBrk="1" hangingPunct="1">
              <a:lnSpc>
                <a:spcPct val="120000"/>
              </a:lnSpc>
              <a:spcBef>
                <a:spcPct val="0"/>
              </a:spcBef>
              <a:buFont typeface="Wingdings" pitchFamily="2" charset="2"/>
              <a:buNone/>
            </a:pPr>
            <a:r>
              <a:rPr lang="zh-CN" altLang="en-US" sz="3200" dirty="0">
                <a:solidFill>
                  <a:schemeClr val="tx1"/>
                </a:solidFill>
                <a:latin typeface="宋体" pitchFamily="2" charset="-122"/>
              </a:rPr>
              <a:t>	算法的</a:t>
            </a:r>
            <a:r>
              <a:rPr lang="zh-CN" altLang="en-US" sz="3200" dirty="0">
                <a:solidFill>
                  <a:srgbClr val="00FFFF"/>
                </a:solidFill>
                <a:latin typeface="宋体" pitchFamily="2" charset="-122"/>
              </a:rPr>
              <a:t>空间复杂度</a:t>
            </a:r>
            <a:r>
              <a:rPr lang="zh-CN" altLang="en-US" sz="3200" dirty="0">
                <a:solidFill>
                  <a:schemeClr val="tx1"/>
                </a:solidFill>
                <a:latin typeface="宋体" pitchFamily="2" charset="-122"/>
              </a:rPr>
              <a:t>：算法的空间效率</a:t>
            </a:r>
          </a:p>
        </p:txBody>
      </p:sp>
      <p:sp>
        <p:nvSpPr>
          <p:cNvPr id="3" name="标题 2">
            <a:extLst>
              <a:ext uri="{FF2B5EF4-FFF2-40B4-BE49-F238E27FC236}">
                <a16:creationId xmlns:a16="http://schemas.microsoft.com/office/drawing/2014/main" id="{4169B93A-215C-44E4-A266-F642F2034FEF}"/>
              </a:ext>
            </a:extLst>
          </p:cNvPr>
          <p:cNvSpPr>
            <a:spLocks noGrp="1"/>
          </p:cNvSpPr>
          <p:nvPr>
            <p:ph type="title"/>
          </p:nvPr>
        </p:nvSpPr>
        <p:spPr/>
        <p:txBody>
          <a:bodyPr/>
          <a:lstStyle/>
          <a:p>
            <a:r>
              <a:rPr lang="en-US" altLang="zh-CN" i="0" dirty="0">
                <a:solidFill>
                  <a:srgbClr val="FFFF00"/>
                </a:solidFill>
              </a:rPr>
              <a:t>1.4 </a:t>
            </a:r>
            <a:r>
              <a:rPr lang="zh-CN" altLang="en-US" i="0" dirty="0">
                <a:solidFill>
                  <a:srgbClr val="FFFF00"/>
                </a:solidFill>
              </a:rPr>
              <a:t>算法分析与度量</a:t>
            </a:r>
            <a:endParaRPr lang="zh-CN" altLang="en-US" dirty="0"/>
          </a:p>
        </p:txBody>
      </p:sp>
    </p:spTree>
    <p:extLst>
      <p:ext uri="{BB962C8B-B14F-4D97-AF65-F5344CB8AC3E}">
        <p14:creationId xmlns:p14="http://schemas.microsoft.com/office/powerpoint/2010/main" val="2598809122"/>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FF177839-D786-4BBE-A475-E912F3D953AF}" type="slidenum">
              <a:rPr lang="zh-CN" altLang="en-US" b="1">
                <a:solidFill>
                  <a:srgbClr val="66CCFF"/>
                </a:solidFill>
              </a:rPr>
              <a:pPr>
                <a:defRPr/>
              </a:pPr>
              <a:t>54</a:t>
            </a:fld>
            <a:r>
              <a:rPr lang="en-US" altLang="zh-CN" b="1"/>
              <a:t> </a:t>
            </a:r>
            <a:r>
              <a:rPr lang="zh-CN" altLang="en-US"/>
              <a:t>页</a:t>
            </a:r>
            <a:endParaRPr lang="zh-CN" altLang="en-US" sz="1800">
              <a:latin typeface="Arial" charset="0"/>
            </a:endParaRPr>
          </a:p>
        </p:txBody>
      </p:sp>
      <p:sp>
        <p:nvSpPr>
          <p:cNvPr id="37891"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p>
        </p:txBody>
      </p:sp>
      <p:sp>
        <p:nvSpPr>
          <p:cNvPr id="1103875" name="Rectangle 3"/>
          <p:cNvSpPr>
            <a:spLocks noGrp="1" noChangeArrowheads="1"/>
          </p:cNvSpPr>
          <p:nvPr>
            <p:ph type="body" sz="half" idx="1"/>
          </p:nvPr>
        </p:nvSpPr>
        <p:spPr>
          <a:xfrm>
            <a:off x="228600" y="863600"/>
            <a:ext cx="8709025" cy="5805488"/>
          </a:xfrm>
        </p:spPr>
        <p:txBody>
          <a:bodyPr/>
          <a:lstStyle/>
          <a:p>
            <a:pPr marL="363538" indent="-363538" eaLnBrk="1" hangingPunct="1">
              <a:lnSpc>
                <a:spcPct val="120000"/>
              </a:lnSpc>
              <a:spcBef>
                <a:spcPct val="0"/>
              </a:spcBef>
            </a:pPr>
            <a:r>
              <a:rPr lang="zh-CN" altLang="en-US" sz="3200" dirty="0">
                <a:latin typeface="宋体" pitchFamily="2" charset="-122"/>
              </a:rPr>
              <a:t>评价算法效率的方法</a:t>
            </a:r>
          </a:p>
          <a:p>
            <a:pPr marL="828675" lvl="1" eaLnBrk="1" hangingPunct="1"/>
            <a:r>
              <a:rPr lang="zh-CN" altLang="en-US" dirty="0">
                <a:latin typeface="宋体" pitchFamily="2" charset="-122"/>
              </a:rPr>
              <a:t>事后统计法</a:t>
            </a:r>
          </a:p>
          <a:p>
            <a:pPr marL="1236663" lvl="2" eaLnBrk="1" hangingPunct="1"/>
            <a:r>
              <a:rPr lang="zh-CN" altLang="en-US" sz="3200" dirty="0">
                <a:latin typeface="宋体" pitchFamily="2" charset="-122"/>
              </a:rPr>
              <a:t>通过上机运行，测试算法花费的时间。算法的平均执行时间，算法的最大执行时间。</a:t>
            </a:r>
          </a:p>
          <a:p>
            <a:pPr marL="363538" indent="-363538" eaLnBrk="1" hangingPunct="1">
              <a:lnSpc>
                <a:spcPct val="120000"/>
              </a:lnSpc>
              <a:spcBef>
                <a:spcPct val="0"/>
              </a:spcBef>
              <a:buClrTx/>
              <a:buFontTx/>
              <a:buNone/>
            </a:pPr>
            <a:r>
              <a:rPr lang="zh-CN" altLang="en-US" sz="3200" dirty="0">
                <a:latin typeface="宋体" pitchFamily="2" charset="-122"/>
              </a:rPr>
              <a:t>     缺点：</a:t>
            </a:r>
          </a:p>
          <a:p>
            <a:pPr marL="363538" indent="-363538" eaLnBrk="1" hangingPunct="1">
              <a:lnSpc>
                <a:spcPct val="120000"/>
              </a:lnSpc>
              <a:spcBef>
                <a:spcPct val="0"/>
              </a:spcBef>
              <a:buClrTx/>
              <a:buFontTx/>
              <a:buNone/>
            </a:pPr>
            <a:r>
              <a:rPr lang="zh-CN" altLang="en-US" sz="3200" dirty="0">
                <a:latin typeface="宋体" pitchFamily="2" charset="-122"/>
              </a:rPr>
              <a:t>          </a:t>
            </a:r>
            <a:r>
              <a:rPr lang="en-US" altLang="zh-CN" sz="3200" dirty="0">
                <a:latin typeface="宋体" pitchFamily="2" charset="-122"/>
              </a:rPr>
              <a:t>1) </a:t>
            </a:r>
            <a:r>
              <a:rPr lang="zh-CN" altLang="en-US" sz="3200" dirty="0">
                <a:latin typeface="宋体" pitchFamily="2" charset="-122"/>
              </a:rPr>
              <a:t>必须编写、执行程序</a:t>
            </a:r>
          </a:p>
          <a:p>
            <a:pPr marL="363538" indent="-363538" eaLnBrk="1" hangingPunct="1">
              <a:lnSpc>
                <a:spcPct val="120000"/>
              </a:lnSpc>
              <a:spcBef>
                <a:spcPct val="0"/>
              </a:spcBef>
              <a:buClrTx/>
              <a:buFontTx/>
              <a:buNone/>
            </a:pPr>
            <a:r>
              <a:rPr lang="zh-CN" altLang="en-US" sz="3200" dirty="0">
                <a:latin typeface="宋体" pitchFamily="2" charset="-122"/>
              </a:rPr>
              <a:t>          </a:t>
            </a:r>
            <a:r>
              <a:rPr lang="en-US" altLang="zh-CN" sz="3200" dirty="0">
                <a:latin typeface="宋体" pitchFamily="2" charset="-122"/>
              </a:rPr>
              <a:t>2</a:t>
            </a:r>
            <a:r>
              <a:rPr lang="zh-CN" altLang="en-US" sz="3200" dirty="0">
                <a:latin typeface="宋体" pitchFamily="2" charset="-122"/>
              </a:rPr>
              <a:t>）其它因素掩盖算法本质</a:t>
            </a:r>
          </a:p>
          <a:p>
            <a:pPr marL="828675" lvl="1" eaLnBrk="1" hangingPunct="1"/>
            <a:r>
              <a:rPr lang="zh-CN" altLang="en-US" dirty="0">
                <a:latin typeface="宋体" pitchFamily="2" charset="-122"/>
              </a:rPr>
              <a:t>事前分析估算法</a:t>
            </a:r>
          </a:p>
        </p:txBody>
      </p:sp>
    </p:spTree>
    <p:extLst>
      <p:ext uri="{BB962C8B-B14F-4D97-AF65-F5344CB8AC3E}">
        <p14:creationId xmlns:p14="http://schemas.microsoft.com/office/powerpoint/2010/main" val="2833700670"/>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i="0" dirty="0">
                <a:solidFill>
                  <a:srgbClr val="FFFF00"/>
                </a:solidFill>
              </a:rPr>
              <a:t>1.4 </a:t>
            </a:r>
            <a:r>
              <a:rPr lang="zh-CN" altLang="en-US" i="0" dirty="0">
                <a:solidFill>
                  <a:srgbClr val="FFFF00"/>
                </a:solidFill>
              </a:rPr>
              <a:t>算法分析与度量</a:t>
            </a:r>
          </a:p>
        </p:txBody>
      </p:sp>
      <p:sp>
        <p:nvSpPr>
          <p:cNvPr id="139267" name="Rectangle 3"/>
          <p:cNvSpPr>
            <a:spLocks noGrp="1" noChangeArrowheads="1"/>
          </p:cNvSpPr>
          <p:nvPr>
            <p:ph type="body" idx="1"/>
          </p:nvPr>
        </p:nvSpPr>
        <p:spPr>
          <a:xfrm>
            <a:off x="11579" y="682900"/>
            <a:ext cx="9016196" cy="5010150"/>
          </a:xfrm>
        </p:spPr>
        <p:txBody>
          <a:bodyPr/>
          <a:lstStyle/>
          <a:p>
            <a:pPr marL="363538" indent="-363538" eaLnBrk="1" hangingPunct="1"/>
            <a:r>
              <a:rPr lang="zh-CN" altLang="en-US" sz="3200" dirty="0">
                <a:latin typeface="宋体" pitchFamily="2" charset="-122"/>
              </a:rPr>
              <a:t>事前分析估算法</a:t>
            </a:r>
          </a:p>
          <a:p>
            <a:pPr marL="363538" indent="-363538" algn="just">
              <a:lnSpc>
                <a:spcPct val="120000"/>
              </a:lnSpc>
              <a:spcBef>
                <a:spcPct val="10000"/>
              </a:spcBef>
              <a:spcAft>
                <a:spcPct val="10000"/>
              </a:spcAft>
              <a:buClrTx/>
              <a:buSzTx/>
              <a:buNone/>
            </a:pPr>
            <a:r>
              <a:rPr kumimoji="0" lang="zh-CN" altLang="en-US" sz="3200" dirty="0">
                <a:solidFill>
                  <a:schemeClr val="tx1"/>
                </a:solidFill>
              </a:rPr>
              <a:t>	</a:t>
            </a:r>
            <a:r>
              <a:rPr lang="zh-CN" altLang="en-US" sz="2800" dirty="0">
                <a:solidFill>
                  <a:schemeClr val="tx1"/>
                </a:solidFill>
              </a:rPr>
              <a:t>对算法所需要的计算机资源</a:t>
            </a:r>
            <a:r>
              <a:rPr lang="en-US" altLang="zh-CN" sz="2800" dirty="0">
                <a:solidFill>
                  <a:schemeClr val="tx1"/>
                </a:solidFill>
              </a:rPr>
              <a:t>——</a:t>
            </a:r>
            <a:r>
              <a:rPr lang="zh-CN" altLang="en-US" sz="2800" dirty="0">
                <a:solidFill>
                  <a:srgbClr val="00FFFF"/>
                </a:solidFill>
              </a:rPr>
              <a:t>时间</a:t>
            </a:r>
            <a:r>
              <a:rPr lang="zh-CN" altLang="en-US" sz="2800" dirty="0">
                <a:solidFill>
                  <a:schemeClr val="tx1"/>
                </a:solidFill>
              </a:rPr>
              <a:t>和</a:t>
            </a:r>
            <a:r>
              <a:rPr lang="zh-CN" altLang="en-US" sz="2800" dirty="0">
                <a:solidFill>
                  <a:srgbClr val="00FFFF"/>
                </a:solidFill>
              </a:rPr>
              <a:t>空间</a:t>
            </a:r>
            <a:r>
              <a:rPr lang="zh-CN" altLang="en-US" sz="2800" dirty="0">
                <a:solidFill>
                  <a:schemeClr val="tx1"/>
                </a:solidFill>
              </a:rPr>
              <a:t>进行估算</a:t>
            </a:r>
            <a:endParaRPr lang="en-US" altLang="zh-CN" sz="2800" dirty="0"/>
          </a:p>
          <a:p>
            <a:r>
              <a:rPr lang="zh-CN" altLang="en-US" sz="3200" dirty="0"/>
              <a:t>和算法执行时间相关的因素：</a:t>
            </a:r>
          </a:p>
          <a:p>
            <a:pPr lvl="1"/>
            <a:r>
              <a:rPr lang="en-US" altLang="zh-CN" sz="2800" dirty="0"/>
              <a:t>1</a:t>
            </a:r>
            <a:r>
              <a:rPr lang="zh-CN" altLang="en-US" sz="2800" dirty="0"/>
              <a:t>．计算机执行指令的速度</a:t>
            </a:r>
          </a:p>
          <a:p>
            <a:pPr lvl="1"/>
            <a:r>
              <a:rPr lang="en-US" altLang="zh-CN" sz="2800" dirty="0"/>
              <a:t>2</a:t>
            </a:r>
            <a:r>
              <a:rPr lang="zh-CN" altLang="en-US" sz="2800" dirty="0"/>
              <a:t>．编译程序产生的机器代码的质量</a:t>
            </a:r>
          </a:p>
          <a:p>
            <a:pPr lvl="1"/>
            <a:r>
              <a:rPr lang="en-US" altLang="zh-CN" sz="2800" dirty="0"/>
              <a:t>3</a:t>
            </a:r>
            <a:r>
              <a:rPr lang="zh-CN" altLang="en-US" sz="2800" dirty="0"/>
              <a:t>．编写程序的语言</a:t>
            </a:r>
          </a:p>
          <a:p>
            <a:pPr lvl="1"/>
            <a:r>
              <a:rPr lang="en-US" altLang="zh-CN" dirty="0">
                <a:solidFill>
                  <a:srgbClr val="00FFFF"/>
                </a:solidFill>
              </a:rPr>
              <a:t>4</a:t>
            </a:r>
            <a:r>
              <a:rPr lang="zh-CN" altLang="en-US" dirty="0">
                <a:solidFill>
                  <a:srgbClr val="00FFFF"/>
                </a:solidFill>
              </a:rPr>
              <a:t>．算法选用的策略</a:t>
            </a:r>
            <a:endParaRPr lang="en-US" altLang="zh-CN" dirty="0">
              <a:solidFill>
                <a:srgbClr val="00FFFF"/>
              </a:solidFill>
            </a:endParaRPr>
          </a:p>
          <a:p>
            <a:pPr lvl="1"/>
            <a:r>
              <a:rPr lang="en-US" altLang="zh-CN" dirty="0">
                <a:solidFill>
                  <a:srgbClr val="00FFFF"/>
                </a:solidFill>
              </a:rPr>
              <a:t>5</a:t>
            </a:r>
            <a:r>
              <a:rPr lang="zh-CN" altLang="en-US" dirty="0">
                <a:solidFill>
                  <a:srgbClr val="00FFFF"/>
                </a:solidFill>
              </a:rPr>
              <a:t>．问题的规模</a:t>
            </a:r>
            <a:endParaRPr lang="zh-CN" altLang="en-US" dirty="0">
              <a:solidFill>
                <a:srgbClr val="FF0000"/>
              </a:solidFill>
            </a:endParaRPr>
          </a:p>
          <a:p>
            <a:r>
              <a:rPr lang="zh-CN" altLang="en-US" sz="3200" dirty="0">
                <a:solidFill>
                  <a:schemeClr val="tx1"/>
                </a:solidFill>
              </a:rPr>
              <a:t> </a:t>
            </a:r>
            <a:r>
              <a:rPr lang="zh-CN" altLang="en-US" sz="2800" dirty="0">
                <a:solidFill>
                  <a:schemeClr val="tx1"/>
                </a:solidFill>
              </a:rPr>
              <a:t>一个特定算法的“</a:t>
            </a:r>
            <a:r>
              <a:rPr lang="zh-CN" altLang="en-US" sz="2800" dirty="0"/>
              <a:t>运行工作量</a:t>
            </a:r>
            <a:r>
              <a:rPr lang="zh-CN" altLang="en-US" sz="2800" dirty="0">
                <a:solidFill>
                  <a:schemeClr val="tx1"/>
                </a:solidFill>
              </a:rPr>
              <a:t>”的大小，只依赖于</a:t>
            </a:r>
            <a:r>
              <a:rPr lang="zh-CN" altLang="en-US" sz="2800" dirty="0"/>
              <a:t>问题的规模</a:t>
            </a:r>
            <a:r>
              <a:rPr lang="zh-CN" altLang="en-US" sz="2800" dirty="0">
                <a:solidFill>
                  <a:schemeClr val="tx1"/>
                </a:solidFill>
              </a:rPr>
              <a:t>（通常用整数量</a:t>
            </a:r>
            <a:r>
              <a:rPr lang="en-US" altLang="zh-CN" sz="2800" dirty="0"/>
              <a:t>n</a:t>
            </a:r>
            <a:r>
              <a:rPr lang="zh-CN" altLang="en-US" sz="2800" dirty="0">
                <a:solidFill>
                  <a:schemeClr val="tx1"/>
                </a:solidFill>
              </a:rPr>
              <a:t>表示），即它是问题规模的函数。</a:t>
            </a:r>
          </a:p>
          <a:p>
            <a:endParaRPr lang="en-US" altLang="zh-CN" sz="3200" dirty="0">
              <a:solidFill>
                <a:srgbClr val="FF0000"/>
              </a:solidFill>
            </a:endParaRPr>
          </a:p>
        </p:txBody>
      </p:sp>
    </p:spTree>
    <p:extLst>
      <p:ext uri="{BB962C8B-B14F-4D97-AF65-F5344CB8AC3E}">
        <p14:creationId xmlns:p14="http://schemas.microsoft.com/office/powerpoint/2010/main" val="470148221"/>
      </p:ext>
    </p:extLst>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58EF1965-FEC7-4C0F-BBD1-D702904C3724}" type="slidenum">
              <a:rPr lang="zh-CN" altLang="en-US" b="1">
                <a:solidFill>
                  <a:srgbClr val="66CCFF"/>
                </a:solidFill>
              </a:rPr>
              <a:pPr>
                <a:defRPr/>
              </a:pPr>
              <a:t>56</a:t>
            </a:fld>
            <a:r>
              <a:rPr lang="en-US" altLang="zh-CN" b="1"/>
              <a:t> </a:t>
            </a:r>
            <a:r>
              <a:rPr lang="zh-CN" altLang="en-US"/>
              <a:t>页</a:t>
            </a:r>
            <a:endParaRPr lang="zh-CN" altLang="en-US" sz="1800">
              <a:latin typeface="Arial" charset="0"/>
            </a:endParaRPr>
          </a:p>
        </p:txBody>
      </p:sp>
      <p:sp>
        <p:nvSpPr>
          <p:cNvPr id="47107"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endParaRPr lang="en-US" altLang="zh-CN" i="0" dirty="0">
              <a:solidFill>
                <a:srgbClr val="00FFFF"/>
              </a:solidFill>
            </a:endParaRPr>
          </a:p>
        </p:txBody>
      </p:sp>
      <p:sp>
        <p:nvSpPr>
          <p:cNvPr id="1106947" name="Rectangle 3"/>
          <p:cNvSpPr>
            <a:spLocks noGrp="1" noChangeArrowheads="1"/>
          </p:cNvSpPr>
          <p:nvPr>
            <p:ph type="body" sz="half" idx="1"/>
          </p:nvPr>
        </p:nvSpPr>
        <p:spPr>
          <a:xfrm>
            <a:off x="341530" y="720725"/>
            <a:ext cx="8709025" cy="5805488"/>
          </a:xfrm>
        </p:spPr>
        <p:txBody>
          <a:bodyPr/>
          <a:lstStyle/>
          <a:p>
            <a:pPr marL="363538" indent="-363538" eaLnBrk="1" hangingPunct="1"/>
            <a:r>
              <a:rPr lang="zh-CN" altLang="en-US" sz="3200" dirty="0">
                <a:solidFill>
                  <a:schemeClr val="tx1"/>
                </a:solidFill>
                <a:latin typeface="宋体" pitchFamily="2" charset="-122"/>
              </a:rPr>
              <a:t>算法由</a:t>
            </a:r>
            <a:r>
              <a:rPr lang="zh-CN" altLang="en-US" sz="3200" dirty="0">
                <a:latin typeface="宋体" pitchFamily="2" charset="-122"/>
              </a:rPr>
              <a:t>控制语句</a:t>
            </a:r>
            <a:r>
              <a:rPr lang="zh-CN" altLang="en-US" sz="3200" dirty="0">
                <a:solidFill>
                  <a:schemeClr val="tx1"/>
                </a:solidFill>
                <a:latin typeface="宋体" pitchFamily="2" charset="-122"/>
              </a:rPr>
              <a:t>和</a:t>
            </a:r>
            <a:r>
              <a:rPr lang="zh-CN" altLang="en-US" sz="3200" dirty="0">
                <a:latin typeface="宋体" pitchFamily="2" charset="-122"/>
              </a:rPr>
              <a:t>原操作</a:t>
            </a:r>
            <a:r>
              <a:rPr lang="zh-CN" altLang="en-US" sz="3200" dirty="0">
                <a:solidFill>
                  <a:schemeClr val="tx1"/>
                </a:solidFill>
                <a:latin typeface="宋体" pitchFamily="2" charset="-122"/>
              </a:rPr>
              <a:t>（预定义数据类型的操作）组成</a:t>
            </a:r>
          </a:p>
          <a:p>
            <a:pPr marL="363538" indent="-363538" eaLnBrk="1" hangingPunct="1"/>
            <a:r>
              <a:rPr lang="zh-CN" altLang="en-US" sz="3200" dirty="0">
                <a:solidFill>
                  <a:srgbClr val="00FFFF"/>
                </a:solidFill>
                <a:latin typeface="宋体" pitchFamily="2" charset="-122"/>
                <a:cs typeface="Times New Roman" pitchFamily="18" charset="0"/>
              </a:rPr>
              <a:t>原操作是算法的核心操作</a:t>
            </a:r>
            <a:endParaRPr lang="zh-CN" altLang="en-US" sz="3200" dirty="0">
              <a:solidFill>
                <a:srgbClr val="00FFFF"/>
              </a:solidFill>
              <a:latin typeface="宋体" pitchFamily="2" charset="-122"/>
            </a:endParaRPr>
          </a:p>
          <a:p>
            <a:pPr marL="828675" lvl="1" eaLnBrk="1" hangingPunct="1">
              <a:buFont typeface="宋体" pitchFamily="2" charset="-122"/>
              <a:buNone/>
            </a:pPr>
            <a:r>
              <a:rPr lang="zh-CN" altLang="en-US" dirty="0"/>
              <a:t>例：</a:t>
            </a:r>
            <a:r>
              <a:rPr lang="en-US" altLang="zh-CN" dirty="0"/>
              <a:t>n </a:t>
            </a:r>
            <a:r>
              <a:rPr lang="zh-CN" altLang="en-US" dirty="0"/>
              <a:t>阶矩阵相乘算法</a:t>
            </a:r>
          </a:p>
          <a:p>
            <a:pPr marL="828675" lvl="1" eaLnBrk="1" hangingPunct="1">
              <a:buFont typeface="宋体" pitchFamily="2" charset="-122"/>
              <a:buNone/>
            </a:pPr>
            <a:r>
              <a:rPr lang="zh-CN" altLang="en-US" dirty="0"/>
              <a:t>   </a:t>
            </a:r>
            <a:r>
              <a:rPr lang="en-US" altLang="zh-CN" dirty="0"/>
              <a:t>for ( </a:t>
            </a:r>
            <a:r>
              <a:rPr lang="en-US" altLang="zh-CN" dirty="0" err="1"/>
              <a:t>i</a:t>
            </a:r>
            <a:r>
              <a:rPr lang="en-US" altLang="zh-CN" dirty="0"/>
              <a:t> = 1; </a:t>
            </a:r>
            <a:r>
              <a:rPr lang="en-US" altLang="zh-CN" dirty="0" err="1"/>
              <a:t>i</a:t>
            </a:r>
            <a:r>
              <a:rPr lang="en-US" altLang="zh-CN" dirty="0"/>
              <a:t>&lt;=n; ++</a:t>
            </a:r>
            <a:r>
              <a:rPr lang="en-US" altLang="zh-CN" dirty="0" err="1"/>
              <a:t>i</a:t>
            </a:r>
            <a:r>
              <a:rPr lang="en-US" altLang="zh-CN" dirty="0"/>
              <a:t> )</a:t>
            </a:r>
          </a:p>
          <a:p>
            <a:pPr marL="828675" lvl="1" eaLnBrk="1" hangingPunct="1">
              <a:buFont typeface="宋体" pitchFamily="2" charset="-122"/>
              <a:buNone/>
            </a:pPr>
            <a:r>
              <a:rPr lang="en-US" altLang="zh-CN" dirty="0"/>
              <a:t>        for ( j = 1; j&lt;=n; ++j ) {</a:t>
            </a:r>
          </a:p>
          <a:p>
            <a:pPr marL="828675" lvl="1" eaLnBrk="1" hangingPunct="1">
              <a:buFont typeface="宋体" pitchFamily="2" charset="-122"/>
              <a:buNone/>
            </a:pPr>
            <a:r>
              <a:rPr lang="en-US" altLang="zh-CN" dirty="0"/>
              <a:t>            </a:t>
            </a:r>
            <a:r>
              <a:rPr lang="en-US" altLang="zh-CN" dirty="0">
                <a:solidFill>
                  <a:srgbClr val="FFFF00"/>
                </a:solidFill>
              </a:rPr>
              <a:t>c[ </a:t>
            </a:r>
            <a:r>
              <a:rPr lang="en-US" altLang="zh-CN" dirty="0" err="1">
                <a:solidFill>
                  <a:srgbClr val="FFFF00"/>
                </a:solidFill>
              </a:rPr>
              <a:t>i</a:t>
            </a:r>
            <a:r>
              <a:rPr lang="en-US" altLang="zh-CN" dirty="0">
                <a:solidFill>
                  <a:srgbClr val="FFFF00"/>
                </a:solidFill>
              </a:rPr>
              <a:t> ][ j ] = 0 ; </a:t>
            </a:r>
            <a:r>
              <a:rPr lang="en-US" altLang="zh-CN" dirty="0">
                <a:solidFill>
                  <a:srgbClr val="00FF00"/>
                </a:solidFill>
              </a:rPr>
              <a:t>//</a:t>
            </a:r>
            <a:r>
              <a:rPr lang="zh-CN" altLang="en-US" dirty="0">
                <a:solidFill>
                  <a:srgbClr val="00FF00"/>
                </a:solidFill>
              </a:rPr>
              <a:t>赋值操作</a:t>
            </a:r>
            <a:endParaRPr lang="en-US" altLang="zh-CN" dirty="0">
              <a:solidFill>
                <a:srgbClr val="00FF00"/>
              </a:solidFill>
            </a:endParaRPr>
          </a:p>
          <a:p>
            <a:pPr marL="828675" lvl="1" eaLnBrk="1" hangingPunct="1">
              <a:buFont typeface="宋体" pitchFamily="2" charset="-122"/>
              <a:buNone/>
            </a:pPr>
            <a:r>
              <a:rPr lang="en-US" altLang="zh-CN" dirty="0"/>
              <a:t>            for ( k = 1; k&lt;= n; ++k )</a:t>
            </a:r>
          </a:p>
          <a:p>
            <a:pPr marL="828675" lvl="1" eaLnBrk="1" hangingPunct="1">
              <a:buFont typeface="宋体" pitchFamily="2" charset="-122"/>
              <a:buNone/>
            </a:pPr>
            <a:r>
              <a:rPr lang="en-US" altLang="zh-CN" dirty="0"/>
              <a:t>                 </a:t>
            </a:r>
            <a:r>
              <a:rPr lang="en-US" altLang="zh-CN" dirty="0">
                <a:solidFill>
                  <a:srgbClr val="FFFF00"/>
                </a:solidFill>
              </a:rPr>
              <a:t>c[ </a:t>
            </a:r>
            <a:r>
              <a:rPr lang="en-US" altLang="zh-CN" dirty="0" err="1">
                <a:solidFill>
                  <a:srgbClr val="FFFF00"/>
                </a:solidFill>
              </a:rPr>
              <a:t>i</a:t>
            </a:r>
            <a:r>
              <a:rPr lang="en-US" altLang="zh-CN" dirty="0">
                <a:solidFill>
                  <a:srgbClr val="FFFF00"/>
                </a:solidFill>
              </a:rPr>
              <a:t> ][ j ] += a[ </a:t>
            </a:r>
            <a:r>
              <a:rPr lang="en-US" altLang="zh-CN" dirty="0" err="1">
                <a:solidFill>
                  <a:srgbClr val="FFFF00"/>
                </a:solidFill>
              </a:rPr>
              <a:t>i</a:t>
            </a:r>
            <a:r>
              <a:rPr lang="en-US" altLang="zh-CN" dirty="0">
                <a:solidFill>
                  <a:srgbClr val="FFFF00"/>
                </a:solidFill>
              </a:rPr>
              <a:t> ][ k ] * b[ k] [ j ];</a:t>
            </a:r>
            <a:r>
              <a:rPr lang="en-US" altLang="zh-CN" dirty="0">
                <a:solidFill>
                  <a:srgbClr val="00FF00"/>
                </a:solidFill>
              </a:rPr>
              <a:t> 			//</a:t>
            </a:r>
            <a:r>
              <a:rPr lang="zh-CN" altLang="en-US" dirty="0">
                <a:solidFill>
                  <a:srgbClr val="00FF00"/>
                </a:solidFill>
              </a:rPr>
              <a:t>乘法与赋值操作</a:t>
            </a:r>
            <a:endParaRPr lang="zh-CN" altLang="en-US" dirty="0">
              <a:solidFill>
                <a:srgbClr val="FFFF00"/>
              </a:solidFill>
            </a:endParaRPr>
          </a:p>
          <a:p>
            <a:pPr marL="828675" lvl="1" eaLnBrk="1" hangingPunct="1">
              <a:buFont typeface="宋体" pitchFamily="2" charset="-122"/>
              <a:buNone/>
            </a:pPr>
            <a:r>
              <a:rPr lang="en-US" altLang="zh-CN" dirty="0"/>
              <a:t>        }</a:t>
            </a:r>
            <a:endParaRPr lang="zh-CN" altLang="en-US" dirty="0">
              <a:latin typeface="宋体" pitchFamily="2" charset="-122"/>
            </a:endParaRPr>
          </a:p>
        </p:txBody>
      </p:sp>
    </p:spTree>
    <p:extLst>
      <p:ext uri="{BB962C8B-B14F-4D97-AF65-F5344CB8AC3E}">
        <p14:creationId xmlns:p14="http://schemas.microsoft.com/office/powerpoint/2010/main" val="998317123"/>
      </p:ext>
    </p:extLst>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58EF1965-FEC7-4C0F-BBD1-D702904C3724}" type="slidenum">
              <a:rPr lang="zh-CN" altLang="en-US" b="1">
                <a:solidFill>
                  <a:srgbClr val="66CCFF"/>
                </a:solidFill>
              </a:rPr>
              <a:pPr>
                <a:defRPr/>
              </a:pPr>
              <a:t>57</a:t>
            </a:fld>
            <a:r>
              <a:rPr lang="en-US" altLang="zh-CN" b="1"/>
              <a:t> </a:t>
            </a:r>
            <a:r>
              <a:rPr lang="zh-CN" altLang="en-US"/>
              <a:t>页</a:t>
            </a:r>
            <a:endParaRPr lang="zh-CN" altLang="en-US" sz="1800">
              <a:latin typeface="Arial" charset="0"/>
            </a:endParaRPr>
          </a:p>
        </p:txBody>
      </p:sp>
      <p:sp>
        <p:nvSpPr>
          <p:cNvPr id="47107"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endParaRPr lang="en-US" altLang="zh-CN" i="0" dirty="0">
              <a:solidFill>
                <a:srgbClr val="00FFFF"/>
              </a:solidFill>
            </a:endParaRPr>
          </a:p>
        </p:txBody>
      </p:sp>
      <p:sp>
        <p:nvSpPr>
          <p:cNvPr id="1106947" name="Rectangle 3"/>
          <p:cNvSpPr>
            <a:spLocks noGrp="1" noChangeArrowheads="1"/>
          </p:cNvSpPr>
          <p:nvPr>
            <p:ph type="body" sz="half" idx="1"/>
          </p:nvPr>
        </p:nvSpPr>
        <p:spPr>
          <a:xfrm>
            <a:off x="0" y="747850"/>
            <a:ext cx="8937625" cy="5805488"/>
          </a:xfrm>
        </p:spPr>
        <p:txBody>
          <a:bodyPr/>
          <a:lstStyle/>
          <a:p>
            <a:pPr marL="363538" indent="-363538" eaLnBrk="1" hangingPunct="1"/>
            <a:r>
              <a:rPr lang="zh-CN" altLang="en-US" sz="3200" dirty="0"/>
              <a:t>算法的执行时间 </a:t>
            </a:r>
            <a:r>
              <a:rPr lang="en-US" altLang="zh-CN" sz="3200" dirty="0">
                <a:solidFill>
                  <a:schemeClr val="tx1"/>
                </a:solidFill>
              </a:rPr>
              <a:t>=</a:t>
            </a:r>
            <a:br>
              <a:rPr lang="en-US" altLang="zh-CN" sz="3200" dirty="0">
                <a:solidFill>
                  <a:schemeClr val="tx1"/>
                </a:solidFill>
              </a:rPr>
            </a:br>
            <a:r>
              <a:rPr lang="en-US" altLang="zh-CN" sz="3200" dirty="0">
                <a:solidFill>
                  <a:schemeClr val="tx1"/>
                </a:solidFill>
                <a:latin typeface="Arial" charset="0"/>
                <a:cs typeface="Arial" charset="0"/>
              </a:rPr>
              <a:t>∑</a:t>
            </a:r>
            <a:r>
              <a:rPr lang="zh-CN" altLang="en-US" sz="3200" dirty="0"/>
              <a:t>原操作</a:t>
            </a:r>
            <a:r>
              <a:rPr lang="en-US" altLang="zh-CN" sz="3200" baseline="-25000" dirty="0" err="1"/>
              <a:t>i</a:t>
            </a:r>
            <a:r>
              <a:rPr lang="zh-CN" altLang="en-US" sz="3200" dirty="0">
                <a:solidFill>
                  <a:schemeClr val="tx1"/>
                </a:solidFill>
              </a:rPr>
              <a:t>的</a:t>
            </a:r>
            <a:r>
              <a:rPr lang="zh-CN" altLang="en-US" sz="3200" dirty="0">
                <a:solidFill>
                  <a:srgbClr val="00FFFF"/>
                </a:solidFill>
              </a:rPr>
              <a:t>执行次数</a:t>
            </a:r>
            <a:r>
              <a:rPr lang="en-US" altLang="zh-CN" sz="3200" dirty="0">
                <a:solidFill>
                  <a:schemeClr val="tx1"/>
                </a:solidFill>
              </a:rPr>
              <a:t>×</a:t>
            </a:r>
            <a:r>
              <a:rPr lang="zh-CN" altLang="en-US" sz="3200" dirty="0"/>
              <a:t>原操作</a:t>
            </a:r>
            <a:r>
              <a:rPr lang="en-US" altLang="zh-CN" sz="3200" baseline="-25000" dirty="0" err="1"/>
              <a:t>i</a:t>
            </a:r>
            <a:r>
              <a:rPr lang="zh-CN" altLang="en-US" sz="3200" dirty="0">
                <a:solidFill>
                  <a:schemeClr val="tx1"/>
                </a:solidFill>
              </a:rPr>
              <a:t>的</a:t>
            </a:r>
            <a:r>
              <a:rPr lang="zh-CN" altLang="en-US" sz="3200" dirty="0">
                <a:solidFill>
                  <a:srgbClr val="00FFFF"/>
                </a:solidFill>
              </a:rPr>
              <a:t>执行时间</a:t>
            </a:r>
            <a:endParaRPr lang="zh-CN" altLang="en-US" sz="3200" dirty="0"/>
          </a:p>
          <a:p>
            <a:pPr marL="363538" indent="-363538" eaLnBrk="1" hangingPunct="1"/>
            <a:r>
              <a:rPr lang="zh-CN" altLang="en-US" sz="3200" dirty="0"/>
              <a:t>算法的执行时间 </a:t>
            </a:r>
            <a:r>
              <a:rPr lang="zh-CN" altLang="en-US" sz="3200" dirty="0">
                <a:solidFill>
                  <a:schemeClr val="tx1"/>
                </a:solidFill>
              </a:rPr>
              <a:t>与</a:t>
            </a:r>
            <a:r>
              <a:rPr lang="zh-CN" altLang="en-US" sz="3200" dirty="0"/>
              <a:t> 原操作执行次数之和    </a:t>
            </a:r>
            <a:r>
              <a:rPr lang="zh-CN" altLang="en-US" sz="3200" dirty="0">
                <a:solidFill>
                  <a:schemeClr val="tx1"/>
                </a:solidFill>
              </a:rPr>
              <a:t>成正比</a:t>
            </a:r>
            <a:endParaRPr lang="zh-CN" altLang="en-US" sz="3200" dirty="0">
              <a:solidFill>
                <a:srgbClr val="00FFFF"/>
              </a:solidFill>
              <a:latin typeface="宋体" pitchFamily="2" charset="-122"/>
            </a:endParaRPr>
          </a:p>
          <a:p>
            <a:pPr marL="828675" lvl="1" eaLnBrk="1" hangingPunct="1">
              <a:buFont typeface="宋体" pitchFamily="2" charset="-122"/>
              <a:buNone/>
            </a:pPr>
            <a:r>
              <a:rPr lang="zh-CN" altLang="en-US" dirty="0"/>
              <a:t>例：</a:t>
            </a:r>
            <a:r>
              <a:rPr lang="en-US" altLang="zh-CN" dirty="0"/>
              <a:t>n </a:t>
            </a:r>
            <a:r>
              <a:rPr lang="zh-CN" altLang="en-US" dirty="0"/>
              <a:t>阶矩阵相乘算法</a:t>
            </a:r>
          </a:p>
          <a:p>
            <a:pPr marL="828675" lvl="1" eaLnBrk="1" hangingPunct="1">
              <a:buFont typeface="宋体" pitchFamily="2" charset="-122"/>
              <a:buNone/>
            </a:pPr>
            <a:r>
              <a:rPr lang="zh-CN" altLang="en-US" dirty="0"/>
              <a:t>   </a:t>
            </a:r>
            <a:r>
              <a:rPr lang="en-US" altLang="zh-CN" dirty="0"/>
              <a:t>for ( </a:t>
            </a:r>
            <a:r>
              <a:rPr lang="en-US" altLang="zh-CN" dirty="0" err="1"/>
              <a:t>i</a:t>
            </a:r>
            <a:r>
              <a:rPr lang="en-US" altLang="zh-CN" dirty="0"/>
              <a:t> = 1; </a:t>
            </a:r>
            <a:r>
              <a:rPr lang="en-US" altLang="zh-CN" dirty="0" err="1"/>
              <a:t>i</a:t>
            </a:r>
            <a:r>
              <a:rPr lang="en-US" altLang="zh-CN" dirty="0"/>
              <a:t>&lt;=n; ++</a:t>
            </a:r>
            <a:r>
              <a:rPr lang="en-US" altLang="zh-CN" dirty="0" err="1"/>
              <a:t>i</a:t>
            </a:r>
            <a:r>
              <a:rPr lang="en-US" altLang="zh-CN" dirty="0"/>
              <a:t> )</a:t>
            </a:r>
          </a:p>
          <a:p>
            <a:pPr marL="828675" lvl="1" eaLnBrk="1" hangingPunct="1">
              <a:buFont typeface="宋体" pitchFamily="2" charset="-122"/>
              <a:buNone/>
            </a:pPr>
            <a:r>
              <a:rPr lang="en-US" altLang="zh-CN" dirty="0"/>
              <a:t>        for ( j = 1; j&lt;=n; ++j ) {</a:t>
            </a:r>
          </a:p>
          <a:p>
            <a:pPr marL="828675" lvl="1" eaLnBrk="1" hangingPunct="1">
              <a:buFont typeface="宋体" pitchFamily="2" charset="-122"/>
              <a:buNone/>
            </a:pPr>
            <a:r>
              <a:rPr lang="en-US" altLang="zh-CN" dirty="0"/>
              <a:t>            </a:t>
            </a:r>
            <a:r>
              <a:rPr lang="en-US" altLang="zh-CN" dirty="0">
                <a:solidFill>
                  <a:srgbClr val="FFFF00"/>
                </a:solidFill>
              </a:rPr>
              <a:t>c[ </a:t>
            </a:r>
            <a:r>
              <a:rPr lang="en-US" altLang="zh-CN" dirty="0" err="1">
                <a:solidFill>
                  <a:srgbClr val="FFFF00"/>
                </a:solidFill>
              </a:rPr>
              <a:t>i</a:t>
            </a:r>
            <a:r>
              <a:rPr lang="en-US" altLang="zh-CN" dirty="0">
                <a:solidFill>
                  <a:srgbClr val="FFFF00"/>
                </a:solidFill>
              </a:rPr>
              <a:t> ][ j ] = 0 ;				</a:t>
            </a:r>
            <a:r>
              <a:rPr lang="en-US" altLang="zh-CN" dirty="0"/>
              <a:t>            for ( k = 1; k&lt;= n; ++k )</a:t>
            </a:r>
          </a:p>
          <a:p>
            <a:pPr marL="828675" lvl="1" eaLnBrk="1" hangingPunct="1">
              <a:buNone/>
            </a:pPr>
            <a:r>
              <a:rPr lang="en-US" altLang="zh-CN" dirty="0"/>
              <a:t>                 </a:t>
            </a:r>
            <a:r>
              <a:rPr lang="en-US" altLang="zh-CN" dirty="0">
                <a:solidFill>
                  <a:srgbClr val="FFFF00"/>
                </a:solidFill>
              </a:rPr>
              <a:t>c[ </a:t>
            </a:r>
            <a:r>
              <a:rPr lang="en-US" altLang="zh-CN" dirty="0" err="1">
                <a:solidFill>
                  <a:srgbClr val="FFFF00"/>
                </a:solidFill>
              </a:rPr>
              <a:t>i</a:t>
            </a:r>
            <a:r>
              <a:rPr lang="en-US" altLang="zh-CN" dirty="0">
                <a:solidFill>
                  <a:srgbClr val="FFFF00"/>
                </a:solidFill>
              </a:rPr>
              <a:t> ][ j ] += a[ </a:t>
            </a:r>
            <a:r>
              <a:rPr lang="en-US" altLang="zh-CN" dirty="0" err="1">
                <a:solidFill>
                  <a:srgbClr val="FFFF00"/>
                </a:solidFill>
              </a:rPr>
              <a:t>i</a:t>
            </a:r>
            <a:r>
              <a:rPr lang="en-US" altLang="zh-CN" dirty="0">
                <a:solidFill>
                  <a:srgbClr val="FFFF00"/>
                </a:solidFill>
              </a:rPr>
              <a:t> ][ k ] * b[ k] [ j ]; </a:t>
            </a:r>
            <a:endParaRPr lang="zh-CN" altLang="en-US" dirty="0">
              <a:solidFill>
                <a:srgbClr val="FFFF00"/>
              </a:solidFill>
            </a:endParaRPr>
          </a:p>
          <a:p>
            <a:pPr marL="828675" lvl="1" eaLnBrk="1" hangingPunct="1">
              <a:buFont typeface="宋体" pitchFamily="2" charset="-122"/>
              <a:buNone/>
            </a:pPr>
            <a:r>
              <a:rPr lang="en-US" altLang="zh-CN" dirty="0"/>
              <a:t>        }</a:t>
            </a:r>
            <a:endParaRPr lang="zh-CN" altLang="en-US" dirty="0">
              <a:latin typeface="宋体" pitchFamily="2" charset="-122"/>
            </a:endParaRPr>
          </a:p>
        </p:txBody>
      </p:sp>
      <p:sp>
        <p:nvSpPr>
          <p:cNvPr id="2" name="矩形 1"/>
          <p:cNvSpPr/>
          <p:nvPr/>
        </p:nvSpPr>
        <p:spPr>
          <a:xfrm>
            <a:off x="5787135" y="4644135"/>
            <a:ext cx="1794081" cy="523220"/>
          </a:xfrm>
          <a:prstGeom prst="rect">
            <a:avLst/>
          </a:prstGeom>
        </p:spPr>
        <p:txBody>
          <a:bodyPr wrap="none">
            <a:spAutoFit/>
          </a:bodyPr>
          <a:lstStyle/>
          <a:p>
            <a:pPr marL="828675" lvl="1" eaLnBrk="1" hangingPunct="1">
              <a:buFont typeface="宋体" pitchFamily="2" charset="-122"/>
              <a:buNone/>
            </a:pPr>
            <a:r>
              <a:rPr lang="en-US" altLang="zh-CN" dirty="0">
                <a:solidFill>
                  <a:srgbClr val="00FF00"/>
                </a:solidFill>
              </a:rPr>
              <a:t>A*n</a:t>
            </a:r>
            <a:r>
              <a:rPr lang="en-US" altLang="zh-CN" sz="3600" baseline="30000" dirty="0">
                <a:solidFill>
                  <a:srgbClr val="00FF00"/>
                </a:solidFill>
              </a:rPr>
              <a:t>2</a:t>
            </a:r>
            <a:endParaRPr lang="en-US" altLang="zh-CN" baseline="30000" dirty="0">
              <a:solidFill>
                <a:srgbClr val="00FF00"/>
              </a:solidFill>
            </a:endParaRPr>
          </a:p>
        </p:txBody>
      </p:sp>
      <p:sp>
        <p:nvSpPr>
          <p:cNvPr id="3" name="矩形 2"/>
          <p:cNvSpPr/>
          <p:nvPr/>
        </p:nvSpPr>
        <p:spPr>
          <a:xfrm>
            <a:off x="15473" y="5769260"/>
            <a:ext cx="1773242" cy="523220"/>
          </a:xfrm>
          <a:prstGeom prst="rect">
            <a:avLst/>
          </a:prstGeom>
        </p:spPr>
        <p:txBody>
          <a:bodyPr wrap="none">
            <a:spAutoFit/>
          </a:bodyPr>
          <a:lstStyle/>
          <a:p>
            <a:pPr marL="828675" lvl="1" eaLnBrk="1" hangingPunct="1">
              <a:buNone/>
            </a:pPr>
            <a:r>
              <a:rPr lang="en-US" altLang="zh-CN" dirty="0">
                <a:solidFill>
                  <a:srgbClr val="00FF00"/>
                </a:solidFill>
              </a:rPr>
              <a:t>B*n</a:t>
            </a:r>
            <a:r>
              <a:rPr lang="en-US" altLang="zh-CN" sz="3600" baseline="30000" dirty="0">
                <a:solidFill>
                  <a:srgbClr val="00FF00"/>
                </a:solidFill>
              </a:rPr>
              <a:t>3</a:t>
            </a:r>
            <a:endParaRPr lang="en-US" altLang="zh-CN" baseline="30000" dirty="0">
              <a:solidFill>
                <a:srgbClr val="00FF00"/>
              </a:solidFill>
            </a:endParaRPr>
          </a:p>
        </p:txBody>
      </p:sp>
      <p:sp>
        <p:nvSpPr>
          <p:cNvPr id="9" name="矩形 8">
            <a:extLst>
              <a:ext uri="{FF2B5EF4-FFF2-40B4-BE49-F238E27FC236}">
                <a16:creationId xmlns:a16="http://schemas.microsoft.com/office/drawing/2014/main" id="{E35E6AA1-3843-405B-9AAE-1B345EE4E782}"/>
              </a:ext>
            </a:extLst>
          </p:cNvPr>
          <p:cNvSpPr/>
          <p:nvPr/>
        </p:nvSpPr>
        <p:spPr>
          <a:xfrm>
            <a:off x="5247075" y="2526244"/>
            <a:ext cx="3392497" cy="769441"/>
          </a:xfrm>
          <a:prstGeom prst="rect">
            <a:avLst/>
          </a:prstGeom>
        </p:spPr>
        <p:txBody>
          <a:bodyPr wrap="square">
            <a:spAutoFit/>
          </a:bodyPr>
          <a:lstStyle/>
          <a:p>
            <a:r>
              <a:rPr lang="en-US" altLang="zh-CN" sz="4400" b="1" dirty="0">
                <a:solidFill>
                  <a:srgbClr val="00FF00"/>
                </a:solidFill>
              </a:rPr>
              <a:t>T = An</a:t>
            </a:r>
            <a:r>
              <a:rPr lang="en-US" altLang="zh-CN" sz="4400" b="1" baseline="30000" dirty="0">
                <a:solidFill>
                  <a:srgbClr val="00FF00"/>
                </a:solidFill>
              </a:rPr>
              <a:t>2</a:t>
            </a:r>
            <a:r>
              <a:rPr lang="en-US" altLang="zh-CN" sz="4400" b="1" dirty="0">
                <a:solidFill>
                  <a:srgbClr val="00FF00"/>
                </a:solidFill>
              </a:rPr>
              <a:t>+Bn</a:t>
            </a:r>
            <a:r>
              <a:rPr lang="en-US" altLang="zh-CN" sz="4400" b="1" baseline="30000" dirty="0">
                <a:solidFill>
                  <a:srgbClr val="00FF00"/>
                </a:solidFill>
              </a:rPr>
              <a:t>3</a:t>
            </a:r>
            <a:endParaRPr lang="zh-CN" altLang="en-US" sz="4400" b="1" baseline="30000" dirty="0">
              <a:solidFill>
                <a:srgbClr val="00FF00"/>
              </a:solidFill>
            </a:endParaRPr>
          </a:p>
        </p:txBody>
      </p:sp>
    </p:spTree>
    <p:extLst>
      <p:ext uri="{BB962C8B-B14F-4D97-AF65-F5344CB8AC3E}">
        <p14:creationId xmlns:p14="http://schemas.microsoft.com/office/powerpoint/2010/main" val="236033836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06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F955AF13-57DF-44B3-A335-0D0AA038AA9A}" type="slidenum">
              <a:rPr lang="zh-CN" altLang="en-US" b="1">
                <a:solidFill>
                  <a:srgbClr val="66CCFF"/>
                </a:solidFill>
              </a:rPr>
              <a:pPr>
                <a:defRPr/>
              </a:pPr>
              <a:t>58</a:t>
            </a:fld>
            <a:r>
              <a:rPr lang="en-US" altLang="zh-CN" b="1"/>
              <a:t> </a:t>
            </a:r>
            <a:r>
              <a:rPr lang="zh-CN" altLang="en-US"/>
              <a:t>页</a:t>
            </a:r>
            <a:endParaRPr lang="zh-CN" altLang="en-US" sz="1800">
              <a:latin typeface="Arial" charset="0"/>
            </a:endParaRPr>
          </a:p>
        </p:txBody>
      </p:sp>
      <p:sp>
        <p:nvSpPr>
          <p:cNvPr id="43011"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p>
        </p:txBody>
      </p:sp>
      <p:sp>
        <p:nvSpPr>
          <p:cNvPr id="1114115" name="Rectangle 3"/>
          <p:cNvSpPr>
            <a:spLocks noGrp="1" noChangeArrowheads="1"/>
          </p:cNvSpPr>
          <p:nvPr>
            <p:ph type="body" sz="half" idx="1"/>
          </p:nvPr>
        </p:nvSpPr>
        <p:spPr>
          <a:xfrm>
            <a:off x="228600" y="773113"/>
            <a:ext cx="8709025" cy="5805487"/>
          </a:xfrm>
        </p:spPr>
        <p:txBody>
          <a:bodyPr/>
          <a:lstStyle/>
          <a:p>
            <a:pPr marL="363538" indent="-363538" eaLnBrk="1" hangingPunct="1">
              <a:lnSpc>
                <a:spcPct val="120000"/>
              </a:lnSpc>
              <a:spcBef>
                <a:spcPct val="15000"/>
              </a:spcBef>
            </a:pPr>
            <a:r>
              <a:rPr lang="zh-CN" altLang="en-US" dirty="0">
                <a:solidFill>
                  <a:srgbClr val="FFFF66"/>
                </a:solidFill>
              </a:rPr>
              <a:t>算法分析</a:t>
            </a:r>
          </a:p>
          <a:p>
            <a:pPr marL="828675" lvl="1" eaLnBrk="1" hangingPunct="1">
              <a:lnSpc>
                <a:spcPct val="120000"/>
              </a:lnSpc>
              <a:spcBef>
                <a:spcPct val="15000"/>
              </a:spcBef>
            </a:pPr>
            <a:r>
              <a:rPr lang="zh-CN" altLang="en-US" dirty="0"/>
              <a:t>由于算法的复杂性与问题规模直接有关，因此通常将</a:t>
            </a:r>
            <a:r>
              <a:rPr lang="zh-CN" altLang="en-US" dirty="0">
                <a:solidFill>
                  <a:srgbClr val="FFFF66"/>
                </a:solidFill>
              </a:rPr>
              <a:t>问题规模 </a:t>
            </a:r>
            <a:r>
              <a:rPr lang="en-US" altLang="zh-CN" dirty="0">
                <a:solidFill>
                  <a:srgbClr val="FFFF66"/>
                </a:solidFill>
              </a:rPr>
              <a:t>n</a:t>
            </a:r>
            <a:r>
              <a:rPr lang="en-US" altLang="zh-CN" dirty="0">
                <a:solidFill>
                  <a:srgbClr val="CC0000"/>
                </a:solidFill>
              </a:rPr>
              <a:t> </a:t>
            </a:r>
            <a:r>
              <a:rPr lang="zh-CN" altLang="en-US" dirty="0"/>
              <a:t>作为一个参照量，求算法的时空开销 （分别设为</a:t>
            </a:r>
            <a:r>
              <a:rPr lang="en-US" altLang="zh-CN" dirty="0"/>
              <a:t>T</a:t>
            </a:r>
            <a:r>
              <a:rPr lang="zh-CN" altLang="en-US" dirty="0"/>
              <a:t>和</a:t>
            </a:r>
            <a:r>
              <a:rPr lang="en-US" altLang="zh-CN" dirty="0"/>
              <a:t>S</a:t>
            </a:r>
            <a:r>
              <a:rPr lang="zh-CN" altLang="en-US" dirty="0"/>
              <a:t>）与 </a:t>
            </a:r>
            <a:r>
              <a:rPr lang="en-US" altLang="zh-CN" dirty="0"/>
              <a:t>n </a:t>
            </a:r>
            <a:r>
              <a:rPr lang="zh-CN" altLang="en-US" dirty="0"/>
              <a:t>的函数关系</a:t>
            </a:r>
            <a:r>
              <a:rPr lang="en-US" altLang="zh-CN" dirty="0"/>
              <a:t>f</a:t>
            </a:r>
            <a:r>
              <a:rPr lang="zh-CN" altLang="en-US" dirty="0"/>
              <a:t>和</a:t>
            </a:r>
            <a:r>
              <a:rPr lang="en-US" altLang="zh-CN" dirty="0"/>
              <a:t>s</a:t>
            </a:r>
          </a:p>
          <a:p>
            <a:pPr marL="1685925" lvl="3" eaLnBrk="1" hangingPunct="1">
              <a:lnSpc>
                <a:spcPct val="120000"/>
              </a:lnSpc>
              <a:spcBef>
                <a:spcPct val="15000"/>
              </a:spcBef>
              <a:buNone/>
            </a:pPr>
            <a:r>
              <a:rPr lang="en-US" altLang="zh-CN" sz="4000" dirty="0">
                <a:solidFill>
                  <a:srgbClr val="FFFF00"/>
                </a:solidFill>
              </a:rPr>
              <a:t>T(n) = f(n)</a:t>
            </a:r>
          </a:p>
          <a:p>
            <a:pPr marL="1685925" lvl="3" eaLnBrk="1" hangingPunct="1">
              <a:lnSpc>
                <a:spcPct val="120000"/>
              </a:lnSpc>
              <a:spcBef>
                <a:spcPct val="15000"/>
              </a:spcBef>
              <a:buNone/>
            </a:pPr>
            <a:r>
              <a:rPr lang="en-US" altLang="zh-CN" sz="4000" dirty="0">
                <a:solidFill>
                  <a:srgbClr val="FFFF00"/>
                </a:solidFill>
              </a:rPr>
              <a:t>S(n) = s(n)</a:t>
            </a:r>
          </a:p>
          <a:p>
            <a:pPr marL="1685925" lvl="3" eaLnBrk="1" hangingPunct="1">
              <a:lnSpc>
                <a:spcPct val="120000"/>
              </a:lnSpc>
              <a:spcBef>
                <a:spcPct val="15000"/>
              </a:spcBef>
              <a:buNone/>
            </a:pPr>
            <a:endParaRPr lang="zh-CN" altLang="en-US" sz="4000" dirty="0">
              <a:solidFill>
                <a:srgbClr val="FFFF00"/>
              </a:solidFill>
            </a:endParaRPr>
          </a:p>
        </p:txBody>
      </p:sp>
    </p:spTree>
    <p:extLst>
      <p:ext uri="{BB962C8B-B14F-4D97-AF65-F5344CB8AC3E}">
        <p14:creationId xmlns:p14="http://schemas.microsoft.com/office/powerpoint/2010/main" val="373635419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14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4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41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4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5" grpId="0" uiExpand="1"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F955AF13-57DF-44B3-A335-0D0AA038AA9A}" type="slidenum">
              <a:rPr lang="zh-CN" altLang="en-US" b="1">
                <a:solidFill>
                  <a:srgbClr val="66CCFF"/>
                </a:solidFill>
              </a:rPr>
              <a:pPr>
                <a:defRPr/>
              </a:pPr>
              <a:t>59</a:t>
            </a:fld>
            <a:r>
              <a:rPr lang="en-US" altLang="zh-CN" b="1"/>
              <a:t> </a:t>
            </a:r>
            <a:r>
              <a:rPr lang="zh-CN" altLang="en-US"/>
              <a:t>页</a:t>
            </a:r>
            <a:endParaRPr lang="zh-CN" altLang="en-US" sz="1800">
              <a:latin typeface="Arial" charset="0"/>
            </a:endParaRPr>
          </a:p>
        </p:txBody>
      </p:sp>
      <p:sp>
        <p:nvSpPr>
          <p:cNvPr id="43011"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p>
        </p:txBody>
      </p:sp>
      <p:sp>
        <p:nvSpPr>
          <p:cNvPr id="1114115" name="Rectangle 3"/>
          <p:cNvSpPr>
            <a:spLocks noGrp="1" noChangeArrowheads="1"/>
          </p:cNvSpPr>
          <p:nvPr>
            <p:ph type="body" sz="half" idx="1"/>
          </p:nvPr>
        </p:nvSpPr>
        <p:spPr>
          <a:xfrm>
            <a:off x="228600" y="773113"/>
            <a:ext cx="8709025" cy="5805487"/>
          </a:xfrm>
        </p:spPr>
        <p:txBody>
          <a:bodyPr/>
          <a:lstStyle/>
          <a:p>
            <a:pPr marL="363538" indent="-363538" eaLnBrk="1" hangingPunct="1">
              <a:lnSpc>
                <a:spcPct val="120000"/>
              </a:lnSpc>
              <a:spcBef>
                <a:spcPct val="15000"/>
              </a:spcBef>
            </a:pPr>
            <a:r>
              <a:rPr lang="zh-CN" altLang="en-US" dirty="0">
                <a:solidFill>
                  <a:srgbClr val="FFFF66"/>
                </a:solidFill>
              </a:rPr>
              <a:t>算法分析</a:t>
            </a:r>
          </a:p>
          <a:p>
            <a:pPr marL="828675" lvl="1" eaLnBrk="1" hangingPunct="1">
              <a:lnSpc>
                <a:spcPct val="120000"/>
              </a:lnSpc>
              <a:spcBef>
                <a:spcPct val="15000"/>
              </a:spcBef>
            </a:pPr>
            <a:r>
              <a:rPr lang="zh-CN" altLang="en-US" dirty="0"/>
              <a:t>一般这种函数关系都相当复杂。</a:t>
            </a:r>
            <a:endParaRPr lang="en-US" altLang="zh-CN" dirty="0"/>
          </a:p>
          <a:p>
            <a:pPr marL="1228725" lvl="2" eaLnBrk="1" hangingPunct="1">
              <a:lnSpc>
                <a:spcPct val="120000"/>
              </a:lnSpc>
              <a:spcBef>
                <a:spcPct val="15000"/>
              </a:spcBef>
            </a:pPr>
            <a:r>
              <a:rPr lang="zh-CN" altLang="en-US" dirty="0">
                <a:solidFill>
                  <a:srgbClr val="00FF00"/>
                </a:solidFill>
              </a:rPr>
              <a:t>数学表达形式复杂，</a:t>
            </a:r>
            <a:endParaRPr lang="en-US" altLang="zh-CN" dirty="0">
              <a:solidFill>
                <a:srgbClr val="00FF00"/>
              </a:solidFill>
            </a:endParaRPr>
          </a:p>
          <a:p>
            <a:pPr marL="1228725" lvl="2" eaLnBrk="1" hangingPunct="1">
              <a:lnSpc>
                <a:spcPct val="120000"/>
              </a:lnSpc>
              <a:spcBef>
                <a:spcPct val="15000"/>
              </a:spcBef>
            </a:pPr>
            <a:r>
              <a:rPr lang="zh-CN" altLang="en-US" dirty="0"/>
              <a:t>甚至找不到有效形式的数学解，</a:t>
            </a:r>
            <a:r>
              <a:rPr lang="zh-CN" altLang="en-US" dirty="0">
                <a:solidFill>
                  <a:srgbClr val="FFFF00"/>
                </a:solidFill>
              </a:rPr>
              <a:t>例如希尔排序涉及到的问题尚未得到解决</a:t>
            </a:r>
            <a:endParaRPr lang="en-US" altLang="zh-CN" dirty="0">
              <a:solidFill>
                <a:srgbClr val="FFFF00"/>
              </a:solidFill>
            </a:endParaRPr>
          </a:p>
          <a:p>
            <a:pPr marL="828675" lvl="1" eaLnBrk="1" hangingPunct="1">
              <a:lnSpc>
                <a:spcPct val="120000"/>
              </a:lnSpc>
              <a:spcBef>
                <a:spcPct val="15000"/>
              </a:spcBef>
            </a:pPr>
            <a:r>
              <a:rPr lang="zh-CN" altLang="en-US" dirty="0"/>
              <a:t>对</a:t>
            </a:r>
            <a:r>
              <a:rPr lang="zh-CN" altLang="en-US" dirty="0">
                <a:solidFill>
                  <a:srgbClr val="FFFF00"/>
                </a:solidFill>
              </a:rPr>
              <a:t>复杂度</a:t>
            </a:r>
            <a:r>
              <a:rPr lang="zh-CN" altLang="en-US" dirty="0"/>
              <a:t>进行</a:t>
            </a:r>
            <a:r>
              <a:rPr lang="zh-CN" altLang="en-US" dirty="0">
                <a:solidFill>
                  <a:srgbClr val="00FF00"/>
                </a:solidFill>
              </a:rPr>
              <a:t>精确计算</a:t>
            </a:r>
            <a:r>
              <a:rPr lang="zh-CN" altLang="en-US" dirty="0"/>
              <a:t>，必要性较</a:t>
            </a:r>
            <a:r>
              <a:rPr lang="zh-CN" altLang="en-US" dirty="0">
                <a:solidFill>
                  <a:srgbClr val="00FFFF"/>
                </a:solidFill>
              </a:rPr>
              <a:t>低</a:t>
            </a:r>
            <a:r>
              <a:rPr lang="zh-CN" altLang="en-US" dirty="0"/>
              <a:t>！</a:t>
            </a:r>
            <a:endParaRPr lang="en-US" altLang="zh-CN" dirty="0"/>
          </a:p>
          <a:p>
            <a:pPr marL="828675" lvl="1" eaLnBrk="1" hangingPunct="1">
              <a:lnSpc>
                <a:spcPct val="120000"/>
              </a:lnSpc>
              <a:spcBef>
                <a:spcPct val="15000"/>
              </a:spcBef>
            </a:pPr>
            <a:r>
              <a:rPr lang="zh-CN" altLang="en-US" dirty="0">
                <a:solidFill>
                  <a:srgbClr val="00FF00"/>
                </a:solidFill>
              </a:rPr>
              <a:t>因此，</a:t>
            </a:r>
            <a:r>
              <a:rPr lang="zh-CN" altLang="en-US" dirty="0">
                <a:solidFill>
                  <a:srgbClr val="00FFFF"/>
                </a:solidFill>
              </a:rPr>
              <a:t>对算法资源开销进行简单化评估。</a:t>
            </a:r>
            <a:r>
              <a:rPr lang="zh-CN" altLang="en-US" dirty="0">
                <a:solidFill>
                  <a:srgbClr val="00FF00"/>
                </a:solidFill>
              </a:rPr>
              <a:t>计算时只考虑可以</a:t>
            </a:r>
            <a:r>
              <a:rPr lang="zh-CN" altLang="en-US" dirty="0"/>
              <a:t>显著影响函数</a:t>
            </a:r>
            <a:r>
              <a:rPr lang="zh-CN" altLang="en-US" dirty="0">
                <a:solidFill>
                  <a:srgbClr val="00FFFF"/>
                </a:solidFill>
              </a:rPr>
              <a:t>量级</a:t>
            </a:r>
            <a:r>
              <a:rPr lang="zh-CN" altLang="en-US" dirty="0">
                <a:solidFill>
                  <a:srgbClr val="00FF00"/>
                </a:solidFill>
              </a:rPr>
              <a:t>的部分，以原函数的一个近似值</a:t>
            </a:r>
            <a:r>
              <a:rPr lang="zh-CN" altLang="en-US" dirty="0">
                <a:solidFill>
                  <a:srgbClr val="00FFFF"/>
                </a:solidFill>
              </a:rPr>
              <a:t>对资源开销的进行</a:t>
            </a:r>
            <a:r>
              <a:rPr lang="zh-CN" altLang="en-US" dirty="0"/>
              <a:t>不精确估计</a:t>
            </a:r>
            <a:r>
              <a:rPr lang="zh-CN" altLang="en-US" dirty="0">
                <a:solidFill>
                  <a:srgbClr val="00FFFF"/>
                </a:solidFill>
              </a:rPr>
              <a:t>，</a:t>
            </a:r>
          </a:p>
        </p:txBody>
      </p:sp>
    </p:spTree>
    <p:extLst>
      <p:ext uri="{BB962C8B-B14F-4D97-AF65-F5344CB8AC3E}">
        <p14:creationId xmlns:p14="http://schemas.microsoft.com/office/powerpoint/2010/main" val="1923476297"/>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body" idx="4294967295"/>
          </p:nvPr>
        </p:nvSpPr>
        <p:spPr>
          <a:xfrm>
            <a:off x="539750" y="4711700"/>
            <a:ext cx="8178800" cy="1944688"/>
          </a:xfrm>
          <a:solidFill>
            <a:schemeClr val="bg1"/>
          </a:solidFill>
          <a:ln>
            <a:solidFill>
              <a:srgbClr val="FFFF00"/>
            </a:solidFill>
          </a:ln>
          <a:effectLst>
            <a:outerShdw blurRad="50800" dist="38100" dir="2700000" algn="tl" rotWithShape="0">
              <a:prstClr val="black">
                <a:alpha val="40000"/>
              </a:prstClr>
            </a:outerShdw>
          </a:effectLst>
        </p:spPr>
        <p:txBody>
          <a:bodyPr anchor="ctr"/>
          <a:lstStyle/>
          <a:p>
            <a:pPr marL="0" indent="0" algn="just" eaLnBrk="1" hangingPunct="1">
              <a:lnSpc>
                <a:spcPct val="80000"/>
              </a:lnSpc>
              <a:buFont typeface="Wingdings" pitchFamily="2" charset="2"/>
              <a:buNone/>
              <a:defRPr/>
            </a:pPr>
            <a:r>
              <a:rPr lang="en-US" altLang="zh-CN" sz="2000" dirty="0">
                <a:ea typeface="华文细黑"/>
                <a:cs typeface="华文细黑"/>
              </a:rPr>
              <a:t>2008</a:t>
            </a:r>
            <a:r>
              <a:rPr lang="zh-CN" altLang="en-US" sz="2000" dirty="0">
                <a:ea typeface="华文细黑"/>
                <a:cs typeface="华文细黑"/>
              </a:rPr>
              <a:t>年</a:t>
            </a:r>
            <a:r>
              <a:rPr lang="en-US" altLang="zh-CN" sz="2000" dirty="0">
                <a:ea typeface="华文细黑"/>
                <a:cs typeface="华文细黑"/>
              </a:rPr>
              <a:t>  5</a:t>
            </a:r>
            <a:r>
              <a:rPr lang="zh-CN" altLang="en-US" sz="2000" dirty="0">
                <a:ea typeface="华文细黑"/>
                <a:cs typeface="华文细黑"/>
              </a:rPr>
              <a:t>月</a:t>
            </a:r>
            <a:r>
              <a:rPr lang="en-US" altLang="zh-CN" sz="2000" dirty="0">
                <a:ea typeface="华文细黑"/>
                <a:cs typeface="华文细黑"/>
              </a:rPr>
              <a:t>  12</a:t>
            </a:r>
            <a:r>
              <a:rPr lang="zh-CN" altLang="en-US" sz="2000" dirty="0">
                <a:ea typeface="华文细黑"/>
                <a:cs typeface="华文细黑"/>
              </a:rPr>
              <a:t>日</a:t>
            </a:r>
            <a:r>
              <a:rPr lang="en-US" altLang="zh-CN" sz="2000" dirty="0">
                <a:ea typeface="华文细黑"/>
                <a:cs typeface="华文细黑"/>
              </a:rPr>
              <a:t>  </a:t>
            </a:r>
            <a:r>
              <a:rPr lang="zh-CN" altLang="en-US" sz="2000" dirty="0">
                <a:solidFill>
                  <a:schemeClr val="tx1"/>
                </a:solidFill>
                <a:ea typeface="华文细黑"/>
                <a:cs typeface="华文细黑"/>
              </a:rPr>
              <a:t>在</a:t>
            </a:r>
            <a:r>
              <a:rPr lang="en-US" altLang="zh-CN" sz="2000" dirty="0">
                <a:ea typeface="华文细黑"/>
                <a:cs typeface="华文细黑"/>
              </a:rPr>
              <a:t>  </a:t>
            </a:r>
            <a:r>
              <a:rPr lang="zh-CN" altLang="en-US" sz="2000" dirty="0">
                <a:ea typeface="华文细黑"/>
                <a:cs typeface="华文细黑"/>
              </a:rPr>
              <a:t>四川省</a:t>
            </a:r>
            <a:r>
              <a:rPr lang="en-US" altLang="zh-CN" sz="2000" dirty="0">
                <a:ea typeface="华文细黑"/>
                <a:cs typeface="华文细黑"/>
              </a:rPr>
              <a:t>  </a:t>
            </a:r>
            <a:r>
              <a:rPr lang="zh-CN" altLang="en-US" sz="2000" dirty="0">
                <a:ea typeface="华文细黑"/>
                <a:cs typeface="华文细黑"/>
              </a:rPr>
              <a:t>西北部</a:t>
            </a:r>
            <a:r>
              <a:rPr lang="en-US" altLang="zh-CN" sz="2000" dirty="0">
                <a:ea typeface="华文细黑"/>
                <a:cs typeface="华文细黑"/>
              </a:rPr>
              <a:t>  </a:t>
            </a:r>
            <a:r>
              <a:rPr lang="zh-CN" altLang="en-US" sz="2000" dirty="0">
                <a:ea typeface="华文细黑"/>
                <a:cs typeface="华文细黑"/>
              </a:rPr>
              <a:t>汶川</a:t>
            </a:r>
            <a:r>
              <a:rPr lang="en-US" altLang="zh-CN" sz="2000" dirty="0">
                <a:ea typeface="华文细黑"/>
                <a:cs typeface="华文细黑"/>
              </a:rPr>
              <a:t>  </a:t>
            </a:r>
            <a:r>
              <a:rPr lang="zh-CN" altLang="en-US" sz="2000" dirty="0">
                <a:ea typeface="华文细黑"/>
                <a:cs typeface="华文细黑"/>
              </a:rPr>
              <a:t>地区</a:t>
            </a:r>
            <a:r>
              <a:rPr lang="en-US" altLang="zh-CN" sz="2000" dirty="0">
                <a:ea typeface="华文细黑"/>
                <a:cs typeface="华文细黑"/>
              </a:rPr>
              <a:t>  </a:t>
            </a:r>
            <a:r>
              <a:rPr lang="zh-CN" altLang="en-US" sz="2000" dirty="0">
                <a:ea typeface="华文细黑"/>
                <a:cs typeface="华文细黑"/>
              </a:rPr>
              <a:t>发生</a:t>
            </a:r>
            <a:r>
              <a:rPr lang="en-US" altLang="zh-CN" sz="2000" dirty="0">
                <a:ea typeface="华文细黑"/>
                <a:cs typeface="华文细黑"/>
              </a:rPr>
              <a:t>  </a:t>
            </a:r>
            <a:r>
              <a:rPr lang="zh-CN" altLang="en-US" sz="2000" dirty="0">
                <a:solidFill>
                  <a:schemeClr val="tx1"/>
                </a:solidFill>
                <a:ea typeface="华文细黑"/>
                <a:cs typeface="华文细黑"/>
              </a:rPr>
              <a:t>了</a:t>
            </a:r>
            <a:r>
              <a:rPr lang="en-US" altLang="zh-CN" sz="2000" dirty="0">
                <a:ea typeface="华文细黑"/>
                <a:cs typeface="华文细黑"/>
              </a:rPr>
              <a:t>  </a:t>
            </a:r>
            <a:r>
              <a:rPr lang="zh-CN" altLang="en-US" sz="2000" dirty="0">
                <a:ea typeface="华文细黑"/>
                <a:cs typeface="华文细黑"/>
              </a:rPr>
              <a:t>里氏</a:t>
            </a:r>
            <a:r>
              <a:rPr lang="en-US" altLang="zh-CN" sz="2000" dirty="0">
                <a:ea typeface="华文细黑"/>
                <a:cs typeface="华文细黑"/>
              </a:rPr>
              <a:t>  8.0  </a:t>
            </a:r>
            <a:r>
              <a:rPr lang="zh-CN" altLang="en-US" sz="2000" dirty="0">
                <a:solidFill>
                  <a:schemeClr val="tx1"/>
                </a:solidFill>
                <a:ea typeface="华文细黑"/>
                <a:cs typeface="华文细黑"/>
              </a:rPr>
              <a:t>级</a:t>
            </a:r>
            <a:r>
              <a:rPr lang="en-US" altLang="zh-CN" sz="2000" dirty="0">
                <a:ea typeface="华文细黑"/>
                <a:cs typeface="华文细黑"/>
              </a:rPr>
              <a:t>  </a:t>
            </a:r>
            <a:r>
              <a:rPr lang="zh-CN" altLang="en-US" sz="2000" dirty="0">
                <a:ea typeface="华文细黑"/>
                <a:cs typeface="华文细黑"/>
              </a:rPr>
              <a:t>地震</a:t>
            </a:r>
            <a:r>
              <a:rPr lang="en-US" altLang="zh-CN" sz="2000" dirty="0">
                <a:ea typeface="华文细黑"/>
                <a:cs typeface="华文细黑"/>
              </a:rPr>
              <a:t>  </a:t>
            </a:r>
            <a:r>
              <a:rPr lang="zh-CN" altLang="en-US" sz="2000" dirty="0">
                <a:solidFill>
                  <a:schemeClr val="tx1"/>
                </a:solidFill>
                <a:ea typeface="华文细黑"/>
                <a:cs typeface="华文细黑"/>
              </a:rPr>
              <a:t>，</a:t>
            </a:r>
            <a:r>
              <a:rPr lang="en-US" altLang="zh-CN" sz="2000" dirty="0">
                <a:ea typeface="华文细黑"/>
                <a:cs typeface="华文细黑"/>
              </a:rPr>
              <a:t>  </a:t>
            </a:r>
            <a:r>
              <a:rPr lang="zh-CN" altLang="en-US" sz="2000" dirty="0">
                <a:ea typeface="华文细黑"/>
                <a:cs typeface="华文细黑"/>
              </a:rPr>
              <a:t>波及</a:t>
            </a:r>
            <a:r>
              <a:rPr lang="en-US" altLang="zh-CN" sz="2000" dirty="0">
                <a:ea typeface="华文细黑"/>
                <a:cs typeface="华文细黑"/>
              </a:rPr>
              <a:t>  </a:t>
            </a:r>
            <a:r>
              <a:rPr lang="zh-CN" altLang="en-US" sz="2000" dirty="0">
                <a:ea typeface="华文细黑"/>
                <a:cs typeface="华文细黑"/>
              </a:rPr>
              <a:t>四川</a:t>
            </a:r>
            <a:r>
              <a:rPr lang="en-US" altLang="zh-CN" sz="2000" dirty="0">
                <a:ea typeface="华文细黑"/>
                <a:cs typeface="华文细黑"/>
              </a:rPr>
              <a:t>  </a:t>
            </a:r>
            <a:r>
              <a:rPr lang="zh-CN" altLang="en-US" sz="2000" dirty="0">
                <a:ea typeface="华文细黑"/>
                <a:cs typeface="华文细黑"/>
              </a:rPr>
              <a:t>成都</a:t>
            </a:r>
            <a:r>
              <a:rPr lang="en-US" altLang="zh-CN" sz="2000" dirty="0">
                <a:ea typeface="华文细黑"/>
                <a:cs typeface="华文细黑"/>
              </a:rPr>
              <a:t>  </a:t>
            </a:r>
            <a:r>
              <a:rPr lang="zh-CN" altLang="en-US" sz="2000" dirty="0">
                <a:solidFill>
                  <a:schemeClr val="tx1"/>
                </a:solidFill>
                <a:ea typeface="华文细黑"/>
                <a:cs typeface="华文细黑"/>
              </a:rPr>
              <a:t>、</a:t>
            </a:r>
            <a:r>
              <a:rPr lang="en-US" altLang="zh-CN" sz="2000" dirty="0">
                <a:ea typeface="华文细黑"/>
                <a:cs typeface="华文细黑"/>
              </a:rPr>
              <a:t> </a:t>
            </a:r>
            <a:r>
              <a:rPr lang="zh-CN" altLang="en-US" sz="2000" dirty="0">
                <a:ea typeface="华文细黑"/>
                <a:cs typeface="华文细黑"/>
              </a:rPr>
              <a:t>绵阳</a:t>
            </a:r>
            <a:r>
              <a:rPr lang="en-US" altLang="zh-CN" sz="2000" dirty="0">
                <a:solidFill>
                  <a:schemeClr val="tx1"/>
                </a:solidFill>
                <a:ea typeface="华文细黑"/>
                <a:cs typeface="华文细黑"/>
              </a:rPr>
              <a:t> </a:t>
            </a:r>
            <a:r>
              <a:rPr lang="en-US" altLang="zh-CN" sz="2000" dirty="0">
                <a:ea typeface="华文细黑"/>
                <a:cs typeface="华文细黑"/>
              </a:rPr>
              <a:t> </a:t>
            </a:r>
            <a:r>
              <a:rPr lang="zh-CN" altLang="en-US" sz="2000" dirty="0">
                <a:solidFill>
                  <a:schemeClr val="tx1"/>
                </a:solidFill>
                <a:ea typeface="华文细黑"/>
                <a:cs typeface="华文细黑"/>
              </a:rPr>
              <a:t>、</a:t>
            </a:r>
            <a:r>
              <a:rPr lang="en-US" altLang="zh-CN" sz="2000" dirty="0">
                <a:ea typeface="华文细黑"/>
                <a:cs typeface="华文细黑"/>
              </a:rPr>
              <a:t> </a:t>
            </a:r>
            <a:r>
              <a:rPr lang="zh-CN" altLang="en-US" sz="2000" dirty="0">
                <a:ea typeface="华文细黑"/>
                <a:cs typeface="华文细黑"/>
              </a:rPr>
              <a:t>德阳</a:t>
            </a:r>
            <a:r>
              <a:rPr lang="en-US" altLang="zh-CN" sz="2000" dirty="0">
                <a:ea typeface="华文细黑"/>
                <a:cs typeface="华文细黑"/>
              </a:rPr>
              <a:t>  </a:t>
            </a:r>
            <a:r>
              <a:rPr lang="zh-CN" altLang="en-US" sz="2000" dirty="0">
                <a:solidFill>
                  <a:schemeClr val="tx1"/>
                </a:solidFill>
                <a:ea typeface="华文细黑"/>
                <a:cs typeface="华文细黑"/>
              </a:rPr>
              <a:t>、</a:t>
            </a:r>
            <a:r>
              <a:rPr lang="en-US" altLang="zh-CN" sz="2000" dirty="0">
                <a:ea typeface="华文细黑"/>
                <a:cs typeface="华文细黑"/>
              </a:rPr>
              <a:t> </a:t>
            </a:r>
            <a:r>
              <a:rPr lang="zh-CN" altLang="en-US" sz="2000" dirty="0">
                <a:ea typeface="华文细黑"/>
                <a:cs typeface="华文细黑"/>
              </a:rPr>
              <a:t>雅安</a:t>
            </a:r>
            <a:r>
              <a:rPr lang="en-US" altLang="zh-CN" sz="2000" dirty="0">
                <a:ea typeface="华文细黑"/>
                <a:cs typeface="华文细黑"/>
              </a:rPr>
              <a:t>  </a:t>
            </a:r>
            <a:r>
              <a:rPr lang="zh-CN" altLang="en-US" sz="2000" dirty="0">
                <a:solidFill>
                  <a:schemeClr val="tx1"/>
                </a:solidFill>
                <a:ea typeface="华文细黑"/>
                <a:cs typeface="华文细黑"/>
              </a:rPr>
              <a:t>、</a:t>
            </a:r>
            <a:r>
              <a:rPr lang="en-US" altLang="zh-CN" sz="2000" dirty="0">
                <a:ea typeface="华文细黑"/>
                <a:cs typeface="华文细黑"/>
              </a:rPr>
              <a:t> </a:t>
            </a:r>
            <a:r>
              <a:rPr lang="zh-CN" altLang="en-US" sz="2000" dirty="0">
                <a:ea typeface="华文细黑"/>
                <a:cs typeface="华文细黑"/>
              </a:rPr>
              <a:t>陕西</a:t>
            </a:r>
            <a:r>
              <a:rPr lang="en-US" altLang="zh-CN" sz="2000" dirty="0">
                <a:ea typeface="华文细黑"/>
                <a:cs typeface="华文细黑"/>
              </a:rPr>
              <a:t>  </a:t>
            </a:r>
            <a:r>
              <a:rPr lang="zh-CN" altLang="en-US" sz="2000" dirty="0">
                <a:solidFill>
                  <a:schemeClr val="tx1"/>
                </a:solidFill>
                <a:ea typeface="华文细黑"/>
                <a:cs typeface="华文细黑"/>
              </a:rPr>
              <a:t>和</a:t>
            </a:r>
            <a:r>
              <a:rPr lang="en-US" altLang="zh-CN" sz="2000" dirty="0">
                <a:ea typeface="华文细黑"/>
                <a:cs typeface="华文细黑"/>
              </a:rPr>
              <a:t>  </a:t>
            </a:r>
            <a:r>
              <a:rPr lang="zh-CN" altLang="en-US" sz="2000" dirty="0">
                <a:ea typeface="华文细黑"/>
                <a:cs typeface="华文细黑"/>
              </a:rPr>
              <a:t>甘肃</a:t>
            </a:r>
            <a:r>
              <a:rPr lang="en-US" altLang="zh-CN" sz="2000" dirty="0">
                <a:ea typeface="华文细黑"/>
                <a:cs typeface="华文细黑"/>
              </a:rPr>
              <a:t>  </a:t>
            </a:r>
            <a:r>
              <a:rPr lang="zh-CN" altLang="en-US" sz="2000" dirty="0">
                <a:solidFill>
                  <a:schemeClr val="tx1"/>
                </a:solidFill>
                <a:ea typeface="华文细黑"/>
                <a:cs typeface="华文细黑"/>
              </a:rPr>
              <a:t>等</a:t>
            </a:r>
            <a:r>
              <a:rPr lang="en-US" altLang="zh-CN" sz="2000" dirty="0">
                <a:ea typeface="华文细黑"/>
                <a:cs typeface="华文细黑"/>
              </a:rPr>
              <a:t>  </a:t>
            </a:r>
            <a:r>
              <a:rPr lang="zh-CN" altLang="en-US" sz="2000" dirty="0">
                <a:ea typeface="华文细黑"/>
                <a:cs typeface="华文细黑"/>
              </a:rPr>
              <a:t>部分</a:t>
            </a:r>
            <a:r>
              <a:rPr lang="en-US" altLang="zh-CN" sz="2000" dirty="0">
                <a:ea typeface="华文细黑"/>
                <a:cs typeface="华文细黑"/>
              </a:rPr>
              <a:t>  </a:t>
            </a:r>
            <a:r>
              <a:rPr lang="zh-CN" altLang="en-US" sz="2000" dirty="0">
                <a:ea typeface="华文细黑"/>
                <a:cs typeface="华文细黑"/>
              </a:rPr>
              <a:t>地区</a:t>
            </a:r>
            <a:r>
              <a:rPr lang="en-US" altLang="zh-CN" sz="2000" dirty="0">
                <a:ea typeface="华文细黑"/>
                <a:cs typeface="华文细黑"/>
              </a:rPr>
              <a:t>  </a:t>
            </a:r>
            <a:r>
              <a:rPr lang="zh-CN" altLang="en-US" sz="2000" dirty="0">
                <a:solidFill>
                  <a:schemeClr val="tx1"/>
                </a:solidFill>
                <a:ea typeface="华文细黑"/>
                <a:cs typeface="华文细黑"/>
              </a:rPr>
              <a:t>。</a:t>
            </a:r>
            <a:r>
              <a:rPr lang="en-US" altLang="zh-CN" sz="2000" dirty="0">
                <a:solidFill>
                  <a:schemeClr val="tx1"/>
                </a:solidFill>
                <a:ea typeface="华文细黑"/>
                <a:cs typeface="华文细黑"/>
              </a:rPr>
              <a:t>  </a:t>
            </a:r>
            <a:r>
              <a:rPr lang="zh-CN" altLang="en-US" sz="2000" dirty="0">
                <a:solidFill>
                  <a:schemeClr val="tx1"/>
                </a:solidFill>
                <a:ea typeface="华文细黑"/>
                <a:cs typeface="华文细黑"/>
              </a:rPr>
              <a:t>在</a:t>
            </a:r>
            <a:r>
              <a:rPr lang="en-US" altLang="zh-CN" sz="2000" dirty="0">
                <a:ea typeface="华文细黑"/>
                <a:cs typeface="华文细黑"/>
              </a:rPr>
              <a:t>  </a:t>
            </a:r>
            <a:r>
              <a:rPr lang="zh-CN" altLang="en-US" sz="2000" dirty="0">
                <a:ea typeface="华文细黑"/>
                <a:cs typeface="华文细黑"/>
              </a:rPr>
              <a:t>地震</a:t>
            </a:r>
            <a:r>
              <a:rPr lang="en-US" altLang="zh-CN" sz="2000" dirty="0">
                <a:ea typeface="华文细黑"/>
                <a:cs typeface="华文细黑"/>
              </a:rPr>
              <a:t>  </a:t>
            </a:r>
            <a:r>
              <a:rPr lang="zh-CN" altLang="en-US" sz="2000" dirty="0">
                <a:ea typeface="华文细黑"/>
                <a:cs typeface="华文细黑"/>
              </a:rPr>
              <a:t>发生</a:t>
            </a:r>
            <a:r>
              <a:rPr lang="en-US" altLang="zh-CN" sz="2000" dirty="0">
                <a:ea typeface="华文细黑"/>
                <a:cs typeface="华文细黑"/>
              </a:rPr>
              <a:t>  </a:t>
            </a:r>
            <a:r>
              <a:rPr lang="zh-CN" altLang="en-US" sz="2000" dirty="0">
                <a:ea typeface="华文细黑"/>
                <a:cs typeface="华文细黑"/>
              </a:rPr>
              <a:t>之前</a:t>
            </a:r>
            <a:r>
              <a:rPr lang="en-US" altLang="zh-CN" sz="2000" dirty="0">
                <a:ea typeface="华文细黑"/>
                <a:cs typeface="华文细黑"/>
              </a:rPr>
              <a:t>  </a:t>
            </a:r>
            <a:r>
              <a:rPr lang="zh-CN" altLang="en-US" sz="2000" dirty="0">
                <a:solidFill>
                  <a:schemeClr val="tx1"/>
                </a:solidFill>
                <a:ea typeface="华文细黑"/>
                <a:cs typeface="华文细黑"/>
              </a:rPr>
              <a:t>，</a:t>
            </a:r>
            <a:r>
              <a:rPr lang="en-US" altLang="zh-CN" sz="2000" dirty="0">
                <a:ea typeface="华文细黑"/>
                <a:cs typeface="华文细黑"/>
              </a:rPr>
              <a:t>  </a:t>
            </a:r>
            <a:r>
              <a:rPr lang="zh-CN" altLang="en-US" sz="2000" dirty="0">
                <a:ea typeface="华文细黑"/>
                <a:cs typeface="华文细黑"/>
              </a:rPr>
              <a:t>绵竹县</a:t>
            </a:r>
            <a:r>
              <a:rPr lang="en-US" altLang="zh-CN" sz="2000" dirty="0">
                <a:ea typeface="华文细黑"/>
                <a:cs typeface="华文细黑"/>
              </a:rPr>
              <a:t>  </a:t>
            </a:r>
            <a:r>
              <a:rPr lang="zh-CN" altLang="en-US" sz="2000" dirty="0">
                <a:ea typeface="华文细黑"/>
                <a:cs typeface="华文细黑"/>
              </a:rPr>
              <a:t>发生</a:t>
            </a:r>
            <a:r>
              <a:rPr lang="en-US" altLang="zh-CN" sz="2000" dirty="0">
                <a:ea typeface="华文细黑"/>
                <a:cs typeface="华文细黑"/>
              </a:rPr>
              <a:t>  </a:t>
            </a:r>
            <a:r>
              <a:rPr lang="zh-CN" altLang="en-US" sz="2000" dirty="0">
                <a:solidFill>
                  <a:schemeClr val="tx1"/>
                </a:solidFill>
                <a:ea typeface="华文细黑"/>
                <a:cs typeface="华文细黑"/>
              </a:rPr>
              <a:t>了</a:t>
            </a:r>
            <a:r>
              <a:rPr lang="en-US" altLang="zh-CN" sz="2000" dirty="0">
                <a:ea typeface="华文细黑"/>
                <a:cs typeface="华文细黑"/>
              </a:rPr>
              <a:t>  </a:t>
            </a:r>
            <a:r>
              <a:rPr lang="zh-CN" altLang="en-US" sz="2000" dirty="0">
                <a:ea typeface="华文细黑"/>
                <a:cs typeface="华文细黑"/>
              </a:rPr>
              <a:t>蛤蟆</a:t>
            </a:r>
            <a:r>
              <a:rPr lang="en-US" altLang="zh-CN" sz="2000" dirty="0">
                <a:ea typeface="华文细黑"/>
                <a:cs typeface="华文细黑"/>
              </a:rPr>
              <a:t>  </a:t>
            </a:r>
            <a:r>
              <a:rPr lang="zh-CN" altLang="en-US" sz="2000" dirty="0">
                <a:ea typeface="华文细黑"/>
                <a:cs typeface="华文细黑"/>
              </a:rPr>
              <a:t>结群</a:t>
            </a:r>
            <a:r>
              <a:rPr lang="en-US" altLang="zh-CN" sz="2000" dirty="0">
                <a:ea typeface="华文细黑"/>
                <a:cs typeface="华文细黑"/>
              </a:rPr>
              <a:t>  </a:t>
            </a:r>
            <a:r>
              <a:rPr lang="zh-CN" altLang="en-US" sz="2000" dirty="0">
                <a:ea typeface="华文细黑"/>
                <a:cs typeface="华文细黑"/>
              </a:rPr>
              <a:t>上街</a:t>
            </a:r>
            <a:r>
              <a:rPr lang="en-US" altLang="zh-CN" sz="2000" dirty="0">
                <a:ea typeface="华文细黑"/>
                <a:cs typeface="华文细黑"/>
              </a:rPr>
              <a:t>  </a:t>
            </a:r>
            <a:r>
              <a:rPr lang="zh-CN" altLang="en-US" sz="2000" dirty="0">
                <a:ea typeface="华文细黑"/>
                <a:cs typeface="华文细黑"/>
              </a:rPr>
              <a:t>，</a:t>
            </a:r>
            <a:r>
              <a:rPr lang="en-US" altLang="zh-CN" sz="2000" dirty="0">
                <a:ea typeface="华文细黑"/>
                <a:cs typeface="华文细黑"/>
              </a:rPr>
              <a:t> </a:t>
            </a:r>
            <a:r>
              <a:rPr lang="zh-CN" altLang="en-US" sz="2000" dirty="0">
                <a:solidFill>
                  <a:schemeClr val="tx1"/>
                </a:solidFill>
                <a:ea typeface="华文细黑"/>
                <a:cs typeface="华文细黑"/>
              </a:rPr>
              <a:t>远</a:t>
            </a:r>
            <a:r>
              <a:rPr lang="en-US" altLang="zh-CN" sz="2000" dirty="0">
                <a:solidFill>
                  <a:schemeClr val="tx1"/>
                </a:solidFill>
                <a:ea typeface="华文细黑"/>
                <a:cs typeface="华文细黑"/>
              </a:rPr>
              <a:t>  </a:t>
            </a:r>
            <a:r>
              <a:rPr lang="zh-CN" altLang="en-US" sz="2000" dirty="0">
                <a:solidFill>
                  <a:schemeClr val="tx1"/>
                </a:solidFill>
                <a:ea typeface="华文细黑"/>
                <a:cs typeface="华文细黑"/>
              </a:rPr>
              <a:t>在</a:t>
            </a:r>
            <a:r>
              <a:rPr lang="en-US" altLang="zh-CN" sz="2000" dirty="0">
                <a:ea typeface="华文细黑"/>
                <a:cs typeface="华文细黑"/>
              </a:rPr>
              <a:t>  </a:t>
            </a:r>
            <a:r>
              <a:rPr lang="zh-CN" altLang="en-US" sz="2000" dirty="0">
                <a:ea typeface="华文细黑"/>
                <a:cs typeface="华文细黑"/>
              </a:rPr>
              <a:t>湖北</a:t>
            </a:r>
            <a:r>
              <a:rPr lang="en-US" altLang="zh-CN" sz="2000" dirty="0">
                <a:ea typeface="华文细黑"/>
                <a:cs typeface="华文细黑"/>
              </a:rPr>
              <a:t>  </a:t>
            </a:r>
            <a:r>
              <a:rPr lang="zh-CN" altLang="en-US" sz="2000" dirty="0">
                <a:ea typeface="华文细黑"/>
                <a:cs typeface="华文细黑"/>
              </a:rPr>
              <a:t>西部</a:t>
            </a:r>
            <a:r>
              <a:rPr lang="en-US" altLang="zh-CN" sz="2000" dirty="0">
                <a:ea typeface="华文细黑"/>
                <a:cs typeface="华文细黑"/>
              </a:rPr>
              <a:t>  </a:t>
            </a:r>
            <a:r>
              <a:rPr lang="zh-CN" altLang="en-US" sz="2000" dirty="0">
                <a:solidFill>
                  <a:schemeClr val="tx1"/>
                </a:solidFill>
                <a:ea typeface="华文细黑"/>
                <a:cs typeface="华文细黑"/>
              </a:rPr>
              <a:t>的</a:t>
            </a:r>
            <a:r>
              <a:rPr lang="en-US" altLang="zh-CN" sz="2000" dirty="0">
                <a:ea typeface="华文细黑"/>
                <a:cs typeface="华文细黑"/>
              </a:rPr>
              <a:t>  </a:t>
            </a:r>
            <a:r>
              <a:rPr lang="zh-CN" altLang="en-US" sz="2000" dirty="0">
                <a:ea typeface="华文细黑"/>
                <a:cs typeface="华文细黑"/>
              </a:rPr>
              <a:t>水塘</a:t>
            </a:r>
            <a:r>
              <a:rPr lang="en-US" altLang="zh-CN" sz="2000" dirty="0">
                <a:ea typeface="华文细黑"/>
                <a:cs typeface="华文细黑"/>
              </a:rPr>
              <a:t>  </a:t>
            </a:r>
            <a:r>
              <a:rPr lang="zh-CN" altLang="en-US" sz="2000" dirty="0">
                <a:ea typeface="华文细黑"/>
                <a:cs typeface="华文细黑"/>
              </a:rPr>
              <a:t>水体</a:t>
            </a:r>
            <a:r>
              <a:rPr lang="en-US" altLang="zh-CN" sz="2000" dirty="0">
                <a:ea typeface="华文细黑"/>
                <a:cs typeface="华文细黑"/>
              </a:rPr>
              <a:t>  </a:t>
            </a:r>
            <a:r>
              <a:rPr lang="zh-CN" altLang="en-US" sz="2000" dirty="0">
                <a:ea typeface="华文细黑"/>
                <a:cs typeface="华文细黑"/>
              </a:rPr>
              <a:t>一夜</a:t>
            </a:r>
            <a:r>
              <a:rPr lang="en-US" altLang="zh-CN" sz="2000" dirty="0">
                <a:ea typeface="华文细黑"/>
                <a:cs typeface="华文细黑"/>
              </a:rPr>
              <a:t>  </a:t>
            </a:r>
            <a:r>
              <a:rPr lang="zh-CN" altLang="en-US" sz="2000" dirty="0">
                <a:ea typeface="华文细黑"/>
                <a:cs typeface="华文细黑"/>
              </a:rPr>
              <a:t>之间</a:t>
            </a:r>
            <a:r>
              <a:rPr lang="en-US" altLang="zh-CN" sz="2000" dirty="0">
                <a:ea typeface="华文细黑"/>
                <a:cs typeface="华文细黑"/>
              </a:rPr>
              <a:t>  </a:t>
            </a:r>
            <a:r>
              <a:rPr lang="zh-CN" altLang="en-US" sz="2000" dirty="0">
                <a:ea typeface="华文细黑"/>
                <a:cs typeface="华文细黑"/>
              </a:rPr>
              <a:t>消失</a:t>
            </a:r>
            <a:r>
              <a:rPr lang="en-US" altLang="zh-CN" sz="2000" dirty="0">
                <a:ea typeface="华文细黑"/>
                <a:cs typeface="华文细黑"/>
              </a:rPr>
              <a:t>  </a:t>
            </a:r>
            <a:r>
              <a:rPr lang="zh-CN" altLang="en-US" sz="2000" dirty="0">
                <a:solidFill>
                  <a:schemeClr val="tx1"/>
                </a:solidFill>
                <a:ea typeface="华文细黑"/>
                <a:cs typeface="华文细黑"/>
              </a:rPr>
              <a:t>等</a:t>
            </a:r>
            <a:r>
              <a:rPr lang="en-US" altLang="zh-CN" sz="2000" dirty="0">
                <a:ea typeface="华文细黑"/>
                <a:cs typeface="华文细黑"/>
              </a:rPr>
              <a:t>  </a:t>
            </a:r>
            <a:r>
              <a:rPr lang="zh-CN" altLang="en-US" sz="2000" dirty="0">
                <a:ea typeface="华文细黑"/>
                <a:cs typeface="华文细黑"/>
              </a:rPr>
              <a:t>异常</a:t>
            </a:r>
            <a:r>
              <a:rPr lang="en-US" altLang="zh-CN" sz="2000" dirty="0">
                <a:ea typeface="华文细黑"/>
                <a:cs typeface="华文细黑"/>
              </a:rPr>
              <a:t>  </a:t>
            </a:r>
            <a:r>
              <a:rPr lang="zh-CN" altLang="en-US" sz="2000" dirty="0">
                <a:ea typeface="华文细黑"/>
                <a:cs typeface="华文细黑"/>
              </a:rPr>
              <a:t>现象</a:t>
            </a:r>
            <a:r>
              <a:rPr lang="en-US" altLang="zh-CN" sz="2000" dirty="0">
                <a:ea typeface="华文细黑"/>
                <a:cs typeface="华文细黑"/>
              </a:rPr>
              <a:t>  </a:t>
            </a:r>
            <a:r>
              <a:rPr lang="zh-CN" altLang="en-US" sz="2000" dirty="0">
                <a:solidFill>
                  <a:schemeClr val="tx1"/>
                </a:solidFill>
                <a:ea typeface="华文细黑"/>
                <a:cs typeface="华文细黑"/>
              </a:rPr>
              <a:t>。</a:t>
            </a:r>
            <a:endParaRPr lang="en-US" altLang="zh-CN" sz="2000" dirty="0">
              <a:solidFill>
                <a:schemeClr val="tx1"/>
              </a:solidFill>
              <a:ea typeface="华文细黑"/>
              <a:cs typeface="华文细黑"/>
            </a:endParaRPr>
          </a:p>
        </p:txBody>
      </p:sp>
      <p:sp>
        <p:nvSpPr>
          <p:cNvPr id="91139" name="Rectangle 4"/>
          <p:cNvSpPr>
            <a:spLocks noChangeArrowheads="1"/>
          </p:cNvSpPr>
          <p:nvPr/>
        </p:nvSpPr>
        <p:spPr bwMode="auto">
          <a:xfrm>
            <a:off x="539750" y="2476500"/>
            <a:ext cx="8135938" cy="1412875"/>
          </a:xfrm>
          <a:prstGeom prst="rect">
            <a:avLst/>
          </a:prstGeom>
          <a:solidFill>
            <a:schemeClr val="bg1"/>
          </a:solidFill>
          <a:ln w="9525">
            <a:solidFill>
              <a:schemeClr val="tx2"/>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buFont typeface="Wingdings" pitchFamily="2" charset="2"/>
              <a:buNone/>
              <a:defRPr/>
            </a:pPr>
            <a:r>
              <a:rPr lang="en-US" altLang="zh-CN" sz="2000" dirty="0">
                <a:latin typeface="Arial" pitchFamily="34" charset="0"/>
                <a:ea typeface="华文细黑" pitchFamily="2" charset="-122"/>
              </a:rPr>
              <a:t>2008</a:t>
            </a:r>
            <a:r>
              <a:rPr lang="zh-CN" altLang="en-US" sz="2000" dirty="0">
                <a:latin typeface="Arial" pitchFamily="34" charset="0"/>
                <a:ea typeface="华文细黑" pitchFamily="2" charset="-122"/>
              </a:rPr>
              <a:t>年</a:t>
            </a:r>
            <a:r>
              <a:rPr lang="en-US" altLang="zh-CN" sz="2000" dirty="0">
                <a:latin typeface="Arial" pitchFamily="34" charset="0"/>
                <a:ea typeface="华文细黑" pitchFamily="2" charset="-122"/>
              </a:rPr>
              <a:t>5</a:t>
            </a:r>
            <a:r>
              <a:rPr lang="zh-CN" altLang="en-US" sz="2000" dirty="0">
                <a:latin typeface="Arial" pitchFamily="34" charset="0"/>
                <a:ea typeface="华文细黑" pitchFamily="2" charset="-122"/>
              </a:rPr>
              <a:t>月</a:t>
            </a:r>
            <a:r>
              <a:rPr lang="en-US" altLang="zh-CN" sz="2000" dirty="0">
                <a:latin typeface="Arial" pitchFamily="34" charset="0"/>
                <a:ea typeface="华文细黑" pitchFamily="2" charset="-122"/>
              </a:rPr>
              <a:t>12</a:t>
            </a:r>
            <a:r>
              <a:rPr lang="zh-CN" altLang="en-US" sz="2000" dirty="0">
                <a:latin typeface="Arial" pitchFamily="34" charset="0"/>
                <a:ea typeface="华文细黑" pitchFamily="2" charset="-122"/>
              </a:rPr>
              <a:t>日在四川省西北部汶川地区发生了里氏</a:t>
            </a:r>
            <a:r>
              <a:rPr lang="en-US" altLang="zh-CN" sz="2000" dirty="0">
                <a:latin typeface="Arial" pitchFamily="34" charset="0"/>
                <a:ea typeface="华文细黑" pitchFamily="2" charset="-122"/>
              </a:rPr>
              <a:t>8.0</a:t>
            </a:r>
            <a:r>
              <a:rPr lang="zh-CN" altLang="en-US" sz="2000" dirty="0">
                <a:latin typeface="Arial" pitchFamily="34" charset="0"/>
                <a:ea typeface="华文细黑" pitchFamily="2" charset="-122"/>
              </a:rPr>
              <a:t>级地震，波及四川成都、绵阳、德阳、雅安、陕西和甘肃等部分地区。在地震发生之前，绵竹县发生了蛤蟆结群上街，远在湖北西部的水塘水体一夜之间消失等异常现象。</a:t>
            </a:r>
          </a:p>
        </p:txBody>
      </p:sp>
      <p:sp>
        <p:nvSpPr>
          <p:cNvPr id="17413" name="Text Box 5"/>
          <p:cNvSpPr txBox="1">
            <a:spLocks noChangeArrowheads="1"/>
          </p:cNvSpPr>
          <p:nvPr/>
        </p:nvSpPr>
        <p:spPr bwMode="auto">
          <a:xfrm>
            <a:off x="528638" y="2020888"/>
            <a:ext cx="2232025" cy="457200"/>
          </a:xfrm>
          <a:prstGeom prst="rect">
            <a:avLst/>
          </a:prstGeom>
          <a:noFill/>
          <a:ln w="9525" algn="ctr">
            <a:noFill/>
            <a:miter lim="800000"/>
            <a:headEnd/>
            <a:tailEnd/>
          </a:ln>
        </p:spPr>
        <p:txBody>
          <a:bodyPr>
            <a:spAutoFit/>
          </a:bodyPr>
          <a:lstStyle/>
          <a:p>
            <a:r>
              <a:rPr lang="zh-CN" altLang="en-US" i="1">
                <a:solidFill>
                  <a:srgbClr val="00FF00"/>
                </a:solidFill>
                <a:latin typeface="Arial" charset="0"/>
                <a:ea typeface="华文细黑" pitchFamily="2" charset="-122"/>
              </a:rPr>
              <a:t>正文文档：</a:t>
            </a:r>
          </a:p>
        </p:txBody>
      </p:sp>
      <p:sp>
        <p:nvSpPr>
          <p:cNvPr id="17414" name="Text Box 6"/>
          <p:cNvSpPr txBox="1">
            <a:spLocks noChangeArrowheads="1"/>
          </p:cNvSpPr>
          <p:nvPr/>
        </p:nvSpPr>
        <p:spPr bwMode="auto">
          <a:xfrm>
            <a:off x="415925" y="4232275"/>
            <a:ext cx="2663825" cy="457200"/>
          </a:xfrm>
          <a:prstGeom prst="rect">
            <a:avLst/>
          </a:prstGeom>
          <a:noFill/>
          <a:ln w="9525">
            <a:noFill/>
            <a:miter lim="800000"/>
            <a:headEnd/>
            <a:tailEnd/>
          </a:ln>
        </p:spPr>
        <p:txBody>
          <a:bodyPr>
            <a:spAutoFit/>
          </a:bodyPr>
          <a:lstStyle/>
          <a:p>
            <a:r>
              <a:rPr lang="zh-CN" altLang="en-US" i="1">
                <a:solidFill>
                  <a:srgbClr val="00FF00"/>
                </a:solidFill>
                <a:latin typeface="Arial" charset="0"/>
                <a:ea typeface="华文细黑" pitchFamily="2" charset="-122"/>
              </a:rPr>
              <a:t>分词结果：</a:t>
            </a:r>
          </a:p>
        </p:txBody>
      </p:sp>
      <p:sp>
        <p:nvSpPr>
          <p:cNvPr id="8" name="矩形 7"/>
          <p:cNvSpPr/>
          <p:nvPr/>
        </p:nvSpPr>
        <p:spPr>
          <a:xfrm>
            <a:off x="306388" y="711200"/>
            <a:ext cx="8397875" cy="1200150"/>
          </a:xfrm>
          <a:prstGeom prst="rect">
            <a:avLst/>
          </a:prstGeom>
        </p:spPr>
        <p:txBody>
          <a:bodyPr>
            <a:spAutoFit/>
          </a:bodyPr>
          <a:lstStyle/>
          <a:p>
            <a:pPr algn="l">
              <a:defRPr/>
            </a:pPr>
            <a:r>
              <a:rPr lang="zh-CN" altLang="en-US" sz="3600" b="1" dirty="0">
                <a:solidFill>
                  <a:srgbClr val="FFFF00"/>
                </a:solidFill>
                <a:latin typeface="+mn-lt"/>
                <a:ea typeface="+mn-ea"/>
              </a:rPr>
              <a:t>分词：</a:t>
            </a:r>
            <a:r>
              <a:rPr lang="zh-CN" altLang="en-US" sz="3600" b="1" dirty="0">
                <a:latin typeface="+mn-lt"/>
                <a:ea typeface="+mn-ea"/>
              </a:rPr>
              <a:t>将连续的字序列按照一定的规范重新组合成词序列的过程</a:t>
            </a:r>
          </a:p>
        </p:txBody>
      </p:sp>
      <p:sp>
        <p:nvSpPr>
          <p:cNvPr id="9" name="标题 1">
            <a:extLst>
              <a:ext uri="{FF2B5EF4-FFF2-40B4-BE49-F238E27FC236}">
                <a16:creationId xmlns:a16="http://schemas.microsoft.com/office/drawing/2014/main" id="{F27C7CFB-AC9C-49C7-9F0B-F23E157295F5}"/>
              </a:ext>
            </a:extLst>
          </p:cNvPr>
          <p:cNvSpPr>
            <a:spLocks noGrp="1"/>
          </p:cNvSpPr>
          <p:nvPr>
            <p:ph type="title"/>
          </p:nvPr>
        </p:nvSpPr>
        <p:spPr>
          <a:xfrm>
            <a:off x="0" y="0"/>
            <a:ext cx="9144000" cy="685800"/>
          </a:xfrm>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3827304121"/>
      </p:ext>
    </p:extLst>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1FA7FB9F-606B-496A-B345-BD2E47B6BDB9}" type="slidenum">
              <a:rPr lang="zh-CN" altLang="en-US" b="1">
                <a:solidFill>
                  <a:srgbClr val="66CCFF"/>
                </a:solidFill>
              </a:rPr>
              <a:pPr>
                <a:defRPr/>
              </a:pPr>
              <a:t>60</a:t>
            </a:fld>
            <a:r>
              <a:rPr lang="en-US" altLang="zh-CN" b="1"/>
              <a:t> </a:t>
            </a:r>
            <a:r>
              <a:rPr lang="zh-CN" altLang="en-US"/>
              <a:t>页</a:t>
            </a:r>
            <a:endParaRPr lang="zh-CN" altLang="en-US" sz="1800">
              <a:latin typeface="Arial" charset="0"/>
            </a:endParaRPr>
          </a:p>
        </p:txBody>
      </p:sp>
      <p:sp>
        <p:nvSpPr>
          <p:cNvPr id="45059"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endParaRPr lang="en-US" altLang="zh-CN" i="0" dirty="0">
              <a:solidFill>
                <a:srgbClr val="00FFFF"/>
              </a:solidFill>
            </a:endParaRPr>
          </a:p>
        </p:txBody>
      </p:sp>
      <p:sp>
        <p:nvSpPr>
          <p:cNvPr id="1105923" name="Rectangle 3"/>
          <p:cNvSpPr>
            <a:spLocks noGrp="1" noChangeArrowheads="1"/>
          </p:cNvSpPr>
          <p:nvPr>
            <p:ph type="body" sz="half" idx="1"/>
          </p:nvPr>
        </p:nvSpPr>
        <p:spPr>
          <a:xfrm>
            <a:off x="228600" y="863600"/>
            <a:ext cx="8709025" cy="5805488"/>
          </a:xfrm>
        </p:spPr>
        <p:txBody>
          <a:bodyPr/>
          <a:lstStyle/>
          <a:p>
            <a:pPr marL="363538" indent="-363538" eaLnBrk="1" hangingPunct="1">
              <a:lnSpc>
                <a:spcPct val="120000"/>
              </a:lnSpc>
            </a:pPr>
            <a:r>
              <a:rPr lang="zh-CN" altLang="en-US" sz="3200" dirty="0">
                <a:latin typeface="宋体" pitchFamily="2" charset="-122"/>
              </a:rPr>
              <a:t>大 </a:t>
            </a:r>
            <a:r>
              <a:rPr lang="en-US" altLang="zh-CN" sz="3200" i="1" dirty="0">
                <a:latin typeface="宋体" pitchFamily="2" charset="-122"/>
              </a:rPr>
              <a:t>O </a:t>
            </a:r>
            <a:r>
              <a:rPr lang="zh-CN" altLang="en-US" sz="3200" dirty="0">
                <a:latin typeface="宋体" pitchFamily="2" charset="-122"/>
              </a:rPr>
              <a:t>表示法	</a:t>
            </a:r>
          </a:p>
          <a:p>
            <a:pPr marL="363538" indent="-363538" eaLnBrk="1" hangingPunct="1">
              <a:lnSpc>
                <a:spcPct val="120000"/>
              </a:lnSpc>
              <a:buFont typeface="Wingdings" pitchFamily="2" charset="2"/>
              <a:buNone/>
            </a:pPr>
            <a:r>
              <a:rPr lang="zh-CN" altLang="en-US" sz="3200" dirty="0">
                <a:latin typeface="宋体" pitchFamily="2" charset="-122"/>
              </a:rPr>
              <a:t>    </a:t>
            </a:r>
            <a:r>
              <a:rPr lang="zh-CN" altLang="en-US" sz="3200" dirty="0">
                <a:solidFill>
                  <a:schemeClr val="tx1"/>
                </a:solidFill>
                <a:latin typeface="宋体" pitchFamily="2" charset="-122"/>
              </a:rPr>
              <a:t>假如随着问题规模 </a:t>
            </a:r>
            <a:r>
              <a:rPr lang="en-US" altLang="zh-CN" sz="3200" dirty="0">
                <a:latin typeface="宋体" pitchFamily="2" charset="-122"/>
              </a:rPr>
              <a:t>n</a:t>
            </a:r>
            <a:r>
              <a:rPr lang="en-US" altLang="zh-CN" sz="3200" dirty="0">
                <a:solidFill>
                  <a:schemeClr val="tx1"/>
                </a:solidFill>
                <a:latin typeface="宋体" pitchFamily="2" charset="-122"/>
              </a:rPr>
              <a:t> </a:t>
            </a:r>
            <a:r>
              <a:rPr lang="zh-CN" altLang="en-US" sz="3200" dirty="0">
                <a:solidFill>
                  <a:schemeClr val="tx1"/>
                </a:solidFill>
                <a:latin typeface="宋体" pitchFamily="2" charset="-122"/>
              </a:rPr>
              <a:t>的增长，</a:t>
            </a:r>
            <a:r>
              <a:rPr lang="en-US" altLang="zh-CN" sz="3200" dirty="0">
                <a:latin typeface="宋体" pitchFamily="2" charset="-122"/>
              </a:rPr>
              <a:t>T(n)</a:t>
            </a:r>
            <a:r>
              <a:rPr lang="zh-CN" altLang="en-US" sz="3200" dirty="0">
                <a:solidFill>
                  <a:schemeClr val="tx1"/>
                </a:solidFill>
                <a:latin typeface="宋体" pitchFamily="2" charset="-122"/>
              </a:rPr>
              <a:t>的</a:t>
            </a:r>
            <a:r>
              <a:rPr lang="zh-CN" altLang="en-US" sz="3200" dirty="0">
                <a:latin typeface="宋体" pitchFamily="2" charset="-122"/>
              </a:rPr>
              <a:t>增长率与 </a:t>
            </a:r>
            <a:r>
              <a:rPr lang="en-US" altLang="zh-CN" sz="3200" dirty="0">
                <a:latin typeface="宋体" pitchFamily="2" charset="-122"/>
              </a:rPr>
              <a:t>f(n) </a:t>
            </a:r>
            <a:r>
              <a:rPr lang="zh-CN" altLang="en-US" sz="3200" dirty="0">
                <a:solidFill>
                  <a:schemeClr val="tx1"/>
                </a:solidFill>
                <a:latin typeface="宋体" pitchFamily="2" charset="-122"/>
              </a:rPr>
              <a:t>的</a:t>
            </a:r>
            <a:r>
              <a:rPr lang="zh-CN" altLang="en-US" sz="3200" dirty="0">
                <a:latin typeface="宋体" pitchFamily="2" charset="-122"/>
              </a:rPr>
              <a:t>增长率</a:t>
            </a:r>
            <a:r>
              <a:rPr lang="zh-CN" altLang="en-US" sz="3200" dirty="0">
                <a:solidFill>
                  <a:schemeClr val="tx1"/>
                </a:solidFill>
                <a:latin typeface="宋体" pitchFamily="2" charset="-122"/>
              </a:rPr>
              <a:t>相同，则记作：</a:t>
            </a:r>
          </a:p>
          <a:p>
            <a:pPr marL="363538" indent="-363538" eaLnBrk="1" hangingPunct="1">
              <a:lnSpc>
                <a:spcPct val="120000"/>
              </a:lnSpc>
              <a:buFont typeface="Wingdings" pitchFamily="2" charset="2"/>
              <a:buNone/>
            </a:pPr>
            <a:r>
              <a:rPr lang="zh-CN" altLang="en-US" sz="3200" dirty="0">
                <a:solidFill>
                  <a:srgbClr val="00FFFF"/>
                </a:solidFill>
                <a:latin typeface="宋体" pitchFamily="2" charset="-122"/>
              </a:rPr>
              <a:t>     </a:t>
            </a:r>
            <a:r>
              <a:rPr lang="en-US" altLang="zh-CN" sz="3200" dirty="0">
                <a:solidFill>
                  <a:srgbClr val="00FFFF"/>
                </a:solidFill>
                <a:latin typeface="宋体" pitchFamily="2" charset="-122"/>
              </a:rPr>
              <a:t>T(n) = O(f(n))</a:t>
            </a:r>
            <a:endParaRPr lang="zh-CN" altLang="en-US" sz="3200" dirty="0">
              <a:solidFill>
                <a:srgbClr val="00FFFF"/>
              </a:solidFill>
              <a:latin typeface="宋体" pitchFamily="2" charset="-122"/>
            </a:endParaRPr>
          </a:p>
          <a:p>
            <a:pPr marL="363538" indent="-363538" eaLnBrk="1" hangingPunct="1">
              <a:lnSpc>
                <a:spcPct val="120000"/>
              </a:lnSpc>
              <a:buFont typeface="Wingdings" pitchFamily="2" charset="2"/>
              <a:buNone/>
            </a:pPr>
            <a:r>
              <a:rPr lang="zh-CN" altLang="en-US" sz="3200" dirty="0">
                <a:solidFill>
                  <a:schemeClr val="tx1"/>
                </a:solidFill>
                <a:latin typeface="宋体" pitchFamily="2" charset="-122"/>
              </a:rPr>
              <a:t>  称 </a:t>
            </a:r>
            <a:r>
              <a:rPr lang="en-US" altLang="zh-CN" sz="3200" dirty="0">
                <a:latin typeface="宋体" pitchFamily="2" charset="-122"/>
              </a:rPr>
              <a:t>O(f(n)) </a:t>
            </a:r>
            <a:r>
              <a:rPr lang="zh-CN" altLang="en-US" sz="3200" dirty="0">
                <a:solidFill>
                  <a:schemeClr val="tx1"/>
                </a:solidFill>
                <a:latin typeface="宋体" pitchFamily="2" charset="-122"/>
              </a:rPr>
              <a:t>为算法的渐近时间复杂度，简称</a:t>
            </a:r>
            <a:r>
              <a:rPr lang="zh-CN" altLang="en-US" sz="3200" dirty="0">
                <a:solidFill>
                  <a:srgbClr val="00FF00"/>
                </a:solidFill>
                <a:latin typeface="宋体" pitchFamily="2" charset="-122"/>
              </a:rPr>
              <a:t>算法的时间复杂度</a:t>
            </a:r>
            <a:r>
              <a:rPr lang="zh-CN" altLang="en-US" sz="3200" dirty="0">
                <a:latin typeface="宋体" pitchFamily="2" charset="-122"/>
              </a:rPr>
              <a:t>。</a:t>
            </a:r>
            <a:endParaRPr lang="en-US" altLang="zh-CN" sz="3200" dirty="0">
              <a:solidFill>
                <a:schemeClr val="tx1"/>
              </a:solidFill>
            </a:endParaRPr>
          </a:p>
          <a:p>
            <a:pPr marL="363538" indent="-363538" eaLnBrk="1" hangingPunct="1">
              <a:lnSpc>
                <a:spcPct val="120000"/>
              </a:lnSpc>
              <a:buFont typeface="Wingdings" pitchFamily="2" charset="2"/>
              <a:buNone/>
            </a:pPr>
            <a:endParaRPr lang="zh-CN" altLang="en-US" sz="3200" dirty="0">
              <a:latin typeface="宋体" pitchFamily="2" charset="-122"/>
            </a:endParaRPr>
          </a:p>
        </p:txBody>
      </p:sp>
    </p:spTree>
    <p:extLst>
      <p:ext uri="{BB962C8B-B14F-4D97-AF65-F5344CB8AC3E}">
        <p14:creationId xmlns:p14="http://schemas.microsoft.com/office/powerpoint/2010/main" val="3384988535"/>
      </p:ext>
    </p:extLst>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1"/>
          </p:nvPr>
        </p:nvSpPr>
        <p:spPr/>
        <p:txBody>
          <a:bodyPr/>
          <a:lstStyle/>
          <a:p>
            <a:pPr>
              <a:defRPr/>
            </a:pPr>
            <a:r>
              <a:rPr lang="zh-CN" altLang="en-US"/>
              <a:t>第 </a:t>
            </a:r>
            <a:fld id="{5B0E0C89-39B8-407B-AD9B-2CAE0672CBD2}" type="slidenum">
              <a:rPr lang="zh-CN" altLang="en-US" b="1">
                <a:solidFill>
                  <a:srgbClr val="66CCFF"/>
                </a:solidFill>
              </a:rPr>
              <a:pPr>
                <a:defRPr/>
              </a:pPr>
              <a:t>61</a:t>
            </a:fld>
            <a:r>
              <a:rPr lang="en-US" altLang="zh-CN" b="1"/>
              <a:t> </a:t>
            </a:r>
            <a:r>
              <a:rPr lang="zh-CN" altLang="en-US"/>
              <a:t>页</a:t>
            </a:r>
            <a:endParaRPr lang="zh-CN" altLang="en-US" sz="1800">
              <a:latin typeface="Arial" charset="0"/>
            </a:endParaRPr>
          </a:p>
        </p:txBody>
      </p:sp>
      <p:sp>
        <p:nvSpPr>
          <p:cNvPr id="46083"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endParaRPr lang="en-US" altLang="zh-CN" i="0" dirty="0">
              <a:solidFill>
                <a:srgbClr val="00FFFF"/>
              </a:solidFill>
            </a:endParaRPr>
          </a:p>
        </p:txBody>
      </p:sp>
      <p:sp>
        <p:nvSpPr>
          <p:cNvPr id="46084" name="Rectangle 3"/>
          <p:cNvSpPr>
            <a:spLocks noGrp="1" noChangeArrowheads="1"/>
          </p:cNvSpPr>
          <p:nvPr>
            <p:ph type="body" sz="half" idx="1"/>
          </p:nvPr>
        </p:nvSpPr>
        <p:spPr>
          <a:xfrm>
            <a:off x="115888" y="773113"/>
            <a:ext cx="8915400" cy="1665287"/>
          </a:xfrm>
        </p:spPr>
        <p:txBody>
          <a:bodyPr/>
          <a:lstStyle/>
          <a:p>
            <a:pPr marL="363538" indent="-363538" eaLnBrk="1" hangingPunct="1">
              <a:spcBef>
                <a:spcPct val="0"/>
              </a:spcBef>
            </a:pPr>
            <a:r>
              <a:rPr lang="zh-CN" altLang="en-US" sz="3200" dirty="0">
                <a:latin typeface="宋体" pitchFamily="2" charset="-122"/>
              </a:rPr>
              <a:t>大 </a:t>
            </a:r>
            <a:r>
              <a:rPr lang="en-US" altLang="zh-CN" sz="3200" i="1" dirty="0">
                <a:latin typeface="宋体" pitchFamily="2" charset="-122"/>
              </a:rPr>
              <a:t>O </a:t>
            </a:r>
            <a:r>
              <a:rPr lang="zh-CN" altLang="en-US" sz="3200" dirty="0">
                <a:latin typeface="宋体" pitchFamily="2" charset="-122"/>
              </a:rPr>
              <a:t>表示法	</a:t>
            </a:r>
          </a:p>
          <a:p>
            <a:pPr marL="363538" indent="-363538" eaLnBrk="1" hangingPunct="1">
              <a:spcBef>
                <a:spcPct val="0"/>
              </a:spcBef>
              <a:buClrTx/>
              <a:buSzTx/>
              <a:buFontTx/>
              <a:buNone/>
            </a:pPr>
            <a:r>
              <a:rPr lang="zh-CN" altLang="en-US" sz="3200" dirty="0">
                <a:solidFill>
                  <a:schemeClr val="tx1"/>
                </a:solidFill>
              </a:rPr>
              <a:t>	若存在两个正的常数</a:t>
            </a:r>
            <a:r>
              <a:rPr lang="en-US" altLang="zh-CN" sz="3200" i="1" dirty="0">
                <a:solidFill>
                  <a:schemeClr val="tx1"/>
                </a:solidFill>
              </a:rPr>
              <a:t>c</a:t>
            </a:r>
            <a:r>
              <a:rPr lang="zh-CN" altLang="en-US" sz="3200" dirty="0">
                <a:solidFill>
                  <a:schemeClr val="tx1"/>
                </a:solidFill>
              </a:rPr>
              <a:t>和</a:t>
            </a:r>
            <a:r>
              <a:rPr lang="en-US" altLang="zh-CN" sz="3200" i="1" dirty="0">
                <a:solidFill>
                  <a:schemeClr val="tx1"/>
                </a:solidFill>
              </a:rPr>
              <a:t>n</a:t>
            </a:r>
            <a:r>
              <a:rPr lang="en-US" altLang="zh-CN" sz="3200" dirty="0">
                <a:solidFill>
                  <a:schemeClr val="tx1"/>
                </a:solidFill>
              </a:rPr>
              <a:t>0</a:t>
            </a:r>
            <a:r>
              <a:rPr lang="zh-CN" altLang="en-US" sz="3200" dirty="0">
                <a:solidFill>
                  <a:schemeClr val="tx1"/>
                </a:solidFill>
              </a:rPr>
              <a:t>，对于任意</a:t>
            </a:r>
            <a:r>
              <a:rPr lang="en-US" altLang="zh-CN" sz="3200" i="1" dirty="0">
                <a:solidFill>
                  <a:schemeClr val="tx1"/>
                </a:solidFill>
              </a:rPr>
              <a:t>n</a:t>
            </a:r>
            <a:r>
              <a:rPr lang="en-US" altLang="zh-CN" sz="3200" dirty="0">
                <a:solidFill>
                  <a:schemeClr val="tx1"/>
                </a:solidFill>
              </a:rPr>
              <a:t>≥</a:t>
            </a:r>
            <a:r>
              <a:rPr lang="en-US" altLang="zh-CN" sz="3200" i="1" dirty="0">
                <a:solidFill>
                  <a:schemeClr val="tx1"/>
                </a:solidFill>
              </a:rPr>
              <a:t>n</a:t>
            </a:r>
            <a:r>
              <a:rPr lang="en-US" altLang="zh-CN" sz="3200" dirty="0">
                <a:solidFill>
                  <a:schemeClr val="tx1"/>
                </a:solidFill>
              </a:rPr>
              <a:t>0</a:t>
            </a:r>
            <a:r>
              <a:rPr lang="zh-CN" altLang="en-US" sz="3200" dirty="0">
                <a:solidFill>
                  <a:schemeClr val="tx1"/>
                </a:solidFill>
              </a:rPr>
              <a:t>，都有</a:t>
            </a:r>
            <a:r>
              <a:rPr lang="en-US" altLang="zh-CN" sz="3200" i="1" dirty="0">
                <a:solidFill>
                  <a:schemeClr val="tx1"/>
                </a:solidFill>
              </a:rPr>
              <a:t>T</a:t>
            </a:r>
            <a:r>
              <a:rPr lang="en-US" altLang="zh-CN" sz="3200" dirty="0">
                <a:solidFill>
                  <a:schemeClr val="tx1"/>
                </a:solidFill>
              </a:rPr>
              <a:t>(</a:t>
            </a:r>
            <a:r>
              <a:rPr lang="en-US" altLang="zh-CN" sz="3200" i="1" dirty="0">
                <a:solidFill>
                  <a:schemeClr val="tx1"/>
                </a:solidFill>
              </a:rPr>
              <a:t>n</a:t>
            </a:r>
            <a:r>
              <a:rPr lang="en-US" altLang="zh-CN" sz="3200" dirty="0">
                <a:solidFill>
                  <a:schemeClr val="tx1"/>
                </a:solidFill>
              </a:rPr>
              <a:t>)≤</a:t>
            </a:r>
            <a:r>
              <a:rPr lang="en-US" altLang="zh-CN" sz="3200" i="1" dirty="0" err="1">
                <a:solidFill>
                  <a:schemeClr val="tx1"/>
                </a:solidFill>
              </a:rPr>
              <a:t>c</a:t>
            </a:r>
            <a:r>
              <a:rPr lang="en-US" altLang="zh-CN" sz="3200" dirty="0" err="1">
                <a:solidFill>
                  <a:schemeClr val="tx1"/>
                </a:solidFill>
              </a:rPr>
              <a:t>×</a:t>
            </a:r>
            <a:r>
              <a:rPr lang="en-US" altLang="zh-CN" sz="3200" i="1" dirty="0" err="1">
                <a:solidFill>
                  <a:schemeClr val="tx1"/>
                </a:solidFill>
              </a:rPr>
              <a:t>f</a:t>
            </a:r>
            <a:r>
              <a:rPr lang="en-US" altLang="zh-CN" sz="3200" dirty="0">
                <a:solidFill>
                  <a:schemeClr val="tx1"/>
                </a:solidFill>
              </a:rPr>
              <a:t>(</a:t>
            </a:r>
            <a:r>
              <a:rPr lang="en-US" altLang="zh-CN" sz="3200" i="1" dirty="0">
                <a:solidFill>
                  <a:schemeClr val="tx1"/>
                </a:solidFill>
              </a:rPr>
              <a:t>n</a:t>
            </a:r>
            <a:r>
              <a:rPr lang="en-US" altLang="zh-CN" sz="3200" dirty="0">
                <a:solidFill>
                  <a:schemeClr val="tx1"/>
                </a:solidFill>
              </a:rPr>
              <a:t>)</a:t>
            </a:r>
            <a:r>
              <a:rPr lang="zh-CN" altLang="en-US" sz="3200" dirty="0">
                <a:solidFill>
                  <a:schemeClr val="tx1"/>
                </a:solidFill>
              </a:rPr>
              <a:t>，则称 </a:t>
            </a:r>
            <a:r>
              <a:rPr lang="en-US" altLang="zh-CN" sz="3200" i="1" dirty="0">
                <a:solidFill>
                  <a:schemeClr val="tx1"/>
                </a:solidFill>
              </a:rPr>
              <a:t>T</a:t>
            </a:r>
            <a:r>
              <a:rPr lang="en-US" altLang="zh-CN" sz="3200" dirty="0">
                <a:solidFill>
                  <a:schemeClr val="tx1"/>
                </a:solidFill>
              </a:rPr>
              <a:t>(</a:t>
            </a:r>
            <a:r>
              <a:rPr lang="en-US" altLang="zh-CN" sz="3200" i="1" dirty="0">
                <a:solidFill>
                  <a:schemeClr val="tx1"/>
                </a:solidFill>
              </a:rPr>
              <a:t>n</a:t>
            </a:r>
            <a:r>
              <a:rPr lang="en-US" altLang="zh-CN" sz="3200" dirty="0">
                <a:solidFill>
                  <a:schemeClr val="tx1"/>
                </a:solidFill>
              </a:rPr>
              <a:t>)=</a:t>
            </a:r>
            <a:r>
              <a:rPr lang="en-US" altLang="zh-CN" sz="3200" i="1" dirty="0">
                <a:solidFill>
                  <a:schemeClr val="tx1"/>
                </a:solidFill>
              </a:rPr>
              <a:t>O</a:t>
            </a:r>
            <a:r>
              <a:rPr lang="en-US" altLang="zh-CN" sz="3200" dirty="0">
                <a:solidFill>
                  <a:schemeClr val="tx1"/>
                </a:solidFill>
              </a:rPr>
              <a:t>(</a:t>
            </a:r>
            <a:r>
              <a:rPr lang="en-US" altLang="zh-CN" sz="3200" i="1" dirty="0">
                <a:solidFill>
                  <a:schemeClr val="tx1"/>
                </a:solidFill>
              </a:rPr>
              <a:t>f</a:t>
            </a:r>
            <a:r>
              <a:rPr lang="en-US" altLang="zh-CN" sz="3200" dirty="0">
                <a:solidFill>
                  <a:schemeClr val="tx1"/>
                </a:solidFill>
              </a:rPr>
              <a:t>(</a:t>
            </a:r>
            <a:r>
              <a:rPr lang="en-US" altLang="zh-CN" sz="3200" i="1" dirty="0">
                <a:solidFill>
                  <a:schemeClr val="tx1"/>
                </a:solidFill>
              </a:rPr>
              <a:t>n</a:t>
            </a:r>
            <a:r>
              <a:rPr lang="en-US" altLang="zh-CN" sz="3200" dirty="0">
                <a:solidFill>
                  <a:schemeClr val="tx1"/>
                </a:solidFill>
              </a:rPr>
              <a:t>))</a:t>
            </a:r>
            <a:r>
              <a:rPr lang="zh-CN" altLang="en-US" sz="3200" dirty="0">
                <a:solidFill>
                  <a:schemeClr val="tx1"/>
                </a:solidFill>
              </a:rPr>
              <a:t>。</a:t>
            </a:r>
            <a:endParaRPr lang="zh-CN" altLang="en-US" sz="3200" dirty="0">
              <a:latin typeface="宋体" pitchFamily="2" charset="-122"/>
            </a:endParaRPr>
          </a:p>
        </p:txBody>
      </p:sp>
      <p:sp>
        <p:nvSpPr>
          <p:cNvPr id="1121285" name="Text Box 5"/>
          <p:cNvSpPr txBox="1">
            <a:spLocks noChangeArrowheads="1"/>
          </p:cNvSpPr>
          <p:nvPr/>
        </p:nvSpPr>
        <p:spPr bwMode="auto">
          <a:xfrm>
            <a:off x="3175000" y="5486400"/>
            <a:ext cx="277813" cy="338138"/>
          </a:xfrm>
          <a:prstGeom prst="rect">
            <a:avLst/>
          </a:prstGeom>
          <a:noFill/>
          <a:ln w="9525">
            <a:noFill/>
            <a:miter lim="800000"/>
            <a:headEnd/>
            <a:tailEnd/>
          </a:ln>
        </p:spPr>
        <p:txBody>
          <a:bodyPr lIns="0" tIns="0" rIns="0" bIns="0"/>
          <a:lstStyle/>
          <a:p>
            <a:pPr algn="just">
              <a:spcBef>
                <a:spcPct val="0"/>
              </a:spcBef>
              <a:buClrTx/>
              <a:buFontTx/>
              <a:buNone/>
            </a:pPr>
            <a:r>
              <a:rPr kumimoji="0" lang="en-US" altLang="zh-CN" sz="2400" b="1" i="1"/>
              <a:t>n</a:t>
            </a:r>
            <a:r>
              <a:rPr kumimoji="0" lang="en-US" altLang="zh-CN" sz="2400" b="1" baseline="-25000"/>
              <a:t>0</a:t>
            </a:r>
            <a:endParaRPr kumimoji="0" lang="en-US" altLang="zh-CN" sz="2400" b="1"/>
          </a:p>
        </p:txBody>
      </p:sp>
      <p:sp>
        <p:nvSpPr>
          <p:cNvPr id="1121286" name="Line 6"/>
          <p:cNvSpPr>
            <a:spLocks noChangeShapeType="1"/>
          </p:cNvSpPr>
          <p:nvPr/>
        </p:nvSpPr>
        <p:spPr bwMode="auto">
          <a:xfrm>
            <a:off x="1770063" y="5478463"/>
            <a:ext cx="5903912" cy="0"/>
          </a:xfrm>
          <a:prstGeom prst="line">
            <a:avLst/>
          </a:prstGeom>
          <a:noFill/>
          <a:ln w="28575">
            <a:solidFill>
              <a:schemeClr val="tx1"/>
            </a:solidFill>
            <a:round/>
            <a:headEnd/>
            <a:tailEnd type="stealth" w="lg" len="lg"/>
          </a:ln>
        </p:spPr>
        <p:txBody>
          <a:bodyPr/>
          <a:lstStyle/>
          <a:p>
            <a:endParaRPr lang="zh-CN" altLang="en-US"/>
          </a:p>
        </p:txBody>
      </p:sp>
      <p:sp>
        <p:nvSpPr>
          <p:cNvPr id="1121287" name="Line 7"/>
          <p:cNvSpPr>
            <a:spLocks noChangeShapeType="1"/>
          </p:cNvSpPr>
          <p:nvPr/>
        </p:nvSpPr>
        <p:spPr bwMode="auto">
          <a:xfrm flipV="1">
            <a:off x="1795463" y="2487613"/>
            <a:ext cx="0" cy="2990850"/>
          </a:xfrm>
          <a:prstGeom prst="line">
            <a:avLst/>
          </a:prstGeom>
          <a:noFill/>
          <a:ln w="28575">
            <a:solidFill>
              <a:schemeClr val="tx1"/>
            </a:solidFill>
            <a:round/>
            <a:headEnd/>
            <a:tailEnd type="stealth" w="lg" len="lg"/>
          </a:ln>
        </p:spPr>
        <p:txBody>
          <a:bodyPr/>
          <a:lstStyle/>
          <a:p>
            <a:endParaRPr lang="zh-CN" altLang="en-US"/>
          </a:p>
        </p:txBody>
      </p:sp>
      <p:sp>
        <p:nvSpPr>
          <p:cNvPr id="1121288" name="Text Box 8"/>
          <p:cNvSpPr txBox="1">
            <a:spLocks noChangeArrowheads="1"/>
          </p:cNvSpPr>
          <p:nvPr/>
        </p:nvSpPr>
        <p:spPr bwMode="auto">
          <a:xfrm>
            <a:off x="6597650" y="5543550"/>
            <a:ext cx="1624013" cy="339725"/>
          </a:xfrm>
          <a:prstGeom prst="rect">
            <a:avLst/>
          </a:prstGeom>
          <a:noFill/>
          <a:ln w="9525">
            <a:noFill/>
            <a:miter lim="800000"/>
            <a:headEnd/>
            <a:tailEnd/>
          </a:ln>
        </p:spPr>
        <p:txBody>
          <a:bodyPr lIns="0" tIns="0" rIns="0" bIns="0"/>
          <a:lstStyle/>
          <a:p>
            <a:pPr algn="just">
              <a:spcBef>
                <a:spcPct val="0"/>
              </a:spcBef>
              <a:buClrTx/>
              <a:buFontTx/>
              <a:buNone/>
            </a:pPr>
            <a:r>
              <a:rPr kumimoji="0" lang="zh-CN" altLang="en-US" sz="2400" b="1"/>
              <a:t>问题规模</a:t>
            </a:r>
            <a:r>
              <a:rPr kumimoji="0" lang="en-US" altLang="zh-CN" sz="2400" b="1" i="1"/>
              <a:t>n</a:t>
            </a:r>
            <a:endParaRPr kumimoji="0" lang="en-US" altLang="zh-CN" sz="2400" b="1"/>
          </a:p>
        </p:txBody>
      </p:sp>
      <p:sp>
        <p:nvSpPr>
          <p:cNvPr id="1121289" name="Text Box 9"/>
          <p:cNvSpPr txBox="1">
            <a:spLocks noChangeArrowheads="1"/>
          </p:cNvSpPr>
          <p:nvPr/>
        </p:nvSpPr>
        <p:spPr bwMode="auto">
          <a:xfrm>
            <a:off x="1196975" y="2468563"/>
            <a:ext cx="385763" cy="1455737"/>
          </a:xfrm>
          <a:prstGeom prst="rect">
            <a:avLst/>
          </a:prstGeom>
          <a:noFill/>
          <a:ln w="9525">
            <a:noFill/>
            <a:miter lim="800000"/>
            <a:headEnd/>
            <a:tailEnd/>
          </a:ln>
        </p:spPr>
        <p:txBody>
          <a:bodyPr lIns="0" tIns="0" rIns="0" bIns="0"/>
          <a:lstStyle/>
          <a:p>
            <a:pPr algn="just">
              <a:spcBef>
                <a:spcPct val="0"/>
              </a:spcBef>
              <a:buClrTx/>
              <a:buFontTx/>
              <a:buNone/>
            </a:pPr>
            <a:r>
              <a:rPr kumimoji="0" lang="zh-CN" altLang="en-US" sz="2400" b="1"/>
              <a:t>执行次数</a:t>
            </a:r>
          </a:p>
        </p:txBody>
      </p:sp>
      <p:sp>
        <p:nvSpPr>
          <p:cNvPr id="1121290" name="Line 10"/>
          <p:cNvSpPr>
            <a:spLocks noChangeShapeType="1"/>
          </p:cNvSpPr>
          <p:nvPr/>
        </p:nvSpPr>
        <p:spPr bwMode="auto">
          <a:xfrm>
            <a:off x="3241675" y="2527300"/>
            <a:ext cx="0" cy="2951163"/>
          </a:xfrm>
          <a:prstGeom prst="line">
            <a:avLst/>
          </a:prstGeom>
          <a:noFill/>
          <a:ln w="28575">
            <a:solidFill>
              <a:schemeClr val="tx1"/>
            </a:solidFill>
            <a:prstDash val="dash"/>
            <a:round/>
            <a:headEnd/>
            <a:tailEnd/>
          </a:ln>
        </p:spPr>
        <p:txBody>
          <a:bodyPr/>
          <a:lstStyle/>
          <a:p>
            <a:endParaRPr lang="zh-CN" altLang="en-US"/>
          </a:p>
        </p:txBody>
      </p:sp>
      <p:sp>
        <p:nvSpPr>
          <p:cNvPr id="1121291" name="Text Box 11"/>
          <p:cNvSpPr txBox="1">
            <a:spLocks noChangeArrowheads="1"/>
          </p:cNvSpPr>
          <p:nvPr/>
        </p:nvSpPr>
        <p:spPr bwMode="auto">
          <a:xfrm>
            <a:off x="1998663" y="3789363"/>
            <a:ext cx="1042987" cy="1485900"/>
          </a:xfrm>
          <a:prstGeom prst="rect">
            <a:avLst/>
          </a:prstGeom>
          <a:noFill/>
          <a:ln w="9525">
            <a:noFill/>
            <a:miter lim="800000"/>
            <a:headEnd/>
            <a:tailEnd/>
          </a:ln>
        </p:spPr>
        <p:txBody>
          <a:bodyPr lIns="0" tIns="0" rIns="0" bIns="0"/>
          <a:lstStyle/>
          <a:p>
            <a:pPr algn="just">
              <a:spcBef>
                <a:spcPct val="0"/>
              </a:spcBef>
              <a:buClrTx/>
              <a:buFontTx/>
              <a:buNone/>
            </a:pPr>
            <a:r>
              <a:rPr kumimoji="0" lang="en-US" altLang="zh-CN" sz="2400" b="1" i="1"/>
              <a:t>n</a:t>
            </a:r>
            <a:r>
              <a:rPr kumimoji="0" lang="en-US" altLang="zh-CN" sz="2400" b="1" baseline="-25000"/>
              <a:t>0</a:t>
            </a:r>
            <a:r>
              <a:rPr kumimoji="0" lang="zh-CN" altLang="en-US" sz="2400" b="1"/>
              <a:t>之前的情况无关紧要</a:t>
            </a:r>
          </a:p>
        </p:txBody>
      </p:sp>
      <p:sp>
        <p:nvSpPr>
          <p:cNvPr id="1121292" name="Freeform 12"/>
          <p:cNvSpPr>
            <a:spLocks/>
          </p:cNvSpPr>
          <p:nvPr/>
        </p:nvSpPr>
        <p:spPr bwMode="auto">
          <a:xfrm>
            <a:off x="3241675" y="3065463"/>
            <a:ext cx="3240088" cy="2093912"/>
          </a:xfrm>
          <a:custGeom>
            <a:avLst/>
            <a:gdLst>
              <a:gd name="T0" fmla="*/ 0 w 2206"/>
              <a:gd name="T1" fmla="*/ 2093912 h 1696"/>
              <a:gd name="T2" fmla="*/ 552254 w 2206"/>
              <a:gd name="T3" fmla="*/ 1870446 h 1696"/>
              <a:gd name="T4" fmla="*/ 992883 w 2206"/>
              <a:gd name="T5" fmla="*/ 1611177 h 1696"/>
              <a:gd name="T6" fmla="*/ 1609763 w 2206"/>
              <a:gd name="T7" fmla="*/ 1333388 h 1696"/>
              <a:gd name="T8" fmla="*/ 2358831 w 2206"/>
              <a:gd name="T9" fmla="*/ 944483 h 1696"/>
              <a:gd name="T10" fmla="*/ 2799459 w 2206"/>
              <a:gd name="T11" fmla="*/ 444462 h 1696"/>
              <a:gd name="T12" fmla="*/ 3063837 w 2206"/>
              <a:gd name="T13" fmla="*/ 240751 h 1696"/>
              <a:gd name="T14" fmla="*/ 3240088 w 2206"/>
              <a:gd name="T15" fmla="*/ 0 h 1696"/>
              <a:gd name="T16" fmla="*/ 0 60000 65536"/>
              <a:gd name="T17" fmla="*/ 0 60000 65536"/>
              <a:gd name="T18" fmla="*/ 0 60000 65536"/>
              <a:gd name="T19" fmla="*/ 0 60000 65536"/>
              <a:gd name="T20" fmla="*/ 0 60000 65536"/>
              <a:gd name="T21" fmla="*/ 0 60000 65536"/>
              <a:gd name="T22" fmla="*/ 0 60000 65536"/>
              <a:gd name="T23" fmla="*/ 0 60000 65536"/>
              <a:gd name="T24" fmla="*/ 0 w 2206"/>
              <a:gd name="T25" fmla="*/ 0 h 1696"/>
              <a:gd name="T26" fmla="*/ 2206 w 2206"/>
              <a:gd name="T27" fmla="*/ 1696 h 16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6" h="1696">
                <a:moveTo>
                  <a:pt x="0" y="1696"/>
                </a:moveTo>
                <a:cubicBezTo>
                  <a:pt x="63" y="1666"/>
                  <a:pt x="263" y="1580"/>
                  <a:pt x="376" y="1515"/>
                </a:cubicBezTo>
                <a:cubicBezTo>
                  <a:pt x="489" y="1455"/>
                  <a:pt x="556" y="1377"/>
                  <a:pt x="676" y="1305"/>
                </a:cubicBezTo>
                <a:cubicBezTo>
                  <a:pt x="796" y="1233"/>
                  <a:pt x="941" y="1170"/>
                  <a:pt x="1096" y="1080"/>
                </a:cubicBezTo>
                <a:cubicBezTo>
                  <a:pt x="1301" y="955"/>
                  <a:pt x="1471" y="885"/>
                  <a:pt x="1606" y="765"/>
                </a:cubicBezTo>
                <a:cubicBezTo>
                  <a:pt x="1741" y="645"/>
                  <a:pt x="1811" y="462"/>
                  <a:pt x="1906" y="360"/>
                </a:cubicBezTo>
                <a:cubicBezTo>
                  <a:pt x="1982" y="262"/>
                  <a:pt x="2036" y="255"/>
                  <a:pt x="2086" y="195"/>
                </a:cubicBezTo>
                <a:cubicBezTo>
                  <a:pt x="2136" y="135"/>
                  <a:pt x="2181" y="41"/>
                  <a:pt x="2206" y="0"/>
                </a:cubicBezTo>
              </a:path>
            </a:pathLst>
          </a:custGeom>
          <a:noFill/>
          <a:ln w="28575">
            <a:solidFill>
              <a:srgbClr val="00FF00"/>
            </a:solidFill>
            <a:round/>
            <a:headEnd/>
            <a:tailEnd/>
          </a:ln>
        </p:spPr>
        <p:txBody>
          <a:bodyPr/>
          <a:lstStyle/>
          <a:p>
            <a:endParaRPr lang="zh-CN" altLang="en-US"/>
          </a:p>
        </p:txBody>
      </p:sp>
      <p:sp>
        <p:nvSpPr>
          <p:cNvPr id="1121293" name="Freeform 13"/>
          <p:cNvSpPr>
            <a:spLocks/>
          </p:cNvSpPr>
          <p:nvPr/>
        </p:nvSpPr>
        <p:spPr bwMode="auto">
          <a:xfrm>
            <a:off x="3241675" y="2787650"/>
            <a:ext cx="3263900" cy="2114550"/>
          </a:xfrm>
          <a:custGeom>
            <a:avLst/>
            <a:gdLst>
              <a:gd name="T0" fmla="*/ 0 w 2130"/>
              <a:gd name="T1" fmla="*/ 2114550 h 1590"/>
              <a:gd name="T2" fmla="*/ 735527 w 2130"/>
              <a:gd name="T3" fmla="*/ 1895116 h 1590"/>
              <a:gd name="T4" fmla="*/ 1540009 w 2130"/>
              <a:gd name="T5" fmla="*/ 1436298 h 1590"/>
              <a:gd name="T6" fmla="*/ 2321506 w 2130"/>
              <a:gd name="T7" fmla="*/ 877738 h 1590"/>
              <a:gd name="T8" fmla="*/ 2804195 w 2130"/>
              <a:gd name="T9" fmla="*/ 478766 h 1590"/>
              <a:gd name="T10" fmla="*/ 3263900 w 2130"/>
              <a:gd name="T11" fmla="*/ 0 h 1590"/>
              <a:gd name="T12" fmla="*/ 0 60000 65536"/>
              <a:gd name="T13" fmla="*/ 0 60000 65536"/>
              <a:gd name="T14" fmla="*/ 0 60000 65536"/>
              <a:gd name="T15" fmla="*/ 0 60000 65536"/>
              <a:gd name="T16" fmla="*/ 0 60000 65536"/>
              <a:gd name="T17" fmla="*/ 0 60000 65536"/>
              <a:gd name="T18" fmla="*/ 0 w 2130"/>
              <a:gd name="T19" fmla="*/ 0 h 1590"/>
              <a:gd name="T20" fmla="*/ 2130 w 2130"/>
              <a:gd name="T21" fmla="*/ 1590 h 1590"/>
            </a:gdLst>
            <a:ahLst/>
            <a:cxnLst>
              <a:cxn ang="T12">
                <a:pos x="T0" y="T1"/>
              </a:cxn>
              <a:cxn ang="T13">
                <a:pos x="T2" y="T3"/>
              </a:cxn>
              <a:cxn ang="T14">
                <a:pos x="T4" y="T5"/>
              </a:cxn>
              <a:cxn ang="T15">
                <a:pos x="T6" y="T7"/>
              </a:cxn>
              <a:cxn ang="T16">
                <a:pos x="T8" y="T9"/>
              </a:cxn>
              <a:cxn ang="T17">
                <a:pos x="T10" y="T11"/>
              </a:cxn>
            </a:cxnLst>
            <a:rect l="T18" t="T19" r="T20" b="T21"/>
            <a:pathLst>
              <a:path w="2130" h="1590">
                <a:moveTo>
                  <a:pt x="0" y="1590"/>
                </a:moveTo>
                <a:cubicBezTo>
                  <a:pt x="77" y="1563"/>
                  <a:pt x="313" y="1510"/>
                  <a:pt x="480" y="1425"/>
                </a:cubicBezTo>
                <a:cubicBezTo>
                  <a:pt x="643" y="1335"/>
                  <a:pt x="835" y="1215"/>
                  <a:pt x="1005" y="1080"/>
                </a:cubicBezTo>
                <a:cubicBezTo>
                  <a:pt x="1175" y="945"/>
                  <a:pt x="1340" y="840"/>
                  <a:pt x="1515" y="660"/>
                </a:cubicBezTo>
                <a:cubicBezTo>
                  <a:pt x="1656" y="521"/>
                  <a:pt x="1740" y="470"/>
                  <a:pt x="1830" y="360"/>
                </a:cubicBezTo>
                <a:cubicBezTo>
                  <a:pt x="1920" y="250"/>
                  <a:pt x="2067" y="75"/>
                  <a:pt x="2130" y="0"/>
                </a:cubicBezTo>
              </a:path>
            </a:pathLst>
          </a:custGeom>
          <a:noFill/>
          <a:ln w="28575">
            <a:solidFill>
              <a:srgbClr val="FFFF66"/>
            </a:solidFill>
            <a:round/>
            <a:headEnd/>
            <a:tailEnd/>
          </a:ln>
        </p:spPr>
        <p:txBody>
          <a:bodyPr/>
          <a:lstStyle/>
          <a:p>
            <a:endParaRPr lang="zh-CN" altLang="en-US"/>
          </a:p>
        </p:txBody>
      </p:sp>
      <p:sp>
        <p:nvSpPr>
          <p:cNvPr id="1121294" name="Text Box 14"/>
          <p:cNvSpPr txBox="1">
            <a:spLocks noChangeArrowheads="1"/>
          </p:cNvSpPr>
          <p:nvPr/>
        </p:nvSpPr>
        <p:spPr bwMode="auto">
          <a:xfrm>
            <a:off x="6667500" y="2978150"/>
            <a:ext cx="668338" cy="377825"/>
          </a:xfrm>
          <a:prstGeom prst="rect">
            <a:avLst/>
          </a:prstGeom>
          <a:noFill/>
          <a:ln w="9525">
            <a:noFill/>
            <a:miter lim="800000"/>
            <a:headEnd/>
            <a:tailEnd/>
          </a:ln>
        </p:spPr>
        <p:txBody>
          <a:bodyPr lIns="0" tIns="0" rIns="0" bIns="0"/>
          <a:lstStyle/>
          <a:p>
            <a:pPr algn="just">
              <a:spcBef>
                <a:spcPct val="0"/>
              </a:spcBef>
              <a:buClrTx/>
              <a:buFontTx/>
              <a:buNone/>
            </a:pPr>
            <a:r>
              <a:rPr kumimoji="0" lang="en-US" altLang="zh-CN" sz="2400" b="1" i="1">
                <a:solidFill>
                  <a:srgbClr val="00FF00"/>
                </a:solidFill>
              </a:rPr>
              <a:t>T</a:t>
            </a:r>
            <a:r>
              <a:rPr kumimoji="0" lang="en-US" altLang="zh-CN" sz="2400" b="1">
                <a:solidFill>
                  <a:srgbClr val="00FF00"/>
                </a:solidFill>
                <a:latin typeface="宋体" pitchFamily="2" charset="-122"/>
              </a:rPr>
              <a:t>(</a:t>
            </a:r>
            <a:r>
              <a:rPr kumimoji="0" lang="en-US" altLang="zh-CN" sz="2400" b="1" i="1">
                <a:solidFill>
                  <a:srgbClr val="00FF00"/>
                </a:solidFill>
              </a:rPr>
              <a:t>n</a:t>
            </a:r>
            <a:r>
              <a:rPr kumimoji="0" lang="en-US" altLang="zh-CN" sz="2400" b="1">
                <a:solidFill>
                  <a:srgbClr val="00FF00"/>
                </a:solidFill>
                <a:latin typeface="宋体" pitchFamily="2" charset="-122"/>
              </a:rPr>
              <a:t>)</a:t>
            </a:r>
            <a:endParaRPr kumimoji="0" lang="en-US" altLang="zh-CN" sz="2400" b="1">
              <a:solidFill>
                <a:srgbClr val="00FF00"/>
              </a:solidFill>
            </a:endParaRPr>
          </a:p>
        </p:txBody>
      </p:sp>
      <p:sp>
        <p:nvSpPr>
          <p:cNvPr id="1121295" name="Text Box 15"/>
          <p:cNvSpPr txBox="1">
            <a:spLocks noChangeArrowheads="1"/>
          </p:cNvSpPr>
          <p:nvPr/>
        </p:nvSpPr>
        <p:spPr bwMode="auto">
          <a:xfrm>
            <a:off x="6578600" y="2438400"/>
            <a:ext cx="1233488" cy="439738"/>
          </a:xfrm>
          <a:prstGeom prst="rect">
            <a:avLst/>
          </a:prstGeom>
          <a:noFill/>
          <a:ln w="9525">
            <a:noFill/>
            <a:miter lim="800000"/>
            <a:headEnd/>
            <a:tailEnd/>
          </a:ln>
        </p:spPr>
        <p:txBody>
          <a:bodyPr lIns="0" tIns="0" rIns="0" bIns="0"/>
          <a:lstStyle/>
          <a:p>
            <a:pPr algn="just">
              <a:spcBef>
                <a:spcPct val="0"/>
              </a:spcBef>
              <a:buClrTx/>
              <a:buFontTx/>
              <a:buNone/>
            </a:pPr>
            <a:r>
              <a:rPr kumimoji="0" lang="en-US" altLang="zh-CN" sz="2400" b="1" i="1">
                <a:solidFill>
                  <a:srgbClr val="FFFF00"/>
                </a:solidFill>
              </a:rPr>
              <a:t>c</a:t>
            </a:r>
            <a:r>
              <a:rPr kumimoji="0" lang="en-US" altLang="zh-CN" sz="2400" b="1">
                <a:solidFill>
                  <a:srgbClr val="FFFF00"/>
                </a:solidFill>
              </a:rPr>
              <a:t>×</a:t>
            </a:r>
            <a:r>
              <a:rPr kumimoji="0" lang="en-US" altLang="zh-CN" sz="2400" b="1" i="1">
                <a:solidFill>
                  <a:srgbClr val="FFFF00"/>
                </a:solidFill>
              </a:rPr>
              <a:t>f</a:t>
            </a:r>
            <a:r>
              <a:rPr kumimoji="0" lang="en-US" altLang="zh-CN" sz="2400" b="1">
                <a:solidFill>
                  <a:srgbClr val="FFFF00"/>
                </a:solidFill>
                <a:latin typeface="宋体" pitchFamily="2" charset="-122"/>
              </a:rPr>
              <a:t>(</a:t>
            </a:r>
            <a:r>
              <a:rPr kumimoji="0" lang="en-US" altLang="zh-CN" sz="2400" b="1" i="1">
                <a:solidFill>
                  <a:srgbClr val="FFFF00"/>
                </a:solidFill>
              </a:rPr>
              <a:t>n</a:t>
            </a:r>
            <a:r>
              <a:rPr kumimoji="0" lang="en-US" altLang="zh-CN" sz="2400" b="1">
                <a:solidFill>
                  <a:srgbClr val="FFFF00"/>
                </a:solidFill>
                <a:latin typeface="宋体" pitchFamily="2" charset="-122"/>
              </a:rPr>
              <a:t>)</a:t>
            </a:r>
            <a:endParaRPr kumimoji="0" lang="en-US" altLang="zh-CN" sz="2400" b="1">
              <a:solidFill>
                <a:srgbClr val="FFFF00"/>
              </a:solidFill>
            </a:endParaRPr>
          </a:p>
        </p:txBody>
      </p:sp>
      <p:sp>
        <p:nvSpPr>
          <p:cNvPr id="1121296" name="Rectangle 16"/>
          <p:cNvSpPr>
            <a:spLocks noChangeArrowheads="1"/>
          </p:cNvSpPr>
          <p:nvPr/>
        </p:nvSpPr>
        <p:spPr bwMode="auto">
          <a:xfrm>
            <a:off x="746125" y="6038850"/>
            <a:ext cx="7831138" cy="579438"/>
          </a:xfrm>
          <a:prstGeom prst="rect">
            <a:avLst/>
          </a:prstGeom>
          <a:noFill/>
          <a:ln w="9525">
            <a:noFill/>
            <a:miter lim="800000"/>
            <a:headEnd/>
            <a:tailEnd/>
          </a:ln>
        </p:spPr>
        <p:txBody>
          <a:bodyPr>
            <a:spAutoFit/>
          </a:bodyPr>
          <a:lstStyle/>
          <a:p>
            <a:pPr algn="l">
              <a:spcBef>
                <a:spcPct val="0"/>
              </a:spcBef>
              <a:buClrTx/>
              <a:buFont typeface="Wingdings" pitchFamily="2" charset="2"/>
              <a:buNone/>
            </a:pPr>
            <a:r>
              <a:rPr kumimoji="0" lang="zh-CN" altLang="en-US" sz="3200" b="1" dirty="0"/>
              <a:t>当问题规模充分大时在渐近意义下的阶。</a:t>
            </a:r>
          </a:p>
        </p:txBody>
      </p:sp>
    </p:spTree>
    <p:extLst>
      <p:ext uri="{BB962C8B-B14F-4D97-AF65-F5344CB8AC3E}">
        <p14:creationId xmlns:p14="http://schemas.microsoft.com/office/powerpoint/2010/main" val="52658643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1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12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12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1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91" grpId="0"/>
      <p:bldP spid="1121293" grpId="0" animBg="1"/>
      <p:bldP spid="1121295" grpId="0"/>
      <p:bldP spid="112129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00"/>
                </a:solidFill>
              </a:rPr>
              <a:t>1.4 </a:t>
            </a:r>
            <a:r>
              <a:rPr lang="zh-CN" altLang="en-US" i="0" dirty="0">
                <a:solidFill>
                  <a:srgbClr val="FFFF00"/>
                </a:solidFill>
              </a:rPr>
              <a:t>算法分析与度量</a:t>
            </a:r>
          </a:p>
        </p:txBody>
      </p:sp>
      <p:sp>
        <p:nvSpPr>
          <p:cNvPr id="3" name="文本占位符 2"/>
          <p:cNvSpPr>
            <a:spLocks noGrp="1"/>
          </p:cNvSpPr>
          <p:nvPr>
            <p:ph type="body" sz="half" idx="1"/>
          </p:nvPr>
        </p:nvSpPr>
        <p:spPr>
          <a:xfrm>
            <a:off x="228600" y="914400"/>
            <a:ext cx="8649182" cy="5010150"/>
          </a:xfrm>
        </p:spPr>
        <p:txBody>
          <a:bodyPr/>
          <a:lstStyle/>
          <a:p>
            <a:pPr>
              <a:lnSpc>
                <a:spcPct val="120000"/>
              </a:lnSpc>
              <a:spcBef>
                <a:spcPct val="0"/>
              </a:spcBef>
              <a:buClrTx/>
              <a:buNone/>
            </a:pPr>
            <a:r>
              <a:rPr kumimoji="0" lang="en-US" altLang="zh-CN" sz="3200" dirty="0">
                <a:solidFill>
                  <a:schemeClr val="tx1"/>
                </a:solidFill>
              </a:rPr>
              <a:t>t = 20×log</a:t>
            </a:r>
            <a:r>
              <a:rPr kumimoji="0" lang="en-US" altLang="zh-CN" sz="3200" baseline="-25000" dirty="0">
                <a:solidFill>
                  <a:schemeClr val="tx1"/>
                </a:solidFill>
              </a:rPr>
              <a:t>2</a:t>
            </a:r>
            <a:r>
              <a:rPr kumimoji="0" lang="en-US" altLang="zh-CN" sz="3200" i="1" dirty="0">
                <a:solidFill>
                  <a:schemeClr val="tx1"/>
                </a:solidFill>
              </a:rPr>
              <a:t>n + n </a:t>
            </a:r>
            <a:r>
              <a:rPr kumimoji="0" lang="en-US" altLang="zh-CN" sz="3200" dirty="0">
                <a:solidFill>
                  <a:schemeClr val="tx1"/>
                </a:solidFill>
              </a:rPr>
              <a:t>+ 100</a:t>
            </a:r>
            <a:r>
              <a:rPr kumimoji="0" lang="en-US" altLang="zh-CN" sz="3200" i="1" dirty="0">
                <a:solidFill>
                  <a:schemeClr val="tx1"/>
                </a:solidFill>
              </a:rPr>
              <a:t>n</a:t>
            </a:r>
            <a:r>
              <a:rPr kumimoji="0" lang="en-US" altLang="zh-CN" sz="3200" dirty="0">
                <a:solidFill>
                  <a:schemeClr val="tx1"/>
                </a:solidFill>
              </a:rPr>
              <a:t>log</a:t>
            </a:r>
            <a:r>
              <a:rPr kumimoji="0" lang="en-US" altLang="zh-CN" sz="3200" baseline="-25000" dirty="0">
                <a:solidFill>
                  <a:schemeClr val="tx1"/>
                </a:solidFill>
              </a:rPr>
              <a:t>2</a:t>
            </a:r>
            <a:r>
              <a:rPr kumimoji="0" lang="en-US" altLang="zh-CN" sz="3200" i="1" dirty="0">
                <a:solidFill>
                  <a:schemeClr val="tx1"/>
                </a:solidFill>
              </a:rPr>
              <a:t>n</a:t>
            </a:r>
            <a:r>
              <a:rPr kumimoji="0" lang="en-US" altLang="zh-CN" sz="3200" dirty="0">
                <a:solidFill>
                  <a:schemeClr val="tx1"/>
                </a:solidFill>
              </a:rPr>
              <a:t>+</a:t>
            </a:r>
            <a:r>
              <a:rPr kumimoji="0" lang="en-US" altLang="zh-CN" sz="3200" i="1" dirty="0">
                <a:solidFill>
                  <a:schemeClr val="tx1"/>
                </a:solidFill>
              </a:rPr>
              <a:t>n</a:t>
            </a:r>
            <a:r>
              <a:rPr kumimoji="0" lang="en-US" altLang="zh-CN" sz="3200" baseline="30000" dirty="0">
                <a:solidFill>
                  <a:schemeClr val="tx1"/>
                </a:solidFill>
              </a:rPr>
              <a:t>2</a:t>
            </a:r>
          </a:p>
          <a:p>
            <a:pPr>
              <a:lnSpc>
                <a:spcPct val="120000"/>
              </a:lnSpc>
              <a:spcBef>
                <a:spcPct val="0"/>
              </a:spcBef>
              <a:buClrTx/>
              <a:buNone/>
            </a:pPr>
            <a:r>
              <a:rPr kumimoji="0" lang="zh-CN" altLang="en-US" dirty="0"/>
              <a:t>问</a:t>
            </a:r>
            <a:r>
              <a:rPr kumimoji="0" lang="en-US" altLang="zh-CN" dirty="0"/>
              <a:t>T(n)  = O(f(n)) =?</a:t>
            </a:r>
          </a:p>
          <a:p>
            <a:pPr>
              <a:lnSpc>
                <a:spcPct val="120000"/>
              </a:lnSpc>
              <a:spcBef>
                <a:spcPct val="0"/>
              </a:spcBef>
              <a:buClrTx/>
              <a:buNone/>
            </a:pPr>
            <a:endParaRPr kumimoji="0" lang="en-US" altLang="zh-CN" sz="1600" dirty="0"/>
          </a:p>
          <a:p>
            <a:pPr>
              <a:lnSpc>
                <a:spcPct val="120000"/>
              </a:lnSpc>
              <a:spcBef>
                <a:spcPct val="0"/>
              </a:spcBef>
              <a:buClrTx/>
              <a:buNone/>
            </a:pPr>
            <a:r>
              <a:rPr kumimoji="0" lang="en-US" altLang="zh-CN" dirty="0">
                <a:solidFill>
                  <a:srgbClr val="00FFFF"/>
                </a:solidFill>
              </a:rPr>
              <a:t>n</a:t>
            </a:r>
            <a:r>
              <a:rPr kumimoji="0" lang="zh-CN" altLang="en-US" dirty="0">
                <a:solidFill>
                  <a:srgbClr val="00FFFF"/>
                </a:solidFill>
              </a:rPr>
              <a:t>足够大时，</a:t>
            </a:r>
            <a:endParaRPr kumimoji="0" lang="en-US" altLang="zh-CN" dirty="0">
              <a:solidFill>
                <a:srgbClr val="00FFFF"/>
              </a:solidFill>
            </a:endParaRPr>
          </a:p>
          <a:p>
            <a:pPr>
              <a:lnSpc>
                <a:spcPct val="120000"/>
              </a:lnSpc>
              <a:spcBef>
                <a:spcPct val="0"/>
              </a:spcBef>
              <a:buClrTx/>
              <a:buNone/>
            </a:pPr>
            <a:r>
              <a:rPr kumimoji="0" lang="en-US" altLang="zh-CN" dirty="0">
                <a:solidFill>
                  <a:schemeClr val="tx1"/>
                </a:solidFill>
              </a:rPr>
              <a:t>20×log</a:t>
            </a:r>
            <a:r>
              <a:rPr kumimoji="0" lang="en-US" altLang="zh-CN" baseline="-25000" dirty="0">
                <a:solidFill>
                  <a:schemeClr val="tx1"/>
                </a:solidFill>
              </a:rPr>
              <a:t>2</a:t>
            </a:r>
            <a:r>
              <a:rPr kumimoji="0" lang="en-US" altLang="zh-CN" i="1" dirty="0">
                <a:solidFill>
                  <a:schemeClr val="tx1"/>
                </a:solidFill>
              </a:rPr>
              <a:t>n</a:t>
            </a:r>
            <a:r>
              <a:rPr kumimoji="0" lang="zh-CN" altLang="en-US" dirty="0">
                <a:solidFill>
                  <a:schemeClr val="tx1"/>
                </a:solidFill>
              </a:rPr>
              <a:t>＜</a:t>
            </a:r>
            <a:r>
              <a:rPr kumimoji="0" lang="en-US" altLang="zh-CN" dirty="0">
                <a:solidFill>
                  <a:schemeClr val="tx1"/>
                </a:solidFill>
              </a:rPr>
              <a:t>20×</a:t>
            </a:r>
            <a:r>
              <a:rPr kumimoji="0" lang="en-US" altLang="zh-CN" i="1" dirty="0">
                <a:solidFill>
                  <a:schemeClr val="tx1"/>
                </a:solidFill>
              </a:rPr>
              <a:t>n</a:t>
            </a:r>
          </a:p>
          <a:p>
            <a:pPr>
              <a:lnSpc>
                <a:spcPct val="120000"/>
              </a:lnSpc>
              <a:spcBef>
                <a:spcPct val="0"/>
              </a:spcBef>
              <a:buClrTx/>
              <a:buNone/>
            </a:pPr>
            <a:r>
              <a:rPr kumimoji="0" lang="en-US" altLang="zh-CN" i="1" dirty="0"/>
              <a:t>		</a:t>
            </a:r>
            <a:r>
              <a:rPr kumimoji="0" lang="zh-CN" altLang="en-US" dirty="0">
                <a:solidFill>
                  <a:srgbClr val="00FF00"/>
                </a:solidFill>
              </a:rPr>
              <a:t>＜</a:t>
            </a:r>
            <a:r>
              <a:rPr kumimoji="0" lang="en-US" altLang="zh-CN" dirty="0">
                <a:solidFill>
                  <a:srgbClr val="00FF00"/>
                </a:solidFill>
              </a:rPr>
              <a:t>100×</a:t>
            </a:r>
            <a:r>
              <a:rPr kumimoji="0" lang="en-US" altLang="zh-CN" i="1" dirty="0">
                <a:solidFill>
                  <a:srgbClr val="00FF00"/>
                </a:solidFill>
              </a:rPr>
              <a:t>n</a:t>
            </a:r>
            <a:r>
              <a:rPr kumimoji="0" lang="en-US" altLang="zh-CN" dirty="0">
                <a:solidFill>
                  <a:srgbClr val="00FF00"/>
                </a:solidFill>
              </a:rPr>
              <a:t>log</a:t>
            </a:r>
            <a:r>
              <a:rPr kumimoji="0" lang="en-US" altLang="zh-CN" baseline="-25000" dirty="0">
                <a:solidFill>
                  <a:srgbClr val="00FF00"/>
                </a:solidFill>
              </a:rPr>
              <a:t>2</a:t>
            </a:r>
            <a:r>
              <a:rPr kumimoji="0" lang="en-US" altLang="zh-CN" i="1" dirty="0">
                <a:solidFill>
                  <a:srgbClr val="00FF00"/>
                </a:solidFill>
              </a:rPr>
              <a:t>n</a:t>
            </a:r>
            <a:endParaRPr kumimoji="0" lang="en-US" altLang="zh-CN" dirty="0">
              <a:solidFill>
                <a:srgbClr val="00FF00"/>
              </a:solidFill>
            </a:endParaRPr>
          </a:p>
          <a:p>
            <a:pPr>
              <a:lnSpc>
                <a:spcPct val="120000"/>
              </a:lnSpc>
              <a:spcBef>
                <a:spcPct val="0"/>
              </a:spcBef>
              <a:buClrTx/>
              <a:buNone/>
            </a:pPr>
            <a:r>
              <a:rPr kumimoji="0" lang="en-US" altLang="zh-CN" dirty="0"/>
              <a:t>			</a:t>
            </a:r>
            <a:r>
              <a:rPr kumimoji="0" lang="zh-CN" altLang="en-US" dirty="0"/>
              <a:t>＜</a:t>
            </a:r>
            <a:r>
              <a:rPr kumimoji="0" lang="en-US" altLang="zh-CN" i="1" dirty="0"/>
              <a:t>100×n</a:t>
            </a:r>
            <a:r>
              <a:rPr kumimoji="0" lang="en-US" altLang="zh-CN" baseline="30000" dirty="0"/>
              <a:t>2</a:t>
            </a:r>
          </a:p>
          <a:p>
            <a:pPr>
              <a:lnSpc>
                <a:spcPct val="120000"/>
              </a:lnSpc>
              <a:spcBef>
                <a:spcPct val="0"/>
              </a:spcBef>
              <a:buClrTx/>
              <a:buNone/>
            </a:pPr>
            <a:endParaRPr kumimoji="0" lang="en-US" altLang="zh-CN" baseline="30000" dirty="0"/>
          </a:p>
          <a:p>
            <a:pPr>
              <a:lnSpc>
                <a:spcPct val="120000"/>
              </a:lnSpc>
              <a:spcBef>
                <a:spcPct val="0"/>
              </a:spcBef>
              <a:buClrTx/>
              <a:buNone/>
            </a:pPr>
            <a:r>
              <a:rPr kumimoji="0" lang="en-US" altLang="zh-CN" dirty="0">
                <a:solidFill>
                  <a:srgbClr val="00FFFF"/>
                </a:solidFill>
              </a:rPr>
              <a:t>			</a:t>
            </a:r>
            <a:r>
              <a:rPr kumimoji="0" lang="zh-CN" altLang="en-US" sz="4000" dirty="0">
                <a:solidFill>
                  <a:srgbClr val="00FFFF"/>
                </a:solidFill>
              </a:rPr>
              <a:t>所以</a:t>
            </a:r>
            <a:r>
              <a:rPr kumimoji="0" lang="en-US" altLang="zh-CN" sz="4000" dirty="0">
                <a:solidFill>
                  <a:schemeClr val="tx1"/>
                </a:solidFill>
              </a:rPr>
              <a:t>T(n)  </a:t>
            </a:r>
            <a:r>
              <a:rPr kumimoji="0" lang="en-US" altLang="zh-CN" sz="4000" dirty="0"/>
              <a:t>= </a:t>
            </a:r>
            <a:r>
              <a:rPr kumimoji="0" lang="en-US" altLang="zh-CN" sz="4000" dirty="0">
                <a:solidFill>
                  <a:srgbClr val="00FFFF"/>
                </a:solidFill>
              </a:rPr>
              <a:t>O(</a:t>
            </a:r>
            <a:r>
              <a:rPr kumimoji="0" lang="en-US" altLang="zh-CN" sz="4000" i="1" dirty="0">
                <a:solidFill>
                  <a:srgbClr val="00FFFF"/>
                </a:solidFill>
              </a:rPr>
              <a:t>n</a:t>
            </a:r>
            <a:r>
              <a:rPr kumimoji="0" lang="en-US" altLang="zh-CN" sz="4000" baseline="30000" dirty="0">
                <a:solidFill>
                  <a:srgbClr val="00FFFF"/>
                </a:solidFill>
              </a:rPr>
              <a:t>2</a:t>
            </a:r>
            <a:r>
              <a:rPr kumimoji="0" lang="en-US" altLang="zh-CN" sz="4000" dirty="0">
                <a:solidFill>
                  <a:srgbClr val="00FFFF"/>
                </a:solidFill>
              </a:rPr>
              <a:t>)</a:t>
            </a:r>
            <a:r>
              <a:rPr kumimoji="0" lang="en-US" altLang="zh-CN" sz="4000" dirty="0"/>
              <a:t> </a:t>
            </a:r>
          </a:p>
          <a:p>
            <a:pPr>
              <a:lnSpc>
                <a:spcPct val="120000"/>
              </a:lnSpc>
              <a:spcBef>
                <a:spcPct val="0"/>
              </a:spcBef>
              <a:buClrTx/>
              <a:buNone/>
            </a:pPr>
            <a:endParaRPr kumimoji="0" lang="en-US" altLang="zh-CN" dirty="0"/>
          </a:p>
          <a:p>
            <a:pPr>
              <a:lnSpc>
                <a:spcPct val="120000"/>
              </a:lnSpc>
              <a:spcBef>
                <a:spcPct val="0"/>
              </a:spcBef>
              <a:buClrTx/>
              <a:buNone/>
            </a:pPr>
            <a:endParaRPr kumimoji="0" lang="en-US" altLang="zh-CN" dirty="0"/>
          </a:p>
          <a:p>
            <a:pPr>
              <a:lnSpc>
                <a:spcPct val="120000"/>
              </a:lnSpc>
              <a:spcBef>
                <a:spcPct val="0"/>
              </a:spcBef>
              <a:buClrTx/>
              <a:buNone/>
            </a:pPr>
            <a:r>
              <a:rPr kumimoji="0" lang="en-US" altLang="zh-CN" dirty="0"/>
              <a:t> </a:t>
            </a:r>
          </a:p>
          <a:p>
            <a:pPr>
              <a:buNone/>
            </a:pPr>
            <a:endParaRPr lang="zh-CN" altLang="en-US" dirty="0"/>
          </a:p>
        </p:txBody>
      </p:sp>
      <p:sp>
        <p:nvSpPr>
          <p:cNvPr id="5" name="灯片编号占位符 4"/>
          <p:cNvSpPr>
            <a:spLocks noGrp="1"/>
          </p:cNvSpPr>
          <p:nvPr>
            <p:ph type="sldNum" sz="quarter" idx="11"/>
          </p:nvPr>
        </p:nvSpPr>
        <p:spPr/>
        <p:txBody>
          <a:bodyPr/>
          <a:lstStyle/>
          <a:p>
            <a:pPr>
              <a:defRPr/>
            </a:pPr>
            <a:r>
              <a:rPr lang="zh-CN" altLang="en-US"/>
              <a:t>第 </a:t>
            </a:r>
            <a:fld id="{6212B704-B296-4B80-A101-DA6FF9E4D2BD}" type="slidenum">
              <a:rPr lang="zh-CN" altLang="en-US" b="1" smtClean="0">
                <a:solidFill>
                  <a:srgbClr val="66CCFF"/>
                </a:solidFill>
              </a:rPr>
              <a:pPr>
                <a:defRPr/>
              </a:pPr>
              <a:t>62</a:t>
            </a:fld>
            <a:r>
              <a:rPr lang="en-US" altLang="zh-CN" b="1"/>
              <a:t> </a:t>
            </a:r>
            <a:r>
              <a:rPr lang="zh-CN" altLang="en-US"/>
              <a:t>页</a:t>
            </a:r>
            <a:endParaRPr lang="zh-CN" altLang="en-US" sz="1800">
              <a:latin typeface="+mn-lt"/>
            </a:endParaRPr>
          </a:p>
        </p:txBody>
      </p:sp>
    </p:spTree>
    <p:extLst>
      <p:ext uri="{BB962C8B-B14F-4D97-AF65-F5344CB8AC3E}">
        <p14:creationId xmlns:p14="http://schemas.microsoft.com/office/powerpoint/2010/main" val="101155555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animEffect transition="in" filter="blinds(horizontal)">
                                      <p:cBhvr>
                                        <p:cTn id="9" dur="500"/>
                                        <p:tgtEl>
                                          <p:spTgt spid="3">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blinds(horizontal)">
                                      <p:cBhvr>
                                        <p:cTn id="14" dur="500"/>
                                        <p:tgtEl>
                                          <p:spTgt spid="3">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linds(horizontal)">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a:defRPr/>
            </a:pPr>
            <a:r>
              <a:rPr lang="zh-CN" altLang="en-US"/>
              <a:t>第 </a:t>
            </a:r>
            <a:fld id="{5BE8B309-5D57-438C-9872-DCDA2F6C58A0}" type="slidenum">
              <a:rPr lang="zh-CN" altLang="en-US" b="1">
                <a:solidFill>
                  <a:srgbClr val="66CCFF"/>
                </a:solidFill>
              </a:rPr>
              <a:pPr>
                <a:defRPr/>
              </a:pPr>
              <a:t>63</a:t>
            </a:fld>
            <a:r>
              <a:rPr lang="en-US" altLang="zh-CN" b="1"/>
              <a:t> </a:t>
            </a:r>
            <a:r>
              <a:rPr lang="zh-CN" altLang="en-US"/>
              <a:t>页</a:t>
            </a:r>
            <a:endParaRPr lang="zh-CN" altLang="en-US" sz="1800">
              <a:latin typeface="Arial" charset="0"/>
            </a:endParaRPr>
          </a:p>
        </p:txBody>
      </p:sp>
      <p:sp>
        <p:nvSpPr>
          <p:cNvPr id="48131"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endParaRPr lang="en-US" altLang="zh-CN" i="0" dirty="0">
              <a:solidFill>
                <a:srgbClr val="00FFFF"/>
              </a:solidFill>
            </a:endParaRPr>
          </a:p>
        </p:txBody>
      </p:sp>
      <p:sp>
        <p:nvSpPr>
          <p:cNvPr id="48132" name="Rectangle 3"/>
          <p:cNvSpPr>
            <a:spLocks noGrp="1" noChangeArrowheads="1"/>
          </p:cNvSpPr>
          <p:nvPr>
            <p:ph type="body" sz="half" idx="1"/>
          </p:nvPr>
        </p:nvSpPr>
        <p:spPr>
          <a:xfrm>
            <a:off x="206375" y="863600"/>
            <a:ext cx="8753475" cy="3735388"/>
          </a:xfrm>
        </p:spPr>
        <p:txBody>
          <a:bodyPr/>
          <a:lstStyle/>
          <a:p>
            <a:pPr marL="363538" indent="-363538" eaLnBrk="1" hangingPunct="1">
              <a:spcBef>
                <a:spcPct val="0"/>
              </a:spcBef>
              <a:buFont typeface="Wingdings" pitchFamily="2" charset="2"/>
              <a:buNone/>
            </a:pPr>
            <a:r>
              <a:rPr lang="zh-CN" altLang="en-US" sz="3200" dirty="0">
                <a:solidFill>
                  <a:schemeClr val="tx1"/>
                </a:solidFill>
              </a:rPr>
              <a:t>例：</a:t>
            </a:r>
            <a:r>
              <a:rPr lang="en-US" altLang="zh-CN" sz="3200" dirty="0">
                <a:solidFill>
                  <a:schemeClr val="tx1"/>
                </a:solidFill>
              </a:rPr>
              <a:t>n </a:t>
            </a:r>
            <a:r>
              <a:rPr lang="zh-CN" altLang="en-US" sz="3200" dirty="0">
                <a:solidFill>
                  <a:schemeClr val="tx1"/>
                </a:solidFill>
              </a:rPr>
              <a:t>阶矩阵相乘算法</a:t>
            </a:r>
          </a:p>
          <a:p>
            <a:pPr marL="363538" indent="-363538" eaLnBrk="1" hangingPunct="1">
              <a:spcBef>
                <a:spcPct val="0"/>
              </a:spcBef>
              <a:buFont typeface="Wingdings" pitchFamily="2" charset="2"/>
              <a:buNone/>
            </a:pPr>
            <a:r>
              <a:rPr lang="zh-CN" altLang="en-US" sz="3200" dirty="0"/>
              <a:t>   </a:t>
            </a:r>
            <a:r>
              <a:rPr lang="en-US" altLang="zh-CN" sz="3200" dirty="0"/>
              <a:t>for ( </a:t>
            </a:r>
            <a:r>
              <a:rPr lang="en-US" altLang="zh-CN" sz="3200" dirty="0" err="1"/>
              <a:t>i</a:t>
            </a:r>
            <a:r>
              <a:rPr lang="en-US" altLang="zh-CN" sz="3200" dirty="0"/>
              <a:t> = 1; </a:t>
            </a:r>
            <a:r>
              <a:rPr lang="en-US" altLang="zh-CN" sz="3200" dirty="0" err="1"/>
              <a:t>i</a:t>
            </a:r>
            <a:r>
              <a:rPr lang="en-US" altLang="zh-CN" sz="3200" dirty="0"/>
              <a:t>&lt;=n; ++</a:t>
            </a:r>
            <a:r>
              <a:rPr lang="en-US" altLang="zh-CN" sz="3200" dirty="0" err="1"/>
              <a:t>i</a:t>
            </a:r>
            <a:r>
              <a:rPr lang="en-US" altLang="zh-CN" sz="3200" dirty="0"/>
              <a:t> )</a:t>
            </a:r>
          </a:p>
          <a:p>
            <a:pPr marL="363538" indent="-363538" eaLnBrk="1" hangingPunct="1">
              <a:spcBef>
                <a:spcPct val="0"/>
              </a:spcBef>
              <a:buFont typeface="Wingdings" pitchFamily="2" charset="2"/>
              <a:buNone/>
            </a:pPr>
            <a:r>
              <a:rPr lang="en-US" altLang="zh-CN" sz="3200" dirty="0"/>
              <a:t>        for (j = 1; j&lt;=n; ++j ) {</a:t>
            </a:r>
          </a:p>
          <a:p>
            <a:pPr marL="363538" indent="-363538" eaLnBrk="1" hangingPunct="1">
              <a:spcBef>
                <a:spcPct val="0"/>
              </a:spcBef>
              <a:buFont typeface="Wingdings" pitchFamily="2" charset="2"/>
              <a:buNone/>
            </a:pPr>
            <a:r>
              <a:rPr lang="en-US" altLang="zh-CN" sz="3200" dirty="0"/>
              <a:t>            </a:t>
            </a:r>
            <a:r>
              <a:rPr lang="en-US" altLang="zh-CN" sz="3200" dirty="0">
                <a:solidFill>
                  <a:schemeClr val="hlink"/>
                </a:solidFill>
              </a:rPr>
              <a:t>c[ </a:t>
            </a:r>
            <a:r>
              <a:rPr lang="en-US" altLang="zh-CN" sz="3200" dirty="0" err="1">
                <a:solidFill>
                  <a:schemeClr val="hlink"/>
                </a:solidFill>
              </a:rPr>
              <a:t>i</a:t>
            </a:r>
            <a:r>
              <a:rPr lang="en-US" altLang="zh-CN" sz="3200" dirty="0">
                <a:solidFill>
                  <a:schemeClr val="hlink"/>
                </a:solidFill>
              </a:rPr>
              <a:t> ][ j ] = 0 ;</a:t>
            </a:r>
            <a:r>
              <a:rPr lang="en-US" altLang="zh-CN" sz="3200" dirty="0"/>
              <a:t>                                    </a:t>
            </a:r>
            <a:r>
              <a:rPr lang="en-US" altLang="zh-CN" sz="3200" dirty="0">
                <a:solidFill>
                  <a:srgbClr val="00FFFF"/>
                </a:solidFill>
              </a:rPr>
              <a:t>n</a:t>
            </a:r>
            <a:r>
              <a:rPr lang="en-US" altLang="zh-CN" sz="3200" baseline="30000" dirty="0">
                <a:solidFill>
                  <a:srgbClr val="00FFFF"/>
                </a:solidFill>
              </a:rPr>
              <a:t>2</a:t>
            </a:r>
            <a:br>
              <a:rPr lang="en-US" altLang="zh-CN" sz="3200" dirty="0">
                <a:solidFill>
                  <a:schemeClr val="accent2"/>
                </a:solidFill>
              </a:rPr>
            </a:br>
            <a:r>
              <a:rPr lang="en-US" altLang="zh-CN" sz="3200" dirty="0"/>
              <a:t>         for (k = 1; k&lt;= n; ++k )</a:t>
            </a:r>
          </a:p>
          <a:p>
            <a:pPr marL="363538" indent="-363538" eaLnBrk="1" hangingPunct="1">
              <a:spcBef>
                <a:spcPct val="0"/>
              </a:spcBef>
              <a:buFont typeface="Wingdings" pitchFamily="2" charset="2"/>
              <a:buNone/>
            </a:pPr>
            <a:r>
              <a:rPr lang="en-US" altLang="zh-CN" sz="3200" dirty="0"/>
              <a:t>                 </a:t>
            </a:r>
            <a:r>
              <a:rPr lang="en-US" altLang="zh-CN" sz="3200" dirty="0">
                <a:solidFill>
                  <a:srgbClr val="00FF00"/>
                </a:solidFill>
              </a:rPr>
              <a:t>c[ </a:t>
            </a:r>
            <a:r>
              <a:rPr lang="en-US" altLang="zh-CN" sz="3200" dirty="0" err="1">
                <a:solidFill>
                  <a:srgbClr val="00FF00"/>
                </a:solidFill>
              </a:rPr>
              <a:t>i</a:t>
            </a:r>
            <a:r>
              <a:rPr lang="en-US" altLang="zh-CN" sz="3200" dirty="0">
                <a:solidFill>
                  <a:srgbClr val="00FF00"/>
                </a:solidFill>
              </a:rPr>
              <a:t> ][ j ] += a[ </a:t>
            </a:r>
            <a:r>
              <a:rPr lang="en-US" altLang="zh-CN" sz="3200" dirty="0" err="1">
                <a:solidFill>
                  <a:srgbClr val="00FF00"/>
                </a:solidFill>
              </a:rPr>
              <a:t>i</a:t>
            </a:r>
            <a:r>
              <a:rPr lang="en-US" altLang="zh-CN" sz="3200" dirty="0">
                <a:solidFill>
                  <a:srgbClr val="00FF00"/>
                </a:solidFill>
              </a:rPr>
              <a:t> ][ k ] * b[ k] [ j ]</a:t>
            </a:r>
            <a:r>
              <a:rPr lang="en-US" altLang="zh-CN" sz="3200" dirty="0"/>
              <a:t> </a:t>
            </a:r>
            <a:r>
              <a:rPr lang="en-US" altLang="zh-CN" sz="3200" dirty="0">
                <a:solidFill>
                  <a:srgbClr val="00FFFF"/>
                </a:solidFill>
              </a:rPr>
              <a:t> n</a:t>
            </a:r>
            <a:r>
              <a:rPr lang="en-US" altLang="zh-CN" sz="3200" baseline="30000" dirty="0">
                <a:solidFill>
                  <a:srgbClr val="00FFFF"/>
                </a:solidFill>
              </a:rPr>
              <a:t>3</a:t>
            </a:r>
            <a:endParaRPr lang="en-US" altLang="zh-CN" sz="3200" baseline="30000" dirty="0">
              <a:solidFill>
                <a:schemeClr val="accent2"/>
              </a:solidFill>
            </a:endParaRPr>
          </a:p>
          <a:p>
            <a:pPr marL="363538" indent="-363538" eaLnBrk="1" hangingPunct="1">
              <a:spcBef>
                <a:spcPct val="0"/>
              </a:spcBef>
              <a:buFont typeface="Wingdings" pitchFamily="2" charset="2"/>
              <a:buNone/>
            </a:pPr>
            <a:r>
              <a:rPr lang="en-US" altLang="zh-CN" sz="3200" dirty="0"/>
              <a:t>        }</a:t>
            </a:r>
          </a:p>
        </p:txBody>
      </p:sp>
      <p:sp>
        <p:nvSpPr>
          <p:cNvPr id="1117188" name="Rectangle 4"/>
          <p:cNvSpPr>
            <a:spLocks noChangeArrowheads="1"/>
          </p:cNvSpPr>
          <p:nvPr/>
        </p:nvSpPr>
        <p:spPr bwMode="auto">
          <a:xfrm>
            <a:off x="533400" y="4800600"/>
            <a:ext cx="2848665" cy="634020"/>
          </a:xfrm>
          <a:prstGeom prst="rect">
            <a:avLst/>
          </a:prstGeom>
          <a:noFill/>
          <a:ln w="9525">
            <a:noFill/>
            <a:miter lim="800000"/>
            <a:headEnd/>
            <a:tailEnd/>
          </a:ln>
        </p:spPr>
        <p:txBody>
          <a:bodyPr wrap="none">
            <a:spAutoFit/>
          </a:bodyPr>
          <a:lstStyle/>
          <a:p>
            <a:pPr algn="l" eaLnBrk="1" hangingPunct="1">
              <a:lnSpc>
                <a:spcPct val="110000"/>
              </a:lnSpc>
              <a:buClr>
                <a:srgbClr val="CC6600"/>
              </a:buClr>
              <a:buFont typeface="Wingdings 2" pitchFamily="18" charset="2"/>
              <a:buNone/>
            </a:pPr>
            <a:r>
              <a:rPr lang="en-US" altLang="zh-CN" sz="3200" b="1" dirty="0"/>
              <a:t>T(n)= An</a:t>
            </a:r>
            <a:r>
              <a:rPr lang="en-US" altLang="zh-CN" sz="3200" b="1" baseline="30000" dirty="0"/>
              <a:t>2 </a:t>
            </a:r>
            <a:r>
              <a:rPr lang="en-US" altLang="zh-CN" sz="3200" dirty="0"/>
              <a:t>+Bn</a:t>
            </a:r>
            <a:r>
              <a:rPr lang="en-US" altLang="zh-CN" sz="3200" b="1" baseline="30000" dirty="0"/>
              <a:t>3</a:t>
            </a:r>
            <a:endParaRPr lang="en-US" altLang="zh-CN" sz="3200" b="1" dirty="0">
              <a:solidFill>
                <a:schemeClr val="accent2"/>
              </a:solidFill>
            </a:endParaRPr>
          </a:p>
        </p:txBody>
      </p:sp>
      <p:sp>
        <p:nvSpPr>
          <p:cNvPr id="1117189" name="Rectangle 5"/>
          <p:cNvSpPr>
            <a:spLocks noChangeArrowheads="1"/>
          </p:cNvSpPr>
          <p:nvPr/>
        </p:nvSpPr>
        <p:spPr bwMode="auto">
          <a:xfrm>
            <a:off x="566738" y="5678488"/>
            <a:ext cx="2432050" cy="628650"/>
          </a:xfrm>
          <a:prstGeom prst="rect">
            <a:avLst/>
          </a:prstGeom>
          <a:noFill/>
          <a:ln w="9525">
            <a:noFill/>
            <a:miter lim="800000"/>
            <a:headEnd/>
            <a:tailEnd/>
          </a:ln>
        </p:spPr>
        <p:txBody>
          <a:bodyPr wrap="none">
            <a:spAutoFit/>
          </a:bodyPr>
          <a:lstStyle/>
          <a:p>
            <a:pPr algn="l" eaLnBrk="1" hangingPunct="1">
              <a:lnSpc>
                <a:spcPct val="110000"/>
              </a:lnSpc>
              <a:buClr>
                <a:srgbClr val="CC6600"/>
              </a:buClr>
              <a:buFont typeface="Wingdings 2" pitchFamily="18" charset="2"/>
              <a:buNone/>
            </a:pPr>
            <a:r>
              <a:rPr lang="en-US" altLang="zh-CN" sz="3200" b="1" dirty="0"/>
              <a:t>T(n)= O(</a:t>
            </a:r>
            <a:r>
              <a:rPr lang="en-US" altLang="zh-CN" sz="3200" b="1" dirty="0">
                <a:solidFill>
                  <a:srgbClr val="00FFFF"/>
                </a:solidFill>
              </a:rPr>
              <a:t>n</a:t>
            </a:r>
            <a:r>
              <a:rPr lang="en-US" altLang="zh-CN" sz="3200" b="1" baseline="30000" dirty="0">
                <a:solidFill>
                  <a:srgbClr val="00FFFF"/>
                </a:solidFill>
              </a:rPr>
              <a:t>3</a:t>
            </a:r>
            <a:r>
              <a:rPr lang="en-US" altLang="zh-CN" sz="3200" b="1" dirty="0"/>
              <a:t>) </a:t>
            </a:r>
            <a:r>
              <a:rPr lang="en-US" altLang="zh-CN" sz="3200" b="1" dirty="0">
                <a:solidFill>
                  <a:schemeClr val="accent2"/>
                </a:solidFill>
              </a:rPr>
              <a:t> </a:t>
            </a:r>
          </a:p>
        </p:txBody>
      </p:sp>
      <p:sp>
        <p:nvSpPr>
          <p:cNvPr id="1117190" name="Text Box 6"/>
          <p:cNvSpPr txBox="1">
            <a:spLocks noChangeArrowheads="1"/>
          </p:cNvSpPr>
          <p:nvPr/>
        </p:nvSpPr>
        <p:spPr bwMode="auto">
          <a:xfrm>
            <a:off x="3470275" y="3818793"/>
            <a:ext cx="5489575" cy="3231654"/>
          </a:xfrm>
          <a:prstGeom prst="rect">
            <a:avLst/>
          </a:prstGeom>
          <a:noFill/>
          <a:ln w="9525">
            <a:noFill/>
            <a:miter lim="800000"/>
            <a:headEnd/>
            <a:tailEnd/>
          </a:ln>
        </p:spPr>
        <p:txBody>
          <a:bodyPr wrap="square">
            <a:spAutoFit/>
          </a:bodyPr>
          <a:lstStyle/>
          <a:p>
            <a:pPr algn="l">
              <a:spcBef>
                <a:spcPct val="50000"/>
              </a:spcBef>
              <a:buClrTx/>
              <a:buFontTx/>
              <a:buNone/>
            </a:pPr>
            <a:r>
              <a:rPr kumimoji="0" lang="en-US" altLang="zh-CN" sz="2400" b="1" dirty="0">
                <a:solidFill>
                  <a:srgbClr val="00FFFF"/>
                </a:solidFill>
              </a:rPr>
              <a:t>A</a:t>
            </a:r>
            <a:r>
              <a:rPr kumimoji="0" lang="zh-CN" altLang="en-US" sz="2400" b="1" dirty="0">
                <a:solidFill>
                  <a:srgbClr val="00FFFF"/>
                </a:solidFill>
              </a:rPr>
              <a:t>表示赋值操作单位时间</a:t>
            </a:r>
            <a:endParaRPr kumimoji="0" lang="en-US" altLang="zh-CN" sz="2400" b="1" dirty="0">
              <a:solidFill>
                <a:srgbClr val="00FFFF"/>
              </a:solidFill>
            </a:endParaRPr>
          </a:p>
          <a:p>
            <a:pPr algn="l">
              <a:spcBef>
                <a:spcPct val="50000"/>
              </a:spcBef>
              <a:buClrTx/>
            </a:pPr>
            <a:r>
              <a:rPr kumimoji="0" lang="en-US" altLang="zh-CN" sz="2400" dirty="0">
                <a:solidFill>
                  <a:srgbClr val="00FFFF"/>
                </a:solidFill>
              </a:rPr>
              <a:t>B</a:t>
            </a:r>
            <a:r>
              <a:rPr kumimoji="0" lang="zh-CN" altLang="en-US" sz="2400" dirty="0">
                <a:solidFill>
                  <a:srgbClr val="00FFFF"/>
                </a:solidFill>
              </a:rPr>
              <a:t>表示乘法</a:t>
            </a:r>
            <a:r>
              <a:rPr kumimoji="0" lang="en-US" altLang="zh-CN" sz="2400" dirty="0">
                <a:solidFill>
                  <a:srgbClr val="00FFFF"/>
                </a:solidFill>
              </a:rPr>
              <a:t>+</a:t>
            </a:r>
            <a:r>
              <a:rPr kumimoji="0" lang="zh-CN" altLang="en-US" sz="2400" dirty="0">
                <a:solidFill>
                  <a:srgbClr val="00FFFF"/>
                </a:solidFill>
              </a:rPr>
              <a:t>赋值操作单位时间</a:t>
            </a:r>
            <a:endParaRPr kumimoji="0" lang="en-US" altLang="zh-CN" sz="2400" b="1" dirty="0">
              <a:solidFill>
                <a:srgbClr val="00FFFF"/>
              </a:solidFill>
            </a:endParaRPr>
          </a:p>
          <a:p>
            <a:pPr algn="l">
              <a:spcBef>
                <a:spcPct val="50000"/>
              </a:spcBef>
              <a:buClrTx/>
              <a:buFontTx/>
              <a:buNone/>
            </a:pPr>
            <a:r>
              <a:rPr kumimoji="0" lang="zh-CN" altLang="en-US" sz="2800" b="1" dirty="0">
                <a:solidFill>
                  <a:srgbClr val="00FFFF"/>
                </a:solidFill>
              </a:rPr>
              <a:t>说明：</a:t>
            </a:r>
            <a:r>
              <a:rPr kumimoji="0" lang="zh-CN" altLang="en-US" sz="2800" b="1" dirty="0"/>
              <a:t>在计算时间复杂度时，</a:t>
            </a:r>
            <a:r>
              <a:rPr kumimoji="0" lang="zh-CN" altLang="en-US" sz="3200" b="1" dirty="0">
                <a:solidFill>
                  <a:srgbClr val="FFFF00"/>
                </a:solidFill>
              </a:rPr>
              <a:t>只需要统计基本操作语句的执行频度即可，</a:t>
            </a:r>
            <a:r>
              <a:rPr kumimoji="0" lang="zh-CN" altLang="en-US" sz="3200" b="1" dirty="0"/>
              <a:t>可以忽略低次幂和最高次幂的系数，</a:t>
            </a:r>
            <a:endParaRPr kumimoji="0" lang="zh-CN" altLang="en-US" sz="3200" b="1" dirty="0">
              <a:solidFill>
                <a:srgbClr val="FFFF00"/>
              </a:solidFill>
            </a:endParaRPr>
          </a:p>
        </p:txBody>
      </p:sp>
    </p:spTree>
    <p:extLst>
      <p:ext uri="{BB962C8B-B14F-4D97-AF65-F5344CB8AC3E}">
        <p14:creationId xmlns:p14="http://schemas.microsoft.com/office/powerpoint/2010/main" val="47719725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7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71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7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188" grpId="0"/>
      <p:bldP spid="1117189" grpId="0"/>
      <p:bldP spid="111719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i="0" dirty="0">
                <a:solidFill>
                  <a:srgbClr val="FFFF00"/>
                </a:solidFill>
              </a:rPr>
              <a:t>1.4 </a:t>
            </a:r>
            <a:r>
              <a:rPr lang="zh-CN" altLang="en-US" i="0" dirty="0">
                <a:solidFill>
                  <a:srgbClr val="FFFF00"/>
                </a:solidFill>
              </a:rPr>
              <a:t>算法分析与度量</a:t>
            </a:r>
            <a:endParaRPr lang="zh-CN" altLang="en-US" dirty="0"/>
          </a:p>
        </p:txBody>
      </p:sp>
      <p:sp>
        <p:nvSpPr>
          <p:cNvPr id="144387" name="Rectangle 3"/>
          <p:cNvSpPr>
            <a:spLocks noGrp="1" noChangeArrowheads="1"/>
          </p:cNvSpPr>
          <p:nvPr>
            <p:ph type="body" idx="1"/>
          </p:nvPr>
        </p:nvSpPr>
        <p:spPr/>
        <p:txBody>
          <a:bodyPr/>
          <a:lstStyle/>
          <a:p>
            <a:r>
              <a:rPr lang="zh-CN" altLang="en-US" dirty="0">
                <a:solidFill>
                  <a:schemeClr val="tx1"/>
                </a:solidFill>
              </a:rPr>
              <a:t>例２ </a:t>
            </a:r>
            <a:r>
              <a:rPr lang="en-US" altLang="zh-CN" dirty="0">
                <a:solidFill>
                  <a:schemeClr val="tx1"/>
                </a:solidFill>
              </a:rPr>
              <a:t>{++x;}</a:t>
            </a:r>
          </a:p>
          <a:p>
            <a:pPr lvl="1"/>
            <a:r>
              <a:rPr lang="zh-CN" altLang="en-US" dirty="0"/>
              <a:t>将</a:t>
            </a:r>
            <a:r>
              <a:rPr lang="en-US" altLang="zh-CN" dirty="0"/>
              <a:t>x</a:t>
            </a:r>
            <a:r>
              <a:rPr lang="zh-CN" altLang="en-US" dirty="0"/>
              <a:t>自增看成是</a:t>
            </a:r>
            <a:r>
              <a:rPr lang="zh-CN" altLang="en-US" dirty="0">
                <a:solidFill>
                  <a:srgbClr val="00FF00"/>
                </a:solidFill>
              </a:rPr>
              <a:t>基本操作</a:t>
            </a:r>
            <a:r>
              <a:rPr lang="zh-CN" altLang="en-US" dirty="0"/>
              <a:t>，则语句频度为</a:t>
            </a:r>
            <a:r>
              <a:rPr lang="zh-CN" altLang="en-US" dirty="0">
                <a:solidFill>
                  <a:srgbClr val="FFFF00"/>
                </a:solidFill>
              </a:rPr>
              <a:t>１</a:t>
            </a:r>
          </a:p>
          <a:p>
            <a:pPr lvl="1"/>
            <a:r>
              <a:rPr lang="zh-CN" altLang="en-US" dirty="0"/>
              <a:t>时间复杂度为</a:t>
            </a:r>
            <a:r>
              <a:rPr lang="en-US" altLang="zh-CN" dirty="0">
                <a:solidFill>
                  <a:srgbClr val="FFFF00"/>
                </a:solidFill>
              </a:rPr>
              <a:t>O(1)</a:t>
            </a:r>
            <a:r>
              <a:rPr lang="zh-CN" altLang="en-US" dirty="0"/>
              <a:t>，即</a:t>
            </a:r>
            <a:r>
              <a:rPr lang="zh-CN" altLang="en-US" dirty="0">
                <a:solidFill>
                  <a:srgbClr val="FFFF00"/>
                </a:solidFill>
              </a:rPr>
              <a:t>常量阶</a:t>
            </a:r>
            <a:endParaRPr lang="en-US" altLang="zh-CN" dirty="0">
              <a:solidFill>
                <a:srgbClr val="FFFF00"/>
              </a:solidFill>
            </a:endParaRPr>
          </a:p>
          <a:p>
            <a:pPr lvl="1"/>
            <a:r>
              <a:rPr lang="zh-CN" altLang="en-US" dirty="0">
                <a:solidFill>
                  <a:srgbClr val="FFFF00"/>
                </a:solidFill>
              </a:rPr>
              <a:t>有</a:t>
            </a:r>
            <a:r>
              <a:rPr lang="en-US" altLang="zh-CN" dirty="0">
                <a:solidFill>
                  <a:srgbClr val="FFFF00"/>
                </a:solidFill>
              </a:rPr>
              <a:t>O(1)= O(2)=…</a:t>
            </a:r>
            <a:endParaRPr lang="zh-CN" altLang="en-US" dirty="0">
              <a:solidFill>
                <a:srgbClr val="FFFF00"/>
              </a:solidFill>
            </a:endParaRPr>
          </a:p>
          <a:p>
            <a:endParaRPr lang="zh-CN" altLang="en-US" sz="1400" dirty="0"/>
          </a:p>
          <a:p>
            <a:r>
              <a:rPr lang="zh-CN" altLang="en-US" dirty="0">
                <a:solidFill>
                  <a:schemeClr val="tx1"/>
                </a:solidFill>
              </a:rPr>
              <a:t>例３、</a:t>
            </a:r>
            <a:r>
              <a:rPr lang="en-US" altLang="zh-CN" dirty="0">
                <a:solidFill>
                  <a:schemeClr val="tx1"/>
                </a:solidFill>
              </a:rPr>
              <a:t>for(</a:t>
            </a:r>
            <a:r>
              <a:rPr lang="en-US" altLang="zh-CN" dirty="0" err="1">
                <a:solidFill>
                  <a:schemeClr val="tx1"/>
                </a:solidFill>
              </a:rPr>
              <a:t>i</a:t>
            </a:r>
            <a:r>
              <a:rPr lang="en-US" altLang="zh-CN" dirty="0">
                <a:solidFill>
                  <a:schemeClr val="tx1"/>
                </a:solidFill>
              </a:rPr>
              <a:t>=1;i&lt;=n;++</a:t>
            </a:r>
            <a:r>
              <a:rPr lang="en-US" altLang="zh-CN" dirty="0" err="1">
                <a:solidFill>
                  <a:schemeClr val="tx1"/>
                </a:solidFill>
              </a:rPr>
              <a:t>i</a:t>
            </a:r>
            <a:r>
              <a:rPr lang="en-US" altLang="zh-CN" dirty="0">
                <a:solidFill>
                  <a:schemeClr val="tx1"/>
                </a:solidFill>
              </a:rPr>
              <a:t>)</a:t>
            </a:r>
            <a:br>
              <a:rPr lang="en-US" altLang="zh-CN" dirty="0">
                <a:solidFill>
                  <a:schemeClr val="tx1"/>
                </a:solidFill>
              </a:rPr>
            </a:br>
            <a:r>
              <a:rPr lang="en-US" altLang="zh-CN" dirty="0">
                <a:solidFill>
                  <a:schemeClr val="tx1"/>
                </a:solidFill>
              </a:rPr>
              <a:t>               {++x; s+=x;}</a:t>
            </a:r>
          </a:p>
          <a:p>
            <a:pPr lvl="1"/>
            <a:r>
              <a:rPr lang="zh-CN" altLang="en-US" dirty="0"/>
              <a:t>语句频度为：</a:t>
            </a:r>
            <a:r>
              <a:rPr lang="en-US" altLang="zh-CN" dirty="0"/>
              <a:t>2</a:t>
            </a:r>
            <a:r>
              <a:rPr lang="en-US" altLang="zh-CN" dirty="0">
                <a:solidFill>
                  <a:srgbClr val="FFFF00"/>
                </a:solidFill>
              </a:rPr>
              <a:t>n</a:t>
            </a:r>
          </a:p>
          <a:p>
            <a:pPr lvl="1"/>
            <a:r>
              <a:rPr lang="zh-CN" altLang="en-US" dirty="0"/>
              <a:t>其时间复杂度为</a:t>
            </a:r>
            <a:r>
              <a:rPr lang="en-US" altLang="zh-CN" dirty="0">
                <a:solidFill>
                  <a:srgbClr val="FFFF00"/>
                </a:solidFill>
              </a:rPr>
              <a:t>O(n)</a:t>
            </a:r>
            <a:r>
              <a:rPr lang="zh-CN" altLang="en-US" dirty="0"/>
              <a:t>，即时间复杂度为</a:t>
            </a:r>
            <a:r>
              <a:rPr lang="zh-CN" altLang="en-US" dirty="0">
                <a:solidFill>
                  <a:srgbClr val="FFFF00"/>
                </a:solidFill>
              </a:rPr>
              <a:t>线性阶</a:t>
            </a:r>
            <a:r>
              <a:rPr lang="zh-CN" altLang="en-US" dirty="0"/>
              <a:t>。</a:t>
            </a:r>
          </a:p>
        </p:txBody>
      </p:sp>
    </p:spTree>
    <p:extLst>
      <p:ext uri="{BB962C8B-B14F-4D97-AF65-F5344CB8AC3E}">
        <p14:creationId xmlns:p14="http://schemas.microsoft.com/office/powerpoint/2010/main" val="346275552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38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4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i="0" dirty="0">
                <a:solidFill>
                  <a:srgbClr val="FFFF00"/>
                </a:solidFill>
              </a:rPr>
              <a:t>1.4 </a:t>
            </a:r>
            <a:r>
              <a:rPr lang="zh-CN" altLang="en-US" i="0" dirty="0">
                <a:solidFill>
                  <a:srgbClr val="FFFF00"/>
                </a:solidFill>
              </a:rPr>
              <a:t>算法分析与度量</a:t>
            </a:r>
            <a:endParaRPr lang="zh-CN" altLang="en-US" dirty="0"/>
          </a:p>
        </p:txBody>
      </p:sp>
      <p:sp>
        <p:nvSpPr>
          <p:cNvPr id="147459" name="Rectangle 3"/>
          <p:cNvSpPr>
            <a:spLocks noGrp="1" noChangeArrowheads="1"/>
          </p:cNvSpPr>
          <p:nvPr>
            <p:ph type="body" idx="1"/>
          </p:nvPr>
        </p:nvSpPr>
        <p:spPr>
          <a:xfrm>
            <a:off x="171450" y="895350"/>
            <a:ext cx="8648700" cy="5010150"/>
          </a:xfrm>
        </p:spPr>
        <p:txBody>
          <a:bodyPr/>
          <a:lstStyle/>
          <a:p>
            <a:r>
              <a:rPr lang="zh-CN" altLang="en-US" sz="2800" dirty="0">
                <a:solidFill>
                  <a:schemeClr val="tx1"/>
                </a:solidFill>
              </a:rPr>
              <a:t>例４、</a:t>
            </a:r>
            <a:r>
              <a:rPr lang="en-US" altLang="zh-CN" sz="2800" dirty="0">
                <a:solidFill>
                  <a:schemeClr val="tx1"/>
                </a:solidFill>
              </a:rPr>
              <a:t>for(</a:t>
            </a:r>
            <a:r>
              <a:rPr lang="en-US" altLang="zh-CN" sz="2800" dirty="0" err="1">
                <a:solidFill>
                  <a:schemeClr val="tx1"/>
                </a:solidFill>
              </a:rPr>
              <a:t>i</a:t>
            </a:r>
            <a:r>
              <a:rPr lang="en-US" altLang="zh-CN" sz="2800" dirty="0">
                <a:solidFill>
                  <a:schemeClr val="tx1"/>
                </a:solidFill>
              </a:rPr>
              <a:t>=0;i&lt;n; </a:t>
            </a:r>
            <a:r>
              <a:rPr lang="en-US" altLang="zh-CN" sz="2800" dirty="0" err="1">
                <a:solidFill>
                  <a:schemeClr val="tx1"/>
                </a:solidFill>
              </a:rPr>
              <a:t>i</a:t>
            </a:r>
            <a:r>
              <a:rPr lang="en-US" altLang="zh-CN" sz="2800" dirty="0">
                <a:solidFill>
                  <a:schemeClr val="tx1"/>
                </a:solidFill>
              </a:rPr>
              <a:t>++)</a:t>
            </a:r>
            <a:br>
              <a:rPr lang="en-US" altLang="zh-CN" sz="2800" dirty="0">
                <a:solidFill>
                  <a:schemeClr val="tx1"/>
                </a:solidFill>
              </a:rPr>
            </a:br>
            <a:r>
              <a:rPr lang="zh-CN" altLang="en-US" sz="2800" dirty="0">
                <a:solidFill>
                  <a:schemeClr val="tx1"/>
                </a:solidFill>
              </a:rPr>
              <a:t>　　　　</a:t>
            </a:r>
            <a:r>
              <a:rPr lang="en-US" altLang="zh-CN" sz="2800" dirty="0">
                <a:solidFill>
                  <a:schemeClr val="tx1"/>
                </a:solidFill>
              </a:rPr>
              <a:t>for(j=0;j&lt;</a:t>
            </a:r>
            <a:r>
              <a:rPr lang="en-US" altLang="zh-CN" sz="2800" dirty="0" err="1">
                <a:solidFill>
                  <a:schemeClr val="tx1"/>
                </a:solidFill>
              </a:rPr>
              <a:t>n;j</a:t>
            </a:r>
            <a:r>
              <a:rPr lang="en-US" altLang="zh-CN" sz="2800" dirty="0">
                <a:solidFill>
                  <a:schemeClr val="tx1"/>
                </a:solidFill>
              </a:rPr>
              <a:t>++)</a:t>
            </a:r>
            <a:br>
              <a:rPr lang="en-US" altLang="zh-CN" sz="2800" dirty="0">
                <a:solidFill>
                  <a:schemeClr val="tx1"/>
                </a:solidFill>
              </a:rPr>
            </a:br>
            <a:r>
              <a:rPr lang="en-US" altLang="zh-CN" sz="2800" dirty="0">
                <a:solidFill>
                  <a:schemeClr val="tx1"/>
                </a:solidFill>
              </a:rPr>
              <a:t>                   {++</a:t>
            </a:r>
            <a:r>
              <a:rPr lang="en-US" altLang="zh-CN" sz="2800" dirty="0" err="1">
                <a:solidFill>
                  <a:schemeClr val="tx1"/>
                </a:solidFill>
              </a:rPr>
              <a:t>x;s</a:t>
            </a:r>
            <a:r>
              <a:rPr lang="en-US" altLang="zh-CN" sz="2800" dirty="0">
                <a:solidFill>
                  <a:schemeClr val="tx1"/>
                </a:solidFill>
              </a:rPr>
              <a:t>+=x;}</a:t>
            </a:r>
          </a:p>
          <a:p>
            <a:pPr lvl="1"/>
            <a:r>
              <a:rPr lang="zh-CN" altLang="en-US" sz="2800" dirty="0"/>
              <a:t>语句频度为：</a:t>
            </a:r>
            <a:r>
              <a:rPr lang="en-US" altLang="zh-CN" sz="2800" dirty="0">
                <a:solidFill>
                  <a:srgbClr val="FFFF00"/>
                </a:solidFill>
              </a:rPr>
              <a:t>2n</a:t>
            </a:r>
            <a:r>
              <a:rPr lang="en-US" altLang="zh-CN" sz="2800" baseline="30000" dirty="0">
                <a:solidFill>
                  <a:srgbClr val="FFFF00"/>
                </a:solidFill>
              </a:rPr>
              <a:t>2</a:t>
            </a:r>
          </a:p>
          <a:p>
            <a:pPr lvl="1"/>
            <a:r>
              <a:rPr lang="zh-CN" altLang="en-US" sz="2800" dirty="0"/>
              <a:t>其时间复杂度为：</a:t>
            </a:r>
            <a:r>
              <a:rPr lang="en-US" altLang="zh-CN" sz="2800" dirty="0">
                <a:solidFill>
                  <a:srgbClr val="FFFF00"/>
                </a:solidFill>
              </a:rPr>
              <a:t>O(n</a:t>
            </a:r>
            <a:r>
              <a:rPr lang="en-US" altLang="zh-CN" sz="2800" baseline="30000" dirty="0">
                <a:solidFill>
                  <a:srgbClr val="FFFF00"/>
                </a:solidFill>
              </a:rPr>
              <a:t>2</a:t>
            </a:r>
            <a:r>
              <a:rPr lang="en-US" altLang="zh-CN" sz="2800" dirty="0">
                <a:solidFill>
                  <a:srgbClr val="FFFF00"/>
                </a:solidFill>
              </a:rPr>
              <a:t>)</a:t>
            </a:r>
            <a:r>
              <a:rPr lang="zh-CN" altLang="en-US" sz="2800" dirty="0"/>
              <a:t>，即时间复杂度为</a:t>
            </a:r>
            <a:r>
              <a:rPr lang="zh-CN" altLang="en-US" sz="2800" dirty="0">
                <a:solidFill>
                  <a:srgbClr val="FFFF00"/>
                </a:solidFill>
              </a:rPr>
              <a:t>平方阶</a:t>
            </a:r>
            <a:endParaRPr lang="en-US" altLang="zh-CN" sz="2800" dirty="0">
              <a:solidFill>
                <a:srgbClr val="FFFF00"/>
              </a:solidFill>
            </a:endParaRPr>
          </a:p>
          <a:p>
            <a:pPr lvl="1"/>
            <a:endParaRPr lang="zh-CN" altLang="en-US" sz="2800" dirty="0"/>
          </a:p>
          <a:p>
            <a:r>
              <a:rPr lang="zh-CN" altLang="en-US" sz="2800" dirty="0">
                <a:solidFill>
                  <a:schemeClr val="tx1"/>
                </a:solidFill>
              </a:rPr>
              <a:t>例５、</a:t>
            </a:r>
            <a:r>
              <a:rPr lang="en-US" altLang="zh-CN" sz="2800" dirty="0">
                <a:solidFill>
                  <a:schemeClr val="tx1"/>
                </a:solidFill>
              </a:rPr>
              <a:t>for(</a:t>
            </a:r>
            <a:r>
              <a:rPr lang="en-US" altLang="zh-CN" sz="2800" dirty="0" err="1">
                <a:solidFill>
                  <a:schemeClr val="tx1"/>
                </a:solidFill>
              </a:rPr>
              <a:t>i</a:t>
            </a:r>
            <a:r>
              <a:rPr lang="en-US" altLang="zh-CN" sz="2800" dirty="0">
                <a:solidFill>
                  <a:schemeClr val="tx1"/>
                </a:solidFill>
              </a:rPr>
              <a:t>=0;i&lt;n; </a:t>
            </a:r>
            <a:r>
              <a:rPr lang="en-US" altLang="zh-CN" sz="2800" dirty="0" err="1">
                <a:solidFill>
                  <a:schemeClr val="tx1"/>
                </a:solidFill>
              </a:rPr>
              <a:t>i</a:t>
            </a:r>
            <a:r>
              <a:rPr lang="en-US" altLang="zh-CN" sz="2800" dirty="0">
                <a:solidFill>
                  <a:schemeClr val="tx1"/>
                </a:solidFill>
              </a:rPr>
              <a:t>++)</a:t>
            </a:r>
            <a:br>
              <a:rPr lang="en-US" altLang="zh-CN" sz="2800" dirty="0">
                <a:solidFill>
                  <a:schemeClr val="tx1"/>
                </a:solidFill>
              </a:rPr>
            </a:br>
            <a:r>
              <a:rPr lang="en-US" altLang="zh-CN" sz="2800" dirty="0">
                <a:solidFill>
                  <a:schemeClr val="tx1"/>
                </a:solidFill>
              </a:rPr>
              <a:t>                for(j=1;j&lt;=i-1;j++)</a:t>
            </a:r>
            <a:br>
              <a:rPr lang="en-US" altLang="zh-CN" sz="2800" dirty="0">
                <a:solidFill>
                  <a:schemeClr val="tx1"/>
                </a:solidFill>
              </a:rPr>
            </a:br>
            <a:r>
              <a:rPr lang="en-US" altLang="zh-CN" sz="2800" dirty="0">
                <a:solidFill>
                  <a:schemeClr val="tx1"/>
                </a:solidFill>
              </a:rPr>
              <a:t>                     {++x; a[</a:t>
            </a:r>
            <a:r>
              <a:rPr lang="en-US" altLang="zh-CN" sz="2800" dirty="0" err="1">
                <a:solidFill>
                  <a:schemeClr val="tx1"/>
                </a:solidFill>
              </a:rPr>
              <a:t>i</a:t>
            </a:r>
            <a:r>
              <a:rPr lang="en-US" altLang="zh-CN" sz="2800" dirty="0">
                <a:solidFill>
                  <a:schemeClr val="tx1"/>
                </a:solidFill>
              </a:rPr>
              <a:t>, j]=x;}</a:t>
            </a:r>
          </a:p>
          <a:p>
            <a:pPr lvl="1"/>
            <a:r>
              <a:rPr lang="zh-CN" altLang="en-US" sz="2800" dirty="0"/>
              <a:t>语句频度为：</a:t>
            </a:r>
            <a:r>
              <a:rPr lang="en-US" altLang="zh-CN" sz="2800" dirty="0"/>
              <a:t>2(0+0+1+2+3+…+n-2) =(n-1)(n-2)</a:t>
            </a:r>
          </a:p>
          <a:p>
            <a:pPr lvl="1"/>
            <a:r>
              <a:rPr lang="zh-CN" altLang="en-US" sz="2800" dirty="0"/>
              <a:t>其时间复杂度为：</a:t>
            </a:r>
            <a:r>
              <a:rPr lang="en-US" altLang="zh-CN" sz="2800" dirty="0">
                <a:solidFill>
                  <a:srgbClr val="FFFF00"/>
                </a:solidFill>
              </a:rPr>
              <a:t>O(n</a:t>
            </a:r>
            <a:r>
              <a:rPr lang="en-US" altLang="zh-CN" sz="2800" baseline="30000" dirty="0">
                <a:solidFill>
                  <a:srgbClr val="FFFF00"/>
                </a:solidFill>
              </a:rPr>
              <a:t>2</a:t>
            </a:r>
            <a:r>
              <a:rPr lang="en-US" altLang="zh-CN" sz="2800" dirty="0">
                <a:solidFill>
                  <a:srgbClr val="FFFF00"/>
                </a:solidFill>
              </a:rPr>
              <a:t>)</a:t>
            </a:r>
            <a:r>
              <a:rPr lang="zh-CN" altLang="en-US" sz="2800" dirty="0"/>
              <a:t>，即时间复杂度为</a:t>
            </a:r>
            <a:r>
              <a:rPr lang="zh-CN" altLang="en-US" sz="2800" dirty="0">
                <a:solidFill>
                  <a:srgbClr val="FFFF00"/>
                </a:solidFill>
              </a:rPr>
              <a:t>平方阶</a:t>
            </a:r>
            <a:endParaRPr lang="zh-CN" altLang="en-US" sz="2800" dirty="0"/>
          </a:p>
        </p:txBody>
      </p:sp>
    </p:spTree>
    <p:extLst>
      <p:ext uri="{BB962C8B-B14F-4D97-AF65-F5344CB8AC3E}">
        <p14:creationId xmlns:p14="http://schemas.microsoft.com/office/powerpoint/2010/main" val="296133571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45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45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1"/>
          </p:nvPr>
        </p:nvSpPr>
        <p:spPr/>
        <p:txBody>
          <a:bodyPr/>
          <a:lstStyle/>
          <a:p>
            <a:pPr>
              <a:defRPr/>
            </a:pPr>
            <a:r>
              <a:rPr lang="zh-CN" altLang="en-US"/>
              <a:t>第 </a:t>
            </a:r>
            <a:fld id="{A50DBD76-CAF9-45D2-AEE3-0B6722FC5E66}" type="slidenum">
              <a:rPr lang="zh-CN" altLang="en-US" b="1">
                <a:solidFill>
                  <a:srgbClr val="66CCFF"/>
                </a:solidFill>
              </a:rPr>
              <a:pPr>
                <a:defRPr/>
              </a:pPr>
              <a:t>66</a:t>
            </a:fld>
            <a:r>
              <a:rPr lang="en-US" altLang="zh-CN" b="1"/>
              <a:t> </a:t>
            </a:r>
            <a:r>
              <a:rPr lang="zh-CN" altLang="en-US"/>
              <a:t>页</a:t>
            </a:r>
            <a:endParaRPr lang="zh-CN" altLang="en-US" sz="1800">
              <a:latin typeface="Arial" charset="0"/>
            </a:endParaRPr>
          </a:p>
        </p:txBody>
      </p:sp>
      <p:sp>
        <p:nvSpPr>
          <p:cNvPr id="49155" name="Rectangle 2"/>
          <p:cNvSpPr>
            <a:spLocks noChangeArrowheads="1"/>
          </p:cNvSpPr>
          <p:nvPr/>
        </p:nvSpPr>
        <p:spPr bwMode="auto">
          <a:xfrm>
            <a:off x="4479925" y="3048000"/>
            <a:ext cx="184150" cy="762000"/>
          </a:xfrm>
          <a:prstGeom prst="rect">
            <a:avLst/>
          </a:prstGeom>
          <a:noFill/>
          <a:ln w="9525">
            <a:noFill/>
            <a:miter lim="800000"/>
            <a:headEnd/>
            <a:tailEnd/>
          </a:ln>
        </p:spPr>
        <p:txBody>
          <a:bodyPr wrap="none">
            <a:spAutoFit/>
          </a:bodyPr>
          <a:lstStyle/>
          <a:p>
            <a:pPr eaLnBrk="1" hangingPunct="1">
              <a:spcBef>
                <a:spcPct val="0"/>
              </a:spcBef>
              <a:buClrTx/>
              <a:buFontTx/>
              <a:buNone/>
            </a:pPr>
            <a:endParaRPr lang="zh-CN" altLang="en-US" sz="4400">
              <a:solidFill>
                <a:schemeClr val="tx2"/>
              </a:solidFill>
            </a:endParaRPr>
          </a:p>
        </p:txBody>
      </p:sp>
      <p:grpSp>
        <p:nvGrpSpPr>
          <p:cNvPr id="2" name="Group 3"/>
          <p:cNvGrpSpPr>
            <a:grpSpLocks/>
          </p:cNvGrpSpPr>
          <p:nvPr/>
        </p:nvGrpSpPr>
        <p:grpSpPr bwMode="auto">
          <a:xfrm>
            <a:off x="0" y="0"/>
            <a:ext cx="9144000" cy="6873875"/>
            <a:chOff x="0" y="-10"/>
            <a:chExt cx="5760" cy="4330"/>
          </a:xfrm>
        </p:grpSpPr>
        <p:pic>
          <p:nvPicPr>
            <p:cNvPr id="49162" name="Picture 4"/>
            <p:cNvPicPr>
              <a:picLocks noChangeAspect="1" noChangeArrowheads="1"/>
            </p:cNvPicPr>
            <p:nvPr/>
          </p:nvPicPr>
          <p:blipFill>
            <a:blip r:embed="rId3"/>
            <a:srcRect/>
            <a:stretch>
              <a:fillRect/>
            </a:stretch>
          </p:blipFill>
          <p:spPr bwMode="auto">
            <a:xfrm>
              <a:off x="0" y="-10"/>
              <a:ext cx="5760" cy="4330"/>
            </a:xfrm>
            <a:prstGeom prst="rect">
              <a:avLst/>
            </a:prstGeom>
            <a:noFill/>
            <a:ln w="9525">
              <a:noFill/>
              <a:miter lim="800000"/>
              <a:headEnd/>
              <a:tailEnd/>
            </a:ln>
          </p:spPr>
        </p:pic>
        <p:sp>
          <p:nvSpPr>
            <p:cNvPr id="49163" name="Text Box 5"/>
            <p:cNvSpPr txBox="1">
              <a:spLocks noChangeArrowheads="1"/>
            </p:cNvSpPr>
            <p:nvPr/>
          </p:nvSpPr>
          <p:spPr bwMode="auto">
            <a:xfrm>
              <a:off x="3984" y="0"/>
              <a:ext cx="1772" cy="231"/>
            </a:xfrm>
            <a:prstGeom prst="rect">
              <a:avLst/>
            </a:prstGeom>
            <a:noFill/>
            <a:ln w="9525">
              <a:noFill/>
              <a:miter lim="800000"/>
              <a:headEnd/>
              <a:tailEnd/>
            </a:ln>
          </p:spPr>
          <p:txBody>
            <a:bodyPr lIns="0" rIns="0">
              <a:spAutoFit/>
            </a:bodyPr>
            <a:lstStyle/>
            <a:p>
              <a:pPr algn="r" eaLnBrk="1" hangingPunct="1">
                <a:spcBef>
                  <a:spcPct val="50000"/>
                </a:spcBef>
                <a:buClrTx/>
                <a:buFontTx/>
                <a:buNone/>
              </a:pPr>
              <a:endParaRPr lang="zh-CN" altLang="en-US" sz="1800" b="1"/>
            </a:p>
          </p:txBody>
        </p:sp>
        <p:sp>
          <p:nvSpPr>
            <p:cNvPr id="49164" name="Text Box 6"/>
            <p:cNvSpPr txBox="1">
              <a:spLocks noChangeArrowheads="1"/>
            </p:cNvSpPr>
            <p:nvPr/>
          </p:nvSpPr>
          <p:spPr bwMode="auto">
            <a:xfrm>
              <a:off x="3072" y="384"/>
              <a:ext cx="432"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a:t>2</a:t>
              </a:r>
              <a:r>
                <a:rPr lang="en-US" altLang="zh-CN" sz="2000" b="1" i="1" baseline="30000"/>
                <a:t>n</a:t>
              </a:r>
              <a:endParaRPr lang="en-US" altLang="zh-CN" sz="2000" b="1"/>
            </a:p>
          </p:txBody>
        </p:sp>
        <p:sp>
          <p:nvSpPr>
            <p:cNvPr id="49165" name="Text Box 7"/>
            <p:cNvSpPr txBox="1">
              <a:spLocks noChangeArrowheads="1"/>
            </p:cNvSpPr>
            <p:nvPr/>
          </p:nvSpPr>
          <p:spPr bwMode="auto">
            <a:xfrm>
              <a:off x="3888" y="480"/>
              <a:ext cx="432"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i="1"/>
                <a:t>n</a:t>
              </a:r>
              <a:r>
                <a:rPr lang="en-US" altLang="zh-CN" sz="2000" b="1" baseline="30000"/>
                <a:t>2</a:t>
              </a:r>
              <a:endParaRPr lang="en-US" altLang="zh-CN" sz="2000" b="1"/>
            </a:p>
          </p:txBody>
        </p:sp>
        <p:sp>
          <p:nvSpPr>
            <p:cNvPr id="49166" name="Text Box 8"/>
            <p:cNvSpPr txBox="1">
              <a:spLocks noChangeArrowheads="1"/>
            </p:cNvSpPr>
            <p:nvPr/>
          </p:nvSpPr>
          <p:spPr bwMode="auto">
            <a:xfrm>
              <a:off x="4368" y="1920"/>
              <a:ext cx="720"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i="1"/>
                <a:t>n</a:t>
              </a:r>
              <a:r>
                <a:rPr lang="en-US" altLang="zh-CN" sz="2000" b="1"/>
                <a:t> log </a:t>
              </a:r>
              <a:r>
                <a:rPr lang="en-US" altLang="zh-CN" sz="2000" b="1" i="1"/>
                <a:t>n</a:t>
              </a:r>
              <a:endParaRPr lang="en-US" altLang="zh-CN" sz="2000" b="1"/>
            </a:p>
          </p:txBody>
        </p:sp>
        <p:sp>
          <p:nvSpPr>
            <p:cNvPr id="49167" name="Text Box 9"/>
            <p:cNvSpPr txBox="1">
              <a:spLocks noChangeArrowheads="1"/>
            </p:cNvSpPr>
            <p:nvPr/>
          </p:nvSpPr>
          <p:spPr bwMode="auto">
            <a:xfrm>
              <a:off x="4848" y="3120"/>
              <a:ext cx="432"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i="1"/>
                <a:t>n</a:t>
              </a:r>
            </a:p>
          </p:txBody>
        </p:sp>
        <p:sp>
          <p:nvSpPr>
            <p:cNvPr id="49168" name="Text Box 10"/>
            <p:cNvSpPr txBox="1">
              <a:spLocks noChangeArrowheads="1"/>
            </p:cNvSpPr>
            <p:nvPr/>
          </p:nvSpPr>
          <p:spPr bwMode="auto">
            <a:xfrm>
              <a:off x="4704" y="3456"/>
              <a:ext cx="576"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a:t>Log </a:t>
              </a:r>
              <a:r>
                <a:rPr lang="en-US" altLang="zh-CN" sz="2000" b="1" i="1"/>
                <a:t>n</a:t>
              </a:r>
              <a:endParaRPr lang="en-US" altLang="zh-CN" sz="2000" b="1"/>
            </a:p>
          </p:txBody>
        </p:sp>
        <p:sp>
          <p:nvSpPr>
            <p:cNvPr id="49169" name="Text Box 11"/>
            <p:cNvSpPr txBox="1">
              <a:spLocks noChangeArrowheads="1"/>
            </p:cNvSpPr>
            <p:nvPr/>
          </p:nvSpPr>
          <p:spPr bwMode="auto">
            <a:xfrm>
              <a:off x="192" y="2352"/>
              <a:ext cx="432"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i="1"/>
                <a:t>f</a:t>
              </a:r>
            </a:p>
          </p:txBody>
        </p:sp>
        <p:sp>
          <p:nvSpPr>
            <p:cNvPr id="49170" name="Text Box 12"/>
            <p:cNvSpPr txBox="1">
              <a:spLocks noChangeArrowheads="1"/>
            </p:cNvSpPr>
            <p:nvPr/>
          </p:nvSpPr>
          <p:spPr bwMode="auto">
            <a:xfrm>
              <a:off x="2496" y="3980"/>
              <a:ext cx="432"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i="1"/>
                <a:t>n</a:t>
              </a:r>
            </a:p>
          </p:txBody>
        </p:sp>
        <p:sp>
          <p:nvSpPr>
            <p:cNvPr id="49171" name="Line 13"/>
            <p:cNvSpPr>
              <a:spLocks noChangeShapeType="1"/>
            </p:cNvSpPr>
            <p:nvPr/>
          </p:nvSpPr>
          <p:spPr bwMode="auto">
            <a:xfrm>
              <a:off x="2880" y="4128"/>
              <a:ext cx="960" cy="0"/>
            </a:xfrm>
            <a:prstGeom prst="line">
              <a:avLst/>
            </a:prstGeom>
            <a:noFill/>
            <a:ln w="19050">
              <a:solidFill>
                <a:schemeClr val="tx1"/>
              </a:solidFill>
              <a:round/>
              <a:headEnd/>
              <a:tailEnd type="arrow" w="sm" len="lg"/>
            </a:ln>
          </p:spPr>
          <p:txBody>
            <a:bodyPr wrap="none" anchor="ctr"/>
            <a:lstStyle/>
            <a:p>
              <a:endParaRPr lang="zh-CN" altLang="en-US"/>
            </a:p>
          </p:txBody>
        </p:sp>
        <p:sp>
          <p:nvSpPr>
            <p:cNvPr id="49172" name="Line 14"/>
            <p:cNvSpPr>
              <a:spLocks noChangeShapeType="1"/>
            </p:cNvSpPr>
            <p:nvPr/>
          </p:nvSpPr>
          <p:spPr bwMode="auto">
            <a:xfrm flipV="1">
              <a:off x="384" y="1200"/>
              <a:ext cx="0" cy="1104"/>
            </a:xfrm>
            <a:prstGeom prst="line">
              <a:avLst/>
            </a:prstGeom>
            <a:noFill/>
            <a:ln w="19050">
              <a:solidFill>
                <a:schemeClr val="tx1"/>
              </a:solidFill>
              <a:round/>
              <a:headEnd/>
              <a:tailEnd type="arrow" w="sm" len="lg"/>
            </a:ln>
          </p:spPr>
          <p:txBody>
            <a:bodyPr wrap="none" anchor="ctr"/>
            <a:lstStyle/>
            <a:p>
              <a:endParaRPr lang="zh-CN" altLang="en-US"/>
            </a:p>
          </p:txBody>
        </p:sp>
      </p:grpSp>
      <p:sp>
        <p:nvSpPr>
          <p:cNvPr id="49157" name="Text Box 15"/>
          <p:cNvSpPr txBox="1">
            <a:spLocks noChangeArrowheads="1"/>
          </p:cNvSpPr>
          <p:nvPr/>
        </p:nvSpPr>
        <p:spPr bwMode="auto">
          <a:xfrm>
            <a:off x="4616450" y="463550"/>
            <a:ext cx="1035050" cy="579438"/>
          </a:xfrm>
          <a:prstGeom prst="rect">
            <a:avLst/>
          </a:prstGeom>
          <a:noFill/>
          <a:ln w="9525">
            <a:noFill/>
            <a:miter lim="800000"/>
            <a:headEnd/>
            <a:tailEnd/>
          </a:ln>
        </p:spPr>
        <p:txBody>
          <a:bodyPr>
            <a:spAutoFit/>
          </a:bodyPr>
          <a:lstStyle/>
          <a:p>
            <a:pPr>
              <a:spcBef>
                <a:spcPct val="50000"/>
              </a:spcBef>
            </a:pPr>
            <a:r>
              <a:rPr lang="en-US" altLang="zh-CN" sz="3200" b="1">
                <a:solidFill>
                  <a:schemeClr val="bg2"/>
                </a:solidFill>
              </a:rPr>
              <a:t>2</a:t>
            </a:r>
            <a:r>
              <a:rPr lang="en-US" altLang="zh-CN" sz="3200" b="1" baseline="30000">
                <a:solidFill>
                  <a:schemeClr val="bg2"/>
                </a:solidFill>
              </a:rPr>
              <a:t>n</a:t>
            </a:r>
          </a:p>
        </p:txBody>
      </p:sp>
      <p:sp>
        <p:nvSpPr>
          <p:cNvPr id="49158" name="Text Box 16"/>
          <p:cNvSpPr txBox="1">
            <a:spLocks noChangeArrowheads="1"/>
          </p:cNvSpPr>
          <p:nvPr/>
        </p:nvSpPr>
        <p:spPr bwMode="auto">
          <a:xfrm>
            <a:off x="6011863" y="458788"/>
            <a:ext cx="1035050" cy="579437"/>
          </a:xfrm>
          <a:prstGeom prst="rect">
            <a:avLst/>
          </a:prstGeom>
          <a:noFill/>
          <a:ln w="9525">
            <a:noFill/>
            <a:miter lim="800000"/>
            <a:headEnd/>
            <a:tailEnd/>
          </a:ln>
        </p:spPr>
        <p:txBody>
          <a:bodyPr>
            <a:spAutoFit/>
          </a:bodyPr>
          <a:lstStyle/>
          <a:p>
            <a:pPr>
              <a:spcBef>
                <a:spcPct val="50000"/>
              </a:spcBef>
            </a:pPr>
            <a:r>
              <a:rPr lang="en-US" altLang="zh-CN" sz="3200" b="1">
                <a:solidFill>
                  <a:schemeClr val="bg2"/>
                </a:solidFill>
              </a:rPr>
              <a:t>n</a:t>
            </a:r>
            <a:r>
              <a:rPr lang="en-US" altLang="zh-CN" sz="3200" b="1" baseline="30000">
                <a:solidFill>
                  <a:schemeClr val="bg2"/>
                </a:solidFill>
              </a:rPr>
              <a:t>2</a:t>
            </a:r>
          </a:p>
        </p:txBody>
      </p:sp>
      <p:sp>
        <p:nvSpPr>
          <p:cNvPr id="49159" name="Text Box 17"/>
          <p:cNvSpPr txBox="1">
            <a:spLocks noChangeArrowheads="1"/>
          </p:cNvSpPr>
          <p:nvPr/>
        </p:nvSpPr>
        <p:spPr bwMode="auto">
          <a:xfrm>
            <a:off x="6911975" y="2714625"/>
            <a:ext cx="1503363" cy="579438"/>
          </a:xfrm>
          <a:prstGeom prst="rect">
            <a:avLst/>
          </a:prstGeom>
          <a:noFill/>
          <a:ln w="9525">
            <a:noFill/>
            <a:miter lim="800000"/>
            <a:headEnd/>
            <a:tailEnd/>
          </a:ln>
        </p:spPr>
        <p:txBody>
          <a:bodyPr>
            <a:spAutoFit/>
          </a:bodyPr>
          <a:lstStyle/>
          <a:p>
            <a:pPr>
              <a:spcBef>
                <a:spcPct val="50000"/>
              </a:spcBef>
            </a:pPr>
            <a:r>
              <a:rPr lang="en-US" altLang="zh-CN" sz="3200" b="1">
                <a:solidFill>
                  <a:schemeClr val="bg2"/>
                </a:solidFill>
              </a:rPr>
              <a:t>nlog n</a:t>
            </a:r>
            <a:endParaRPr lang="en-US" altLang="zh-CN" sz="3200" b="1" baseline="30000">
              <a:solidFill>
                <a:schemeClr val="bg2"/>
              </a:solidFill>
            </a:endParaRPr>
          </a:p>
        </p:txBody>
      </p:sp>
      <p:sp>
        <p:nvSpPr>
          <p:cNvPr id="49160" name="Text Box 18"/>
          <p:cNvSpPr txBox="1">
            <a:spLocks noChangeArrowheads="1"/>
          </p:cNvSpPr>
          <p:nvPr/>
        </p:nvSpPr>
        <p:spPr bwMode="auto">
          <a:xfrm>
            <a:off x="7497763" y="4598988"/>
            <a:ext cx="1035050" cy="579437"/>
          </a:xfrm>
          <a:prstGeom prst="rect">
            <a:avLst/>
          </a:prstGeom>
          <a:noFill/>
          <a:ln w="9525">
            <a:noFill/>
            <a:miter lim="800000"/>
            <a:headEnd/>
            <a:tailEnd/>
          </a:ln>
        </p:spPr>
        <p:txBody>
          <a:bodyPr>
            <a:spAutoFit/>
          </a:bodyPr>
          <a:lstStyle/>
          <a:p>
            <a:pPr>
              <a:spcBef>
                <a:spcPct val="50000"/>
              </a:spcBef>
            </a:pPr>
            <a:r>
              <a:rPr lang="en-US" altLang="zh-CN" sz="3200" b="1">
                <a:solidFill>
                  <a:schemeClr val="bg2"/>
                </a:solidFill>
              </a:rPr>
              <a:t>n</a:t>
            </a:r>
            <a:endParaRPr lang="en-US" altLang="zh-CN" sz="3200" b="1" baseline="30000">
              <a:solidFill>
                <a:schemeClr val="bg2"/>
              </a:solidFill>
            </a:endParaRPr>
          </a:p>
        </p:txBody>
      </p:sp>
      <p:sp>
        <p:nvSpPr>
          <p:cNvPr id="49161" name="Text Box 19"/>
          <p:cNvSpPr txBox="1">
            <a:spLocks noChangeArrowheads="1"/>
          </p:cNvSpPr>
          <p:nvPr/>
        </p:nvSpPr>
        <p:spPr bwMode="auto">
          <a:xfrm>
            <a:off x="7137400" y="5319713"/>
            <a:ext cx="1503363" cy="579437"/>
          </a:xfrm>
          <a:prstGeom prst="rect">
            <a:avLst/>
          </a:prstGeom>
          <a:noFill/>
          <a:ln w="9525">
            <a:noFill/>
            <a:miter lim="800000"/>
            <a:headEnd/>
            <a:tailEnd/>
          </a:ln>
        </p:spPr>
        <p:txBody>
          <a:bodyPr>
            <a:spAutoFit/>
          </a:bodyPr>
          <a:lstStyle/>
          <a:p>
            <a:pPr>
              <a:spcBef>
                <a:spcPct val="50000"/>
              </a:spcBef>
            </a:pPr>
            <a:r>
              <a:rPr lang="en-US" altLang="zh-CN" sz="3200" b="1">
                <a:solidFill>
                  <a:schemeClr val="bg2"/>
                </a:solidFill>
              </a:rPr>
              <a:t>log n</a:t>
            </a:r>
            <a:endParaRPr lang="en-US" altLang="zh-CN" sz="3200" b="1" baseline="30000">
              <a:solidFill>
                <a:schemeClr val="bg2"/>
              </a:solidFill>
            </a:endParaRPr>
          </a:p>
        </p:txBody>
      </p:sp>
    </p:spTree>
    <p:extLst>
      <p:ext uri="{BB962C8B-B14F-4D97-AF65-F5344CB8AC3E}">
        <p14:creationId xmlns:p14="http://schemas.microsoft.com/office/powerpoint/2010/main" val="2403412037"/>
      </p:ext>
    </p:extLst>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1"/>
          </p:nvPr>
        </p:nvSpPr>
        <p:spPr/>
        <p:txBody>
          <a:bodyPr/>
          <a:lstStyle/>
          <a:p>
            <a:pPr>
              <a:defRPr/>
            </a:pPr>
            <a:r>
              <a:rPr lang="zh-CN" altLang="en-US"/>
              <a:t>第 </a:t>
            </a:r>
            <a:fld id="{5BA52EF8-390C-4BAB-9DA2-2B027AF1E3F3}" type="slidenum">
              <a:rPr lang="zh-CN" altLang="en-US" b="1">
                <a:solidFill>
                  <a:srgbClr val="66CCFF"/>
                </a:solidFill>
              </a:rPr>
              <a:pPr>
                <a:defRPr/>
              </a:pPr>
              <a:t>67</a:t>
            </a:fld>
            <a:r>
              <a:rPr lang="en-US" altLang="zh-CN" b="1"/>
              <a:t> </a:t>
            </a:r>
            <a:r>
              <a:rPr lang="zh-CN" altLang="en-US"/>
              <a:t>页</a:t>
            </a:r>
            <a:endParaRPr lang="zh-CN" altLang="en-US" sz="1800">
              <a:latin typeface="Arial" charset="0"/>
            </a:endParaRPr>
          </a:p>
        </p:txBody>
      </p:sp>
      <p:sp>
        <p:nvSpPr>
          <p:cNvPr id="50179"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endParaRPr lang="en-US" altLang="zh-CN" i="0" dirty="0">
              <a:solidFill>
                <a:srgbClr val="00FFFF"/>
              </a:solidFill>
            </a:endParaRPr>
          </a:p>
        </p:txBody>
      </p:sp>
      <p:sp>
        <p:nvSpPr>
          <p:cNvPr id="50180" name="Rectangle 3"/>
          <p:cNvSpPr>
            <a:spLocks noGrp="1" noChangeArrowheads="1"/>
          </p:cNvSpPr>
          <p:nvPr>
            <p:ph type="body" sz="half" idx="1"/>
          </p:nvPr>
        </p:nvSpPr>
        <p:spPr>
          <a:xfrm>
            <a:off x="206375" y="863600"/>
            <a:ext cx="8753475" cy="809625"/>
          </a:xfrm>
        </p:spPr>
        <p:txBody>
          <a:bodyPr/>
          <a:lstStyle/>
          <a:p>
            <a:pPr marL="363538" indent="-363538" eaLnBrk="1" hangingPunct="1">
              <a:lnSpc>
                <a:spcPct val="110000"/>
              </a:lnSpc>
            </a:pPr>
            <a:r>
              <a:rPr lang="zh-CN" altLang="zh-CN" sz="3200" dirty="0"/>
              <a:t>算法复杂性的不同数量级的变化</a:t>
            </a:r>
            <a:endParaRPr lang="en-US" altLang="zh-CN" sz="3200" dirty="0"/>
          </a:p>
        </p:txBody>
      </p:sp>
      <p:graphicFrame>
        <p:nvGraphicFramePr>
          <p:cNvPr id="2" name="对象 1"/>
          <p:cNvGraphicFramePr>
            <a:graphicFrameLocks noChangeAspect="1"/>
          </p:cNvGraphicFramePr>
          <p:nvPr>
            <p:extLst>
              <p:ext uri="{D42A27DB-BD31-4B8C-83A1-F6EECF244321}">
                <p14:modId xmlns:p14="http://schemas.microsoft.com/office/powerpoint/2010/main" val="2547043194"/>
              </p:ext>
            </p:extLst>
          </p:nvPr>
        </p:nvGraphicFramePr>
        <p:xfrm>
          <a:off x="-972138" y="1701650"/>
          <a:ext cx="9931401" cy="5799138"/>
        </p:xfrm>
        <a:graphic>
          <a:graphicData uri="http://schemas.openxmlformats.org/presentationml/2006/ole">
            <mc:AlternateContent xmlns:mc="http://schemas.openxmlformats.org/markup-compatibility/2006">
              <mc:Choice xmlns:v="urn:schemas-microsoft-com:vml" Requires="v">
                <p:oleObj spid="_x0000_s2235" name="Document" r:id="rId4" imgW="4835202" imgH="2827236" progId="Word.Document.8">
                  <p:embed/>
                </p:oleObj>
              </mc:Choice>
              <mc:Fallback>
                <p:oleObj name="Document" r:id="rId4" imgW="4835202" imgH="2827236" progId="Word.Document.8">
                  <p:embed/>
                  <p:pic>
                    <p:nvPicPr>
                      <p:cNvPr id="0" name=""/>
                      <p:cNvPicPr>
                        <a:picLocks noChangeAspect="1" noChangeArrowheads="1"/>
                      </p:cNvPicPr>
                      <p:nvPr/>
                    </p:nvPicPr>
                    <p:blipFill>
                      <a:blip r:embed="rId5"/>
                      <a:srcRect/>
                      <a:stretch>
                        <a:fillRect/>
                      </a:stretch>
                    </p:blipFill>
                    <p:spPr bwMode="auto">
                      <a:xfrm>
                        <a:off x="-972138" y="1701650"/>
                        <a:ext cx="9931401" cy="579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254643" y="5745127"/>
            <a:ext cx="8750461" cy="1200329"/>
          </a:xfrm>
          <a:prstGeom prst="rect">
            <a:avLst/>
          </a:prstGeom>
        </p:spPr>
        <p:txBody>
          <a:bodyPr wrap="square">
            <a:spAutoFit/>
          </a:bodyPr>
          <a:lstStyle/>
          <a:p>
            <a:pPr eaLnBrk="1" hangingPunct="1"/>
            <a:r>
              <a:rPr lang="en-US" altLang="zh-CN" sz="3600" dirty="0">
                <a:solidFill>
                  <a:srgbClr val="FFFF00"/>
                </a:solidFill>
              </a:rPr>
              <a:t>O(1) &lt;O( log</a:t>
            </a:r>
            <a:r>
              <a:rPr lang="en-US" altLang="zh-CN" sz="3600" baseline="-25000" dirty="0">
                <a:solidFill>
                  <a:srgbClr val="FFFF00"/>
                </a:solidFill>
              </a:rPr>
              <a:t>2</a:t>
            </a:r>
            <a:r>
              <a:rPr lang="en-US" altLang="zh-CN" sz="3600" dirty="0">
                <a:solidFill>
                  <a:srgbClr val="FFFF00"/>
                </a:solidFill>
              </a:rPr>
              <a:t>n) &lt; O(n) &lt; O(nlog</a:t>
            </a:r>
            <a:r>
              <a:rPr lang="en-US" altLang="zh-CN" sz="3600" baseline="-25000" dirty="0">
                <a:solidFill>
                  <a:srgbClr val="FFFF00"/>
                </a:solidFill>
              </a:rPr>
              <a:t>2</a:t>
            </a:r>
            <a:r>
              <a:rPr lang="en-US" altLang="zh-CN" sz="3600" dirty="0">
                <a:solidFill>
                  <a:srgbClr val="FFFF00"/>
                </a:solidFill>
              </a:rPr>
              <a:t>n) &lt; O(n</a:t>
            </a:r>
            <a:r>
              <a:rPr lang="en-US" altLang="zh-CN" sz="3600" baseline="30000" dirty="0">
                <a:solidFill>
                  <a:srgbClr val="FFFF00"/>
                </a:solidFill>
              </a:rPr>
              <a:t>2</a:t>
            </a:r>
            <a:r>
              <a:rPr lang="en-US" altLang="zh-CN" sz="3600" dirty="0">
                <a:solidFill>
                  <a:srgbClr val="FFFF00"/>
                </a:solidFill>
              </a:rPr>
              <a:t> )&lt; O(n</a:t>
            </a:r>
            <a:r>
              <a:rPr lang="en-US" altLang="zh-CN" sz="3600" baseline="30000" dirty="0">
                <a:solidFill>
                  <a:srgbClr val="FFFF00"/>
                </a:solidFill>
              </a:rPr>
              <a:t>3</a:t>
            </a:r>
            <a:r>
              <a:rPr lang="en-US" altLang="zh-CN" sz="3600" dirty="0">
                <a:solidFill>
                  <a:srgbClr val="FFFF00"/>
                </a:solidFill>
              </a:rPr>
              <a:t> )…&lt; O(2</a:t>
            </a:r>
            <a:r>
              <a:rPr lang="en-US" altLang="zh-CN" sz="3600" baseline="30000" dirty="0">
                <a:solidFill>
                  <a:srgbClr val="FFFF00"/>
                </a:solidFill>
              </a:rPr>
              <a:t>n</a:t>
            </a:r>
            <a:r>
              <a:rPr lang="en-US" altLang="zh-CN" sz="3600" dirty="0">
                <a:solidFill>
                  <a:srgbClr val="FFFF00"/>
                </a:solidFill>
              </a:rPr>
              <a:t> )&lt; O(n!)</a:t>
            </a:r>
            <a:endParaRPr lang="zh-CN" altLang="en-US" sz="3600" dirty="0">
              <a:solidFill>
                <a:srgbClr val="FFFF00"/>
              </a:solidFill>
            </a:endParaRPr>
          </a:p>
        </p:txBody>
      </p:sp>
    </p:spTree>
    <p:extLst>
      <p:ext uri="{BB962C8B-B14F-4D97-AF65-F5344CB8AC3E}">
        <p14:creationId xmlns:p14="http://schemas.microsoft.com/office/powerpoint/2010/main" val="4042717298"/>
      </p:ext>
    </p:extLst>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B904DF44-A723-4E92-B26E-2D514B345DAD}" type="slidenum">
              <a:rPr lang="zh-CN" altLang="en-US" b="1">
                <a:solidFill>
                  <a:srgbClr val="66CCFF"/>
                </a:solidFill>
              </a:rPr>
              <a:pPr>
                <a:defRPr/>
              </a:pPr>
              <a:t>68</a:t>
            </a:fld>
            <a:r>
              <a:rPr lang="en-US" altLang="zh-CN" b="1"/>
              <a:t> </a:t>
            </a:r>
            <a:r>
              <a:rPr lang="zh-CN" altLang="en-US"/>
              <a:t>页</a:t>
            </a:r>
            <a:endParaRPr lang="zh-CN" altLang="en-US" sz="1800">
              <a:latin typeface="Arial" charset="0"/>
            </a:endParaRPr>
          </a:p>
        </p:txBody>
      </p:sp>
      <p:sp>
        <p:nvSpPr>
          <p:cNvPr id="51203"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endParaRPr lang="en-US" altLang="zh-CN" i="0" dirty="0">
              <a:solidFill>
                <a:srgbClr val="00FFFF"/>
              </a:solidFill>
            </a:endParaRPr>
          </a:p>
        </p:txBody>
      </p:sp>
      <p:sp>
        <p:nvSpPr>
          <p:cNvPr id="1118211" name="Rectangle 3"/>
          <p:cNvSpPr>
            <a:spLocks noGrp="1" noChangeArrowheads="1"/>
          </p:cNvSpPr>
          <p:nvPr>
            <p:ph type="body" sz="half" idx="1"/>
          </p:nvPr>
        </p:nvSpPr>
        <p:spPr>
          <a:xfrm>
            <a:off x="115888" y="863600"/>
            <a:ext cx="8937625" cy="5670550"/>
          </a:xfrm>
        </p:spPr>
        <p:txBody>
          <a:bodyPr/>
          <a:lstStyle/>
          <a:p>
            <a:pPr marL="363538" indent="-363538" eaLnBrk="1" hangingPunct="1">
              <a:lnSpc>
                <a:spcPct val="110000"/>
              </a:lnSpc>
            </a:pPr>
            <a:r>
              <a:rPr lang="zh-CN" altLang="en-US" dirty="0"/>
              <a:t>大</a:t>
            </a:r>
            <a:r>
              <a:rPr lang="en-US" altLang="zh-CN" dirty="0"/>
              <a:t>O</a:t>
            </a:r>
            <a:r>
              <a:rPr lang="zh-CN" altLang="en-US" dirty="0"/>
              <a:t>表示法的运算规则</a:t>
            </a:r>
          </a:p>
          <a:p>
            <a:pPr marL="828675" lvl="1" eaLnBrk="1" hangingPunct="1"/>
            <a:r>
              <a:rPr lang="zh-CN" altLang="en-US" dirty="0"/>
              <a:t>单位时间</a:t>
            </a:r>
          </a:p>
          <a:p>
            <a:pPr marL="1349375" lvl="2" indent="-341313" eaLnBrk="1" hangingPunct="1"/>
            <a:r>
              <a:rPr lang="zh-CN" altLang="en-US" sz="3200" dirty="0"/>
              <a:t>简单布尔或算术运算</a:t>
            </a:r>
          </a:p>
          <a:p>
            <a:pPr marL="1349375" lvl="2" indent="-341313" eaLnBrk="1" hangingPunct="1"/>
            <a:r>
              <a:rPr lang="zh-CN" altLang="en-US" sz="3200" dirty="0"/>
              <a:t>简单</a:t>
            </a:r>
            <a:r>
              <a:rPr lang="en-US" altLang="zh-CN" sz="3200" dirty="0"/>
              <a:t>I/O</a:t>
            </a:r>
          </a:p>
          <a:p>
            <a:pPr marL="1349375" lvl="2" indent="-341313" eaLnBrk="1" hangingPunct="1"/>
            <a:r>
              <a:rPr lang="zh-CN" altLang="en-US" sz="3200" dirty="0"/>
              <a:t>函数返回</a:t>
            </a:r>
          </a:p>
          <a:p>
            <a:pPr marL="828675" lvl="1" eaLnBrk="1" hangingPunct="1"/>
            <a:r>
              <a:rPr lang="zh-CN" altLang="en-US" dirty="0"/>
              <a:t>加法规则：</a:t>
            </a:r>
            <a:r>
              <a:rPr lang="en-US" altLang="zh-CN" dirty="0"/>
              <a:t>f</a:t>
            </a:r>
            <a:r>
              <a:rPr lang="en-US" altLang="zh-CN" baseline="-25000" dirty="0"/>
              <a:t>1</a:t>
            </a:r>
            <a:r>
              <a:rPr lang="en-US" altLang="zh-CN" dirty="0"/>
              <a:t>(n)+f</a:t>
            </a:r>
            <a:r>
              <a:rPr lang="en-US" altLang="zh-CN" baseline="-25000" dirty="0"/>
              <a:t>2</a:t>
            </a:r>
            <a:r>
              <a:rPr lang="en-US" altLang="zh-CN" dirty="0"/>
              <a:t>(n)=</a:t>
            </a:r>
            <a:r>
              <a:rPr lang="zh-CN" altLang="en-US" dirty="0"/>
              <a:t>Ｏ</a:t>
            </a:r>
            <a:r>
              <a:rPr lang="en-US" altLang="zh-CN" dirty="0"/>
              <a:t>(max(f</a:t>
            </a:r>
            <a:r>
              <a:rPr lang="en-US" altLang="zh-CN" baseline="-25000" dirty="0"/>
              <a:t>1</a:t>
            </a:r>
            <a:r>
              <a:rPr lang="en-US" altLang="zh-CN" dirty="0"/>
              <a:t>(n), f</a:t>
            </a:r>
            <a:r>
              <a:rPr lang="en-US" altLang="zh-CN" baseline="-25000" dirty="0"/>
              <a:t>2</a:t>
            </a:r>
            <a:r>
              <a:rPr lang="en-US" altLang="zh-CN" dirty="0"/>
              <a:t>(n)))</a:t>
            </a:r>
          </a:p>
          <a:p>
            <a:pPr marL="1349375" lvl="2" indent="-341313" eaLnBrk="1" hangingPunct="1"/>
            <a:r>
              <a:rPr lang="zh-CN" altLang="en-US" sz="3200" dirty="0"/>
              <a:t>顺序结构，</a:t>
            </a:r>
            <a:r>
              <a:rPr lang="en-US" altLang="zh-CN" sz="3200" dirty="0"/>
              <a:t>if </a:t>
            </a:r>
            <a:r>
              <a:rPr lang="zh-CN" altLang="en-US" sz="3200" dirty="0"/>
              <a:t>结构，</a:t>
            </a:r>
            <a:r>
              <a:rPr lang="en-US" altLang="zh-CN" sz="3200" dirty="0"/>
              <a:t>switch</a:t>
            </a:r>
            <a:r>
              <a:rPr lang="zh-CN" altLang="en-US" sz="3200" dirty="0"/>
              <a:t>结构</a:t>
            </a:r>
          </a:p>
          <a:p>
            <a:pPr marL="828675" lvl="1" eaLnBrk="1" hangingPunct="1"/>
            <a:r>
              <a:rPr lang="zh-CN" altLang="en-US" dirty="0"/>
              <a:t>乘法规则：</a:t>
            </a:r>
            <a:r>
              <a:rPr lang="en-US" altLang="zh-CN" dirty="0"/>
              <a:t>f</a:t>
            </a:r>
            <a:r>
              <a:rPr lang="en-US" altLang="zh-CN" baseline="-25000" dirty="0"/>
              <a:t>1</a:t>
            </a:r>
            <a:r>
              <a:rPr lang="en-US" altLang="zh-CN" dirty="0"/>
              <a:t> (n)·f</a:t>
            </a:r>
            <a:r>
              <a:rPr lang="en-US" altLang="zh-CN" baseline="-25000" dirty="0"/>
              <a:t>2</a:t>
            </a:r>
            <a:r>
              <a:rPr lang="en-US" altLang="zh-CN" dirty="0"/>
              <a:t> (n) =</a:t>
            </a:r>
            <a:r>
              <a:rPr lang="zh-CN" altLang="en-US" dirty="0"/>
              <a:t>Ｏ</a:t>
            </a:r>
            <a:r>
              <a:rPr lang="en-US" altLang="zh-CN" dirty="0"/>
              <a:t>( f</a:t>
            </a:r>
            <a:r>
              <a:rPr lang="en-US" altLang="zh-CN" baseline="-25000" dirty="0"/>
              <a:t>1</a:t>
            </a:r>
            <a:r>
              <a:rPr lang="en-US" altLang="zh-CN" dirty="0"/>
              <a:t>(n)·f</a:t>
            </a:r>
            <a:r>
              <a:rPr lang="en-US" altLang="zh-CN" baseline="-25000" dirty="0"/>
              <a:t>2</a:t>
            </a:r>
            <a:r>
              <a:rPr lang="en-US" altLang="zh-CN" dirty="0"/>
              <a:t>(n) )</a:t>
            </a:r>
          </a:p>
          <a:p>
            <a:pPr marL="1349375" lvl="2" indent="-341313" eaLnBrk="1" hangingPunct="1"/>
            <a:r>
              <a:rPr lang="en-US" altLang="zh-CN" sz="3200" dirty="0"/>
              <a:t>for, while, do-while</a:t>
            </a:r>
            <a:r>
              <a:rPr lang="zh-CN" altLang="en-US" sz="3200" dirty="0"/>
              <a:t>结构</a:t>
            </a:r>
            <a:endParaRPr lang="en-US" altLang="zh-CN" sz="3200" dirty="0"/>
          </a:p>
        </p:txBody>
      </p:sp>
    </p:spTree>
    <p:extLst>
      <p:ext uri="{BB962C8B-B14F-4D97-AF65-F5344CB8AC3E}">
        <p14:creationId xmlns:p14="http://schemas.microsoft.com/office/powerpoint/2010/main" val="205061913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821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8211">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1821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82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8C5C1FD4-ECE6-4A90-9B75-D583B3D961FC}" type="slidenum">
              <a:rPr lang="zh-CN" altLang="en-US" b="1">
                <a:solidFill>
                  <a:srgbClr val="66CCFF"/>
                </a:solidFill>
              </a:rPr>
              <a:pPr>
                <a:defRPr/>
              </a:pPr>
              <a:t>69</a:t>
            </a:fld>
            <a:r>
              <a:rPr lang="en-US" altLang="zh-CN" b="1"/>
              <a:t> </a:t>
            </a:r>
            <a:r>
              <a:rPr lang="zh-CN" altLang="en-US"/>
              <a:t>页</a:t>
            </a:r>
            <a:endParaRPr lang="zh-CN" altLang="en-US" sz="1800">
              <a:latin typeface="Arial" charset="0"/>
            </a:endParaRPr>
          </a:p>
        </p:txBody>
      </p:sp>
      <p:sp>
        <p:nvSpPr>
          <p:cNvPr id="52227"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endParaRPr lang="en-US" altLang="zh-CN" i="0" dirty="0">
              <a:solidFill>
                <a:srgbClr val="00FFFF"/>
              </a:solidFill>
            </a:endParaRPr>
          </a:p>
        </p:txBody>
      </p:sp>
      <p:sp>
        <p:nvSpPr>
          <p:cNvPr id="1128451" name="Rectangle 3"/>
          <p:cNvSpPr>
            <a:spLocks noGrp="1" noChangeArrowheads="1"/>
          </p:cNvSpPr>
          <p:nvPr>
            <p:ph type="body" sz="half" idx="1"/>
          </p:nvPr>
        </p:nvSpPr>
        <p:spPr>
          <a:xfrm>
            <a:off x="115888" y="863600"/>
            <a:ext cx="8937625" cy="5670550"/>
          </a:xfrm>
        </p:spPr>
        <p:txBody>
          <a:bodyPr/>
          <a:lstStyle/>
          <a:p>
            <a:pPr marL="363538" indent="-363538" eaLnBrk="1" hangingPunct="1">
              <a:lnSpc>
                <a:spcPct val="110000"/>
              </a:lnSpc>
              <a:spcBef>
                <a:spcPct val="0"/>
              </a:spcBef>
            </a:pPr>
            <a:r>
              <a:rPr lang="zh-CN" altLang="en-US" sz="3200" dirty="0"/>
              <a:t>例</a:t>
            </a:r>
            <a:r>
              <a:rPr kumimoji="0" lang="zh-CN" altLang="en-US" sz="3200" dirty="0">
                <a:solidFill>
                  <a:schemeClr val="tx1"/>
                </a:solidFill>
              </a:rPr>
              <a:t>：在一维整型数组 </a:t>
            </a:r>
            <a:r>
              <a:rPr kumimoji="0" lang="en-US" altLang="zh-CN" sz="3200" dirty="0">
                <a:solidFill>
                  <a:schemeClr val="tx1"/>
                </a:solidFill>
              </a:rPr>
              <a:t>A[n] </a:t>
            </a:r>
            <a:r>
              <a:rPr kumimoji="0" lang="zh-CN" altLang="en-US" sz="3200" dirty="0">
                <a:solidFill>
                  <a:schemeClr val="tx1"/>
                </a:solidFill>
              </a:rPr>
              <a:t>中顺序查找与给定值</a:t>
            </a:r>
            <a:r>
              <a:rPr kumimoji="0" lang="en-US" altLang="zh-CN" sz="3200" dirty="0">
                <a:solidFill>
                  <a:schemeClr val="tx1"/>
                </a:solidFill>
              </a:rPr>
              <a:t>k </a:t>
            </a:r>
            <a:r>
              <a:rPr kumimoji="0" lang="zh-CN" altLang="en-US" sz="3200" dirty="0">
                <a:solidFill>
                  <a:schemeClr val="tx1"/>
                </a:solidFill>
              </a:rPr>
              <a:t>相等的元素（假设该数组中有且仅有一个元素值为 </a:t>
            </a:r>
            <a:r>
              <a:rPr kumimoji="0" lang="en-US" altLang="zh-CN" sz="3200" dirty="0">
                <a:solidFill>
                  <a:schemeClr val="tx1"/>
                </a:solidFill>
              </a:rPr>
              <a:t>k）</a:t>
            </a:r>
            <a:r>
              <a:rPr kumimoji="0" lang="zh-CN" altLang="en-US" sz="3200" dirty="0">
                <a:solidFill>
                  <a:schemeClr val="tx1"/>
                </a:solidFill>
              </a:rPr>
              <a:t>。</a:t>
            </a:r>
          </a:p>
          <a:p>
            <a:pPr marL="828675" lvl="1" eaLnBrk="1" hangingPunct="1">
              <a:lnSpc>
                <a:spcPct val="110000"/>
              </a:lnSpc>
              <a:spcBef>
                <a:spcPct val="0"/>
              </a:spcBef>
              <a:buFont typeface="宋体" pitchFamily="2" charset="-122"/>
              <a:buNone/>
            </a:pPr>
            <a:r>
              <a:rPr kumimoji="0" lang="zh-CN" altLang="en-US" sz="2800" dirty="0"/>
              <a:t> </a:t>
            </a:r>
            <a:r>
              <a:rPr kumimoji="0" lang="en-US" altLang="zh-CN" sz="2800" dirty="0" err="1"/>
              <a:t>int</a:t>
            </a:r>
            <a:r>
              <a:rPr kumimoji="0" lang="en-US" altLang="zh-CN" sz="2800" dirty="0"/>
              <a:t> Find( </a:t>
            </a:r>
            <a:r>
              <a:rPr kumimoji="0" lang="en-US" altLang="zh-CN" sz="2800" dirty="0" err="1"/>
              <a:t>int</a:t>
            </a:r>
            <a:r>
              <a:rPr kumimoji="0" lang="en-US" altLang="zh-CN" sz="2800" dirty="0"/>
              <a:t> A[ ], </a:t>
            </a:r>
            <a:r>
              <a:rPr kumimoji="0" lang="en-US" altLang="zh-CN" sz="2800" dirty="0" err="1"/>
              <a:t>int</a:t>
            </a:r>
            <a:r>
              <a:rPr kumimoji="0" lang="en-US" altLang="zh-CN" sz="2800" dirty="0"/>
              <a:t> n ) </a:t>
            </a:r>
          </a:p>
          <a:p>
            <a:pPr marL="828675" lvl="1" eaLnBrk="1" hangingPunct="1">
              <a:lnSpc>
                <a:spcPct val="110000"/>
              </a:lnSpc>
              <a:spcBef>
                <a:spcPct val="0"/>
              </a:spcBef>
              <a:buFont typeface="宋体" pitchFamily="2" charset="-122"/>
              <a:buNone/>
            </a:pPr>
            <a:r>
              <a:rPr kumimoji="0" lang="en-US" altLang="zh-CN" sz="2800" dirty="0"/>
              <a:t> {</a:t>
            </a:r>
          </a:p>
          <a:p>
            <a:pPr marL="828675" lvl="1" eaLnBrk="1" hangingPunct="1">
              <a:lnSpc>
                <a:spcPct val="110000"/>
              </a:lnSpc>
              <a:spcBef>
                <a:spcPct val="0"/>
              </a:spcBef>
              <a:buFont typeface="宋体" pitchFamily="2" charset="-122"/>
              <a:buNone/>
            </a:pPr>
            <a:r>
              <a:rPr kumimoji="0" lang="en-US" altLang="zh-CN" sz="2800" dirty="0"/>
              <a:t>      for ( </a:t>
            </a:r>
            <a:r>
              <a:rPr kumimoji="0" lang="en-US" altLang="zh-CN" sz="2800" dirty="0" err="1"/>
              <a:t>i</a:t>
            </a:r>
            <a:r>
              <a:rPr kumimoji="0" lang="en-US" altLang="zh-CN" sz="2800" dirty="0"/>
              <a:t>=0; </a:t>
            </a:r>
            <a:r>
              <a:rPr kumimoji="0" lang="en-US" altLang="zh-CN" sz="2800" dirty="0" err="1"/>
              <a:t>i</a:t>
            </a:r>
            <a:r>
              <a:rPr kumimoji="0" lang="en-US" altLang="zh-CN" sz="2800" dirty="0"/>
              <a:t>&lt;n; </a:t>
            </a:r>
            <a:r>
              <a:rPr kumimoji="0" lang="en-US" altLang="zh-CN" sz="2800" dirty="0" err="1"/>
              <a:t>i</a:t>
            </a:r>
            <a:r>
              <a:rPr kumimoji="0" lang="en-US" altLang="zh-CN" sz="2800" dirty="0"/>
              <a:t>++ )</a:t>
            </a:r>
          </a:p>
          <a:p>
            <a:pPr marL="828675" lvl="1" eaLnBrk="1" hangingPunct="1">
              <a:lnSpc>
                <a:spcPct val="110000"/>
              </a:lnSpc>
              <a:spcBef>
                <a:spcPct val="0"/>
              </a:spcBef>
              <a:buFont typeface="宋体" pitchFamily="2" charset="-122"/>
              <a:buNone/>
            </a:pPr>
            <a:r>
              <a:rPr kumimoji="0" lang="en-US" altLang="zh-CN" sz="2800" dirty="0"/>
              <a:t>          if ( </a:t>
            </a:r>
            <a:r>
              <a:rPr kumimoji="0" lang="en-US" altLang="zh-CN" sz="2800" dirty="0">
                <a:solidFill>
                  <a:srgbClr val="00FFFF"/>
                </a:solidFill>
              </a:rPr>
              <a:t>A[</a:t>
            </a:r>
            <a:r>
              <a:rPr kumimoji="0" lang="en-US" altLang="zh-CN" sz="2800" dirty="0" err="1">
                <a:solidFill>
                  <a:srgbClr val="00FFFF"/>
                </a:solidFill>
              </a:rPr>
              <a:t>i</a:t>
            </a:r>
            <a:r>
              <a:rPr kumimoji="0" lang="en-US" altLang="zh-CN" sz="2800" dirty="0">
                <a:solidFill>
                  <a:srgbClr val="00FFFF"/>
                </a:solidFill>
              </a:rPr>
              <a:t>]==k</a:t>
            </a:r>
            <a:r>
              <a:rPr kumimoji="0" lang="en-US" altLang="zh-CN" sz="2800" dirty="0"/>
              <a:t> )</a:t>
            </a:r>
          </a:p>
          <a:p>
            <a:pPr marL="828675" lvl="1" eaLnBrk="1" hangingPunct="1">
              <a:lnSpc>
                <a:spcPct val="110000"/>
              </a:lnSpc>
              <a:spcBef>
                <a:spcPct val="0"/>
              </a:spcBef>
              <a:buFont typeface="宋体" pitchFamily="2" charset="-122"/>
              <a:buNone/>
            </a:pPr>
            <a:r>
              <a:rPr kumimoji="0" lang="en-US" altLang="zh-CN" sz="2800" dirty="0"/>
              <a:t>             break;</a:t>
            </a:r>
          </a:p>
          <a:p>
            <a:pPr marL="828675" lvl="1" eaLnBrk="1" hangingPunct="1">
              <a:lnSpc>
                <a:spcPct val="110000"/>
              </a:lnSpc>
              <a:spcBef>
                <a:spcPct val="0"/>
              </a:spcBef>
              <a:buFont typeface="宋体" pitchFamily="2" charset="-122"/>
              <a:buNone/>
            </a:pPr>
            <a:r>
              <a:rPr kumimoji="0" lang="en-US" altLang="zh-CN" sz="2800" dirty="0"/>
              <a:t>      return </a:t>
            </a:r>
            <a:r>
              <a:rPr kumimoji="0" lang="en-US" altLang="zh-CN" sz="2800" dirty="0" err="1"/>
              <a:t>i</a:t>
            </a:r>
            <a:r>
              <a:rPr kumimoji="0" lang="en-US" altLang="zh-CN" sz="2800" dirty="0"/>
              <a:t>;	</a:t>
            </a:r>
          </a:p>
          <a:p>
            <a:pPr marL="828675" lvl="1" eaLnBrk="1" hangingPunct="1">
              <a:lnSpc>
                <a:spcPct val="110000"/>
              </a:lnSpc>
              <a:spcBef>
                <a:spcPct val="0"/>
              </a:spcBef>
              <a:buFont typeface="宋体" pitchFamily="2" charset="-122"/>
              <a:buNone/>
            </a:pPr>
            <a:r>
              <a:rPr kumimoji="0" lang="en-US" altLang="zh-CN" sz="2800" dirty="0"/>
              <a:t> }</a:t>
            </a:r>
          </a:p>
          <a:p>
            <a:pPr marL="363538" indent="-363538">
              <a:lnSpc>
                <a:spcPct val="110000"/>
              </a:lnSpc>
              <a:spcBef>
                <a:spcPct val="0"/>
              </a:spcBef>
              <a:buClrTx/>
              <a:buSzTx/>
              <a:buFontTx/>
              <a:buNone/>
            </a:pPr>
            <a:r>
              <a:rPr kumimoji="0" lang="zh-CN" altLang="en-US" sz="3200" dirty="0">
                <a:solidFill>
                  <a:srgbClr val="FFFF66"/>
                </a:solidFill>
              </a:rPr>
              <a:t>	基本语句的执行次数是否只与问题规模有关？</a:t>
            </a:r>
            <a:endParaRPr lang="zh-CN" altLang="en-US" dirty="0">
              <a:solidFill>
                <a:srgbClr val="FFFF66"/>
              </a:solidFill>
            </a:endParaRPr>
          </a:p>
        </p:txBody>
      </p:sp>
    </p:spTree>
    <p:extLst>
      <p:ext uri="{BB962C8B-B14F-4D97-AF65-F5344CB8AC3E}">
        <p14:creationId xmlns:p14="http://schemas.microsoft.com/office/powerpoint/2010/main" val="217164082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84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84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84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84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84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845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845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8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4"/>
          <p:cNvSpPr>
            <a:spLocks noChangeArrowheads="1"/>
          </p:cNvSpPr>
          <p:nvPr/>
        </p:nvSpPr>
        <p:spPr bwMode="auto">
          <a:xfrm>
            <a:off x="5437188" y="5359400"/>
            <a:ext cx="5929312" cy="928688"/>
          </a:xfrm>
          <a:prstGeom prst="rect">
            <a:avLst/>
          </a:prstGeom>
          <a:solidFill>
            <a:schemeClr val="bg1"/>
          </a:solidFill>
          <a:ln w="9525">
            <a:solidFill>
              <a:schemeClr val="tx2"/>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defRPr/>
            </a:pPr>
            <a:endParaRPr lang="zh-CN" altLang="en-US" sz="2000" dirty="0">
              <a:latin typeface="Arial" pitchFamily="34" charset="0"/>
              <a:ea typeface="华文细黑" pitchFamily="2" charset="-122"/>
            </a:endParaRPr>
          </a:p>
        </p:txBody>
      </p:sp>
      <p:sp>
        <p:nvSpPr>
          <p:cNvPr id="18436" name="椭圆 8"/>
          <p:cNvSpPr>
            <a:spLocks noChangeArrowheads="1"/>
          </p:cNvSpPr>
          <p:nvPr/>
        </p:nvSpPr>
        <p:spPr bwMode="auto">
          <a:xfrm>
            <a:off x="787400" y="1527175"/>
            <a:ext cx="1770063" cy="555625"/>
          </a:xfrm>
          <a:prstGeom prst="ellipse">
            <a:avLst/>
          </a:prstGeom>
          <a:noFill/>
          <a:ln w="28575" algn="ctr">
            <a:solidFill>
              <a:schemeClr val="tx1"/>
            </a:solidFill>
            <a:round/>
            <a:headEnd/>
            <a:tailEnd/>
          </a:ln>
        </p:spPr>
        <p:txBody>
          <a:bodyPr/>
          <a:lstStyle/>
          <a:p>
            <a:r>
              <a:rPr lang="en-US" altLang="zh-CN">
                <a:solidFill>
                  <a:srgbClr val="FFFF00"/>
                </a:solidFill>
                <a:latin typeface="Arial" charset="0"/>
                <a:ea typeface="华文细黑" pitchFamily="2" charset="-122"/>
              </a:rPr>
              <a:t>2008</a:t>
            </a:r>
            <a:r>
              <a:rPr lang="zh-CN" altLang="en-US">
                <a:solidFill>
                  <a:srgbClr val="FFFF00"/>
                </a:solidFill>
                <a:latin typeface="Arial" charset="0"/>
                <a:ea typeface="华文细黑" pitchFamily="2" charset="-122"/>
              </a:rPr>
              <a:t>年</a:t>
            </a:r>
          </a:p>
        </p:txBody>
      </p:sp>
      <p:sp>
        <p:nvSpPr>
          <p:cNvPr id="18437" name="椭圆 9"/>
          <p:cNvSpPr>
            <a:spLocks noChangeArrowheads="1"/>
          </p:cNvSpPr>
          <p:nvPr/>
        </p:nvSpPr>
        <p:spPr bwMode="auto">
          <a:xfrm>
            <a:off x="581025" y="2339975"/>
            <a:ext cx="1770063" cy="555625"/>
          </a:xfrm>
          <a:prstGeom prst="ellipse">
            <a:avLst/>
          </a:prstGeom>
          <a:noFill/>
          <a:ln w="28575" algn="ctr">
            <a:solidFill>
              <a:schemeClr val="tx1"/>
            </a:solidFill>
            <a:round/>
            <a:headEnd/>
            <a:tailEnd/>
          </a:ln>
        </p:spPr>
        <p:txBody>
          <a:bodyPr/>
          <a:lstStyle/>
          <a:p>
            <a:r>
              <a:rPr lang="en-US" altLang="zh-CN">
                <a:solidFill>
                  <a:srgbClr val="FFFF00"/>
                </a:solidFill>
                <a:latin typeface="Arial" charset="0"/>
                <a:ea typeface="华文细黑" pitchFamily="2" charset="-122"/>
              </a:rPr>
              <a:t>5</a:t>
            </a:r>
            <a:r>
              <a:rPr lang="zh-CN" altLang="en-US">
                <a:solidFill>
                  <a:srgbClr val="FFFF00"/>
                </a:solidFill>
                <a:latin typeface="Arial" charset="0"/>
                <a:ea typeface="华文细黑" pitchFamily="2" charset="-122"/>
              </a:rPr>
              <a:t>月</a:t>
            </a:r>
            <a:endParaRPr lang="zh-CN" altLang="en-US"/>
          </a:p>
        </p:txBody>
      </p:sp>
      <p:sp>
        <p:nvSpPr>
          <p:cNvPr id="18438" name="椭圆 10"/>
          <p:cNvSpPr>
            <a:spLocks noChangeArrowheads="1"/>
          </p:cNvSpPr>
          <p:nvPr/>
        </p:nvSpPr>
        <p:spPr bwMode="auto">
          <a:xfrm>
            <a:off x="1114425" y="2897188"/>
            <a:ext cx="1771650" cy="555625"/>
          </a:xfrm>
          <a:prstGeom prst="ellipse">
            <a:avLst/>
          </a:prstGeom>
          <a:noFill/>
          <a:ln w="28575" algn="ctr">
            <a:solidFill>
              <a:schemeClr val="tx1"/>
            </a:solidFill>
            <a:round/>
            <a:headEnd/>
            <a:tailEnd/>
          </a:ln>
        </p:spPr>
        <p:txBody>
          <a:bodyPr/>
          <a:lstStyle/>
          <a:p>
            <a:r>
              <a:rPr lang="en-US" altLang="zh-CN">
                <a:solidFill>
                  <a:srgbClr val="FFFF00"/>
                </a:solidFill>
                <a:latin typeface="Arial" charset="0"/>
                <a:ea typeface="华文细黑" pitchFamily="2" charset="-122"/>
              </a:rPr>
              <a:t>12</a:t>
            </a:r>
            <a:r>
              <a:rPr lang="zh-CN" altLang="en-US">
                <a:solidFill>
                  <a:srgbClr val="FFFF00"/>
                </a:solidFill>
                <a:latin typeface="Arial" charset="0"/>
                <a:ea typeface="华文细黑" pitchFamily="2" charset="-122"/>
              </a:rPr>
              <a:t>日</a:t>
            </a:r>
            <a:endParaRPr lang="zh-CN" altLang="en-US"/>
          </a:p>
        </p:txBody>
      </p:sp>
      <p:sp>
        <p:nvSpPr>
          <p:cNvPr id="18439" name="椭圆 11"/>
          <p:cNvSpPr>
            <a:spLocks noChangeArrowheads="1"/>
          </p:cNvSpPr>
          <p:nvPr/>
        </p:nvSpPr>
        <p:spPr bwMode="auto">
          <a:xfrm>
            <a:off x="0" y="3421063"/>
            <a:ext cx="1771650" cy="555625"/>
          </a:xfrm>
          <a:prstGeom prst="ellipse">
            <a:avLst/>
          </a:prstGeom>
          <a:noFill/>
          <a:ln w="28575" algn="ctr">
            <a:solidFill>
              <a:schemeClr val="tx1"/>
            </a:solidFill>
            <a:round/>
            <a:headEnd/>
            <a:tailEnd/>
          </a:ln>
        </p:spPr>
        <p:txBody>
          <a:bodyPr/>
          <a:lstStyle/>
          <a:p>
            <a:r>
              <a:rPr lang="zh-CN" altLang="en-US">
                <a:solidFill>
                  <a:srgbClr val="FFFF00"/>
                </a:solidFill>
                <a:latin typeface="Arial" charset="0"/>
                <a:ea typeface="华文细黑" pitchFamily="2" charset="-122"/>
              </a:rPr>
              <a:t>四川</a:t>
            </a:r>
            <a:endParaRPr lang="zh-CN" altLang="en-US"/>
          </a:p>
        </p:txBody>
      </p:sp>
      <p:sp>
        <p:nvSpPr>
          <p:cNvPr id="18440" name="椭圆 13"/>
          <p:cNvSpPr>
            <a:spLocks noChangeArrowheads="1"/>
          </p:cNvSpPr>
          <p:nvPr/>
        </p:nvSpPr>
        <p:spPr bwMode="auto">
          <a:xfrm>
            <a:off x="0" y="4338638"/>
            <a:ext cx="1771650" cy="555625"/>
          </a:xfrm>
          <a:prstGeom prst="ellipse">
            <a:avLst/>
          </a:prstGeom>
          <a:noFill/>
          <a:ln w="28575" algn="ctr">
            <a:solidFill>
              <a:schemeClr val="tx1"/>
            </a:solidFill>
            <a:round/>
            <a:headEnd/>
            <a:tailEnd/>
          </a:ln>
        </p:spPr>
        <p:txBody>
          <a:bodyPr/>
          <a:lstStyle/>
          <a:p>
            <a:r>
              <a:rPr lang="zh-CN" altLang="en-US">
                <a:solidFill>
                  <a:srgbClr val="FFFF00"/>
                </a:solidFill>
                <a:latin typeface="Arial" charset="0"/>
                <a:ea typeface="华文细黑" pitchFamily="2" charset="-122"/>
              </a:rPr>
              <a:t>汶川</a:t>
            </a:r>
            <a:endParaRPr lang="zh-CN" altLang="en-US"/>
          </a:p>
        </p:txBody>
      </p:sp>
      <p:sp>
        <p:nvSpPr>
          <p:cNvPr id="18441" name="椭圆 14"/>
          <p:cNvSpPr>
            <a:spLocks noChangeArrowheads="1"/>
          </p:cNvSpPr>
          <p:nvPr/>
        </p:nvSpPr>
        <p:spPr bwMode="auto">
          <a:xfrm>
            <a:off x="2314575" y="5429250"/>
            <a:ext cx="1771650" cy="555625"/>
          </a:xfrm>
          <a:prstGeom prst="ellipse">
            <a:avLst/>
          </a:prstGeom>
          <a:noFill/>
          <a:ln w="9525" algn="ctr">
            <a:solidFill>
              <a:schemeClr val="tx1"/>
            </a:solidFill>
            <a:round/>
            <a:headEnd/>
            <a:tailEnd/>
          </a:ln>
        </p:spPr>
        <p:txBody>
          <a:bodyPr/>
          <a:lstStyle/>
          <a:p>
            <a:r>
              <a:rPr lang="zh-CN" altLang="en-US">
                <a:latin typeface="Arial" charset="0"/>
                <a:ea typeface="华文细黑" pitchFamily="2" charset="-122"/>
              </a:rPr>
              <a:t>厨师</a:t>
            </a:r>
            <a:endParaRPr lang="zh-CN" altLang="en-US"/>
          </a:p>
        </p:txBody>
      </p:sp>
      <p:sp>
        <p:nvSpPr>
          <p:cNvPr id="18442" name="椭圆 15"/>
          <p:cNvSpPr>
            <a:spLocks noChangeArrowheads="1"/>
          </p:cNvSpPr>
          <p:nvPr/>
        </p:nvSpPr>
        <p:spPr bwMode="auto">
          <a:xfrm>
            <a:off x="198438" y="5118100"/>
            <a:ext cx="1771650" cy="555625"/>
          </a:xfrm>
          <a:prstGeom prst="ellipse">
            <a:avLst/>
          </a:prstGeom>
          <a:noFill/>
          <a:ln w="28575" algn="ctr">
            <a:solidFill>
              <a:schemeClr val="tx1"/>
            </a:solidFill>
            <a:round/>
            <a:headEnd/>
            <a:tailEnd/>
          </a:ln>
        </p:spPr>
        <p:txBody>
          <a:bodyPr/>
          <a:lstStyle/>
          <a:p>
            <a:r>
              <a:rPr lang="zh-CN" altLang="en-US">
                <a:solidFill>
                  <a:srgbClr val="FFFF00"/>
                </a:solidFill>
                <a:latin typeface="Arial" charset="0"/>
                <a:ea typeface="华文细黑" pitchFamily="2" charset="-122"/>
              </a:rPr>
              <a:t>发生</a:t>
            </a:r>
            <a:endParaRPr lang="zh-CN" altLang="en-US"/>
          </a:p>
        </p:txBody>
      </p:sp>
      <p:sp>
        <p:nvSpPr>
          <p:cNvPr id="17" name="Rectangle 4"/>
          <p:cNvSpPr>
            <a:spLocks noChangeArrowheads="1"/>
          </p:cNvSpPr>
          <p:nvPr/>
        </p:nvSpPr>
        <p:spPr bwMode="auto">
          <a:xfrm>
            <a:off x="4370388" y="1365250"/>
            <a:ext cx="4716462" cy="1285875"/>
          </a:xfrm>
          <a:prstGeom prst="rect">
            <a:avLst/>
          </a:prstGeom>
          <a:solidFill>
            <a:schemeClr val="bg1"/>
          </a:solidFill>
          <a:ln w="9525">
            <a:solidFill>
              <a:schemeClr val="tx2"/>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defRPr/>
            </a:pPr>
            <a:r>
              <a:rPr lang="zh-CN" altLang="en-US" sz="2000" dirty="0">
                <a:latin typeface="Arial" pitchFamily="34" charset="0"/>
                <a:ea typeface="华文细黑" pitchFamily="2" charset="-122"/>
              </a:rPr>
              <a:t>美国国防部长莱昂 ∙</a:t>
            </a:r>
            <a:r>
              <a:rPr lang="en-US" altLang="zh-CN" sz="2000" dirty="0">
                <a:latin typeface="Arial" pitchFamily="34" charset="0"/>
                <a:ea typeface="华文细黑" pitchFamily="2" charset="-122"/>
              </a:rPr>
              <a:t>E.</a:t>
            </a:r>
            <a:r>
              <a:rPr lang="zh-CN" altLang="en-US" sz="2000" dirty="0">
                <a:latin typeface="Arial" pitchFamily="34" charset="0"/>
                <a:ea typeface="华文细黑" pitchFamily="2" charset="-122"/>
              </a:rPr>
              <a:t>帕内塔宣布，对于新西兰海军舰艇访问美国国防部和海岸警卫队在美国和全世界各地的设施一事，他已经放松了有关的限制。 。</a:t>
            </a:r>
          </a:p>
        </p:txBody>
      </p:sp>
      <p:sp>
        <p:nvSpPr>
          <p:cNvPr id="19" name="Rectangle 4"/>
          <p:cNvSpPr>
            <a:spLocks noChangeArrowheads="1"/>
          </p:cNvSpPr>
          <p:nvPr/>
        </p:nvSpPr>
        <p:spPr bwMode="auto">
          <a:xfrm>
            <a:off x="4648200" y="2257425"/>
            <a:ext cx="8135938" cy="1412875"/>
          </a:xfrm>
          <a:prstGeom prst="rect">
            <a:avLst/>
          </a:prstGeom>
          <a:solidFill>
            <a:schemeClr val="bg1"/>
          </a:solidFill>
          <a:ln w="28575">
            <a:solidFill>
              <a:srgbClr val="00FFFF"/>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buFont typeface="Wingdings" pitchFamily="2" charset="2"/>
              <a:buNone/>
              <a:defRPr/>
            </a:pPr>
            <a:r>
              <a:rPr lang="en-US" altLang="zh-CN" sz="2000" dirty="0">
                <a:solidFill>
                  <a:srgbClr val="FFFF00"/>
                </a:solidFill>
                <a:latin typeface="Arial" pitchFamily="34" charset="0"/>
                <a:ea typeface="华文细黑" pitchFamily="2" charset="-122"/>
              </a:rPr>
              <a:t>2008</a:t>
            </a:r>
            <a:r>
              <a:rPr lang="zh-CN" altLang="en-US" sz="2000" dirty="0">
                <a:solidFill>
                  <a:srgbClr val="FFFF00"/>
                </a:solidFill>
                <a:latin typeface="Arial" pitchFamily="34" charset="0"/>
                <a:ea typeface="华文细黑" pitchFamily="2" charset="-122"/>
              </a:rPr>
              <a:t>年</a:t>
            </a:r>
            <a:r>
              <a:rPr lang="en-US" altLang="zh-CN" sz="2000" dirty="0">
                <a:solidFill>
                  <a:srgbClr val="FFFF00"/>
                </a:solidFill>
                <a:latin typeface="Arial" pitchFamily="34" charset="0"/>
                <a:ea typeface="华文细黑" pitchFamily="2" charset="-122"/>
              </a:rPr>
              <a:t>5</a:t>
            </a:r>
            <a:r>
              <a:rPr lang="zh-CN" altLang="en-US" sz="2000" dirty="0">
                <a:solidFill>
                  <a:srgbClr val="FFFF00"/>
                </a:solidFill>
                <a:latin typeface="Arial" pitchFamily="34" charset="0"/>
                <a:ea typeface="华文细黑" pitchFamily="2" charset="-122"/>
              </a:rPr>
              <a:t>月</a:t>
            </a:r>
            <a:r>
              <a:rPr lang="en-US" altLang="zh-CN" sz="2000" dirty="0">
                <a:solidFill>
                  <a:srgbClr val="FFFF00"/>
                </a:solidFill>
                <a:latin typeface="Arial" pitchFamily="34" charset="0"/>
                <a:ea typeface="华文细黑" pitchFamily="2" charset="-122"/>
              </a:rPr>
              <a:t>12</a:t>
            </a:r>
            <a:r>
              <a:rPr lang="zh-CN" altLang="en-US" sz="2000" dirty="0">
                <a:solidFill>
                  <a:srgbClr val="FFFF00"/>
                </a:solidFill>
                <a:latin typeface="Arial" pitchFamily="34" charset="0"/>
                <a:ea typeface="华文细黑" pitchFamily="2" charset="-122"/>
              </a:rPr>
              <a:t>日在四川省西北部汶川地区发生了里氏</a:t>
            </a:r>
            <a:r>
              <a:rPr lang="en-US" altLang="zh-CN" sz="2000" dirty="0">
                <a:solidFill>
                  <a:srgbClr val="FFFF00"/>
                </a:solidFill>
                <a:latin typeface="Arial" pitchFamily="34" charset="0"/>
                <a:ea typeface="华文细黑" pitchFamily="2" charset="-122"/>
              </a:rPr>
              <a:t>8.0</a:t>
            </a:r>
            <a:r>
              <a:rPr lang="zh-CN" altLang="en-US" sz="2000" dirty="0">
                <a:solidFill>
                  <a:srgbClr val="FFFF00"/>
                </a:solidFill>
                <a:latin typeface="Arial" pitchFamily="34" charset="0"/>
                <a:ea typeface="华文细黑" pitchFamily="2" charset="-122"/>
              </a:rPr>
              <a:t>级地震，波及四川成都、绵阳、德阳、雅安、陕西和甘肃等部分地区。在地震发生之前，绵竹县发生了蛤蟆结群上街，远在湖北西部的水塘水体一夜之间消失等异常现象。</a:t>
            </a:r>
          </a:p>
        </p:txBody>
      </p:sp>
      <p:sp>
        <p:nvSpPr>
          <p:cNvPr id="18" name="Rectangle 4"/>
          <p:cNvSpPr>
            <a:spLocks noChangeArrowheads="1"/>
          </p:cNvSpPr>
          <p:nvPr/>
        </p:nvSpPr>
        <p:spPr bwMode="auto">
          <a:xfrm>
            <a:off x="5076825" y="3471863"/>
            <a:ext cx="8135938" cy="1760537"/>
          </a:xfrm>
          <a:prstGeom prst="rect">
            <a:avLst/>
          </a:prstGeom>
          <a:solidFill>
            <a:schemeClr val="bg1"/>
          </a:solidFill>
          <a:ln w="9525">
            <a:solidFill>
              <a:schemeClr val="tx2"/>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defRPr/>
            </a:pPr>
            <a:r>
              <a:rPr lang="zh-CN" altLang="en-US" sz="2000" dirty="0">
                <a:latin typeface="Arial" pitchFamily="34" charset="0"/>
                <a:ea typeface="华文细黑" pitchFamily="2" charset="-122"/>
              </a:rPr>
              <a:t>四川厨师们用了一些一直以来都被粤菜忽略的食材来制作菜式，另外在调味及配搭方面都做得非常出色。所谓海蜇花，就是海蜇头，也就是海蜇的底部吸管的部位，这个部位的海蜇口感非常爽脆，但缺点是海蜇本身没有味道，所以厨师们用了山西老陈醋、日本黑芝麻油及越南的顶级角露来调味，而且调校得酸中带香，香中带鲜，鲜中又带甜，直县不错。另外，厨师们更以黑木耳</a:t>
            </a:r>
            <a:r>
              <a:rPr lang="en-US" altLang="zh-CN" sz="2000" dirty="0">
                <a:latin typeface="Arial" pitchFamily="34" charset="0"/>
                <a:ea typeface="华文细黑" pitchFamily="2" charset="-122"/>
              </a:rPr>
              <a:t>…</a:t>
            </a:r>
            <a:endParaRPr lang="zh-CN" altLang="en-US" sz="2000" dirty="0">
              <a:latin typeface="Arial" pitchFamily="34" charset="0"/>
              <a:ea typeface="华文细黑" pitchFamily="2" charset="-122"/>
            </a:endParaRPr>
          </a:p>
        </p:txBody>
      </p:sp>
      <p:sp>
        <p:nvSpPr>
          <p:cNvPr id="18446" name="椭圆 20"/>
          <p:cNvSpPr>
            <a:spLocks noChangeArrowheads="1"/>
          </p:cNvSpPr>
          <p:nvPr/>
        </p:nvSpPr>
        <p:spPr bwMode="auto">
          <a:xfrm>
            <a:off x="0" y="754063"/>
            <a:ext cx="1771650" cy="555625"/>
          </a:xfrm>
          <a:prstGeom prst="ellipse">
            <a:avLst/>
          </a:prstGeom>
          <a:noFill/>
          <a:ln w="9525" algn="ctr">
            <a:solidFill>
              <a:schemeClr val="tx1"/>
            </a:solidFill>
            <a:round/>
            <a:headEnd/>
            <a:tailEnd/>
          </a:ln>
        </p:spPr>
        <p:txBody>
          <a:bodyPr/>
          <a:lstStyle/>
          <a:p>
            <a:r>
              <a:rPr lang="zh-CN" altLang="en-US" dirty="0">
                <a:latin typeface="Arial" charset="0"/>
                <a:ea typeface="华文细黑" pitchFamily="2" charset="-122"/>
              </a:rPr>
              <a:t>美国</a:t>
            </a:r>
            <a:endParaRPr lang="zh-CN" altLang="en-US" dirty="0">
              <a:solidFill>
                <a:srgbClr val="FFFF00"/>
              </a:solidFill>
              <a:latin typeface="Arial" charset="0"/>
              <a:ea typeface="华文细黑" pitchFamily="2" charset="-122"/>
            </a:endParaRPr>
          </a:p>
        </p:txBody>
      </p:sp>
      <p:cxnSp>
        <p:nvCxnSpPr>
          <p:cNvPr id="18447" name="直接箭头连接符 22"/>
          <p:cNvCxnSpPr>
            <a:cxnSpLocks noChangeShapeType="1"/>
            <a:stCxn id="18436" idx="6"/>
            <a:endCxn id="19" idx="1"/>
          </p:cNvCxnSpPr>
          <p:nvPr/>
        </p:nvCxnSpPr>
        <p:spPr bwMode="auto">
          <a:xfrm>
            <a:off x="2557463" y="1804988"/>
            <a:ext cx="2090737" cy="1158875"/>
          </a:xfrm>
          <a:prstGeom prst="straightConnector1">
            <a:avLst/>
          </a:prstGeom>
          <a:noFill/>
          <a:ln w="38100" algn="ctr">
            <a:solidFill>
              <a:srgbClr val="00FF00"/>
            </a:solidFill>
            <a:prstDash val="dashDot"/>
            <a:round/>
            <a:headEnd/>
            <a:tailEnd type="arrow" w="med" len="med"/>
          </a:ln>
        </p:spPr>
      </p:cxnSp>
      <p:cxnSp>
        <p:nvCxnSpPr>
          <p:cNvPr id="18448" name="直接箭头连接符 23"/>
          <p:cNvCxnSpPr>
            <a:cxnSpLocks noChangeShapeType="1"/>
            <a:stCxn id="18437" idx="6"/>
            <a:endCxn id="19" idx="1"/>
          </p:cNvCxnSpPr>
          <p:nvPr/>
        </p:nvCxnSpPr>
        <p:spPr bwMode="auto">
          <a:xfrm>
            <a:off x="2351088" y="2617788"/>
            <a:ext cx="2297112" cy="346075"/>
          </a:xfrm>
          <a:prstGeom prst="straightConnector1">
            <a:avLst/>
          </a:prstGeom>
          <a:noFill/>
          <a:ln w="38100" algn="ctr">
            <a:solidFill>
              <a:srgbClr val="00FF00"/>
            </a:solidFill>
            <a:prstDash val="dashDot"/>
            <a:round/>
            <a:headEnd/>
            <a:tailEnd type="arrow" w="med" len="med"/>
          </a:ln>
        </p:spPr>
      </p:cxnSp>
      <p:cxnSp>
        <p:nvCxnSpPr>
          <p:cNvPr id="18449" name="直接箭头连接符 26"/>
          <p:cNvCxnSpPr>
            <a:cxnSpLocks noChangeShapeType="1"/>
            <a:stCxn id="18438" idx="6"/>
            <a:endCxn id="19" idx="1"/>
          </p:cNvCxnSpPr>
          <p:nvPr/>
        </p:nvCxnSpPr>
        <p:spPr bwMode="auto">
          <a:xfrm flipV="1">
            <a:off x="2886075" y="2963863"/>
            <a:ext cx="1762125" cy="211137"/>
          </a:xfrm>
          <a:prstGeom prst="straightConnector1">
            <a:avLst/>
          </a:prstGeom>
          <a:noFill/>
          <a:ln w="38100" algn="ctr">
            <a:solidFill>
              <a:srgbClr val="00FF00"/>
            </a:solidFill>
            <a:prstDash val="dashDot"/>
            <a:round/>
            <a:headEnd/>
            <a:tailEnd type="arrow" w="med" len="med"/>
          </a:ln>
        </p:spPr>
      </p:cxnSp>
      <p:cxnSp>
        <p:nvCxnSpPr>
          <p:cNvPr id="18450" name="直接箭头连接符 28"/>
          <p:cNvCxnSpPr>
            <a:cxnSpLocks noChangeShapeType="1"/>
            <a:stCxn id="18439" idx="6"/>
            <a:endCxn id="19" idx="1"/>
          </p:cNvCxnSpPr>
          <p:nvPr/>
        </p:nvCxnSpPr>
        <p:spPr bwMode="auto">
          <a:xfrm flipV="1">
            <a:off x="1771650" y="2963863"/>
            <a:ext cx="2876550" cy="735012"/>
          </a:xfrm>
          <a:prstGeom prst="straightConnector1">
            <a:avLst/>
          </a:prstGeom>
          <a:noFill/>
          <a:ln w="38100" algn="ctr">
            <a:solidFill>
              <a:srgbClr val="00FF00"/>
            </a:solidFill>
            <a:prstDash val="dashDot"/>
            <a:round/>
            <a:headEnd/>
            <a:tailEnd type="arrow" w="med" len="med"/>
          </a:ln>
        </p:spPr>
      </p:cxnSp>
      <p:cxnSp>
        <p:nvCxnSpPr>
          <p:cNvPr id="18451" name="直接箭头连接符 32"/>
          <p:cNvCxnSpPr>
            <a:cxnSpLocks noChangeShapeType="1"/>
            <a:endCxn id="19" idx="1"/>
          </p:cNvCxnSpPr>
          <p:nvPr/>
        </p:nvCxnSpPr>
        <p:spPr bwMode="auto">
          <a:xfrm flipV="1">
            <a:off x="1773238" y="2963863"/>
            <a:ext cx="2874962" cy="1604962"/>
          </a:xfrm>
          <a:prstGeom prst="straightConnector1">
            <a:avLst/>
          </a:prstGeom>
          <a:noFill/>
          <a:ln w="38100" algn="ctr">
            <a:solidFill>
              <a:srgbClr val="00FF00"/>
            </a:solidFill>
            <a:prstDash val="dashDot"/>
            <a:round/>
            <a:headEnd/>
            <a:tailEnd type="arrow" w="med" len="med"/>
          </a:ln>
        </p:spPr>
      </p:cxnSp>
      <p:cxnSp>
        <p:nvCxnSpPr>
          <p:cNvPr id="18452" name="直接箭头连接符 34"/>
          <p:cNvCxnSpPr>
            <a:cxnSpLocks noChangeShapeType="1"/>
            <a:endCxn id="18" idx="1"/>
          </p:cNvCxnSpPr>
          <p:nvPr/>
        </p:nvCxnSpPr>
        <p:spPr bwMode="auto">
          <a:xfrm>
            <a:off x="1677988" y="3808413"/>
            <a:ext cx="3398837" cy="544512"/>
          </a:xfrm>
          <a:prstGeom prst="straightConnector1">
            <a:avLst/>
          </a:prstGeom>
          <a:noFill/>
          <a:ln w="38100" algn="ctr">
            <a:solidFill>
              <a:schemeClr val="tx1"/>
            </a:solidFill>
            <a:prstDash val="dashDot"/>
            <a:round/>
            <a:headEnd/>
            <a:tailEnd type="arrow" w="med" len="med"/>
          </a:ln>
        </p:spPr>
      </p:cxnSp>
      <p:cxnSp>
        <p:nvCxnSpPr>
          <p:cNvPr id="18453" name="直接箭头连接符 37"/>
          <p:cNvCxnSpPr>
            <a:cxnSpLocks noChangeShapeType="1"/>
            <a:stCxn id="18446" idx="6"/>
            <a:endCxn id="17" idx="1"/>
          </p:cNvCxnSpPr>
          <p:nvPr/>
        </p:nvCxnSpPr>
        <p:spPr bwMode="auto">
          <a:xfrm>
            <a:off x="1771650" y="1031875"/>
            <a:ext cx="2598738" cy="976313"/>
          </a:xfrm>
          <a:prstGeom prst="straightConnector1">
            <a:avLst/>
          </a:prstGeom>
          <a:noFill/>
          <a:ln w="38100" algn="ctr">
            <a:solidFill>
              <a:schemeClr val="tx1"/>
            </a:solidFill>
            <a:prstDash val="dashDot"/>
            <a:round/>
            <a:headEnd/>
            <a:tailEnd type="arrow" w="med" len="med"/>
          </a:ln>
        </p:spPr>
      </p:cxnSp>
      <p:cxnSp>
        <p:nvCxnSpPr>
          <p:cNvPr id="18454" name="直接箭头连接符 41"/>
          <p:cNvCxnSpPr>
            <a:cxnSpLocks noChangeShapeType="1"/>
            <a:stCxn id="18442" idx="6"/>
            <a:endCxn id="19" idx="1"/>
          </p:cNvCxnSpPr>
          <p:nvPr/>
        </p:nvCxnSpPr>
        <p:spPr bwMode="auto">
          <a:xfrm flipV="1">
            <a:off x="1970088" y="2963863"/>
            <a:ext cx="2678112" cy="2432050"/>
          </a:xfrm>
          <a:prstGeom prst="straightConnector1">
            <a:avLst/>
          </a:prstGeom>
          <a:noFill/>
          <a:ln w="38100" algn="ctr">
            <a:solidFill>
              <a:srgbClr val="00FF00"/>
            </a:solidFill>
            <a:prstDash val="dashDot"/>
            <a:round/>
            <a:headEnd/>
            <a:tailEnd type="arrow" w="med" len="med"/>
          </a:ln>
        </p:spPr>
      </p:cxnSp>
      <p:cxnSp>
        <p:nvCxnSpPr>
          <p:cNvPr id="18455" name="直接箭头连接符 43"/>
          <p:cNvCxnSpPr>
            <a:cxnSpLocks noChangeShapeType="1"/>
            <a:stCxn id="18441" idx="7"/>
            <a:endCxn id="18" idx="1"/>
          </p:cNvCxnSpPr>
          <p:nvPr/>
        </p:nvCxnSpPr>
        <p:spPr bwMode="auto">
          <a:xfrm rot="5400000" flipH="1" flipV="1">
            <a:off x="3872706" y="4306094"/>
            <a:ext cx="1157288" cy="1250950"/>
          </a:xfrm>
          <a:prstGeom prst="straightConnector1">
            <a:avLst/>
          </a:prstGeom>
          <a:noFill/>
          <a:ln w="38100" algn="ctr">
            <a:solidFill>
              <a:schemeClr val="tx1"/>
            </a:solidFill>
            <a:prstDash val="dashDot"/>
            <a:round/>
            <a:headEnd/>
            <a:tailEnd type="arrow" w="med" len="med"/>
          </a:ln>
        </p:spPr>
      </p:cxnSp>
      <p:cxnSp>
        <p:nvCxnSpPr>
          <p:cNvPr id="18456" name="直接连接符 46"/>
          <p:cNvCxnSpPr>
            <a:cxnSpLocks noChangeShapeType="1"/>
          </p:cNvCxnSpPr>
          <p:nvPr/>
        </p:nvCxnSpPr>
        <p:spPr bwMode="auto">
          <a:xfrm rot="16200000" flipH="1">
            <a:off x="1183481" y="3736182"/>
            <a:ext cx="6232525" cy="11112"/>
          </a:xfrm>
          <a:prstGeom prst="line">
            <a:avLst/>
          </a:prstGeom>
          <a:noFill/>
          <a:ln w="57150" algn="ctr">
            <a:solidFill>
              <a:srgbClr val="FF6600"/>
            </a:solidFill>
            <a:prstDash val="dashDot"/>
            <a:round/>
            <a:headEnd/>
            <a:tailEnd/>
          </a:ln>
        </p:spPr>
      </p:cxnSp>
      <p:sp>
        <p:nvSpPr>
          <p:cNvPr id="18457" name="TextBox 49"/>
          <p:cNvSpPr txBox="1">
            <a:spLocks noChangeArrowheads="1"/>
          </p:cNvSpPr>
          <p:nvPr/>
        </p:nvSpPr>
        <p:spPr bwMode="auto">
          <a:xfrm>
            <a:off x="4061792" y="6384925"/>
            <a:ext cx="1901483" cy="523220"/>
          </a:xfrm>
          <a:prstGeom prst="rect">
            <a:avLst/>
          </a:prstGeom>
          <a:noFill/>
          <a:ln w="9525">
            <a:noFill/>
            <a:miter lim="800000"/>
            <a:headEnd/>
            <a:tailEnd/>
          </a:ln>
        </p:spPr>
        <p:txBody>
          <a:bodyPr wrap="none">
            <a:spAutoFit/>
          </a:bodyPr>
          <a:lstStyle/>
          <a:p>
            <a:r>
              <a:rPr lang="en-US" altLang="zh-CN" b="1" dirty="0"/>
              <a:t>Documents</a:t>
            </a:r>
            <a:endParaRPr lang="zh-CN" altLang="en-US" b="1" dirty="0"/>
          </a:p>
        </p:txBody>
      </p:sp>
      <p:sp>
        <p:nvSpPr>
          <p:cNvPr id="18458" name="TextBox 50"/>
          <p:cNvSpPr txBox="1">
            <a:spLocks noChangeArrowheads="1"/>
          </p:cNvSpPr>
          <p:nvPr/>
        </p:nvSpPr>
        <p:spPr bwMode="auto">
          <a:xfrm>
            <a:off x="2639515" y="6386513"/>
            <a:ext cx="1147174" cy="523220"/>
          </a:xfrm>
          <a:prstGeom prst="rect">
            <a:avLst/>
          </a:prstGeom>
          <a:noFill/>
          <a:ln w="9525">
            <a:noFill/>
            <a:miter lim="800000"/>
            <a:headEnd/>
            <a:tailEnd/>
          </a:ln>
        </p:spPr>
        <p:txBody>
          <a:bodyPr wrap="none">
            <a:spAutoFit/>
          </a:bodyPr>
          <a:lstStyle/>
          <a:p>
            <a:r>
              <a:rPr lang="en-US" altLang="zh-CN" b="1" dirty="0"/>
              <a:t>Terms</a:t>
            </a:r>
            <a:endParaRPr lang="zh-CN" altLang="en-US" b="1" dirty="0"/>
          </a:p>
        </p:txBody>
      </p:sp>
      <p:sp>
        <p:nvSpPr>
          <p:cNvPr id="52" name="矩形 51"/>
          <p:cNvSpPr/>
          <p:nvPr/>
        </p:nvSpPr>
        <p:spPr bwMode="auto">
          <a:xfrm>
            <a:off x="0" y="636588"/>
            <a:ext cx="4294188" cy="6053137"/>
          </a:xfrm>
          <a:prstGeom prst="rect">
            <a:avLst/>
          </a:prstGeom>
          <a:noFill/>
          <a:ln w="19050" cap="flat" cmpd="sng" algn="ctr">
            <a:solidFill>
              <a:schemeClr val="tx2">
                <a:lumMod val="60000"/>
                <a:lumOff val="40000"/>
              </a:schemeClr>
            </a:solidFill>
            <a:prstDash val="dash"/>
            <a:round/>
            <a:headEnd type="none" w="med" len="med"/>
            <a:tailEnd type="none" w="med" len="med"/>
          </a:ln>
          <a:effectLst/>
        </p:spPr>
        <p:txBody>
          <a:bodyPr/>
          <a:lstStyle/>
          <a:p>
            <a:pPr>
              <a:defRPr/>
            </a:pPr>
            <a:endParaRPr lang="zh-CN" altLang="en-US">
              <a:ea typeface="宋体" pitchFamily="2" charset="-122"/>
            </a:endParaRPr>
          </a:p>
        </p:txBody>
      </p:sp>
      <p:grpSp>
        <p:nvGrpSpPr>
          <p:cNvPr id="18460" name="组合 69"/>
          <p:cNvGrpSpPr>
            <a:grpSpLocks/>
          </p:cNvGrpSpPr>
          <p:nvPr/>
        </p:nvGrpSpPr>
        <p:grpSpPr bwMode="auto">
          <a:xfrm>
            <a:off x="693738" y="6230938"/>
            <a:ext cx="854075" cy="107950"/>
            <a:chOff x="1192191" y="6277340"/>
            <a:chExt cx="852638" cy="108000"/>
          </a:xfrm>
        </p:grpSpPr>
        <p:sp>
          <p:nvSpPr>
            <p:cNvPr id="18466" name="六边形 66"/>
            <p:cNvSpPr>
              <a:spLocks noChangeArrowheads="1"/>
            </p:cNvSpPr>
            <p:nvPr/>
          </p:nvSpPr>
          <p:spPr bwMode="auto">
            <a:xfrm>
              <a:off x="1192191"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sp>
          <p:nvSpPr>
            <p:cNvPr id="18467" name="六边形 67"/>
            <p:cNvSpPr>
              <a:spLocks noChangeArrowheads="1"/>
            </p:cNvSpPr>
            <p:nvPr/>
          </p:nvSpPr>
          <p:spPr bwMode="auto">
            <a:xfrm>
              <a:off x="1564510"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sp>
          <p:nvSpPr>
            <p:cNvPr id="18468" name="六边形 68"/>
            <p:cNvSpPr>
              <a:spLocks noChangeArrowheads="1"/>
            </p:cNvSpPr>
            <p:nvPr/>
          </p:nvSpPr>
          <p:spPr bwMode="auto">
            <a:xfrm>
              <a:off x="1936829"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grpSp>
      <p:grpSp>
        <p:nvGrpSpPr>
          <p:cNvPr id="18461" name="组合 70"/>
          <p:cNvGrpSpPr>
            <a:grpSpLocks/>
          </p:cNvGrpSpPr>
          <p:nvPr/>
        </p:nvGrpSpPr>
        <p:grpSpPr bwMode="auto">
          <a:xfrm>
            <a:off x="5754688" y="5619750"/>
            <a:ext cx="852487" cy="107950"/>
            <a:chOff x="1192191" y="6277340"/>
            <a:chExt cx="852638" cy="108000"/>
          </a:xfrm>
        </p:grpSpPr>
        <p:sp>
          <p:nvSpPr>
            <p:cNvPr id="18463" name="六边形 71"/>
            <p:cNvSpPr>
              <a:spLocks noChangeArrowheads="1"/>
            </p:cNvSpPr>
            <p:nvPr/>
          </p:nvSpPr>
          <p:spPr bwMode="auto">
            <a:xfrm>
              <a:off x="1192191"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sp>
          <p:nvSpPr>
            <p:cNvPr id="18464" name="六边形 72"/>
            <p:cNvSpPr>
              <a:spLocks noChangeArrowheads="1"/>
            </p:cNvSpPr>
            <p:nvPr/>
          </p:nvSpPr>
          <p:spPr bwMode="auto">
            <a:xfrm>
              <a:off x="1564510"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sp>
          <p:nvSpPr>
            <p:cNvPr id="18465" name="六边形 73"/>
            <p:cNvSpPr>
              <a:spLocks noChangeArrowheads="1"/>
            </p:cNvSpPr>
            <p:nvPr/>
          </p:nvSpPr>
          <p:spPr bwMode="auto">
            <a:xfrm>
              <a:off x="1936829"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grpSp>
      <p:sp>
        <p:nvSpPr>
          <p:cNvPr id="18462" name="椭圆 74"/>
          <p:cNvSpPr>
            <a:spLocks noChangeArrowheads="1"/>
          </p:cNvSpPr>
          <p:nvPr/>
        </p:nvSpPr>
        <p:spPr bwMode="auto">
          <a:xfrm>
            <a:off x="268288" y="5986463"/>
            <a:ext cx="1770062" cy="555625"/>
          </a:xfrm>
          <a:prstGeom prst="ellipse">
            <a:avLst/>
          </a:prstGeom>
          <a:noFill/>
          <a:ln w="9525" algn="ctr">
            <a:solidFill>
              <a:schemeClr val="tx1"/>
            </a:solidFill>
            <a:round/>
            <a:headEnd/>
            <a:tailEnd/>
          </a:ln>
        </p:spPr>
        <p:txBody>
          <a:bodyPr/>
          <a:lstStyle/>
          <a:p>
            <a:endParaRPr lang="zh-CN" altLang="en-US"/>
          </a:p>
        </p:txBody>
      </p:sp>
      <p:sp>
        <p:nvSpPr>
          <p:cNvPr id="2" name="TextBox 1"/>
          <p:cNvSpPr txBox="1"/>
          <p:nvPr/>
        </p:nvSpPr>
        <p:spPr>
          <a:xfrm>
            <a:off x="1560815" y="3346748"/>
            <a:ext cx="6437506" cy="923330"/>
          </a:xfrm>
          <a:prstGeom prst="rect">
            <a:avLst/>
          </a:prstGeom>
          <a:solidFill>
            <a:srgbClr val="FF0000"/>
          </a:solidFill>
        </p:spPr>
        <p:txBody>
          <a:bodyPr wrap="square" rtlCol="0">
            <a:spAutoFit/>
          </a:bodyPr>
          <a:lstStyle/>
          <a:p>
            <a:r>
              <a:rPr lang="zh-CN" altLang="en-US" sz="5400" dirty="0"/>
              <a:t>如何管理关键词典？</a:t>
            </a:r>
          </a:p>
        </p:txBody>
      </p:sp>
      <p:sp>
        <p:nvSpPr>
          <p:cNvPr id="41" name="标题 1">
            <a:extLst>
              <a:ext uri="{FF2B5EF4-FFF2-40B4-BE49-F238E27FC236}">
                <a16:creationId xmlns:a16="http://schemas.microsoft.com/office/drawing/2014/main" id="{4A5D4080-2FFD-4EFC-87B4-E5CC62C3B924}"/>
              </a:ext>
            </a:extLst>
          </p:cNvPr>
          <p:cNvSpPr>
            <a:spLocks noGrp="1"/>
          </p:cNvSpPr>
          <p:nvPr>
            <p:ph type="title"/>
          </p:nvPr>
        </p:nvSpPr>
        <p:spPr>
          <a:xfrm>
            <a:off x="0" y="0"/>
            <a:ext cx="9144000" cy="685800"/>
          </a:xfrm>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
        <p:nvSpPr>
          <p:cNvPr id="43" name="TextBox 50">
            <a:extLst>
              <a:ext uri="{FF2B5EF4-FFF2-40B4-BE49-F238E27FC236}">
                <a16:creationId xmlns:a16="http://schemas.microsoft.com/office/drawing/2014/main" id="{780D5BEE-8DEE-4B03-9EA6-FEB9C8C4866A}"/>
              </a:ext>
            </a:extLst>
          </p:cNvPr>
          <p:cNvSpPr txBox="1">
            <a:spLocks noChangeArrowheads="1"/>
          </p:cNvSpPr>
          <p:nvPr/>
        </p:nvSpPr>
        <p:spPr bwMode="auto">
          <a:xfrm>
            <a:off x="3443080" y="749487"/>
            <a:ext cx="1980029" cy="523220"/>
          </a:xfrm>
          <a:prstGeom prst="rect">
            <a:avLst/>
          </a:prstGeom>
          <a:noFill/>
          <a:ln w="9525">
            <a:noFill/>
            <a:miter lim="800000"/>
            <a:headEnd/>
            <a:tailEnd/>
          </a:ln>
        </p:spPr>
        <p:txBody>
          <a:bodyPr wrap="none">
            <a:spAutoFit/>
          </a:bodyPr>
          <a:lstStyle/>
          <a:p>
            <a:r>
              <a:rPr lang="zh-CN" altLang="en-US" dirty="0">
                <a:solidFill>
                  <a:srgbClr val="00FFFF"/>
                </a:solidFill>
              </a:rPr>
              <a:t>倒排表结构</a:t>
            </a:r>
          </a:p>
        </p:txBody>
      </p:sp>
    </p:spTree>
    <p:extLst>
      <p:ext uri="{BB962C8B-B14F-4D97-AF65-F5344CB8AC3E}">
        <p14:creationId xmlns:p14="http://schemas.microsoft.com/office/powerpoint/2010/main" val="132536492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pPr>
              <a:defRPr/>
            </a:pPr>
            <a:r>
              <a:rPr lang="zh-CN" altLang="en-US"/>
              <a:t>第 </a:t>
            </a:r>
            <a:fld id="{89A4429E-DC5D-4637-93B8-FFF6E661C4CB}" type="slidenum">
              <a:rPr lang="zh-CN" altLang="en-US" b="1">
                <a:solidFill>
                  <a:srgbClr val="66CCFF"/>
                </a:solidFill>
              </a:rPr>
              <a:pPr>
                <a:defRPr/>
              </a:pPr>
              <a:t>70</a:t>
            </a:fld>
            <a:r>
              <a:rPr lang="en-US" altLang="zh-CN" b="1"/>
              <a:t> </a:t>
            </a:r>
            <a:r>
              <a:rPr lang="zh-CN" altLang="en-US"/>
              <a:t>页</a:t>
            </a:r>
            <a:endParaRPr lang="zh-CN" altLang="en-US" sz="1800">
              <a:latin typeface="Arial" charset="0"/>
            </a:endParaRPr>
          </a:p>
        </p:txBody>
      </p:sp>
      <p:sp>
        <p:nvSpPr>
          <p:cNvPr id="53251"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endParaRPr lang="en-US" altLang="zh-CN" i="0" dirty="0">
              <a:solidFill>
                <a:srgbClr val="00FFFF"/>
              </a:solidFill>
            </a:endParaRPr>
          </a:p>
        </p:txBody>
      </p:sp>
      <p:sp>
        <p:nvSpPr>
          <p:cNvPr id="1129478" name="Text Box 6"/>
          <p:cNvSpPr txBox="1">
            <a:spLocks noChangeArrowheads="1"/>
          </p:cNvSpPr>
          <p:nvPr/>
        </p:nvSpPr>
        <p:spPr bwMode="auto">
          <a:xfrm>
            <a:off x="588039" y="4630928"/>
            <a:ext cx="8202612" cy="525721"/>
          </a:xfrm>
          <a:prstGeom prst="rect">
            <a:avLst/>
          </a:prstGeom>
          <a:noFill/>
          <a:ln w="9525">
            <a:noFill/>
            <a:miter lim="800000"/>
            <a:headEnd/>
            <a:tailEnd/>
          </a:ln>
        </p:spPr>
        <p:txBody>
          <a:bodyPr>
            <a:spAutoFit/>
          </a:bodyPr>
          <a:lstStyle/>
          <a:p>
            <a:pPr algn="l" eaLnBrk="1" hangingPunct="1">
              <a:lnSpc>
                <a:spcPct val="110000"/>
              </a:lnSpc>
              <a:spcBef>
                <a:spcPct val="0"/>
              </a:spcBef>
              <a:buClrTx/>
              <a:buFont typeface="Wingdings" pitchFamily="2" charset="2"/>
              <a:buChar char="ü"/>
            </a:pPr>
            <a:r>
              <a:rPr lang="zh-CN" altLang="en-US" sz="2800" b="1" dirty="0">
                <a:solidFill>
                  <a:srgbClr val="00FF00"/>
                </a:solidFill>
                <a:latin typeface="Arial" charset="0"/>
              </a:rPr>
              <a:t>最差情况：</a:t>
            </a:r>
            <a:r>
              <a:rPr lang="zh-CN" altLang="en-US" sz="2800" b="1" dirty="0">
                <a:latin typeface="Arial" charset="0"/>
              </a:rPr>
              <a:t>分析执行时间的上限，实时系统，</a:t>
            </a:r>
          </a:p>
        </p:txBody>
      </p:sp>
      <p:sp>
        <p:nvSpPr>
          <p:cNvPr id="1129479" name="Text Box 7"/>
          <p:cNvSpPr txBox="1">
            <a:spLocks noChangeArrowheads="1"/>
          </p:cNvSpPr>
          <p:nvPr/>
        </p:nvSpPr>
        <p:spPr bwMode="auto">
          <a:xfrm>
            <a:off x="553314" y="3423930"/>
            <a:ext cx="8202612" cy="1031875"/>
          </a:xfrm>
          <a:prstGeom prst="rect">
            <a:avLst/>
          </a:prstGeom>
          <a:noFill/>
          <a:ln w="9525">
            <a:noFill/>
            <a:miter lim="800000"/>
            <a:headEnd/>
            <a:tailEnd/>
          </a:ln>
        </p:spPr>
        <p:txBody>
          <a:bodyPr>
            <a:spAutoFit/>
          </a:bodyPr>
          <a:lstStyle/>
          <a:p>
            <a:pPr algn="l" eaLnBrk="1" hangingPunct="1">
              <a:lnSpc>
                <a:spcPct val="110000"/>
              </a:lnSpc>
              <a:spcBef>
                <a:spcPct val="0"/>
              </a:spcBef>
              <a:buClrTx/>
              <a:buFont typeface="Wingdings" pitchFamily="2" charset="2"/>
              <a:buChar char="ü"/>
            </a:pPr>
            <a:r>
              <a:rPr lang="zh-CN" altLang="en-US" sz="2800" b="1" dirty="0">
                <a:solidFill>
                  <a:srgbClr val="00FF00"/>
                </a:solidFill>
                <a:latin typeface="Arial" charset="0"/>
              </a:rPr>
              <a:t>平均情况：</a:t>
            </a:r>
            <a:r>
              <a:rPr lang="zh-CN" altLang="en-US" sz="2800" b="1" dirty="0">
                <a:latin typeface="Arial" charset="0"/>
              </a:rPr>
              <a:t>已知输入数据是如何分布的，通常假</a:t>
            </a:r>
          </a:p>
          <a:p>
            <a:pPr algn="l" eaLnBrk="1" hangingPunct="1">
              <a:lnSpc>
                <a:spcPct val="110000"/>
              </a:lnSpc>
              <a:spcBef>
                <a:spcPct val="0"/>
              </a:spcBef>
              <a:buClrTx/>
              <a:buFont typeface="Wingdings" pitchFamily="2" charset="2"/>
              <a:buNone/>
            </a:pPr>
            <a:r>
              <a:rPr lang="zh-CN" altLang="en-US" sz="2800" b="1" dirty="0">
                <a:latin typeface="Arial" charset="0"/>
              </a:rPr>
              <a:t>                     设等概率分布</a:t>
            </a:r>
            <a:endParaRPr lang="zh-CN" altLang="en-US" sz="2800" b="1" dirty="0"/>
          </a:p>
        </p:txBody>
      </p:sp>
      <p:sp>
        <p:nvSpPr>
          <p:cNvPr id="53254" name="Rectangle 8"/>
          <p:cNvSpPr>
            <a:spLocks noGrp="1" noChangeArrowheads="1"/>
          </p:cNvSpPr>
          <p:nvPr>
            <p:ph type="body" sz="half" idx="1"/>
          </p:nvPr>
        </p:nvSpPr>
        <p:spPr>
          <a:xfrm>
            <a:off x="228600" y="914400"/>
            <a:ext cx="8618538" cy="2558005"/>
          </a:xfrm>
        </p:spPr>
        <p:txBody>
          <a:bodyPr/>
          <a:lstStyle/>
          <a:p>
            <a:pPr eaLnBrk="1" hangingPunct="1">
              <a:lnSpc>
                <a:spcPct val="110000"/>
              </a:lnSpc>
            </a:pPr>
            <a:r>
              <a:rPr lang="zh-CN" altLang="en-US" sz="3200" dirty="0"/>
              <a:t>最好情况、最差情况、平均情况</a:t>
            </a:r>
          </a:p>
          <a:p>
            <a:pPr eaLnBrk="1" hangingPunct="1">
              <a:lnSpc>
                <a:spcPct val="110000"/>
              </a:lnSpc>
              <a:buFont typeface="Wingdings" pitchFamily="2" charset="2"/>
              <a:buNone/>
            </a:pPr>
            <a:r>
              <a:rPr lang="zh-CN" altLang="en-US" sz="3200" dirty="0">
                <a:solidFill>
                  <a:schemeClr val="tx1"/>
                </a:solidFill>
              </a:rPr>
              <a:t>	如果问题规模相同，时间代价与</a:t>
            </a:r>
            <a:r>
              <a:rPr lang="zh-CN" altLang="en-US" sz="3200" dirty="0">
                <a:solidFill>
                  <a:srgbClr val="00FFFF"/>
                </a:solidFill>
              </a:rPr>
              <a:t>输入数据分布</a:t>
            </a:r>
            <a:r>
              <a:rPr lang="zh-CN" altLang="en-US" sz="3200" dirty="0">
                <a:solidFill>
                  <a:schemeClr val="tx1"/>
                </a:solidFill>
              </a:rPr>
              <a:t>有关，则需要分析</a:t>
            </a:r>
            <a:r>
              <a:rPr lang="zh-CN" altLang="en-US" sz="3200" dirty="0">
                <a:solidFill>
                  <a:srgbClr val="00FF00"/>
                </a:solidFill>
              </a:rPr>
              <a:t>最好情况</a:t>
            </a:r>
            <a:r>
              <a:rPr lang="zh-CN" altLang="en-US" sz="3200" dirty="0">
                <a:solidFill>
                  <a:schemeClr val="tx1"/>
                </a:solidFill>
              </a:rPr>
              <a:t>、</a:t>
            </a:r>
            <a:r>
              <a:rPr lang="zh-CN" altLang="en-US" sz="3200" dirty="0">
                <a:solidFill>
                  <a:srgbClr val="00FF00"/>
                </a:solidFill>
              </a:rPr>
              <a:t>最坏情况</a:t>
            </a:r>
            <a:r>
              <a:rPr lang="zh-CN" altLang="en-US" sz="3200" dirty="0">
                <a:solidFill>
                  <a:schemeClr val="tx1"/>
                </a:solidFill>
              </a:rPr>
              <a:t>和</a:t>
            </a:r>
            <a:r>
              <a:rPr lang="zh-CN" altLang="en-US" sz="3200" dirty="0">
                <a:solidFill>
                  <a:srgbClr val="00FF00"/>
                </a:solidFill>
              </a:rPr>
              <a:t>平均情况</a:t>
            </a:r>
            <a:r>
              <a:rPr lang="zh-CN" altLang="en-US" sz="3200" dirty="0">
                <a:solidFill>
                  <a:schemeClr val="tx1"/>
                </a:solidFill>
              </a:rPr>
              <a:t>。</a:t>
            </a:r>
            <a:endParaRPr lang="zh-CN" altLang="en-US" sz="3200" dirty="0"/>
          </a:p>
        </p:txBody>
      </p:sp>
    </p:spTree>
    <p:extLst>
      <p:ext uri="{BB962C8B-B14F-4D97-AF65-F5344CB8AC3E}">
        <p14:creationId xmlns:p14="http://schemas.microsoft.com/office/powerpoint/2010/main" val="7355745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9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94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8" grpId="0" build="p"/>
      <p:bldP spid="112947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74F64834-CFBE-4722-8A95-57D515FB6FEA}" type="slidenum">
              <a:rPr lang="zh-CN" altLang="en-US" b="1">
                <a:solidFill>
                  <a:srgbClr val="66CCFF"/>
                </a:solidFill>
              </a:rPr>
              <a:pPr>
                <a:defRPr/>
              </a:pPr>
              <a:t>71</a:t>
            </a:fld>
            <a:r>
              <a:rPr lang="en-US" altLang="zh-CN" b="1"/>
              <a:t> </a:t>
            </a:r>
            <a:r>
              <a:rPr lang="zh-CN" altLang="en-US"/>
              <a:t>页</a:t>
            </a:r>
            <a:endParaRPr lang="zh-CN" altLang="en-US" sz="1800">
              <a:latin typeface="Arial" charset="0"/>
            </a:endParaRPr>
          </a:p>
        </p:txBody>
      </p:sp>
      <p:sp>
        <p:nvSpPr>
          <p:cNvPr id="54275"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endParaRPr lang="en-US" altLang="zh-CN" i="0" dirty="0">
              <a:solidFill>
                <a:srgbClr val="00FFFF"/>
              </a:solidFill>
            </a:endParaRPr>
          </a:p>
        </p:txBody>
      </p:sp>
      <p:sp>
        <p:nvSpPr>
          <p:cNvPr id="1119235" name="Rectangle 3"/>
          <p:cNvSpPr>
            <a:spLocks noGrp="1" noChangeArrowheads="1"/>
          </p:cNvSpPr>
          <p:nvPr>
            <p:ph type="body" sz="half" idx="1"/>
          </p:nvPr>
        </p:nvSpPr>
        <p:spPr>
          <a:xfrm>
            <a:off x="206375" y="773113"/>
            <a:ext cx="8753475" cy="5805487"/>
          </a:xfrm>
        </p:spPr>
        <p:txBody>
          <a:bodyPr/>
          <a:lstStyle/>
          <a:p>
            <a:pPr marL="363538" indent="-363538" eaLnBrk="1" hangingPunct="1">
              <a:lnSpc>
                <a:spcPct val="105000"/>
              </a:lnSpc>
              <a:spcBef>
                <a:spcPct val="0"/>
              </a:spcBef>
            </a:pPr>
            <a:r>
              <a:rPr lang="zh-CN" altLang="en-US" dirty="0"/>
              <a:t>算法空间</a:t>
            </a:r>
            <a:endParaRPr lang="en-US" altLang="zh-CN" dirty="0"/>
          </a:p>
          <a:p>
            <a:pPr marL="828675" lvl="1" eaLnBrk="1" hangingPunct="1">
              <a:lnSpc>
                <a:spcPct val="105000"/>
              </a:lnSpc>
              <a:spcBef>
                <a:spcPct val="0"/>
              </a:spcBef>
            </a:pPr>
            <a:r>
              <a:rPr lang="zh-CN" altLang="en-US" dirty="0">
                <a:solidFill>
                  <a:srgbClr val="00FFFF"/>
                </a:solidFill>
              </a:rPr>
              <a:t>固定空间</a:t>
            </a:r>
          </a:p>
          <a:p>
            <a:pPr marL="828675" lvl="1" eaLnBrk="1" hangingPunct="1">
              <a:lnSpc>
                <a:spcPct val="105000"/>
              </a:lnSpc>
              <a:spcBef>
                <a:spcPct val="0"/>
              </a:spcBef>
              <a:buFont typeface="宋体" pitchFamily="2" charset="-122"/>
              <a:buNone/>
            </a:pPr>
            <a:r>
              <a:rPr lang="zh-CN" altLang="en-US" dirty="0"/>
              <a:t>	输入数据、结果数据、程序代码所需的空间</a:t>
            </a:r>
          </a:p>
          <a:p>
            <a:pPr marL="828675" lvl="1" eaLnBrk="1" hangingPunct="1">
              <a:lnSpc>
                <a:spcPct val="105000"/>
              </a:lnSpc>
              <a:spcBef>
                <a:spcPct val="0"/>
              </a:spcBef>
            </a:pPr>
            <a:r>
              <a:rPr lang="zh-CN" altLang="en-US" dirty="0">
                <a:solidFill>
                  <a:srgbClr val="00FFFF"/>
                </a:solidFill>
              </a:rPr>
              <a:t>可变空间</a:t>
            </a:r>
            <a:r>
              <a:rPr lang="en-US" altLang="zh-CN" dirty="0">
                <a:solidFill>
                  <a:srgbClr val="00FFFF"/>
                </a:solidFill>
              </a:rPr>
              <a:t>(</a:t>
            </a:r>
            <a:r>
              <a:rPr lang="zh-CN" altLang="en-US" dirty="0">
                <a:solidFill>
                  <a:srgbClr val="00FFFF"/>
                </a:solidFill>
              </a:rPr>
              <a:t>辅助空间</a:t>
            </a:r>
            <a:r>
              <a:rPr lang="en-US" altLang="zh-CN" dirty="0">
                <a:solidFill>
                  <a:srgbClr val="00FFFF"/>
                </a:solidFill>
              </a:rPr>
              <a:t>)</a:t>
            </a:r>
            <a:endParaRPr lang="zh-CN" altLang="en-US" dirty="0">
              <a:solidFill>
                <a:srgbClr val="00FFFF"/>
              </a:solidFill>
            </a:endParaRPr>
          </a:p>
          <a:p>
            <a:pPr marL="828675" lvl="1" eaLnBrk="1" hangingPunct="1">
              <a:lnSpc>
                <a:spcPct val="105000"/>
              </a:lnSpc>
              <a:spcBef>
                <a:spcPct val="0"/>
              </a:spcBef>
              <a:buFont typeface="宋体" pitchFamily="2" charset="-122"/>
              <a:buNone/>
            </a:pPr>
            <a:r>
              <a:rPr lang="zh-CN" altLang="en-US" dirty="0">
                <a:solidFill>
                  <a:srgbClr val="FFFF00"/>
                </a:solidFill>
              </a:rPr>
              <a:t>	中间结果、函数调用所需的空间</a:t>
            </a:r>
          </a:p>
          <a:p>
            <a:pPr marL="363538" indent="-363538" eaLnBrk="1" hangingPunct="1">
              <a:lnSpc>
                <a:spcPct val="105000"/>
              </a:lnSpc>
              <a:spcBef>
                <a:spcPct val="0"/>
              </a:spcBef>
            </a:pPr>
            <a:r>
              <a:rPr lang="zh-CN" altLang="en-US" dirty="0"/>
              <a:t>算法所需的</a:t>
            </a:r>
            <a:r>
              <a:rPr lang="zh-CN" altLang="en-US" dirty="0">
                <a:solidFill>
                  <a:srgbClr val="00FFFF"/>
                </a:solidFill>
              </a:rPr>
              <a:t>辅助空间</a:t>
            </a:r>
            <a:r>
              <a:rPr lang="zh-CN" altLang="en-US" dirty="0"/>
              <a:t>度量</a:t>
            </a:r>
          </a:p>
          <a:p>
            <a:pPr marL="363538" indent="-363538" eaLnBrk="1" hangingPunct="1">
              <a:lnSpc>
                <a:spcPct val="105000"/>
              </a:lnSpc>
              <a:spcBef>
                <a:spcPct val="0"/>
              </a:spcBef>
              <a:buFont typeface="Wingdings" pitchFamily="2" charset="2"/>
              <a:buNone/>
            </a:pPr>
            <a:r>
              <a:rPr lang="zh-CN" altLang="en-US" sz="3200" dirty="0"/>
              <a:t>	假如随着问题规模 </a:t>
            </a:r>
            <a:r>
              <a:rPr lang="en-US" altLang="zh-CN" sz="3200" dirty="0"/>
              <a:t>n </a:t>
            </a:r>
            <a:r>
              <a:rPr lang="zh-CN" altLang="en-US" sz="3200" dirty="0"/>
              <a:t>的增长，算法运行所需</a:t>
            </a:r>
            <a:r>
              <a:rPr lang="zh-CN" altLang="en-US" sz="3200" dirty="0">
                <a:solidFill>
                  <a:srgbClr val="00FFFF"/>
                </a:solidFill>
              </a:rPr>
              <a:t>辅助空间</a:t>
            </a:r>
            <a:r>
              <a:rPr lang="zh-CN" altLang="en-US" sz="3200" dirty="0"/>
              <a:t> </a:t>
            </a:r>
            <a:r>
              <a:rPr lang="en-US" altLang="zh-CN" sz="3200" dirty="0">
                <a:solidFill>
                  <a:schemeClr val="tx1"/>
                </a:solidFill>
              </a:rPr>
              <a:t>S(n) </a:t>
            </a:r>
            <a:r>
              <a:rPr lang="zh-CN" altLang="en-US" sz="3200" dirty="0"/>
              <a:t>的增长率与 </a:t>
            </a:r>
            <a:r>
              <a:rPr lang="en-US" altLang="zh-CN" sz="3200" dirty="0"/>
              <a:t>g(n) </a:t>
            </a:r>
            <a:r>
              <a:rPr lang="zh-CN" altLang="en-US" sz="3200" dirty="0"/>
              <a:t>的增长率相同，则记作：</a:t>
            </a:r>
            <a:r>
              <a:rPr lang="en-US" altLang="zh-CN" sz="3200" dirty="0">
                <a:solidFill>
                  <a:srgbClr val="00FFFF"/>
                </a:solidFill>
              </a:rPr>
              <a:t>S(n)=O(g(n))</a:t>
            </a:r>
            <a:r>
              <a:rPr lang="zh-CN" altLang="en-US" sz="3200" dirty="0"/>
              <a:t>，称</a:t>
            </a:r>
            <a:r>
              <a:rPr lang="en-US" altLang="zh-CN" sz="3200" dirty="0"/>
              <a:t>O(g(n)) </a:t>
            </a:r>
            <a:r>
              <a:rPr lang="zh-CN" altLang="en-US" sz="3200" dirty="0"/>
              <a:t>为</a:t>
            </a:r>
            <a:r>
              <a:rPr lang="zh-CN" altLang="en-US" sz="3200" dirty="0">
                <a:solidFill>
                  <a:schemeClr val="hlink"/>
                </a:solidFill>
              </a:rPr>
              <a:t>算法的</a:t>
            </a:r>
            <a:r>
              <a:rPr lang="zh-CN" altLang="en-US" sz="3200" dirty="0">
                <a:solidFill>
                  <a:srgbClr val="00FFFF"/>
                </a:solidFill>
              </a:rPr>
              <a:t>空间复杂度</a:t>
            </a:r>
            <a:r>
              <a:rPr lang="zh-CN" altLang="en-US" sz="3200" dirty="0"/>
              <a:t>。 </a:t>
            </a:r>
          </a:p>
        </p:txBody>
      </p:sp>
    </p:spTree>
    <p:extLst>
      <p:ext uri="{BB962C8B-B14F-4D97-AF65-F5344CB8AC3E}">
        <p14:creationId xmlns:p14="http://schemas.microsoft.com/office/powerpoint/2010/main" val="406482502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92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9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1"/>
          </p:nvPr>
        </p:nvSpPr>
        <p:spPr/>
        <p:txBody>
          <a:bodyPr/>
          <a:lstStyle/>
          <a:p>
            <a:pPr>
              <a:defRPr/>
            </a:pPr>
            <a:r>
              <a:rPr lang="zh-CN" altLang="en-US"/>
              <a:t>第 </a:t>
            </a:r>
            <a:fld id="{97217C44-CE1A-4244-81A1-CA89D076A4D8}" type="slidenum">
              <a:rPr lang="zh-CN" altLang="en-US" b="1">
                <a:solidFill>
                  <a:srgbClr val="66CCFF"/>
                </a:solidFill>
              </a:rPr>
              <a:pPr>
                <a:defRPr/>
              </a:pPr>
              <a:t>72</a:t>
            </a:fld>
            <a:r>
              <a:rPr lang="en-US" altLang="zh-CN" b="1"/>
              <a:t> </a:t>
            </a:r>
            <a:r>
              <a:rPr lang="zh-CN" altLang="en-US"/>
              <a:t>页</a:t>
            </a:r>
            <a:endParaRPr lang="zh-CN" altLang="en-US" sz="1800">
              <a:latin typeface="Arial" charset="0"/>
            </a:endParaRPr>
          </a:p>
        </p:txBody>
      </p:sp>
      <p:sp>
        <p:nvSpPr>
          <p:cNvPr id="55299" name="Rectangle 2"/>
          <p:cNvSpPr>
            <a:spLocks noGrp="1" noChangeArrowheads="1"/>
          </p:cNvSpPr>
          <p:nvPr>
            <p:ph type="title"/>
          </p:nvPr>
        </p:nvSpPr>
        <p:spPr/>
        <p:txBody>
          <a:bodyPr/>
          <a:lstStyle/>
          <a:p>
            <a:pPr eaLnBrk="1" hangingPunct="1"/>
            <a:r>
              <a:rPr lang="en-US" altLang="zh-CN" i="0" dirty="0">
                <a:solidFill>
                  <a:srgbClr val="FFFF00"/>
                </a:solidFill>
              </a:rPr>
              <a:t>1.4 </a:t>
            </a:r>
            <a:r>
              <a:rPr lang="zh-CN" altLang="en-US" i="0" dirty="0">
                <a:solidFill>
                  <a:srgbClr val="FFFF00"/>
                </a:solidFill>
              </a:rPr>
              <a:t>算法分析与度量</a:t>
            </a:r>
            <a:endParaRPr lang="en-US" altLang="zh-CN" i="0" dirty="0">
              <a:solidFill>
                <a:srgbClr val="00FFFF"/>
              </a:solidFill>
            </a:endParaRPr>
          </a:p>
        </p:txBody>
      </p:sp>
      <p:sp>
        <p:nvSpPr>
          <p:cNvPr id="55300" name="Rectangle 3"/>
          <p:cNvSpPr>
            <a:spLocks noGrp="1" noChangeArrowheads="1"/>
          </p:cNvSpPr>
          <p:nvPr>
            <p:ph type="body" sz="half" idx="1"/>
          </p:nvPr>
        </p:nvSpPr>
        <p:spPr>
          <a:xfrm>
            <a:off x="206375" y="773113"/>
            <a:ext cx="8753475" cy="5805487"/>
          </a:xfrm>
        </p:spPr>
        <p:txBody>
          <a:bodyPr/>
          <a:lstStyle/>
          <a:p>
            <a:pPr marL="363538" indent="-363538" eaLnBrk="1" hangingPunct="1">
              <a:buFont typeface="Wingdings" pitchFamily="2" charset="2"/>
              <a:buNone/>
            </a:pPr>
            <a:r>
              <a:rPr lang="en-US" altLang="zh-CN" sz="2800" dirty="0">
                <a:solidFill>
                  <a:schemeClr val="tx1"/>
                </a:solidFill>
              </a:rPr>
              <a:t>void </a:t>
            </a:r>
            <a:r>
              <a:rPr lang="en-US" altLang="zh-CN" sz="2800" dirty="0" err="1">
                <a:solidFill>
                  <a:schemeClr val="tx1"/>
                </a:solidFill>
              </a:rPr>
              <a:t>bubble_sort</a:t>
            </a:r>
            <a:r>
              <a:rPr lang="en-US" altLang="zh-CN" sz="2800" dirty="0">
                <a:solidFill>
                  <a:schemeClr val="tx1"/>
                </a:solidFill>
              </a:rPr>
              <a:t> (</a:t>
            </a:r>
            <a:r>
              <a:rPr lang="en-US" altLang="zh-CN" sz="2800" dirty="0" err="1">
                <a:solidFill>
                  <a:schemeClr val="tx1"/>
                </a:solidFill>
              </a:rPr>
              <a:t>int</a:t>
            </a:r>
            <a:r>
              <a:rPr lang="en-US" altLang="zh-CN" sz="2800" dirty="0">
                <a:solidFill>
                  <a:schemeClr val="tx1"/>
                </a:solidFill>
              </a:rPr>
              <a:t> a[ ], </a:t>
            </a:r>
            <a:r>
              <a:rPr lang="en-US" altLang="zh-CN" sz="2800" dirty="0" err="1">
                <a:solidFill>
                  <a:schemeClr val="tx1"/>
                </a:solidFill>
              </a:rPr>
              <a:t>int</a:t>
            </a:r>
            <a:r>
              <a:rPr lang="en-US" altLang="zh-CN" sz="2800" dirty="0">
                <a:solidFill>
                  <a:schemeClr val="tx1"/>
                </a:solidFill>
              </a:rPr>
              <a:t> n )</a:t>
            </a:r>
          </a:p>
          <a:p>
            <a:pPr marL="363538" indent="-363538" eaLnBrk="1" hangingPunct="1">
              <a:buFont typeface="Wingdings" pitchFamily="2" charset="2"/>
              <a:buNone/>
            </a:pPr>
            <a:r>
              <a:rPr lang="en-US" altLang="zh-CN" sz="2800" dirty="0">
                <a:solidFill>
                  <a:schemeClr val="tx1"/>
                </a:solidFill>
              </a:rPr>
              <a:t> {  </a:t>
            </a:r>
            <a:r>
              <a:rPr lang="en-US" altLang="zh-CN" sz="2800" dirty="0">
                <a:solidFill>
                  <a:srgbClr val="00FF00"/>
                </a:solidFill>
              </a:rPr>
              <a:t>//</a:t>
            </a:r>
            <a:r>
              <a:rPr lang="zh-CN" altLang="en-US" sz="2800" dirty="0">
                <a:solidFill>
                  <a:srgbClr val="00FF00"/>
                </a:solidFill>
              </a:rPr>
              <a:t>起泡排序</a:t>
            </a:r>
          </a:p>
          <a:p>
            <a:pPr marL="363538" indent="-363538" eaLnBrk="1" hangingPunct="1">
              <a:buFont typeface="Wingdings" pitchFamily="2" charset="2"/>
              <a:buNone/>
            </a:pPr>
            <a:r>
              <a:rPr lang="zh-CN" altLang="en-US" sz="2800" dirty="0">
                <a:solidFill>
                  <a:schemeClr val="tx1"/>
                </a:solidFill>
              </a:rPr>
              <a:t>     </a:t>
            </a:r>
            <a:r>
              <a:rPr lang="en-US" altLang="zh-CN" sz="2800" dirty="0">
                <a:solidFill>
                  <a:schemeClr val="tx1"/>
                </a:solidFill>
              </a:rPr>
              <a:t>for (</a:t>
            </a:r>
            <a:r>
              <a:rPr lang="en-US" altLang="zh-CN" sz="2800" dirty="0" err="1">
                <a:solidFill>
                  <a:schemeClr val="tx1"/>
                </a:solidFill>
              </a:rPr>
              <a:t>i</a:t>
            </a:r>
            <a:r>
              <a:rPr lang="en-US" altLang="zh-CN" sz="2800" dirty="0">
                <a:solidFill>
                  <a:schemeClr val="tx1"/>
                </a:solidFill>
              </a:rPr>
              <a:t> = n-1,change=TRUE; </a:t>
            </a:r>
            <a:r>
              <a:rPr lang="en-US" altLang="zh-CN" sz="2800" dirty="0" err="1">
                <a:solidFill>
                  <a:schemeClr val="tx1"/>
                </a:solidFill>
              </a:rPr>
              <a:t>i</a:t>
            </a:r>
            <a:r>
              <a:rPr lang="en-US" altLang="zh-CN" sz="2800" dirty="0">
                <a:solidFill>
                  <a:schemeClr val="tx1"/>
                </a:solidFill>
              </a:rPr>
              <a:t> &gt;0&amp;&amp;change; - -</a:t>
            </a:r>
            <a:r>
              <a:rPr lang="en-US" altLang="zh-CN" sz="2800" dirty="0" err="1">
                <a:solidFill>
                  <a:schemeClr val="tx1"/>
                </a:solidFill>
              </a:rPr>
              <a:t>i</a:t>
            </a:r>
            <a:r>
              <a:rPr lang="en-US" altLang="zh-CN" sz="2800" dirty="0">
                <a:solidFill>
                  <a:schemeClr val="tx1"/>
                </a:solidFill>
              </a:rPr>
              <a:t> )</a:t>
            </a:r>
          </a:p>
          <a:p>
            <a:pPr marL="363538" indent="-363538" eaLnBrk="1" hangingPunct="1">
              <a:buFont typeface="Wingdings" pitchFamily="2" charset="2"/>
              <a:buNone/>
            </a:pPr>
            <a:r>
              <a:rPr lang="en-US" altLang="zh-CN" sz="2800" dirty="0">
                <a:solidFill>
                  <a:schemeClr val="tx1"/>
                </a:solidFill>
              </a:rPr>
              <a:t>     {   change= FALSE;</a:t>
            </a:r>
            <a:br>
              <a:rPr lang="en-US" altLang="zh-CN" sz="2800" dirty="0">
                <a:solidFill>
                  <a:schemeClr val="tx1"/>
                </a:solidFill>
              </a:rPr>
            </a:br>
            <a:r>
              <a:rPr lang="en-US" altLang="zh-CN" sz="2800" dirty="0">
                <a:solidFill>
                  <a:schemeClr val="tx1"/>
                </a:solidFill>
              </a:rPr>
              <a:t>      for (j = 0; j&lt;= </a:t>
            </a:r>
            <a:r>
              <a:rPr lang="en-US" altLang="zh-CN" sz="2800" dirty="0" err="1">
                <a:solidFill>
                  <a:schemeClr val="tx1"/>
                </a:solidFill>
              </a:rPr>
              <a:t>i</a:t>
            </a:r>
            <a:r>
              <a:rPr lang="en-US" altLang="zh-CN" sz="2800" dirty="0">
                <a:solidFill>
                  <a:schemeClr val="tx1"/>
                </a:solidFill>
              </a:rPr>
              <a:t>; ++j )</a:t>
            </a:r>
            <a:br>
              <a:rPr lang="en-US" altLang="zh-CN" sz="2800" dirty="0">
                <a:solidFill>
                  <a:schemeClr val="tx1"/>
                </a:solidFill>
              </a:rPr>
            </a:br>
            <a:r>
              <a:rPr lang="en-US" altLang="zh-CN" sz="2800" dirty="0">
                <a:solidFill>
                  <a:schemeClr val="tx1"/>
                </a:solidFill>
              </a:rPr>
              <a:t>          if (a [j] &gt;a[ j+1])</a:t>
            </a:r>
          </a:p>
          <a:p>
            <a:pPr marL="363538" indent="-363538" eaLnBrk="1" hangingPunct="1">
              <a:buFont typeface="Wingdings" pitchFamily="2" charset="2"/>
              <a:buNone/>
            </a:pPr>
            <a:r>
              <a:rPr lang="en-US" altLang="zh-CN" sz="2800" dirty="0">
                <a:solidFill>
                  <a:schemeClr val="tx1"/>
                </a:solidFill>
              </a:rPr>
              <a:t>              {  </a:t>
            </a:r>
            <a:r>
              <a:rPr lang="en-US" altLang="zh-CN" sz="2800" dirty="0">
                <a:solidFill>
                  <a:srgbClr val="00FFFF"/>
                </a:solidFill>
              </a:rPr>
              <a:t>temp</a:t>
            </a:r>
            <a:r>
              <a:rPr lang="en-US" altLang="zh-CN" sz="2800" dirty="0">
                <a:solidFill>
                  <a:schemeClr val="tx1"/>
                </a:solidFill>
              </a:rPr>
              <a:t>=a [j]; a[j]= a[ j+ 1]; a[j+1]=temp;</a:t>
            </a:r>
          </a:p>
          <a:p>
            <a:pPr marL="363538" indent="-363538" eaLnBrk="1" hangingPunct="1">
              <a:buFont typeface="Wingdings" pitchFamily="2" charset="2"/>
              <a:buNone/>
            </a:pPr>
            <a:r>
              <a:rPr lang="en-US" altLang="zh-CN" sz="2800" dirty="0">
                <a:solidFill>
                  <a:schemeClr val="tx1"/>
                </a:solidFill>
              </a:rPr>
              <a:t>                 change=TRUE; </a:t>
            </a:r>
          </a:p>
          <a:p>
            <a:pPr marL="363538" indent="-363538" eaLnBrk="1" hangingPunct="1">
              <a:buFont typeface="Wingdings" pitchFamily="2" charset="2"/>
              <a:buNone/>
            </a:pPr>
            <a:r>
              <a:rPr lang="en-US" altLang="zh-CN" sz="2800" dirty="0">
                <a:solidFill>
                  <a:schemeClr val="tx1"/>
                </a:solidFill>
              </a:rPr>
              <a:t>              } </a:t>
            </a:r>
          </a:p>
          <a:p>
            <a:pPr marL="363538" indent="-363538" eaLnBrk="1" hangingPunct="1">
              <a:buFont typeface="Wingdings" pitchFamily="2" charset="2"/>
              <a:buNone/>
            </a:pPr>
            <a:r>
              <a:rPr lang="en-US" altLang="zh-CN" sz="2800" dirty="0">
                <a:solidFill>
                  <a:schemeClr val="tx1"/>
                </a:solidFill>
              </a:rPr>
              <a:t>     }</a:t>
            </a:r>
          </a:p>
          <a:p>
            <a:pPr marL="363538" indent="-363538" eaLnBrk="1" hangingPunct="1">
              <a:buFont typeface="Wingdings" pitchFamily="2" charset="2"/>
              <a:buNone/>
            </a:pPr>
            <a:r>
              <a:rPr lang="en-US" altLang="zh-CN" sz="2800" dirty="0">
                <a:solidFill>
                  <a:schemeClr val="tx1"/>
                </a:solidFill>
              </a:rPr>
              <a:t>}</a:t>
            </a:r>
            <a:endParaRPr lang="zh-CN" altLang="en-US" sz="2800" dirty="0"/>
          </a:p>
        </p:txBody>
      </p:sp>
      <p:sp>
        <p:nvSpPr>
          <p:cNvPr id="1123332" name="Oval 4"/>
          <p:cNvSpPr>
            <a:spLocks noChangeArrowheads="1"/>
          </p:cNvSpPr>
          <p:nvPr/>
        </p:nvSpPr>
        <p:spPr bwMode="auto">
          <a:xfrm>
            <a:off x="2592388" y="5724525"/>
            <a:ext cx="3600450" cy="838200"/>
          </a:xfrm>
          <a:prstGeom prst="ellipse">
            <a:avLst/>
          </a:prstGeom>
          <a:gradFill rotWithShape="0">
            <a:gsLst>
              <a:gs pos="0">
                <a:srgbClr val="CCECFF"/>
              </a:gs>
              <a:gs pos="100000">
                <a:srgbClr val="B1CDDD"/>
              </a:gs>
            </a:gsLst>
            <a:lin ang="5400000" scaled="1"/>
          </a:gradFill>
          <a:ln w="9525">
            <a:noFill/>
            <a:round/>
            <a:headEnd/>
            <a:tailEnd/>
          </a:ln>
        </p:spPr>
        <p:txBody>
          <a:bodyPr wrap="none" anchor="ctr"/>
          <a:lstStyle/>
          <a:p>
            <a:pPr>
              <a:spcBef>
                <a:spcPct val="0"/>
              </a:spcBef>
              <a:buClrTx/>
              <a:buFontTx/>
              <a:buNone/>
            </a:pPr>
            <a:r>
              <a:rPr lang="zh-CN" altLang="en-US" sz="2000" b="1">
                <a:solidFill>
                  <a:schemeClr val="bg2"/>
                </a:solidFill>
              </a:rPr>
              <a:t> </a:t>
            </a:r>
            <a:r>
              <a:rPr lang="en-US" altLang="zh-CN" sz="3200" b="1">
                <a:solidFill>
                  <a:schemeClr val="bg2"/>
                </a:solidFill>
              </a:rPr>
              <a:t>S(n) = O(1)</a:t>
            </a:r>
          </a:p>
        </p:txBody>
      </p:sp>
    </p:spTree>
    <p:extLst>
      <p:ext uri="{BB962C8B-B14F-4D97-AF65-F5344CB8AC3E}">
        <p14:creationId xmlns:p14="http://schemas.microsoft.com/office/powerpoint/2010/main" val="2563274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3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33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00"/>
                </a:solidFill>
              </a:rPr>
              <a:t>1.4 </a:t>
            </a:r>
            <a:r>
              <a:rPr lang="zh-CN" altLang="en-US" i="0" dirty="0">
                <a:solidFill>
                  <a:srgbClr val="FFFF00"/>
                </a:solidFill>
              </a:rPr>
              <a:t>算法分析与度量</a:t>
            </a:r>
            <a:endParaRPr lang="zh-CN" altLang="en-US" dirty="0"/>
          </a:p>
        </p:txBody>
      </p:sp>
      <p:sp>
        <p:nvSpPr>
          <p:cNvPr id="3" name="文本占位符 2"/>
          <p:cNvSpPr>
            <a:spLocks noGrp="1"/>
          </p:cNvSpPr>
          <p:nvPr>
            <p:ph type="body" sz="half" idx="1"/>
          </p:nvPr>
        </p:nvSpPr>
        <p:spPr>
          <a:xfrm>
            <a:off x="228600" y="1840375"/>
            <a:ext cx="4248150" cy="4861367"/>
          </a:xfrm>
          <a:ln w="6350">
            <a:solidFill>
              <a:schemeClr val="tx1"/>
            </a:solidFill>
            <a:prstDash val="lgDashDotDot"/>
          </a:ln>
        </p:spPr>
        <p:txBody>
          <a:bodyPr/>
          <a:lstStyle/>
          <a:p>
            <a:pPr marL="0" indent="0">
              <a:buNone/>
            </a:pPr>
            <a:r>
              <a:rPr lang="zh-CN" altLang="en-US" sz="3200" dirty="0">
                <a:solidFill>
                  <a:schemeClr val="tx1"/>
                </a:solidFill>
              </a:rPr>
              <a:t>方法一：</a:t>
            </a:r>
            <a:endParaRPr lang="en-US" altLang="zh-CN" sz="3200" dirty="0">
              <a:solidFill>
                <a:schemeClr val="tx1"/>
              </a:solidFill>
            </a:endParaRPr>
          </a:p>
          <a:p>
            <a:pPr marL="0" indent="0">
              <a:buNone/>
            </a:pPr>
            <a:r>
              <a:rPr lang="en-US" altLang="zh-CN" sz="2800" dirty="0" err="1"/>
              <a:t>int</a:t>
            </a:r>
            <a:r>
              <a:rPr lang="en-US" altLang="zh-CN" sz="2800" dirty="0"/>
              <a:t> f(unsigned </a:t>
            </a:r>
            <a:r>
              <a:rPr lang="en-US" altLang="zh-CN" sz="2800" dirty="0" err="1"/>
              <a:t>int</a:t>
            </a:r>
            <a:r>
              <a:rPr lang="en-US" altLang="zh-CN" sz="2800" dirty="0"/>
              <a:t> n){</a:t>
            </a:r>
          </a:p>
          <a:p>
            <a:pPr marL="0" indent="0">
              <a:buNone/>
            </a:pPr>
            <a:r>
              <a:rPr lang="en-US" altLang="zh-CN" sz="2800" dirty="0">
                <a:solidFill>
                  <a:schemeClr val="tx1"/>
                </a:solidFill>
              </a:rPr>
              <a:t>     </a:t>
            </a:r>
            <a:r>
              <a:rPr lang="en-US" altLang="zh-CN" sz="2800" dirty="0" err="1">
                <a:solidFill>
                  <a:srgbClr val="00FFFF"/>
                </a:solidFill>
              </a:rPr>
              <a:t>int</a:t>
            </a:r>
            <a:r>
              <a:rPr lang="en-US" altLang="zh-CN" sz="2800" dirty="0">
                <a:solidFill>
                  <a:srgbClr val="00FFFF"/>
                </a:solidFill>
              </a:rPr>
              <a:t> result = 1;</a:t>
            </a:r>
          </a:p>
          <a:p>
            <a:pPr marL="0" indent="0">
              <a:buNone/>
            </a:pPr>
            <a:r>
              <a:rPr lang="en-US" altLang="zh-CN" sz="2800" dirty="0">
                <a:solidFill>
                  <a:srgbClr val="00FFFF"/>
                </a:solidFill>
              </a:rPr>
              <a:t>	 </a:t>
            </a:r>
          </a:p>
          <a:p>
            <a:pPr marL="0" indent="0">
              <a:buNone/>
            </a:pPr>
            <a:r>
              <a:rPr lang="en-US" altLang="zh-CN" sz="2800" dirty="0">
                <a:solidFill>
                  <a:srgbClr val="00FFFF"/>
                </a:solidFill>
              </a:rPr>
              <a:t>     for (</a:t>
            </a:r>
            <a:r>
              <a:rPr lang="en-US" altLang="zh-CN" sz="2800" dirty="0" err="1">
                <a:solidFill>
                  <a:srgbClr val="00FFFF"/>
                </a:solidFill>
              </a:rPr>
              <a:t>int</a:t>
            </a:r>
            <a:r>
              <a:rPr lang="en-US" altLang="zh-CN" sz="2800" dirty="0">
                <a:solidFill>
                  <a:srgbClr val="00FFFF"/>
                </a:solidFill>
              </a:rPr>
              <a:t> </a:t>
            </a:r>
            <a:r>
              <a:rPr lang="en-US" altLang="zh-CN" sz="2800" dirty="0" err="1">
                <a:solidFill>
                  <a:srgbClr val="00FFFF"/>
                </a:solidFill>
              </a:rPr>
              <a:t>i</a:t>
            </a:r>
            <a:r>
              <a:rPr lang="en-US" altLang="zh-CN" sz="2800" dirty="0">
                <a:solidFill>
                  <a:srgbClr val="00FFFF"/>
                </a:solidFill>
              </a:rPr>
              <a:t>=2;i&lt;=</a:t>
            </a:r>
            <a:r>
              <a:rPr lang="en-US" altLang="zh-CN" sz="2800" dirty="0" err="1">
                <a:solidFill>
                  <a:srgbClr val="00FFFF"/>
                </a:solidFill>
              </a:rPr>
              <a:t>n;i</a:t>
            </a:r>
            <a:r>
              <a:rPr lang="en-US" altLang="zh-CN" sz="2800" dirty="0">
                <a:solidFill>
                  <a:srgbClr val="00FFFF"/>
                </a:solidFill>
              </a:rPr>
              <a:t>++) {</a:t>
            </a:r>
          </a:p>
          <a:p>
            <a:pPr marL="0" indent="0">
              <a:buNone/>
            </a:pPr>
            <a:r>
              <a:rPr lang="en-US" altLang="zh-CN" sz="2800" dirty="0">
                <a:solidFill>
                  <a:srgbClr val="00FFFF"/>
                </a:solidFill>
              </a:rPr>
              <a:t>	result *= </a:t>
            </a:r>
            <a:r>
              <a:rPr lang="en-US" altLang="zh-CN" sz="2800" dirty="0" err="1">
                <a:solidFill>
                  <a:srgbClr val="00FFFF"/>
                </a:solidFill>
              </a:rPr>
              <a:t>i</a:t>
            </a:r>
            <a:r>
              <a:rPr lang="en-US" altLang="zh-CN" sz="2800" dirty="0">
                <a:solidFill>
                  <a:srgbClr val="00FFFF"/>
                </a:solidFill>
              </a:rPr>
              <a:t>;</a:t>
            </a:r>
          </a:p>
          <a:p>
            <a:pPr marL="0" indent="0">
              <a:buNone/>
            </a:pPr>
            <a:r>
              <a:rPr lang="en-US" altLang="zh-CN" sz="2800" dirty="0">
                <a:solidFill>
                  <a:srgbClr val="00FFFF"/>
                </a:solidFill>
              </a:rPr>
              <a:t>     }</a:t>
            </a:r>
          </a:p>
          <a:p>
            <a:pPr marL="0" indent="0">
              <a:buNone/>
            </a:pPr>
            <a:r>
              <a:rPr lang="en-US" altLang="zh-CN" sz="2800" dirty="0">
                <a:solidFill>
                  <a:srgbClr val="00FFFF"/>
                </a:solidFill>
              </a:rPr>
              <a:t>     return result;</a:t>
            </a:r>
          </a:p>
          <a:p>
            <a:pPr marL="0" indent="0">
              <a:buNone/>
            </a:pPr>
            <a:r>
              <a:rPr lang="en-US" altLang="zh-CN" sz="2800" dirty="0"/>
              <a:t>}</a:t>
            </a:r>
            <a:endParaRPr lang="zh-CN" altLang="en-US" sz="2800" dirty="0"/>
          </a:p>
        </p:txBody>
      </p:sp>
      <p:sp>
        <p:nvSpPr>
          <p:cNvPr id="4" name="内容占位符 3"/>
          <p:cNvSpPr>
            <a:spLocks noGrp="1"/>
          </p:cNvSpPr>
          <p:nvPr>
            <p:ph sz="half" idx="2"/>
          </p:nvPr>
        </p:nvSpPr>
        <p:spPr>
          <a:xfrm>
            <a:off x="4779625" y="1840375"/>
            <a:ext cx="4248150" cy="4803493"/>
          </a:xfrm>
          <a:ln>
            <a:solidFill>
              <a:schemeClr val="tx1"/>
            </a:solidFill>
            <a:prstDash val="lgDashDotDot"/>
          </a:ln>
        </p:spPr>
        <p:txBody>
          <a:bodyPr/>
          <a:lstStyle/>
          <a:p>
            <a:pPr marL="0" indent="0">
              <a:buNone/>
            </a:pPr>
            <a:r>
              <a:rPr lang="zh-CN" altLang="en-US" sz="3200" dirty="0">
                <a:solidFill>
                  <a:schemeClr val="tx1"/>
                </a:solidFill>
              </a:rPr>
              <a:t>方法二：</a:t>
            </a:r>
            <a:endParaRPr lang="en-US" altLang="zh-CN" sz="3200" dirty="0">
              <a:solidFill>
                <a:schemeClr val="tx1"/>
              </a:solidFill>
            </a:endParaRPr>
          </a:p>
          <a:p>
            <a:pPr marL="0" indent="0">
              <a:buNone/>
            </a:pPr>
            <a:r>
              <a:rPr lang="en-US" altLang="zh-CN" sz="2800" dirty="0" err="1"/>
              <a:t>int</a:t>
            </a:r>
            <a:r>
              <a:rPr lang="en-US" altLang="zh-CN" sz="2800" dirty="0"/>
              <a:t> f(unsigned </a:t>
            </a:r>
            <a:r>
              <a:rPr lang="en-US" altLang="zh-CN" sz="2800" dirty="0" err="1"/>
              <a:t>int</a:t>
            </a:r>
            <a:r>
              <a:rPr lang="en-US" altLang="zh-CN" sz="2800" dirty="0"/>
              <a:t> n){</a:t>
            </a:r>
          </a:p>
          <a:p>
            <a:pPr marL="0" indent="0">
              <a:buNone/>
            </a:pPr>
            <a:r>
              <a:rPr lang="en-US" altLang="zh-CN" sz="2800" dirty="0">
                <a:solidFill>
                  <a:schemeClr val="tx1"/>
                </a:solidFill>
              </a:rPr>
              <a:t>     </a:t>
            </a:r>
            <a:r>
              <a:rPr lang="en-US" altLang="zh-CN" sz="2800" dirty="0">
                <a:solidFill>
                  <a:srgbClr val="00FFFF"/>
                </a:solidFill>
              </a:rPr>
              <a:t>if (n==0 || n==1) 	return 1;</a:t>
            </a:r>
          </a:p>
          <a:p>
            <a:pPr marL="0" indent="0">
              <a:buNone/>
            </a:pPr>
            <a:r>
              <a:rPr lang="en-US" altLang="zh-CN" sz="2800" dirty="0">
                <a:solidFill>
                  <a:srgbClr val="00FFFF"/>
                </a:solidFill>
              </a:rPr>
              <a:t>     return n*f(n-1);</a:t>
            </a:r>
          </a:p>
          <a:p>
            <a:pPr marL="0" indent="0">
              <a:buNone/>
            </a:pPr>
            <a:r>
              <a:rPr lang="en-US" altLang="zh-CN" sz="2800" dirty="0"/>
              <a:t>}</a:t>
            </a:r>
            <a:endParaRPr lang="zh-CN" altLang="en-US" sz="2800" dirty="0"/>
          </a:p>
          <a:p>
            <a:endParaRPr lang="zh-CN" altLang="en-US" sz="2800" dirty="0"/>
          </a:p>
        </p:txBody>
      </p:sp>
      <p:sp>
        <p:nvSpPr>
          <p:cNvPr id="5" name="灯片编号占位符 4"/>
          <p:cNvSpPr>
            <a:spLocks noGrp="1"/>
          </p:cNvSpPr>
          <p:nvPr>
            <p:ph type="sldNum" sz="quarter" idx="11"/>
          </p:nvPr>
        </p:nvSpPr>
        <p:spPr/>
        <p:txBody>
          <a:bodyPr/>
          <a:lstStyle/>
          <a:p>
            <a:pPr>
              <a:defRPr/>
            </a:pPr>
            <a:r>
              <a:rPr lang="zh-CN" altLang="en-US"/>
              <a:t>第 </a:t>
            </a:r>
            <a:fld id="{6212B704-B296-4B80-A101-DA6FF9E4D2BD}" type="slidenum">
              <a:rPr lang="zh-CN" altLang="en-US" b="1" smtClean="0">
                <a:solidFill>
                  <a:srgbClr val="66CCFF"/>
                </a:solidFill>
              </a:rPr>
              <a:pPr>
                <a:defRPr/>
              </a:pPr>
              <a:t>73</a:t>
            </a:fld>
            <a:r>
              <a:rPr lang="en-US" altLang="zh-CN" b="1"/>
              <a:t> </a:t>
            </a:r>
            <a:r>
              <a:rPr lang="zh-CN" altLang="en-US"/>
              <a:t>页</a:t>
            </a:r>
            <a:endParaRPr lang="zh-CN" altLang="en-US" sz="1800">
              <a:latin typeface="+mn-lt"/>
            </a:endParaRPr>
          </a:p>
        </p:txBody>
      </p:sp>
      <p:sp>
        <p:nvSpPr>
          <p:cNvPr id="6" name="文本占位符 2"/>
          <p:cNvSpPr txBox="1">
            <a:spLocks/>
          </p:cNvSpPr>
          <p:nvPr/>
        </p:nvSpPr>
        <p:spPr bwMode="auto">
          <a:xfrm>
            <a:off x="381000" y="870025"/>
            <a:ext cx="8288438" cy="130601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pPr marL="0" indent="0">
              <a:buFont typeface="Wingdings" pitchFamily="2" charset="2"/>
              <a:buNone/>
            </a:pPr>
            <a:r>
              <a:rPr lang="zh-CN" altLang="en-US" sz="4400" dirty="0"/>
              <a:t>问题：</a:t>
            </a:r>
            <a:r>
              <a:rPr lang="zh-CN" altLang="en-US" sz="4400" dirty="0">
                <a:solidFill>
                  <a:srgbClr val="00FF00"/>
                </a:solidFill>
              </a:rPr>
              <a:t>求 整数 </a:t>
            </a:r>
            <a:r>
              <a:rPr lang="en-US" altLang="zh-CN" sz="4400" dirty="0">
                <a:solidFill>
                  <a:srgbClr val="00FF00"/>
                </a:solidFill>
              </a:rPr>
              <a:t>n </a:t>
            </a:r>
            <a:r>
              <a:rPr lang="zh-CN" altLang="en-US" sz="4400" dirty="0">
                <a:solidFill>
                  <a:srgbClr val="00FF00"/>
                </a:solidFill>
              </a:rPr>
              <a:t>的阶乘</a:t>
            </a:r>
          </a:p>
        </p:txBody>
      </p:sp>
    </p:spTree>
    <p:extLst>
      <p:ext uri="{BB962C8B-B14F-4D97-AF65-F5344CB8AC3E}">
        <p14:creationId xmlns:p14="http://schemas.microsoft.com/office/powerpoint/2010/main" val="3056623457"/>
      </p:ext>
    </p:extLst>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431800" y="528638"/>
            <a:ext cx="8229600" cy="955675"/>
          </a:xfrm>
        </p:spPr>
        <p:txBody>
          <a:bodyPr/>
          <a:lstStyle/>
          <a:p>
            <a:pPr eaLnBrk="1" hangingPunct="1"/>
            <a:r>
              <a:rPr lang="zh-CN" altLang="en-US" sz="3600">
                <a:ea typeface="仿宋_GB2312" pitchFamily="49" charset="-122"/>
              </a:rPr>
              <a:t>算法分析例题</a:t>
            </a:r>
          </a:p>
        </p:txBody>
      </p:sp>
      <p:sp>
        <p:nvSpPr>
          <p:cNvPr id="56324" name="Rectangle 3"/>
          <p:cNvSpPr>
            <a:spLocks noGrp="1" noChangeArrowheads="1"/>
          </p:cNvSpPr>
          <p:nvPr>
            <p:ph type="body" idx="1"/>
          </p:nvPr>
        </p:nvSpPr>
        <p:spPr>
          <a:xfrm>
            <a:off x="574675" y="1484313"/>
            <a:ext cx="8174038" cy="5002212"/>
          </a:xfrm>
        </p:spPr>
        <p:txBody>
          <a:bodyPr/>
          <a:lstStyle/>
          <a:p>
            <a:pPr marL="533400" indent="-533400" eaLnBrk="1" hangingPunct="1">
              <a:buFont typeface="Wingdings" pitchFamily="2" charset="2"/>
              <a:buNone/>
            </a:pPr>
            <a:r>
              <a:rPr lang="zh-CN" altLang="en-US" dirty="0">
                <a:solidFill>
                  <a:schemeClr val="tx1"/>
                </a:solidFill>
                <a:latin typeface="Times New Roman" pitchFamily="18" charset="0"/>
              </a:rPr>
              <a:t>例题</a:t>
            </a:r>
            <a:r>
              <a:rPr lang="en-US" altLang="zh-CN" dirty="0">
                <a:solidFill>
                  <a:schemeClr val="tx1"/>
                </a:solidFill>
                <a:latin typeface="Times New Roman" pitchFamily="18" charset="0"/>
              </a:rPr>
              <a:t>1. </a:t>
            </a:r>
            <a:r>
              <a:rPr lang="zh-CN" altLang="en-US" dirty="0">
                <a:solidFill>
                  <a:schemeClr val="tx1"/>
                </a:solidFill>
                <a:latin typeface="Times New Roman" pitchFamily="18" charset="0"/>
              </a:rPr>
              <a:t>算法的时间复杂度与（    ）有关。</a:t>
            </a:r>
          </a:p>
          <a:p>
            <a:pPr marL="533400" indent="-533400" eaLnBrk="1" hangingPunct="1">
              <a:buFont typeface="Wingdings" pitchFamily="2" charset="2"/>
              <a:buNone/>
            </a:pPr>
            <a:r>
              <a:rPr lang="en-US" altLang="zh-CN" dirty="0">
                <a:solidFill>
                  <a:schemeClr val="tx1"/>
                </a:solidFill>
                <a:latin typeface="Times New Roman" pitchFamily="18" charset="0"/>
              </a:rPr>
              <a:t>	A. </a:t>
            </a:r>
            <a:r>
              <a:rPr lang="zh-CN" altLang="en-US" dirty="0">
                <a:solidFill>
                  <a:schemeClr val="tx1"/>
                </a:solidFill>
                <a:latin typeface="Times New Roman" pitchFamily="18" charset="0"/>
              </a:rPr>
              <a:t>问题规模		  </a:t>
            </a:r>
            <a:endParaRPr lang="en-US" altLang="zh-CN" dirty="0">
              <a:solidFill>
                <a:schemeClr val="tx1"/>
              </a:solidFill>
              <a:latin typeface="Times New Roman" pitchFamily="18" charset="0"/>
            </a:endParaRPr>
          </a:p>
          <a:p>
            <a:pPr marL="533400" indent="-533400" eaLnBrk="1" hangingPunct="1">
              <a:buFont typeface="Wingdings" pitchFamily="2" charset="2"/>
              <a:buNone/>
            </a:pPr>
            <a:r>
              <a:rPr lang="en-US" altLang="zh-CN" dirty="0">
                <a:solidFill>
                  <a:schemeClr val="tx1"/>
                </a:solidFill>
                <a:latin typeface="Times New Roman" pitchFamily="18" charset="0"/>
              </a:rPr>
              <a:t>     B. </a:t>
            </a:r>
            <a:r>
              <a:rPr lang="zh-CN" altLang="en-US" dirty="0">
                <a:solidFill>
                  <a:schemeClr val="tx1"/>
                </a:solidFill>
                <a:latin typeface="Times New Roman" pitchFamily="18" charset="0"/>
              </a:rPr>
              <a:t>计算机硬件的运行速度</a:t>
            </a:r>
          </a:p>
          <a:p>
            <a:pPr marL="533400" indent="-533400" eaLnBrk="1" hangingPunct="1">
              <a:buFont typeface="Wingdings" pitchFamily="2" charset="2"/>
              <a:buNone/>
            </a:pPr>
            <a:r>
              <a:rPr lang="en-US" altLang="zh-CN" dirty="0">
                <a:solidFill>
                  <a:schemeClr val="tx1"/>
                </a:solidFill>
                <a:latin typeface="Times New Roman" pitchFamily="18" charset="0"/>
              </a:rPr>
              <a:t>	C. </a:t>
            </a:r>
            <a:r>
              <a:rPr lang="zh-CN" altLang="en-US" dirty="0">
                <a:solidFill>
                  <a:schemeClr val="tx1"/>
                </a:solidFill>
                <a:latin typeface="Times New Roman" pitchFamily="18" charset="0"/>
              </a:rPr>
              <a:t>源程序的长度	  </a:t>
            </a:r>
            <a:endParaRPr lang="en-US" altLang="zh-CN" dirty="0">
              <a:solidFill>
                <a:schemeClr val="tx1"/>
              </a:solidFill>
              <a:latin typeface="Times New Roman" pitchFamily="18" charset="0"/>
            </a:endParaRPr>
          </a:p>
          <a:p>
            <a:pPr marL="533400" indent="-533400" eaLnBrk="1" hangingPunct="1">
              <a:buFont typeface="Wingdings" pitchFamily="2" charset="2"/>
              <a:buNone/>
            </a:pPr>
            <a:r>
              <a:rPr lang="en-US" altLang="zh-CN" dirty="0">
                <a:solidFill>
                  <a:schemeClr val="tx1"/>
                </a:solidFill>
                <a:latin typeface="Times New Roman" pitchFamily="18" charset="0"/>
              </a:rPr>
              <a:t>     D. </a:t>
            </a:r>
            <a:r>
              <a:rPr lang="zh-CN" altLang="en-US" dirty="0">
                <a:solidFill>
                  <a:schemeClr val="tx1"/>
                </a:solidFill>
                <a:latin typeface="Times New Roman" pitchFamily="18" charset="0"/>
              </a:rPr>
              <a:t>编译后执行程序的</a:t>
            </a:r>
            <a:r>
              <a:rPr lang="zh-CN" altLang="en-US" dirty="0">
                <a:solidFill>
                  <a:schemeClr val="tx1"/>
                </a:solidFill>
              </a:rPr>
              <a:t>质量</a:t>
            </a:r>
          </a:p>
          <a:p>
            <a:pPr marL="533400" indent="-533400" eaLnBrk="1" hangingPunct="1">
              <a:buFont typeface="Wingdings" pitchFamily="2" charset="2"/>
              <a:buNone/>
            </a:pPr>
            <a:endParaRPr lang="zh-CN" altLang="en-US" sz="900" dirty="0">
              <a:solidFill>
                <a:schemeClr val="tx1"/>
              </a:solidFill>
            </a:endParaRPr>
          </a:p>
          <a:p>
            <a:pPr marL="533400" indent="-533400" eaLnBrk="1" hangingPunct="1">
              <a:lnSpc>
                <a:spcPct val="110000"/>
              </a:lnSpc>
              <a:buFont typeface="Wingdings" pitchFamily="2" charset="2"/>
              <a:buNone/>
            </a:pPr>
            <a:r>
              <a:rPr lang="zh-CN" altLang="en-US" dirty="0"/>
              <a:t>解答：</a:t>
            </a:r>
            <a:r>
              <a:rPr lang="en-US" altLang="zh-CN" dirty="0">
                <a:latin typeface="Times New Roman" pitchFamily="18" charset="0"/>
                <a:ea typeface="楷体_GB2312" pitchFamily="49" charset="-122"/>
              </a:rPr>
              <a:t>A</a:t>
            </a:r>
            <a:r>
              <a:rPr lang="zh-CN" altLang="en-US" dirty="0"/>
              <a:t>。</a:t>
            </a:r>
          </a:p>
        </p:txBody>
      </p:sp>
    </p:spTree>
    <p:extLst>
      <p:ext uri="{BB962C8B-B14F-4D97-AF65-F5344CB8AC3E}">
        <p14:creationId xmlns:p14="http://schemas.microsoft.com/office/powerpoint/2010/main" val="308724610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body" idx="1"/>
          </p:nvPr>
        </p:nvSpPr>
        <p:spPr>
          <a:xfrm>
            <a:off x="541338" y="815975"/>
            <a:ext cx="8174037" cy="5565775"/>
          </a:xfrm>
        </p:spPr>
        <p:txBody>
          <a:bodyPr/>
          <a:lstStyle/>
          <a:p>
            <a:pPr marL="533400" indent="-533400" eaLnBrk="1" hangingPunct="1">
              <a:buFont typeface="Wingdings" pitchFamily="2" charset="2"/>
              <a:buNone/>
            </a:pPr>
            <a:r>
              <a:rPr lang="zh-CN" altLang="en-US" dirty="0">
                <a:solidFill>
                  <a:schemeClr val="tx1"/>
                </a:solidFill>
                <a:latin typeface="Times New Roman" pitchFamily="18" charset="0"/>
              </a:rPr>
              <a:t>例题</a:t>
            </a:r>
            <a:r>
              <a:rPr lang="en-US" altLang="zh-CN" dirty="0">
                <a:solidFill>
                  <a:schemeClr val="tx1"/>
                </a:solidFill>
                <a:latin typeface="Times New Roman" pitchFamily="18" charset="0"/>
              </a:rPr>
              <a:t>2. </a:t>
            </a:r>
            <a:r>
              <a:rPr lang="zh-CN" altLang="en-US" dirty="0">
                <a:solidFill>
                  <a:schemeClr val="tx1"/>
                </a:solidFill>
                <a:latin typeface="Times New Roman" pitchFamily="18" charset="0"/>
              </a:rPr>
              <a:t>某算法的时间复杂度是</a:t>
            </a:r>
            <a:r>
              <a:rPr lang="en-US" altLang="zh-CN" dirty="0">
                <a:solidFill>
                  <a:schemeClr val="tx1"/>
                </a:solidFill>
                <a:latin typeface="Times New Roman" pitchFamily="18" charset="0"/>
              </a:rPr>
              <a:t>O(n</a:t>
            </a:r>
            <a:r>
              <a:rPr lang="en-US" altLang="zh-CN" baseline="30000" dirty="0">
                <a:solidFill>
                  <a:schemeClr val="tx1"/>
                </a:solidFill>
                <a:latin typeface="Times New Roman" pitchFamily="18" charset="0"/>
              </a:rPr>
              <a:t>2</a:t>
            </a:r>
            <a:r>
              <a:rPr lang="en-US" altLang="zh-CN" dirty="0">
                <a:solidFill>
                  <a:schemeClr val="tx1"/>
                </a:solidFill>
                <a:latin typeface="Times New Roman" pitchFamily="18" charset="0"/>
              </a:rPr>
              <a:t>)</a:t>
            </a:r>
            <a:r>
              <a:rPr lang="zh-CN" altLang="en-US" dirty="0">
                <a:solidFill>
                  <a:schemeClr val="tx1"/>
                </a:solidFill>
                <a:latin typeface="Times New Roman" pitchFamily="18" charset="0"/>
              </a:rPr>
              <a:t>，表明该算法（    ）。</a:t>
            </a:r>
          </a:p>
          <a:p>
            <a:pPr marL="533400" indent="-533400" eaLnBrk="1" hangingPunct="1">
              <a:buFont typeface="Wingdings" pitchFamily="2" charset="2"/>
              <a:buNone/>
            </a:pPr>
            <a:r>
              <a:rPr lang="en-US" altLang="zh-CN" dirty="0">
                <a:solidFill>
                  <a:schemeClr val="tx1"/>
                </a:solidFill>
                <a:latin typeface="Times New Roman" pitchFamily="18" charset="0"/>
              </a:rPr>
              <a:t>	A. </a:t>
            </a:r>
            <a:r>
              <a:rPr lang="zh-CN" altLang="en-US" dirty="0">
                <a:solidFill>
                  <a:schemeClr val="tx1"/>
                </a:solidFill>
                <a:latin typeface="Times New Roman" pitchFamily="18" charset="0"/>
              </a:rPr>
              <a:t>问题规模是</a:t>
            </a:r>
            <a:r>
              <a:rPr lang="en-US" altLang="zh-CN" dirty="0">
                <a:solidFill>
                  <a:schemeClr val="tx1"/>
                </a:solidFill>
                <a:latin typeface="Times New Roman" pitchFamily="18" charset="0"/>
              </a:rPr>
              <a:t>n</a:t>
            </a:r>
            <a:r>
              <a:rPr lang="en-US" altLang="zh-CN" baseline="30000" dirty="0">
                <a:solidFill>
                  <a:schemeClr val="tx1"/>
                </a:solidFill>
                <a:latin typeface="Times New Roman" pitchFamily="18" charset="0"/>
              </a:rPr>
              <a:t>2</a:t>
            </a:r>
            <a:r>
              <a:rPr lang="en-US" altLang="zh-CN" dirty="0">
                <a:solidFill>
                  <a:schemeClr val="tx1"/>
                </a:solidFill>
                <a:latin typeface="Times New Roman" pitchFamily="18" charset="0"/>
              </a:rPr>
              <a:t>	   </a:t>
            </a:r>
          </a:p>
          <a:p>
            <a:pPr marL="533400" indent="-533400" eaLnBrk="1" hangingPunct="1">
              <a:buFont typeface="Wingdings" pitchFamily="2" charset="2"/>
              <a:buNone/>
            </a:pPr>
            <a:r>
              <a:rPr lang="en-US" altLang="zh-CN" dirty="0">
                <a:solidFill>
                  <a:schemeClr val="tx1"/>
                </a:solidFill>
                <a:latin typeface="Times New Roman" pitchFamily="18" charset="0"/>
              </a:rPr>
              <a:t>     B. </a:t>
            </a:r>
            <a:r>
              <a:rPr lang="zh-CN" altLang="en-US" dirty="0">
                <a:solidFill>
                  <a:schemeClr val="tx1"/>
                </a:solidFill>
                <a:latin typeface="Times New Roman" pitchFamily="18" charset="0"/>
              </a:rPr>
              <a:t>问题规模与</a:t>
            </a:r>
            <a:r>
              <a:rPr lang="en-US" altLang="zh-CN" dirty="0">
                <a:solidFill>
                  <a:schemeClr val="tx1"/>
                </a:solidFill>
                <a:latin typeface="Times New Roman" pitchFamily="18" charset="0"/>
              </a:rPr>
              <a:t>n</a:t>
            </a:r>
            <a:r>
              <a:rPr lang="en-US" altLang="zh-CN" baseline="30000" dirty="0">
                <a:solidFill>
                  <a:schemeClr val="tx1"/>
                </a:solidFill>
                <a:latin typeface="Times New Roman" pitchFamily="18" charset="0"/>
              </a:rPr>
              <a:t>2</a:t>
            </a:r>
            <a:r>
              <a:rPr lang="zh-CN" altLang="en-US" dirty="0">
                <a:solidFill>
                  <a:schemeClr val="tx1"/>
                </a:solidFill>
                <a:latin typeface="Times New Roman" pitchFamily="18" charset="0"/>
              </a:rPr>
              <a:t>成正比</a:t>
            </a:r>
          </a:p>
          <a:p>
            <a:pPr marL="533400" indent="-533400" eaLnBrk="1" hangingPunct="1">
              <a:buFont typeface="Wingdings" pitchFamily="2" charset="2"/>
              <a:buNone/>
            </a:pPr>
            <a:r>
              <a:rPr lang="en-US" altLang="zh-CN" dirty="0">
                <a:solidFill>
                  <a:schemeClr val="tx1"/>
                </a:solidFill>
                <a:latin typeface="Times New Roman" pitchFamily="18" charset="0"/>
              </a:rPr>
              <a:t>	C. </a:t>
            </a:r>
            <a:r>
              <a:rPr lang="zh-CN" altLang="en-US" dirty="0">
                <a:solidFill>
                  <a:schemeClr val="tx1"/>
                </a:solidFill>
                <a:latin typeface="Times New Roman" pitchFamily="18" charset="0"/>
              </a:rPr>
              <a:t>执行时间等于</a:t>
            </a:r>
            <a:r>
              <a:rPr lang="en-US" altLang="zh-CN" dirty="0">
                <a:solidFill>
                  <a:schemeClr val="tx1"/>
                </a:solidFill>
                <a:latin typeface="Times New Roman" pitchFamily="18" charset="0"/>
              </a:rPr>
              <a:t>n</a:t>
            </a:r>
            <a:r>
              <a:rPr lang="en-US" altLang="zh-CN" baseline="30000" dirty="0">
                <a:solidFill>
                  <a:schemeClr val="tx1"/>
                </a:solidFill>
                <a:latin typeface="Times New Roman" pitchFamily="18" charset="0"/>
              </a:rPr>
              <a:t>2</a:t>
            </a:r>
            <a:r>
              <a:rPr lang="en-US" altLang="zh-CN" dirty="0">
                <a:solidFill>
                  <a:schemeClr val="tx1"/>
                </a:solidFill>
                <a:latin typeface="Times New Roman" pitchFamily="18" charset="0"/>
              </a:rPr>
              <a:t>	   </a:t>
            </a:r>
          </a:p>
          <a:p>
            <a:pPr marL="533400" indent="-533400" eaLnBrk="1" hangingPunct="1">
              <a:buFont typeface="Wingdings" pitchFamily="2" charset="2"/>
              <a:buNone/>
            </a:pPr>
            <a:r>
              <a:rPr lang="en-US" altLang="zh-CN" dirty="0">
                <a:solidFill>
                  <a:schemeClr val="tx1"/>
                </a:solidFill>
                <a:latin typeface="Times New Roman" pitchFamily="18" charset="0"/>
              </a:rPr>
              <a:t>     D. </a:t>
            </a:r>
            <a:r>
              <a:rPr lang="zh-CN" altLang="en-US" dirty="0">
                <a:solidFill>
                  <a:schemeClr val="tx1"/>
                </a:solidFill>
                <a:latin typeface="Times New Roman" pitchFamily="18" charset="0"/>
              </a:rPr>
              <a:t>执行时间与</a:t>
            </a:r>
            <a:r>
              <a:rPr lang="en-US" altLang="zh-CN" dirty="0">
                <a:solidFill>
                  <a:schemeClr val="tx1"/>
                </a:solidFill>
                <a:latin typeface="Times New Roman" pitchFamily="18" charset="0"/>
              </a:rPr>
              <a:t>n</a:t>
            </a:r>
            <a:r>
              <a:rPr lang="en-US" altLang="zh-CN" baseline="30000" dirty="0">
                <a:solidFill>
                  <a:schemeClr val="tx1"/>
                </a:solidFill>
                <a:latin typeface="Times New Roman" pitchFamily="18" charset="0"/>
              </a:rPr>
              <a:t>2</a:t>
            </a:r>
            <a:r>
              <a:rPr lang="zh-CN" altLang="en-US" dirty="0">
                <a:solidFill>
                  <a:schemeClr val="tx1"/>
                </a:solidFill>
                <a:latin typeface="Times New Roman" pitchFamily="18" charset="0"/>
              </a:rPr>
              <a:t>成正比</a:t>
            </a:r>
          </a:p>
          <a:p>
            <a:pPr marL="533400" indent="-533400" eaLnBrk="1" hangingPunct="1">
              <a:buFont typeface="Wingdings" pitchFamily="2" charset="2"/>
              <a:buNone/>
            </a:pPr>
            <a:endParaRPr lang="zh-CN" altLang="en-US" sz="900" dirty="0">
              <a:solidFill>
                <a:schemeClr val="tx1"/>
              </a:solidFill>
              <a:latin typeface="Times New Roman" pitchFamily="18" charset="0"/>
            </a:endParaRPr>
          </a:p>
          <a:p>
            <a:pPr marL="533400" indent="-533400" eaLnBrk="1" hangingPunct="1">
              <a:lnSpc>
                <a:spcPct val="110000"/>
              </a:lnSpc>
              <a:spcBef>
                <a:spcPct val="20000"/>
              </a:spcBef>
              <a:buFont typeface="Wingdings" pitchFamily="2" charset="2"/>
              <a:buNone/>
            </a:pPr>
            <a:r>
              <a:rPr lang="zh-CN" altLang="en-US" dirty="0"/>
              <a:t>解答：</a:t>
            </a:r>
            <a:r>
              <a:rPr lang="en-US" altLang="zh-CN" dirty="0">
                <a:latin typeface="Times New Roman" pitchFamily="18" charset="0"/>
              </a:rPr>
              <a:t>D</a:t>
            </a:r>
            <a:endParaRPr lang="zh-CN" altLang="en-US" dirty="0">
              <a:latin typeface="Times New Roman" pitchFamily="18" charset="0"/>
            </a:endParaRPr>
          </a:p>
        </p:txBody>
      </p:sp>
    </p:spTree>
    <p:extLst>
      <p:ext uri="{BB962C8B-B14F-4D97-AF65-F5344CB8AC3E}">
        <p14:creationId xmlns:p14="http://schemas.microsoft.com/office/powerpoint/2010/main" val="357926429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body" sz="half" idx="1"/>
          </p:nvPr>
        </p:nvSpPr>
        <p:spPr>
          <a:xfrm>
            <a:off x="571500" y="733425"/>
            <a:ext cx="8032750" cy="5648325"/>
          </a:xfrm>
        </p:spPr>
        <p:txBody>
          <a:bodyPr/>
          <a:lstStyle/>
          <a:p>
            <a:pPr marL="533400" indent="-533400" eaLnBrk="1" hangingPunct="1">
              <a:lnSpc>
                <a:spcPct val="100000"/>
              </a:lnSpc>
              <a:spcBef>
                <a:spcPct val="10000"/>
              </a:spcBef>
              <a:buFont typeface="Wingdings" pitchFamily="2" charset="2"/>
              <a:buNone/>
            </a:pPr>
            <a:r>
              <a:rPr lang="zh-CN" altLang="en-US" sz="2800" dirty="0">
                <a:solidFill>
                  <a:schemeClr val="tx1"/>
                </a:solidFill>
                <a:latin typeface="Times New Roman" pitchFamily="18" charset="0"/>
              </a:rPr>
              <a:t>例题</a:t>
            </a:r>
            <a:r>
              <a:rPr lang="en-US" altLang="zh-CN" sz="2800" dirty="0">
                <a:solidFill>
                  <a:schemeClr val="tx1"/>
                </a:solidFill>
                <a:latin typeface="Times New Roman" pitchFamily="18" charset="0"/>
              </a:rPr>
              <a:t>3. </a:t>
            </a:r>
            <a:r>
              <a:rPr lang="zh-CN" altLang="en-US" sz="2800" dirty="0">
                <a:solidFill>
                  <a:schemeClr val="tx1"/>
                </a:solidFill>
                <a:latin typeface="Times New Roman" pitchFamily="18" charset="0"/>
              </a:rPr>
              <a:t>有实现同一功能的两个算法</a:t>
            </a:r>
            <a:r>
              <a:rPr lang="en-US" altLang="zh-CN" sz="2800" dirty="0">
                <a:solidFill>
                  <a:schemeClr val="tx1"/>
                </a:solidFill>
                <a:latin typeface="Times New Roman" pitchFamily="18" charset="0"/>
              </a:rPr>
              <a:t>A</a:t>
            </a:r>
            <a:r>
              <a:rPr lang="en-US" altLang="zh-CN" sz="2800" baseline="-25000" dirty="0">
                <a:solidFill>
                  <a:schemeClr val="tx1"/>
                </a:solidFill>
                <a:latin typeface="Times New Roman" pitchFamily="18" charset="0"/>
              </a:rPr>
              <a:t>1</a:t>
            </a:r>
            <a:r>
              <a:rPr lang="zh-CN" altLang="en-US" sz="2800" dirty="0">
                <a:solidFill>
                  <a:schemeClr val="tx1"/>
                </a:solidFill>
                <a:latin typeface="Times New Roman" pitchFamily="18" charset="0"/>
              </a:rPr>
              <a:t>和 </a:t>
            </a:r>
            <a:r>
              <a:rPr lang="en-US" altLang="zh-CN" sz="2800" dirty="0">
                <a:solidFill>
                  <a:schemeClr val="tx1"/>
                </a:solidFill>
                <a:latin typeface="Times New Roman" pitchFamily="18" charset="0"/>
              </a:rPr>
              <a:t>A</a:t>
            </a:r>
            <a:r>
              <a:rPr lang="en-US" altLang="zh-CN" sz="2800" baseline="-25000" dirty="0">
                <a:solidFill>
                  <a:schemeClr val="tx1"/>
                </a:solidFill>
                <a:latin typeface="Times New Roman" pitchFamily="18" charset="0"/>
              </a:rPr>
              <a:t>2</a:t>
            </a:r>
            <a:r>
              <a:rPr lang="zh-CN" altLang="en-US" sz="2800" dirty="0">
                <a:solidFill>
                  <a:schemeClr val="tx1"/>
                </a:solidFill>
                <a:latin typeface="Times New Roman" pitchFamily="18" charset="0"/>
              </a:rPr>
              <a:t>，其中</a:t>
            </a:r>
            <a:r>
              <a:rPr lang="en-US" altLang="zh-CN" sz="2800" dirty="0">
                <a:solidFill>
                  <a:schemeClr val="tx1"/>
                </a:solidFill>
                <a:latin typeface="Times New Roman" pitchFamily="18" charset="0"/>
              </a:rPr>
              <a:t>A</a:t>
            </a:r>
            <a:r>
              <a:rPr lang="en-US" altLang="zh-CN" sz="2800" baseline="-25000" dirty="0">
                <a:solidFill>
                  <a:schemeClr val="tx1"/>
                </a:solidFill>
                <a:latin typeface="Times New Roman" pitchFamily="18" charset="0"/>
              </a:rPr>
              <a:t>1 </a:t>
            </a:r>
            <a:r>
              <a:rPr lang="zh-CN" altLang="en-US" sz="2800" dirty="0">
                <a:solidFill>
                  <a:schemeClr val="tx1"/>
                </a:solidFill>
                <a:latin typeface="Times New Roman" pitchFamily="18" charset="0"/>
              </a:rPr>
              <a:t>的渐进时间复杂度是</a:t>
            </a:r>
            <a:r>
              <a:rPr lang="en-US" altLang="zh-CN" sz="2800" dirty="0">
                <a:solidFill>
                  <a:schemeClr val="tx1"/>
                </a:solidFill>
                <a:latin typeface="Times New Roman" pitchFamily="18" charset="0"/>
              </a:rPr>
              <a:t>T</a:t>
            </a:r>
            <a:r>
              <a:rPr lang="en-US" altLang="zh-CN" sz="2800" baseline="-25000" dirty="0">
                <a:solidFill>
                  <a:schemeClr val="tx1"/>
                </a:solidFill>
                <a:latin typeface="Times New Roman" pitchFamily="18" charset="0"/>
              </a:rPr>
              <a:t>1</a:t>
            </a:r>
            <a:r>
              <a:rPr lang="en-US" altLang="zh-CN" sz="2800" dirty="0">
                <a:solidFill>
                  <a:schemeClr val="tx1"/>
                </a:solidFill>
                <a:latin typeface="Times New Roman" pitchFamily="18" charset="0"/>
              </a:rPr>
              <a:t>(n) = </a:t>
            </a:r>
            <a:r>
              <a:rPr lang="en-US" altLang="zh-CN" sz="2800" i="1" dirty="0">
                <a:solidFill>
                  <a:schemeClr val="tx1"/>
                </a:solidFill>
                <a:latin typeface="Times New Roman" pitchFamily="18" charset="0"/>
              </a:rPr>
              <a:t>O</a:t>
            </a:r>
            <a:r>
              <a:rPr lang="en-US" altLang="zh-CN" sz="2800" dirty="0">
                <a:solidFill>
                  <a:schemeClr val="tx1"/>
                </a:solidFill>
                <a:latin typeface="Times New Roman" pitchFamily="18" charset="0"/>
              </a:rPr>
              <a:t>(2</a:t>
            </a:r>
            <a:r>
              <a:rPr lang="en-US" altLang="zh-CN" sz="2800" baseline="30000" dirty="0">
                <a:solidFill>
                  <a:schemeClr val="tx1"/>
                </a:solidFill>
                <a:latin typeface="Times New Roman" pitchFamily="18" charset="0"/>
              </a:rPr>
              <a:t>n</a:t>
            </a:r>
            <a:r>
              <a:rPr lang="en-US" altLang="zh-CN" sz="2800" dirty="0">
                <a:solidFill>
                  <a:schemeClr val="tx1"/>
                </a:solidFill>
                <a:latin typeface="Times New Roman" pitchFamily="18" charset="0"/>
              </a:rPr>
              <a:t>)</a:t>
            </a:r>
            <a:r>
              <a:rPr lang="zh-CN" altLang="en-US" sz="2800" dirty="0">
                <a:solidFill>
                  <a:schemeClr val="tx1"/>
                </a:solidFill>
                <a:latin typeface="Times New Roman" pitchFamily="18" charset="0"/>
              </a:rPr>
              <a:t>，</a:t>
            </a:r>
            <a:r>
              <a:rPr lang="en-US" altLang="zh-CN" sz="2800" dirty="0">
                <a:solidFill>
                  <a:schemeClr val="tx1"/>
                </a:solidFill>
                <a:latin typeface="Times New Roman" pitchFamily="18" charset="0"/>
              </a:rPr>
              <a:t>A</a:t>
            </a:r>
            <a:r>
              <a:rPr lang="en-US" altLang="zh-CN" sz="2800" baseline="-25000" dirty="0">
                <a:solidFill>
                  <a:schemeClr val="tx1"/>
                </a:solidFill>
                <a:latin typeface="Times New Roman" pitchFamily="18" charset="0"/>
              </a:rPr>
              <a:t>2 </a:t>
            </a:r>
            <a:r>
              <a:rPr lang="zh-CN" altLang="en-US" sz="2800" dirty="0">
                <a:solidFill>
                  <a:schemeClr val="tx1"/>
                </a:solidFill>
                <a:latin typeface="Times New Roman" pitchFamily="18" charset="0"/>
              </a:rPr>
              <a:t>的渐进时间复杂度是</a:t>
            </a:r>
            <a:r>
              <a:rPr lang="en-US" altLang="zh-CN" sz="2800" dirty="0">
                <a:solidFill>
                  <a:schemeClr val="tx1"/>
                </a:solidFill>
                <a:latin typeface="Times New Roman" pitchFamily="18" charset="0"/>
              </a:rPr>
              <a:t>T</a:t>
            </a:r>
            <a:r>
              <a:rPr lang="en-US" altLang="zh-CN" sz="2800" baseline="-25000" dirty="0">
                <a:solidFill>
                  <a:schemeClr val="tx1"/>
                </a:solidFill>
                <a:latin typeface="Times New Roman" pitchFamily="18" charset="0"/>
              </a:rPr>
              <a:t>2</a:t>
            </a:r>
            <a:r>
              <a:rPr lang="en-US" altLang="zh-CN" sz="2800" dirty="0">
                <a:solidFill>
                  <a:schemeClr val="tx1"/>
                </a:solidFill>
                <a:latin typeface="Times New Roman" pitchFamily="18" charset="0"/>
              </a:rPr>
              <a:t>(n) = </a:t>
            </a:r>
            <a:r>
              <a:rPr lang="en-US" altLang="zh-CN" sz="2800" i="1" dirty="0">
                <a:solidFill>
                  <a:schemeClr val="tx1"/>
                </a:solidFill>
                <a:latin typeface="Times New Roman" pitchFamily="18" charset="0"/>
              </a:rPr>
              <a:t>O</a:t>
            </a:r>
            <a:r>
              <a:rPr lang="en-US" altLang="zh-CN" sz="2800" dirty="0">
                <a:solidFill>
                  <a:schemeClr val="tx1"/>
                </a:solidFill>
                <a:latin typeface="Times New Roman" pitchFamily="18" charset="0"/>
              </a:rPr>
              <a:t>(n</a:t>
            </a:r>
            <a:r>
              <a:rPr lang="en-US" altLang="zh-CN" sz="2800" baseline="30000" dirty="0">
                <a:solidFill>
                  <a:schemeClr val="tx1"/>
                </a:solidFill>
                <a:latin typeface="Times New Roman" pitchFamily="18" charset="0"/>
              </a:rPr>
              <a:t>2</a:t>
            </a:r>
            <a:r>
              <a:rPr lang="en-US" altLang="zh-CN" sz="2800" dirty="0">
                <a:solidFill>
                  <a:schemeClr val="tx1"/>
                </a:solidFill>
                <a:latin typeface="Times New Roman" pitchFamily="18" charset="0"/>
              </a:rPr>
              <a:t>)</a:t>
            </a:r>
            <a:r>
              <a:rPr lang="zh-CN" altLang="en-US" sz="2800" dirty="0">
                <a:solidFill>
                  <a:schemeClr val="tx1"/>
                </a:solidFill>
                <a:latin typeface="Times New Roman" pitchFamily="18" charset="0"/>
              </a:rPr>
              <a:t>。仅就时间复杂度而言，具体分析这两个算法哪个好。</a:t>
            </a:r>
          </a:p>
          <a:p>
            <a:pPr marL="533400" indent="-533400" eaLnBrk="1" hangingPunct="1">
              <a:lnSpc>
                <a:spcPct val="100000"/>
              </a:lnSpc>
              <a:spcBef>
                <a:spcPct val="10000"/>
              </a:spcBef>
              <a:buFont typeface="Wingdings" pitchFamily="2" charset="2"/>
              <a:buNone/>
            </a:pPr>
            <a:r>
              <a:rPr lang="en-US" altLang="zh-CN" sz="2800" dirty="0">
                <a:latin typeface="Times New Roman" pitchFamily="18" charset="0"/>
              </a:rPr>
              <a:t>	</a:t>
            </a:r>
            <a:endParaRPr lang="zh-CN" altLang="en-US" sz="2800" dirty="0">
              <a:solidFill>
                <a:srgbClr val="CC0000"/>
              </a:solidFill>
              <a:latin typeface="Times New Roman" pitchFamily="18" charset="0"/>
            </a:endParaRPr>
          </a:p>
          <a:p>
            <a:pPr marL="533400" indent="-533400" eaLnBrk="1" hangingPunct="1">
              <a:lnSpc>
                <a:spcPct val="100000"/>
              </a:lnSpc>
              <a:spcBef>
                <a:spcPct val="10000"/>
              </a:spcBef>
              <a:buFont typeface="Wingdings" pitchFamily="2" charset="2"/>
              <a:buNone/>
            </a:pPr>
            <a:r>
              <a:rPr lang="zh-CN" altLang="en-US" sz="2800" dirty="0">
                <a:latin typeface="Times New Roman" pitchFamily="18" charset="0"/>
              </a:rPr>
              <a:t>解答：比较算法好坏需比较两个函数</a:t>
            </a:r>
            <a:r>
              <a:rPr lang="en-US" altLang="zh-CN" sz="2800" dirty="0">
                <a:latin typeface="Times New Roman" pitchFamily="18" charset="0"/>
              </a:rPr>
              <a:t>2</a:t>
            </a:r>
            <a:r>
              <a:rPr lang="en-US" altLang="zh-CN" sz="2800" baseline="30000" dirty="0">
                <a:latin typeface="Times New Roman" pitchFamily="18" charset="0"/>
              </a:rPr>
              <a:t>n</a:t>
            </a:r>
            <a:r>
              <a:rPr lang="zh-CN" altLang="en-US" sz="2800" dirty="0">
                <a:latin typeface="Times New Roman" pitchFamily="18" charset="0"/>
              </a:rPr>
              <a:t>和</a:t>
            </a:r>
            <a:r>
              <a:rPr lang="en-US" altLang="zh-CN" sz="2800" dirty="0">
                <a:latin typeface="Times New Roman" pitchFamily="18" charset="0"/>
              </a:rPr>
              <a:t>n</a:t>
            </a:r>
            <a:r>
              <a:rPr lang="en-US" altLang="zh-CN" sz="2800" baseline="30000" dirty="0">
                <a:latin typeface="Times New Roman" pitchFamily="18" charset="0"/>
              </a:rPr>
              <a:t>2</a:t>
            </a:r>
            <a:r>
              <a:rPr lang="zh-CN" altLang="en-US" sz="2800" dirty="0">
                <a:latin typeface="Times New Roman" pitchFamily="18" charset="0"/>
              </a:rPr>
              <a:t>。</a:t>
            </a:r>
          </a:p>
          <a:p>
            <a:pPr marL="533400" indent="-533400" eaLnBrk="1" hangingPunct="1">
              <a:lnSpc>
                <a:spcPct val="100000"/>
              </a:lnSpc>
              <a:spcBef>
                <a:spcPct val="10000"/>
              </a:spcBef>
              <a:buFont typeface="Wingdings" pitchFamily="2" charset="2"/>
              <a:buNone/>
            </a:pPr>
            <a:r>
              <a:rPr lang="zh-CN" altLang="en-US" sz="2800" dirty="0">
                <a:latin typeface="Times New Roman" pitchFamily="18" charset="0"/>
              </a:rPr>
              <a:t>	当</a:t>
            </a:r>
            <a:r>
              <a:rPr lang="en-US" altLang="zh-CN" sz="2800" dirty="0">
                <a:latin typeface="Times New Roman" pitchFamily="18" charset="0"/>
              </a:rPr>
              <a:t>n = 1</a:t>
            </a:r>
            <a:r>
              <a:rPr lang="zh-CN" altLang="en-US" sz="2800" dirty="0">
                <a:latin typeface="Times New Roman" pitchFamily="18" charset="0"/>
              </a:rPr>
              <a:t>时，</a:t>
            </a:r>
            <a:r>
              <a:rPr lang="en-US" altLang="zh-CN" sz="2800" dirty="0">
                <a:latin typeface="Times New Roman" pitchFamily="18" charset="0"/>
              </a:rPr>
              <a:t>2</a:t>
            </a:r>
            <a:r>
              <a:rPr lang="en-US" altLang="zh-CN" sz="2800" baseline="30000" dirty="0">
                <a:latin typeface="Times New Roman" pitchFamily="18" charset="0"/>
              </a:rPr>
              <a:t>1</a:t>
            </a:r>
            <a:r>
              <a:rPr lang="en-US" altLang="zh-CN" sz="2800" dirty="0">
                <a:latin typeface="Times New Roman" pitchFamily="18" charset="0"/>
              </a:rPr>
              <a:t> &gt; 1</a:t>
            </a:r>
            <a:r>
              <a:rPr lang="en-US" altLang="zh-CN" sz="2800" baseline="30000" dirty="0">
                <a:latin typeface="Times New Roman" pitchFamily="18" charset="0"/>
              </a:rPr>
              <a:t>2</a:t>
            </a:r>
            <a:r>
              <a:rPr lang="zh-CN" altLang="en-US" sz="2800" dirty="0">
                <a:latin typeface="Times New Roman" pitchFamily="18" charset="0"/>
              </a:rPr>
              <a:t>，算法</a:t>
            </a:r>
            <a:r>
              <a:rPr lang="en-US" altLang="zh-CN" sz="2800" dirty="0">
                <a:latin typeface="Times New Roman" pitchFamily="18" charset="0"/>
              </a:rPr>
              <a:t>A</a:t>
            </a:r>
            <a:r>
              <a:rPr lang="en-US" altLang="zh-CN" sz="2800" baseline="-25000" dirty="0">
                <a:latin typeface="Times New Roman" pitchFamily="18" charset="0"/>
              </a:rPr>
              <a:t>2</a:t>
            </a:r>
            <a:r>
              <a:rPr lang="zh-CN" altLang="en-US" sz="2800" dirty="0">
                <a:latin typeface="Times New Roman" pitchFamily="18" charset="0"/>
              </a:rPr>
              <a:t>好于</a:t>
            </a:r>
            <a:r>
              <a:rPr lang="en-US" altLang="zh-CN" sz="2800" dirty="0">
                <a:latin typeface="Times New Roman" pitchFamily="18" charset="0"/>
              </a:rPr>
              <a:t>A</a:t>
            </a:r>
            <a:r>
              <a:rPr lang="en-US" altLang="zh-CN" sz="2800" baseline="-25000" dirty="0">
                <a:latin typeface="Times New Roman" pitchFamily="18" charset="0"/>
              </a:rPr>
              <a:t>1</a:t>
            </a:r>
          </a:p>
          <a:p>
            <a:pPr marL="533400" indent="-533400" eaLnBrk="1" hangingPunct="1">
              <a:lnSpc>
                <a:spcPct val="100000"/>
              </a:lnSpc>
              <a:spcBef>
                <a:spcPct val="10000"/>
              </a:spcBef>
              <a:buFont typeface="Wingdings" pitchFamily="2" charset="2"/>
              <a:buNone/>
            </a:pPr>
            <a:r>
              <a:rPr lang="en-US" altLang="zh-CN" sz="2800" dirty="0">
                <a:latin typeface="Times New Roman" pitchFamily="18" charset="0"/>
              </a:rPr>
              <a:t>	</a:t>
            </a:r>
            <a:r>
              <a:rPr lang="zh-CN" altLang="en-US" sz="2800" dirty="0">
                <a:latin typeface="Times New Roman" pitchFamily="18" charset="0"/>
              </a:rPr>
              <a:t>当</a:t>
            </a:r>
            <a:r>
              <a:rPr lang="en-US" altLang="zh-CN" sz="2800" dirty="0">
                <a:latin typeface="Times New Roman" pitchFamily="18" charset="0"/>
              </a:rPr>
              <a:t>n = 2</a:t>
            </a:r>
            <a:r>
              <a:rPr lang="zh-CN" altLang="en-US" sz="2800" dirty="0">
                <a:latin typeface="Times New Roman" pitchFamily="18" charset="0"/>
              </a:rPr>
              <a:t>时，</a:t>
            </a:r>
            <a:r>
              <a:rPr lang="en-US" altLang="zh-CN" sz="2800" dirty="0">
                <a:latin typeface="Times New Roman" pitchFamily="18" charset="0"/>
              </a:rPr>
              <a:t>2</a:t>
            </a:r>
            <a:r>
              <a:rPr lang="en-US" altLang="zh-CN" sz="2800" baseline="30000" dirty="0">
                <a:latin typeface="Times New Roman" pitchFamily="18" charset="0"/>
              </a:rPr>
              <a:t>2</a:t>
            </a:r>
            <a:r>
              <a:rPr lang="en-US" altLang="zh-CN" sz="2800" dirty="0">
                <a:latin typeface="Times New Roman" pitchFamily="18" charset="0"/>
              </a:rPr>
              <a:t> = 2</a:t>
            </a:r>
            <a:r>
              <a:rPr lang="en-US" altLang="zh-CN" sz="2800" baseline="30000" dirty="0">
                <a:latin typeface="Times New Roman" pitchFamily="18" charset="0"/>
              </a:rPr>
              <a:t>2</a:t>
            </a:r>
            <a:r>
              <a:rPr lang="zh-CN" altLang="en-US" sz="2800" dirty="0">
                <a:latin typeface="Times New Roman" pitchFamily="18" charset="0"/>
              </a:rPr>
              <a:t>，算法</a:t>
            </a:r>
            <a:r>
              <a:rPr lang="en-US" altLang="zh-CN" sz="2800" dirty="0">
                <a:latin typeface="Times New Roman" pitchFamily="18" charset="0"/>
              </a:rPr>
              <a:t>A</a:t>
            </a:r>
            <a:r>
              <a:rPr lang="en-US" altLang="zh-CN" sz="2800" baseline="-25000" dirty="0">
                <a:latin typeface="Times New Roman" pitchFamily="18" charset="0"/>
              </a:rPr>
              <a:t>1</a:t>
            </a:r>
            <a:r>
              <a:rPr lang="zh-CN" altLang="en-US" sz="2800" dirty="0">
                <a:latin typeface="Times New Roman" pitchFamily="18" charset="0"/>
              </a:rPr>
              <a:t>与</a:t>
            </a:r>
            <a:r>
              <a:rPr lang="en-US" altLang="zh-CN" sz="2800" dirty="0">
                <a:latin typeface="Times New Roman" pitchFamily="18" charset="0"/>
              </a:rPr>
              <a:t>A</a:t>
            </a:r>
            <a:r>
              <a:rPr lang="en-US" altLang="zh-CN" sz="2800" baseline="-25000" dirty="0">
                <a:latin typeface="Times New Roman" pitchFamily="18" charset="0"/>
              </a:rPr>
              <a:t>2</a:t>
            </a:r>
            <a:r>
              <a:rPr lang="zh-CN" altLang="en-US" sz="2800" dirty="0">
                <a:latin typeface="Times New Roman" pitchFamily="18" charset="0"/>
              </a:rPr>
              <a:t>相当</a:t>
            </a:r>
          </a:p>
          <a:p>
            <a:pPr marL="533400" indent="-533400" eaLnBrk="1" hangingPunct="1">
              <a:lnSpc>
                <a:spcPct val="100000"/>
              </a:lnSpc>
              <a:spcBef>
                <a:spcPct val="10000"/>
              </a:spcBef>
              <a:buFont typeface="Wingdings" pitchFamily="2" charset="2"/>
              <a:buNone/>
            </a:pPr>
            <a:r>
              <a:rPr lang="zh-CN" altLang="en-US" sz="2800" dirty="0">
                <a:latin typeface="Times New Roman" pitchFamily="18" charset="0"/>
              </a:rPr>
              <a:t>	当</a:t>
            </a:r>
            <a:r>
              <a:rPr lang="en-US" altLang="zh-CN" sz="2800" dirty="0">
                <a:latin typeface="Times New Roman" pitchFamily="18" charset="0"/>
              </a:rPr>
              <a:t>n = 3</a:t>
            </a:r>
            <a:r>
              <a:rPr lang="zh-CN" altLang="en-US" sz="2800" dirty="0">
                <a:latin typeface="Times New Roman" pitchFamily="18" charset="0"/>
              </a:rPr>
              <a:t>时，</a:t>
            </a:r>
            <a:r>
              <a:rPr lang="en-US" altLang="zh-CN" sz="2800" dirty="0">
                <a:latin typeface="Times New Roman" pitchFamily="18" charset="0"/>
              </a:rPr>
              <a:t>2</a:t>
            </a:r>
            <a:r>
              <a:rPr lang="en-US" altLang="zh-CN" sz="2800" baseline="30000" dirty="0">
                <a:latin typeface="Times New Roman" pitchFamily="18" charset="0"/>
              </a:rPr>
              <a:t>3</a:t>
            </a:r>
            <a:r>
              <a:rPr lang="en-US" altLang="zh-CN" sz="2800" dirty="0">
                <a:latin typeface="Times New Roman" pitchFamily="18" charset="0"/>
              </a:rPr>
              <a:t> &lt; 3</a:t>
            </a:r>
            <a:r>
              <a:rPr lang="en-US" altLang="zh-CN" sz="2800" baseline="30000" dirty="0">
                <a:latin typeface="Times New Roman" pitchFamily="18" charset="0"/>
              </a:rPr>
              <a:t>2</a:t>
            </a:r>
            <a:r>
              <a:rPr lang="zh-CN" altLang="en-US" sz="2800" dirty="0">
                <a:latin typeface="Times New Roman" pitchFamily="18" charset="0"/>
              </a:rPr>
              <a:t>，算法</a:t>
            </a:r>
            <a:r>
              <a:rPr lang="en-US" altLang="zh-CN" sz="2800" dirty="0">
                <a:latin typeface="Times New Roman" pitchFamily="18" charset="0"/>
              </a:rPr>
              <a:t>A</a:t>
            </a:r>
            <a:r>
              <a:rPr lang="en-US" altLang="zh-CN" sz="2800" baseline="-25000" dirty="0">
                <a:latin typeface="Times New Roman" pitchFamily="18" charset="0"/>
              </a:rPr>
              <a:t>1</a:t>
            </a:r>
            <a:r>
              <a:rPr lang="zh-CN" altLang="en-US" sz="2800" dirty="0">
                <a:latin typeface="Times New Roman" pitchFamily="18" charset="0"/>
              </a:rPr>
              <a:t>好于</a:t>
            </a:r>
            <a:r>
              <a:rPr lang="en-US" altLang="zh-CN" sz="2800" dirty="0">
                <a:latin typeface="Times New Roman" pitchFamily="18" charset="0"/>
              </a:rPr>
              <a:t>A</a:t>
            </a:r>
            <a:r>
              <a:rPr lang="en-US" altLang="zh-CN" sz="2800" baseline="-25000" dirty="0">
                <a:latin typeface="Times New Roman" pitchFamily="18" charset="0"/>
              </a:rPr>
              <a:t>2</a:t>
            </a:r>
          </a:p>
          <a:p>
            <a:pPr marL="533400" indent="-533400" eaLnBrk="1" hangingPunct="1">
              <a:lnSpc>
                <a:spcPct val="100000"/>
              </a:lnSpc>
              <a:spcBef>
                <a:spcPct val="10000"/>
              </a:spcBef>
              <a:buFont typeface="Wingdings" pitchFamily="2" charset="2"/>
              <a:buNone/>
            </a:pPr>
            <a:r>
              <a:rPr lang="en-US" altLang="zh-CN" sz="2800" dirty="0">
                <a:latin typeface="Times New Roman" pitchFamily="18" charset="0"/>
              </a:rPr>
              <a:t>	</a:t>
            </a:r>
            <a:r>
              <a:rPr lang="zh-CN" altLang="en-US" sz="2800" dirty="0">
                <a:latin typeface="Times New Roman" pitchFamily="18" charset="0"/>
              </a:rPr>
              <a:t>当</a:t>
            </a:r>
            <a:r>
              <a:rPr lang="en-US" altLang="zh-CN" sz="2800" dirty="0">
                <a:latin typeface="Times New Roman" pitchFamily="18" charset="0"/>
              </a:rPr>
              <a:t>n = 4</a:t>
            </a:r>
            <a:r>
              <a:rPr lang="zh-CN" altLang="en-US" sz="2800" dirty="0">
                <a:latin typeface="Times New Roman" pitchFamily="18" charset="0"/>
              </a:rPr>
              <a:t>时，</a:t>
            </a:r>
            <a:r>
              <a:rPr lang="en-US" altLang="zh-CN" sz="2800" dirty="0">
                <a:latin typeface="Times New Roman" pitchFamily="18" charset="0"/>
              </a:rPr>
              <a:t>2</a:t>
            </a:r>
            <a:r>
              <a:rPr lang="en-US" altLang="zh-CN" sz="2800" baseline="30000" dirty="0">
                <a:latin typeface="Times New Roman" pitchFamily="18" charset="0"/>
              </a:rPr>
              <a:t>4</a:t>
            </a:r>
            <a:r>
              <a:rPr lang="en-US" altLang="zh-CN" sz="2800" dirty="0">
                <a:latin typeface="Times New Roman" pitchFamily="18" charset="0"/>
              </a:rPr>
              <a:t> &gt; 4</a:t>
            </a:r>
            <a:r>
              <a:rPr lang="en-US" altLang="zh-CN" sz="2800" baseline="30000" dirty="0">
                <a:latin typeface="Times New Roman" pitchFamily="18" charset="0"/>
              </a:rPr>
              <a:t>2</a:t>
            </a:r>
            <a:r>
              <a:rPr lang="zh-CN" altLang="en-US" sz="2800" dirty="0">
                <a:latin typeface="Times New Roman" pitchFamily="18" charset="0"/>
              </a:rPr>
              <a:t>，算法</a:t>
            </a:r>
            <a:r>
              <a:rPr lang="en-US" altLang="zh-CN" sz="2800" dirty="0">
                <a:latin typeface="Times New Roman" pitchFamily="18" charset="0"/>
              </a:rPr>
              <a:t>A</a:t>
            </a:r>
            <a:r>
              <a:rPr lang="en-US" altLang="zh-CN" sz="2800" baseline="-25000" dirty="0">
                <a:latin typeface="Times New Roman" pitchFamily="18" charset="0"/>
              </a:rPr>
              <a:t>2</a:t>
            </a:r>
            <a:r>
              <a:rPr lang="zh-CN" altLang="en-US" sz="2800" dirty="0">
                <a:latin typeface="Times New Roman" pitchFamily="18" charset="0"/>
              </a:rPr>
              <a:t>好于</a:t>
            </a:r>
            <a:r>
              <a:rPr lang="en-US" altLang="zh-CN" sz="2800" dirty="0">
                <a:latin typeface="Times New Roman" pitchFamily="18" charset="0"/>
              </a:rPr>
              <a:t>A</a:t>
            </a:r>
            <a:r>
              <a:rPr lang="en-US" altLang="zh-CN" sz="2800" baseline="-25000" dirty="0">
                <a:latin typeface="Times New Roman" pitchFamily="18" charset="0"/>
              </a:rPr>
              <a:t>1</a:t>
            </a:r>
          </a:p>
          <a:p>
            <a:pPr marL="533400" indent="-533400" eaLnBrk="1" hangingPunct="1">
              <a:lnSpc>
                <a:spcPct val="100000"/>
              </a:lnSpc>
              <a:spcBef>
                <a:spcPct val="10000"/>
              </a:spcBef>
              <a:buFont typeface="Wingdings" pitchFamily="2" charset="2"/>
              <a:buNone/>
            </a:pPr>
            <a:r>
              <a:rPr lang="en-US" altLang="zh-CN" sz="2800" dirty="0">
                <a:latin typeface="Times New Roman" pitchFamily="18" charset="0"/>
              </a:rPr>
              <a:t>	</a:t>
            </a:r>
            <a:r>
              <a:rPr lang="zh-CN" altLang="en-US" sz="2800" dirty="0">
                <a:latin typeface="Times New Roman" pitchFamily="18" charset="0"/>
              </a:rPr>
              <a:t>当</a:t>
            </a:r>
            <a:r>
              <a:rPr lang="en-US" altLang="zh-CN" sz="2800" dirty="0">
                <a:latin typeface="Times New Roman" pitchFamily="18" charset="0"/>
              </a:rPr>
              <a:t>n &gt; 4</a:t>
            </a:r>
            <a:r>
              <a:rPr lang="zh-CN" altLang="en-US" sz="2800" dirty="0">
                <a:latin typeface="Times New Roman" pitchFamily="18" charset="0"/>
              </a:rPr>
              <a:t>时，</a:t>
            </a:r>
            <a:r>
              <a:rPr lang="en-US" altLang="zh-CN" sz="2800" dirty="0">
                <a:latin typeface="Times New Roman" pitchFamily="18" charset="0"/>
              </a:rPr>
              <a:t>2</a:t>
            </a:r>
            <a:r>
              <a:rPr lang="en-US" altLang="zh-CN" sz="2800" baseline="30000" dirty="0">
                <a:latin typeface="Times New Roman" pitchFamily="18" charset="0"/>
              </a:rPr>
              <a:t>n</a:t>
            </a:r>
            <a:r>
              <a:rPr lang="en-US" altLang="zh-CN" sz="2800" dirty="0">
                <a:latin typeface="Times New Roman" pitchFamily="18" charset="0"/>
              </a:rPr>
              <a:t> &gt; n</a:t>
            </a:r>
            <a:r>
              <a:rPr lang="en-US" altLang="zh-CN" sz="2800" baseline="30000" dirty="0">
                <a:latin typeface="Times New Roman" pitchFamily="18" charset="0"/>
              </a:rPr>
              <a:t>2</a:t>
            </a:r>
            <a:r>
              <a:rPr lang="zh-CN" altLang="en-US" sz="2800" dirty="0">
                <a:latin typeface="Times New Roman" pitchFamily="18" charset="0"/>
              </a:rPr>
              <a:t>，算法</a:t>
            </a:r>
            <a:r>
              <a:rPr lang="en-US" altLang="zh-CN" sz="2800" dirty="0">
                <a:latin typeface="Times New Roman" pitchFamily="18" charset="0"/>
              </a:rPr>
              <a:t>A</a:t>
            </a:r>
            <a:r>
              <a:rPr lang="en-US" altLang="zh-CN" sz="2800" baseline="-25000" dirty="0">
                <a:latin typeface="Times New Roman" pitchFamily="18" charset="0"/>
              </a:rPr>
              <a:t>2</a:t>
            </a:r>
            <a:r>
              <a:rPr lang="zh-CN" altLang="en-US" sz="2800" dirty="0">
                <a:latin typeface="Times New Roman" pitchFamily="18" charset="0"/>
              </a:rPr>
              <a:t>好于</a:t>
            </a:r>
            <a:r>
              <a:rPr lang="en-US" altLang="zh-CN" sz="2800" dirty="0">
                <a:latin typeface="Times New Roman" pitchFamily="18" charset="0"/>
              </a:rPr>
              <a:t>A</a:t>
            </a:r>
            <a:r>
              <a:rPr lang="en-US" altLang="zh-CN" sz="2800" baseline="-25000" dirty="0">
                <a:latin typeface="Times New Roman" pitchFamily="18" charset="0"/>
              </a:rPr>
              <a:t>1</a:t>
            </a:r>
          </a:p>
          <a:p>
            <a:pPr marL="533400" indent="-533400" eaLnBrk="1" hangingPunct="1">
              <a:lnSpc>
                <a:spcPct val="100000"/>
              </a:lnSpc>
              <a:spcBef>
                <a:spcPct val="10000"/>
              </a:spcBef>
              <a:buFont typeface="Wingdings" pitchFamily="2" charset="2"/>
              <a:buNone/>
            </a:pPr>
            <a:r>
              <a:rPr lang="en-US" altLang="zh-CN" sz="2800" dirty="0">
                <a:latin typeface="Times New Roman" pitchFamily="18" charset="0"/>
              </a:rPr>
              <a:t>	</a:t>
            </a:r>
            <a:r>
              <a:rPr lang="zh-CN" altLang="en-US" sz="2800" dirty="0">
                <a:latin typeface="Times New Roman" pitchFamily="18" charset="0"/>
              </a:rPr>
              <a:t>当</a:t>
            </a:r>
            <a:r>
              <a:rPr lang="en-US" altLang="zh-CN" sz="2800" dirty="0">
                <a:latin typeface="Times New Roman" pitchFamily="18" charset="0"/>
              </a:rPr>
              <a:t>n</a:t>
            </a:r>
            <a:r>
              <a:rPr lang="en-US" altLang="zh-CN" sz="2800" dirty="0">
                <a:latin typeface="Times New Roman" pitchFamily="18" charset="0"/>
                <a:ea typeface="宋体" pitchFamily="2" charset="-122"/>
              </a:rPr>
              <a:t>→∞</a:t>
            </a:r>
            <a:r>
              <a:rPr lang="zh-CN" altLang="en-US" sz="2800" dirty="0">
                <a:latin typeface="Times New Roman" pitchFamily="18" charset="0"/>
              </a:rPr>
              <a:t>时，算法</a:t>
            </a:r>
            <a:r>
              <a:rPr lang="en-US" altLang="zh-CN" sz="2800" dirty="0">
                <a:latin typeface="Times New Roman" pitchFamily="18" charset="0"/>
              </a:rPr>
              <a:t>A</a:t>
            </a:r>
            <a:r>
              <a:rPr lang="en-US" altLang="zh-CN" sz="2800" baseline="-25000" dirty="0">
                <a:latin typeface="Times New Roman" pitchFamily="18" charset="0"/>
              </a:rPr>
              <a:t>2</a:t>
            </a:r>
            <a:r>
              <a:rPr lang="zh-CN" altLang="en-US" sz="2800" dirty="0">
                <a:latin typeface="Times New Roman" pitchFamily="18" charset="0"/>
              </a:rPr>
              <a:t>在时间上显然优于</a:t>
            </a:r>
            <a:r>
              <a:rPr lang="en-US" altLang="zh-CN" sz="2800" dirty="0">
                <a:latin typeface="Times New Roman" pitchFamily="18" charset="0"/>
              </a:rPr>
              <a:t>A</a:t>
            </a:r>
            <a:r>
              <a:rPr lang="en-US" altLang="zh-CN" sz="2800" baseline="-25000" dirty="0">
                <a:latin typeface="Times New Roman" pitchFamily="18" charset="0"/>
              </a:rPr>
              <a:t>1</a:t>
            </a:r>
            <a:r>
              <a:rPr lang="zh-CN" altLang="en-US" sz="2800" dirty="0">
                <a:latin typeface="Times New Roman" pitchFamily="18" charset="0"/>
              </a:rPr>
              <a:t>。</a:t>
            </a:r>
          </a:p>
        </p:txBody>
      </p:sp>
    </p:spTree>
    <p:extLst>
      <p:ext uri="{BB962C8B-B14F-4D97-AF65-F5344CB8AC3E}">
        <p14:creationId xmlns:p14="http://schemas.microsoft.com/office/powerpoint/2010/main" val="256187934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3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5"/>
          <p:cNvSpPr>
            <a:spLocks noChangeArrowheads="1"/>
          </p:cNvSpPr>
          <p:nvPr/>
        </p:nvSpPr>
        <p:spPr bwMode="auto">
          <a:xfrm>
            <a:off x="1116013" y="1989770"/>
            <a:ext cx="5292725" cy="215931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spcBef>
                <a:spcPct val="0"/>
              </a:spcBef>
              <a:buClrTx/>
              <a:buFontTx/>
              <a:buNone/>
            </a:pPr>
            <a:endParaRPr kumimoji="0" lang="zh-CN" altLang="en-US" sz="1800" b="0">
              <a:solidFill>
                <a:srgbClr val="000099"/>
              </a:solidFill>
              <a:latin typeface="Arial" charset="0"/>
              <a:ea typeface="宋体" pitchFamily="2" charset="-122"/>
            </a:endParaRPr>
          </a:p>
        </p:txBody>
      </p:sp>
      <p:sp>
        <p:nvSpPr>
          <p:cNvPr id="60420" name="Rectangle 3"/>
          <p:cNvSpPr>
            <a:spLocks noGrp="1" noChangeArrowheads="1"/>
          </p:cNvSpPr>
          <p:nvPr>
            <p:ph type="body" idx="1"/>
          </p:nvPr>
        </p:nvSpPr>
        <p:spPr>
          <a:xfrm>
            <a:off x="471488" y="728663"/>
            <a:ext cx="8229600" cy="5700712"/>
          </a:xfrm>
        </p:spPr>
        <p:txBody>
          <a:bodyPr/>
          <a:lstStyle/>
          <a:p>
            <a:pPr eaLnBrk="1" hangingPunct="1">
              <a:lnSpc>
                <a:spcPct val="110000"/>
              </a:lnSpc>
              <a:buFont typeface="Wingdings" pitchFamily="2" charset="2"/>
              <a:buNone/>
            </a:pPr>
            <a:r>
              <a:rPr lang="zh-CN" altLang="en-US" dirty="0">
                <a:solidFill>
                  <a:schemeClr val="tx1"/>
                </a:solidFill>
                <a:latin typeface="Times New Roman" pitchFamily="18" charset="0"/>
              </a:rPr>
              <a:t>例题</a:t>
            </a:r>
            <a:r>
              <a:rPr lang="en-US" altLang="zh-CN" dirty="0">
                <a:solidFill>
                  <a:schemeClr val="tx1"/>
                </a:solidFill>
                <a:latin typeface="Times New Roman" pitchFamily="18" charset="0"/>
              </a:rPr>
              <a:t>4    </a:t>
            </a:r>
            <a:r>
              <a:rPr lang="zh-CN" altLang="en-US" dirty="0">
                <a:solidFill>
                  <a:schemeClr val="tx1"/>
                </a:solidFill>
                <a:latin typeface="Times New Roman" pitchFamily="18" charset="0"/>
              </a:rPr>
              <a:t>设</a:t>
            </a:r>
            <a:r>
              <a:rPr lang="en-US" altLang="zh-CN" dirty="0">
                <a:solidFill>
                  <a:schemeClr val="tx1"/>
                </a:solidFill>
                <a:latin typeface="Times New Roman" pitchFamily="18" charset="0"/>
              </a:rPr>
              <a:t>n</a:t>
            </a:r>
            <a:r>
              <a:rPr lang="zh-CN" altLang="en-US" dirty="0">
                <a:solidFill>
                  <a:schemeClr val="tx1"/>
                </a:solidFill>
                <a:latin typeface="Times New Roman" pitchFamily="18" charset="0"/>
              </a:rPr>
              <a:t>是描述问题规模的非负整数，下面程序片段的时间复杂度是</a:t>
            </a:r>
          </a:p>
          <a:p>
            <a:pPr eaLnBrk="1" hangingPunct="1">
              <a:lnSpc>
                <a:spcPct val="110000"/>
              </a:lnSpc>
              <a:buFont typeface="Wingdings" pitchFamily="2" charset="2"/>
              <a:buNone/>
            </a:pPr>
            <a:r>
              <a:rPr lang="zh-CN" altLang="en-US" dirty="0">
                <a:solidFill>
                  <a:schemeClr val="tx1"/>
                </a:solidFill>
                <a:latin typeface="Times New Roman" pitchFamily="18" charset="0"/>
              </a:rPr>
              <a:t>		</a:t>
            </a:r>
            <a:r>
              <a:rPr lang="en-US" altLang="zh-CN" dirty="0">
                <a:solidFill>
                  <a:srgbClr val="CC0000"/>
                </a:solidFill>
                <a:latin typeface="Times New Roman" pitchFamily="18" charset="0"/>
              </a:rPr>
              <a:t>x = 2;</a:t>
            </a:r>
          </a:p>
          <a:p>
            <a:pPr eaLnBrk="1" hangingPunct="1">
              <a:lnSpc>
                <a:spcPct val="110000"/>
              </a:lnSpc>
              <a:buFont typeface="Wingdings" pitchFamily="2" charset="2"/>
              <a:buNone/>
            </a:pPr>
            <a:r>
              <a:rPr lang="en-US" altLang="zh-CN" dirty="0">
                <a:solidFill>
                  <a:srgbClr val="CC0000"/>
                </a:solidFill>
                <a:latin typeface="Times New Roman" pitchFamily="18" charset="0"/>
              </a:rPr>
              <a:t>		while ( x &lt; n/2 )</a:t>
            </a:r>
          </a:p>
          <a:p>
            <a:pPr eaLnBrk="1" hangingPunct="1">
              <a:lnSpc>
                <a:spcPct val="110000"/>
              </a:lnSpc>
              <a:buFont typeface="Wingdings" pitchFamily="2" charset="2"/>
              <a:buNone/>
            </a:pPr>
            <a:r>
              <a:rPr lang="en-US" altLang="zh-CN" dirty="0">
                <a:solidFill>
                  <a:srgbClr val="CC0000"/>
                </a:solidFill>
                <a:latin typeface="Times New Roman" pitchFamily="18" charset="0"/>
              </a:rPr>
              <a:t>		      x = 2*x;</a:t>
            </a:r>
          </a:p>
          <a:p>
            <a:pPr eaLnBrk="1" hangingPunct="1">
              <a:lnSpc>
                <a:spcPct val="110000"/>
              </a:lnSpc>
              <a:buFont typeface="Wingdings" pitchFamily="2" charset="2"/>
              <a:buNone/>
            </a:pPr>
            <a:r>
              <a:rPr lang="en-US" altLang="zh-CN" dirty="0">
                <a:solidFill>
                  <a:schemeClr val="tx1"/>
                </a:solidFill>
                <a:latin typeface="Times New Roman" pitchFamily="18" charset="0"/>
              </a:rPr>
              <a:t>	A. </a:t>
            </a:r>
            <a:r>
              <a:rPr lang="en-US" altLang="zh-CN" i="1" dirty="0">
                <a:solidFill>
                  <a:schemeClr val="tx1"/>
                </a:solidFill>
                <a:latin typeface="Times New Roman" pitchFamily="18" charset="0"/>
              </a:rPr>
              <a:t>O</a:t>
            </a:r>
            <a:r>
              <a:rPr lang="en-US" altLang="zh-CN" dirty="0">
                <a:solidFill>
                  <a:schemeClr val="tx1"/>
                </a:solidFill>
                <a:latin typeface="Times New Roman" pitchFamily="18" charset="0"/>
              </a:rPr>
              <a:t>(log</a:t>
            </a:r>
            <a:r>
              <a:rPr lang="en-US" altLang="zh-CN" baseline="-25000" dirty="0">
                <a:solidFill>
                  <a:schemeClr val="tx1"/>
                </a:solidFill>
                <a:latin typeface="Times New Roman" pitchFamily="18" charset="0"/>
              </a:rPr>
              <a:t>2</a:t>
            </a:r>
            <a:r>
              <a:rPr lang="en-US" altLang="zh-CN" dirty="0">
                <a:solidFill>
                  <a:schemeClr val="tx1"/>
                </a:solidFill>
                <a:latin typeface="Times New Roman" pitchFamily="18" charset="0"/>
              </a:rPr>
              <a:t>n)			B. </a:t>
            </a:r>
            <a:r>
              <a:rPr lang="en-US" altLang="zh-CN" i="1" dirty="0">
                <a:solidFill>
                  <a:schemeClr val="tx1"/>
                </a:solidFill>
                <a:latin typeface="Times New Roman" pitchFamily="18" charset="0"/>
              </a:rPr>
              <a:t>O</a:t>
            </a:r>
            <a:r>
              <a:rPr lang="en-US" altLang="zh-CN" dirty="0">
                <a:solidFill>
                  <a:schemeClr val="tx1"/>
                </a:solidFill>
                <a:latin typeface="Times New Roman" pitchFamily="18" charset="0"/>
              </a:rPr>
              <a:t>(n)     </a:t>
            </a:r>
          </a:p>
          <a:p>
            <a:pPr eaLnBrk="1" hangingPunct="1">
              <a:lnSpc>
                <a:spcPct val="110000"/>
              </a:lnSpc>
              <a:buFont typeface="Wingdings" pitchFamily="2" charset="2"/>
              <a:buNone/>
            </a:pPr>
            <a:r>
              <a:rPr lang="en-US" altLang="zh-CN" dirty="0">
                <a:solidFill>
                  <a:schemeClr val="tx1"/>
                </a:solidFill>
                <a:latin typeface="Times New Roman" pitchFamily="18" charset="0"/>
              </a:rPr>
              <a:t>   C. </a:t>
            </a:r>
            <a:r>
              <a:rPr lang="en-US" altLang="zh-CN" i="1" dirty="0">
                <a:solidFill>
                  <a:schemeClr val="tx1"/>
                </a:solidFill>
                <a:latin typeface="Times New Roman" pitchFamily="18" charset="0"/>
              </a:rPr>
              <a:t>O</a:t>
            </a:r>
            <a:r>
              <a:rPr lang="en-US" altLang="zh-CN" dirty="0">
                <a:solidFill>
                  <a:schemeClr val="tx1"/>
                </a:solidFill>
                <a:latin typeface="Times New Roman" pitchFamily="18" charset="0"/>
              </a:rPr>
              <a:t>(nlog</a:t>
            </a:r>
            <a:r>
              <a:rPr lang="en-US" altLang="zh-CN" baseline="-25000" dirty="0">
                <a:solidFill>
                  <a:schemeClr val="tx1"/>
                </a:solidFill>
                <a:latin typeface="Times New Roman" pitchFamily="18" charset="0"/>
              </a:rPr>
              <a:t>2</a:t>
            </a:r>
            <a:r>
              <a:rPr lang="en-US" altLang="zh-CN" dirty="0">
                <a:solidFill>
                  <a:schemeClr val="tx1"/>
                </a:solidFill>
                <a:latin typeface="Times New Roman" pitchFamily="18" charset="0"/>
              </a:rPr>
              <a:t>n)	</a:t>
            </a:r>
            <a:r>
              <a:rPr lang="en-US" altLang="zh-CN">
                <a:solidFill>
                  <a:schemeClr val="tx1"/>
                </a:solidFill>
                <a:latin typeface="Times New Roman" pitchFamily="18" charset="0"/>
              </a:rPr>
              <a:t>   	D</a:t>
            </a:r>
            <a:r>
              <a:rPr lang="en-US" altLang="zh-CN" dirty="0">
                <a:solidFill>
                  <a:schemeClr val="tx1"/>
                </a:solidFill>
                <a:latin typeface="Times New Roman" pitchFamily="18" charset="0"/>
              </a:rPr>
              <a:t>. </a:t>
            </a:r>
            <a:r>
              <a:rPr lang="en-US" altLang="zh-CN" i="1" dirty="0">
                <a:solidFill>
                  <a:schemeClr val="tx1"/>
                </a:solidFill>
                <a:latin typeface="Times New Roman" pitchFamily="18" charset="0"/>
              </a:rPr>
              <a:t>O</a:t>
            </a:r>
            <a:r>
              <a:rPr lang="en-US" altLang="zh-CN" dirty="0">
                <a:solidFill>
                  <a:schemeClr val="tx1"/>
                </a:solidFill>
                <a:latin typeface="Times New Roman" pitchFamily="18" charset="0"/>
              </a:rPr>
              <a:t>(n</a:t>
            </a:r>
            <a:r>
              <a:rPr lang="en-US" altLang="zh-CN" baseline="30000" dirty="0">
                <a:solidFill>
                  <a:schemeClr val="tx1"/>
                </a:solidFill>
                <a:latin typeface="Times New Roman" pitchFamily="18" charset="0"/>
              </a:rPr>
              <a:t>2</a:t>
            </a:r>
            <a:r>
              <a:rPr lang="en-US" altLang="zh-CN" dirty="0">
                <a:solidFill>
                  <a:schemeClr val="tx1"/>
                </a:solidFill>
                <a:latin typeface="Times New Roman" pitchFamily="18" charset="0"/>
              </a:rPr>
              <a:t>)</a:t>
            </a:r>
          </a:p>
          <a:p>
            <a:pPr eaLnBrk="1" hangingPunct="1">
              <a:lnSpc>
                <a:spcPct val="110000"/>
              </a:lnSpc>
              <a:buFont typeface="Wingdings" pitchFamily="2" charset="2"/>
              <a:buNone/>
            </a:pPr>
            <a:r>
              <a:rPr lang="zh-CN" altLang="en-US" dirty="0">
                <a:latin typeface="Times New Roman" pitchFamily="18" charset="0"/>
              </a:rPr>
              <a:t>解答：选</a:t>
            </a:r>
            <a:r>
              <a:rPr lang="en-US" altLang="zh-CN" dirty="0">
                <a:latin typeface="Times New Roman" pitchFamily="18" charset="0"/>
              </a:rPr>
              <a:t>A</a:t>
            </a:r>
            <a:r>
              <a:rPr lang="zh-CN" altLang="en-US" dirty="0">
                <a:latin typeface="Times New Roman" pitchFamily="18" charset="0"/>
              </a:rPr>
              <a:t>。</a:t>
            </a:r>
          </a:p>
        </p:txBody>
      </p:sp>
    </p:spTree>
    <p:extLst>
      <p:ext uri="{BB962C8B-B14F-4D97-AF65-F5344CB8AC3E}">
        <p14:creationId xmlns:p14="http://schemas.microsoft.com/office/powerpoint/2010/main" val="1893387126"/>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简单的办法</a:t>
            </a:r>
            <a:r>
              <a:rPr lang="en-US" altLang="zh-CN" dirty="0"/>
              <a:t>	</a:t>
            </a:r>
          </a:p>
          <a:p>
            <a:pPr marL="457200" lvl="1" indent="0">
              <a:buNone/>
            </a:pPr>
            <a:r>
              <a:rPr lang="en-US" altLang="zh-CN" dirty="0"/>
              <a:t>char ** dictionary = (char **)</a:t>
            </a:r>
            <a:r>
              <a:rPr lang="en-US" altLang="zh-CN" dirty="0" err="1"/>
              <a:t>maolloc</a:t>
            </a:r>
            <a:r>
              <a:rPr lang="en-US" altLang="zh-CN" dirty="0"/>
              <a:t>(…);</a:t>
            </a:r>
          </a:p>
          <a:p>
            <a:pPr marL="457200" lvl="1" indent="0">
              <a:buNone/>
            </a:pPr>
            <a:r>
              <a:rPr lang="en-US" altLang="zh-CN" dirty="0"/>
              <a:t>char * target = …;</a:t>
            </a:r>
          </a:p>
          <a:p>
            <a:pPr marL="457200" lvl="1" indent="0">
              <a:buNone/>
            </a:pPr>
            <a:r>
              <a:rPr lang="en-US" altLang="zh-CN" dirty="0"/>
              <a:t>…</a:t>
            </a:r>
          </a:p>
          <a:p>
            <a:pPr marL="457200" lvl="1" indent="0">
              <a:buNone/>
            </a:pPr>
            <a:r>
              <a:rPr lang="en-US" altLang="zh-CN" dirty="0"/>
              <a:t>for (</a:t>
            </a:r>
            <a:r>
              <a:rPr lang="en-US" altLang="zh-CN" dirty="0" err="1"/>
              <a:t>int</a:t>
            </a:r>
            <a:r>
              <a:rPr lang="en-US" altLang="zh-CN" dirty="0"/>
              <a:t> </a:t>
            </a:r>
            <a:r>
              <a:rPr lang="en-US" altLang="zh-CN" dirty="0" err="1"/>
              <a:t>i</a:t>
            </a:r>
            <a:r>
              <a:rPr lang="en-US" altLang="zh-CN" dirty="0"/>
              <a:t>=0;i&lt;</a:t>
            </a:r>
            <a:r>
              <a:rPr lang="en-US" altLang="zh-CN" dirty="0" err="1"/>
              <a:t>size;i</a:t>
            </a:r>
            <a:r>
              <a:rPr lang="en-US" altLang="zh-CN" dirty="0"/>
              <a:t>++){</a:t>
            </a:r>
          </a:p>
          <a:p>
            <a:pPr marL="914400" lvl="2" indent="0">
              <a:buNone/>
            </a:pPr>
            <a:r>
              <a:rPr lang="en-US" altLang="zh-CN" dirty="0"/>
              <a:t>If (</a:t>
            </a:r>
            <a:r>
              <a:rPr lang="en-US" altLang="zh-CN" dirty="0" err="1"/>
              <a:t>strcmp</a:t>
            </a:r>
            <a:r>
              <a:rPr lang="en-US" altLang="zh-CN" dirty="0"/>
              <a:t>(dictionary[</a:t>
            </a:r>
            <a:r>
              <a:rPr lang="en-US" altLang="zh-CN" dirty="0" err="1"/>
              <a:t>i</a:t>
            </a:r>
            <a:r>
              <a:rPr lang="en-US" altLang="zh-CN" dirty="0"/>
              <a:t>], target)==0) {</a:t>
            </a:r>
          </a:p>
          <a:p>
            <a:pPr marL="914400" lvl="2" indent="0">
              <a:buNone/>
            </a:pPr>
            <a:r>
              <a:rPr lang="en-US" altLang="zh-CN" dirty="0"/>
              <a:t>	return </a:t>
            </a:r>
            <a:r>
              <a:rPr lang="en-US" altLang="zh-CN" dirty="0" err="1"/>
              <a:t>getDocumentsbyWord</a:t>
            </a:r>
            <a:r>
              <a:rPr lang="en-US" altLang="zh-CN" dirty="0"/>
              <a:t>(</a:t>
            </a:r>
            <a:r>
              <a:rPr lang="en-US" altLang="zh-CN" dirty="0" err="1"/>
              <a:t>i</a:t>
            </a:r>
            <a:r>
              <a:rPr lang="en-US" altLang="zh-CN" dirty="0"/>
              <a:t>);</a:t>
            </a:r>
          </a:p>
          <a:p>
            <a:pPr marL="914400" lvl="2" indent="0">
              <a:buNone/>
            </a:pPr>
            <a:r>
              <a:rPr lang="en-US" altLang="zh-CN" dirty="0"/>
              <a:t>}</a:t>
            </a:r>
          </a:p>
          <a:p>
            <a:pPr marL="457200" lvl="1" indent="0">
              <a:buNone/>
            </a:pPr>
            <a:r>
              <a:rPr lang="en-US" altLang="zh-CN" dirty="0"/>
              <a:t>}</a:t>
            </a:r>
          </a:p>
          <a:p>
            <a:pPr lvl="1"/>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pPr>
              <a:defRPr/>
            </a:pPr>
            <a:r>
              <a:rPr lang="zh-CN" altLang="en-US"/>
              <a:t>第 </a:t>
            </a:r>
            <a:fld id="{161D24C3-F404-4C44-B805-7143969B8163}" type="slidenum">
              <a:rPr lang="zh-CN" altLang="en-US" b="1" smtClean="0">
                <a:solidFill>
                  <a:srgbClr val="66CCFF"/>
                </a:solidFill>
              </a:rPr>
              <a:pPr>
                <a:defRPr/>
              </a:pPr>
              <a:t>8</a:t>
            </a:fld>
            <a:r>
              <a:rPr lang="en-US" altLang="zh-CN" b="1"/>
              <a:t> </a:t>
            </a:r>
            <a:r>
              <a:rPr lang="zh-CN" altLang="en-US"/>
              <a:t>页</a:t>
            </a:r>
            <a:endParaRPr lang="zh-CN" altLang="en-US" sz="1800">
              <a:latin typeface="Arial"/>
            </a:endParaRPr>
          </a:p>
        </p:txBody>
      </p:sp>
      <p:sp>
        <p:nvSpPr>
          <p:cNvPr id="5" name="TextBox 4"/>
          <p:cNvSpPr txBox="1"/>
          <p:nvPr/>
        </p:nvSpPr>
        <p:spPr>
          <a:xfrm>
            <a:off x="304822" y="2753925"/>
            <a:ext cx="8505944" cy="1975926"/>
          </a:xfrm>
          <a:prstGeom prst="rect">
            <a:avLst/>
          </a:prstGeom>
          <a:solidFill>
            <a:srgbClr val="FF6600"/>
          </a:solidFill>
        </p:spPr>
        <p:txBody>
          <a:bodyPr wrap="square" rtlCol="0">
            <a:spAutoFit/>
          </a:bodyPr>
          <a:lstStyle/>
          <a:p>
            <a:pPr algn="l"/>
            <a:r>
              <a:rPr lang="zh-CN" altLang="en-US" sz="3600" dirty="0"/>
              <a:t>关键词</a:t>
            </a:r>
            <a:endParaRPr lang="en-US" altLang="zh-CN" sz="3600" dirty="0"/>
          </a:p>
          <a:p>
            <a:pPr algn="l"/>
            <a:r>
              <a:rPr lang="zh-CN" altLang="en-US" sz="3600" dirty="0"/>
              <a:t>只有属于同一词典的关系（集合关系）</a:t>
            </a:r>
            <a:endParaRPr lang="en-US" altLang="zh-CN" sz="3600" dirty="0"/>
          </a:p>
          <a:p>
            <a:pPr algn="l"/>
            <a:r>
              <a:rPr lang="zh-CN" altLang="en-US" sz="3600" dirty="0"/>
              <a:t>需要遍历所有关键词</a:t>
            </a:r>
          </a:p>
        </p:txBody>
      </p:sp>
      <p:sp>
        <p:nvSpPr>
          <p:cNvPr id="8" name="标题 1">
            <a:extLst>
              <a:ext uri="{FF2B5EF4-FFF2-40B4-BE49-F238E27FC236}">
                <a16:creationId xmlns:a16="http://schemas.microsoft.com/office/drawing/2014/main" id="{8F47AA2B-CA03-40E9-AF49-3C0C367E96B7}"/>
              </a:ext>
            </a:extLst>
          </p:cNvPr>
          <p:cNvSpPr>
            <a:spLocks noGrp="1"/>
          </p:cNvSpPr>
          <p:nvPr>
            <p:ph type="title"/>
          </p:nvPr>
        </p:nvSpPr>
        <p:spPr>
          <a:xfrm>
            <a:off x="0" y="0"/>
            <a:ext cx="9144000" cy="685800"/>
          </a:xfrm>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252423830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38690"/>
            <a:ext cx="8648700" cy="5010150"/>
          </a:xfrm>
        </p:spPr>
        <p:txBody>
          <a:bodyPr/>
          <a:lstStyle/>
          <a:p>
            <a:r>
              <a:rPr lang="zh-CN" altLang="en-US" dirty="0"/>
              <a:t>排序的办法</a:t>
            </a:r>
            <a:r>
              <a:rPr lang="en-US" altLang="zh-CN" dirty="0"/>
              <a:t>	</a:t>
            </a:r>
          </a:p>
          <a:p>
            <a:pPr marL="457200" lvl="1" indent="0">
              <a:buNone/>
            </a:pPr>
            <a:r>
              <a:rPr lang="en-US" altLang="zh-CN" dirty="0"/>
              <a:t>char ** dictionary = (char **)</a:t>
            </a:r>
            <a:r>
              <a:rPr lang="en-US" altLang="zh-CN" dirty="0" err="1"/>
              <a:t>maolloc</a:t>
            </a:r>
            <a:r>
              <a:rPr lang="en-US" altLang="zh-CN" dirty="0"/>
              <a:t>(…);</a:t>
            </a:r>
          </a:p>
          <a:p>
            <a:pPr marL="457200" lvl="1" indent="0">
              <a:buNone/>
            </a:pPr>
            <a:r>
              <a:rPr lang="en-US" altLang="zh-CN" dirty="0"/>
              <a:t>char * target = …;</a:t>
            </a:r>
          </a:p>
          <a:p>
            <a:pPr marL="457200" lvl="1" indent="0">
              <a:buNone/>
            </a:pPr>
            <a:r>
              <a:rPr lang="en-US" altLang="zh-CN" dirty="0"/>
              <a:t>…</a:t>
            </a:r>
          </a:p>
          <a:p>
            <a:pPr marL="457200" lvl="1" indent="0">
              <a:buNone/>
            </a:pPr>
            <a:r>
              <a:rPr lang="en-US" altLang="zh-CN" dirty="0">
                <a:solidFill>
                  <a:srgbClr val="FFFF00"/>
                </a:solidFill>
              </a:rPr>
              <a:t>sort(dictionary);</a:t>
            </a:r>
          </a:p>
          <a:p>
            <a:pPr marL="457200" lvl="1" indent="0">
              <a:buNone/>
            </a:pPr>
            <a:r>
              <a:rPr lang="en-US" altLang="zh-CN" dirty="0"/>
              <a:t>…</a:t>
            </a:r>
          </a:p>
          <a:p>
            <a:pPr marL="457200" lvl="1" indent="0">
              <a:buNone/>
            </a:pPr>
            <a:r>
              <a:rPr lang="en-US" altLang="zh-CN" dirty="0"/>
              <a:t>for (</a:t>
            </a:r>
            <a:r>
              <a:rPr lang="en-US" altLang="zh-CN" dirty="0" err="1"/>
              <a:t>int</a:t>
            </a:r>
            <a:r>
              <a:rPr lang="en-US" altLang="zh-CN" dirty="0"/>
              <a:t> </a:t>
            </a:r>
            <a:r>
              <a:rPr lang="en-US" altLang="zh-CN" dirty="0" err="1"/>
              <a:t>i</a:t>
            </a:r>
            <a:r>
              <a:rPr lang="en-US" altLang="zh-CN" dirty="0"/>
              <a:t>=0;i&lt;</a:t>
            </a:r>
            <a:r>
              <a:rPr lang="en-US" altLang="zh-CN" dirty="0" err="1"/>
              <a:t>size;i</a:t>
            </a:r>
            <a:r>
              <a:rPr lang="en-US" altLang="zh-CN" dirty="0"/>
              <a:t>++){</a:t>
            </a:r>
          </a:p>
          <a:p>
            <a:pPr marL="457200" lvl="1" indent="0">
              <a:buNone/>
            </a:pPr>
            <a:r>
              <a:rPr lang="en-US" altLang="zh-CN" dirty="0"/>
              <a:t>	</a:t>
            </a:r>
            <a:r>
              <a:rPr lang="en-US" altLang="zh-CN" dirty="0" err="1"/>
              <a:t>int</a:t>
            </a:r>
            <a:r>
              <a:rPr lang="en-US" altLang="zh-CN" dirty="0"/>
              <a:t> ret = </a:t>
            </a:r>
            <a:r>
              <a:rPr lang="en-US" altLang="zh-CN" dirty="0" err="1"/>
              <a:t>strcmp</a:t>
            </a:r>
            <a:r>
              <a:rPr lang="en-US" altLang="zh-CN" dirty="0"/>
              <a:t>(dictionary[</a:t>
            </a:r>
            <a:r>
              <a:rPr lang="en-US" altLang="zh-CN" dirty="0" err="1"/>
              <a:t>i</a:t>
            </a:r>
            <a:r>
              <a:rPr lang="en-US" altLang="zh-CN" dirty="0"/>
              <a:t>], target);</a:t>
            </a:r>
          </a:p>
          <a:p>
            <a:pPr marL="914400" lvl="2" indent="0">
              <a:buNone/>
            </a:pPr>
            <a:r>
              <a:rPr lang="en-US" altLang="zh-CN" dirty="0"/>
              <a:t>If (ret==0) 	return </a:t>
            </a:r>
            <a:r>
              <a:rPr lang="en-US" altLang="zh-CN" dirty="0" err="1"/>
              <a:t>getDocumentsbyWord</a:t>
            </a:r>
            <a:r>
              <a:rPr lang="en-US" altLang="zh-CN" dirty="0"/>
              <a:t>(</a:t>
            </a:r>
            <a:r>
              <a:rPr lang="en-US" altLang="zh-CN" dirty="0" err="1"/>
              <a:t>i</a:t>
            </a:r>
            <a:r>
              <a:rPr lang="en-US" altLang="zh-CN" dirty="0"/>
              <a:t>);</a:t>
            </a:r>
          </a:p>
          <a:p>
            <a:pPr marL="914400" lvl="2" indent="0">
              <a:buNone/>
            </a:pPr>
            <a:r>
              <a:rPr lang="en-US" altLang="zh-CN" dirty="0"/>
              <a:t>else if (ret&lt;0) return NULL;</a:t>
            </a:r>
          </a:p>
          <a:p>
            <a:pPr marL="457200" lvl="1" indent="0">
              <a:buNone/>
            </a:pPr>
            <a:r>
              <a:rPr lang="en-US" altLang="zh-CN" dirty="0"/>
              <a:t>}</a:t>
            </a:r>
          </a:p>
          <a:p>
            <a:pPr lvl="1"/>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pPr>
              <a:defRPr/>
            </a:pPr>
            <a:r>
              <a:rPr lang="zh-CN" altLang="en-US"/>
              <a:t>第 </a:t>
            </a:r>
            <a:fld id="{161D24C3-F404-4C44-B805-7143969B8163}" type="slidenum">
              <a:rPr lang="zh-CN" altLang="en-US" b="1" smtClean="0">
                <a:solidFill>
                  <a:srgbClr val="66CCFF"/>
                </a:solidFill>
              </a:rPr>
              <a:pPr>
                <a:defRPr/>
              </a:pPr>
              <a:t>9</a:t>
            </a:fld>
            <a:r>
              <a:rPr lang="en-US" altLang="zh-CN" b="1"/>
              <a:t> </a:t>
            </a:r>
            <a:r>
              <a:rPr lang="zh-CN" altLang="en-US"/>
              <a:t>页</a:t>
            </a:r>
            <a:endParaRPr lang="zh-CN" altLang="en-US" sz="1800">
              <a:latin typeface="Arial"/>
            </a:endParaRPr>
          </a:p>
        </p:txBody>
      </p:sp>
      <p:sp>
        <p:nvSpPr>
          <p:cNvPr id="5" name="TextBox 4"/>
          <p:cNvSpPr txBox="1"/>
          <p:nvPr/>
        </p:nvSpPr>
        <p:spPr>
          <a:xfrm>
            <a:off x="476545" y="1988840"/>
            <a:ext cx="8505944" cy="2529923"/>
          </a:xfrm>
          <a:prstGeom prst="rect">
            <a:avLst/>
          </a:prstGeom>
          <a:solidFill>
            <a:srgbClr val="FF6600"/>
          </a:solidFill>
        </p:spPr>
        <p:txBody>
          <a:bodyPr wrap="square" rtlCol="0">
            <a:spAutoFit/>
          </a:bodyPr>
          <a:lstStyle/>
          <a:p>
            <a:pPr algn="l"/>
            <a:r>
              <a:rPr lang="zh-CN" altLang="en-US" sz="3600" dirty="0"/>
              <a:t>关键词在词典中是逻辑有序的，是一种线性关系。</a:t>
            </a:r>
            <a:endParaRPr lang="en-US" altLang="zh-CN" sz="3600" dirty="0"/>
          </a:p>
          <a:p>
            <a:pPr algn="l"/>
            <a:r>
              <a:rPr lang="zh-CN" altLang="en-US" sz="3600" dirty="0"/>
              <a:t>如何排序？</a:t>
            </a:r>
            <a:endParaRPr lang="en-US" altLang="zh-CN" sz="3600" dirty="0"/>
          </a:p>
          <a:p>
            <a:pPr algn="l"/>
            <a:r>
              <a:rPr lang="zh-CN" altLang="en-US" sz="3600" dirty="0"/>
              <a:t>可以根据有序性，构建快速查找方法</a:t>
            </a:r>
            <a:endParaRPr lang="en-US" altLang="zh-CN" sz="3600" dirty="0"/>
          </a:p>
        </p:txBody>
      </p:sp>
      <p:sp>
        <p:nvSpPr>
          <p:cNvPr id="8" name="标题 1">
            <a:extLst>
              <a:ext uri="{FF2B5EF4-FFF2-40B4-BE49-F238E27FC236}">
                <a16:creationId xmlns:a16="http://schemas.microsoft.com/office/drawing/2014/main" id="{70A83D8E-191C-4EBD-AE06-7C917F694A7F}"/>
              </a:ext>
            </a:extLst>
          </p:cNvPr>
          <p:cNvSpPr>
            <a:spLocks noGrp="1"/>
          </p:cNvSpPr>
          <p:nvPr>
            <p:ph type="title"/>
          </p:nvPr>
        </p:nvSpPr>
        <p:spPr>
          <a:xfrm>
            <a:off x="0" y="0"/>
            <a:ext cx="9144000" cy="685800"/>
          </a:xfrm>
        </p:spPr>
        <p:txBody>
          <a:bodyPr/>
          <a:lstStyle/>
          <a:p>
            <a:r>
              <a:rPr lang="en-US" altLang="zh-CN" i="0" dirty="0">
                <a:solidFill>
                  <a:srgbClr val="FFFF00"/>
                </a:solidFill>
              </a:rPr>
              <a:t>1.1 </a:t>
            </a:r>
            <a:r>
              <a:rPr lang="zh-CN" altLang="en-US" i="0" dirty="0">
                <a:solidFill>
                  <a:srgbClr val="FFFF00"/>
                </a:solidFill>
              </a:rPr>
              <a:t>数据结构的概念与分类</a:t>
            </a:r>
            <a:endParaRPr lang="zh-CN" altLang="en-US" dirty="0"/>
          </a:p>
        </p:txBody>
      </p:sp>
    </p:spTree>
    <p:extLst>
      <p:ext uri="{BB962C8B-B14F-4D97-AF65-F5344CB8AC3E}">
        <p14:creationId xmlns:p14="http://schemas.microsoft.com/office/powerpoint/2010/main" val="147705276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17893</TotalTime>
  <Words>7090</Words>
  <Application>Microsoft Office PowerPoint</Application>
  <PresentationFormat>全屏显示(4:3)</PresentationFormat>
  <Paragraphs>900</Paragraphs>
  <Slides>77</Slides>
  <Notes>73</Notes>
  <HiddenSlides>9</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1</vt:i4>
      </vt:variant>
      <vt:variant>
        <vt:lpstr>幻灯片标题</vt:lpstr>
      </vt:variant>
      <vt:variant>
        <vt:i4>77</vt:i4>
      </vt:variant>
    </vt:vector>
  </HeadingPairs>
  <TitlesOfParts>
    <vt:vector size="95" baseType="lpstr">
      <vt:lpstr>Monotype Sorts</vt:lpstr>
      <vt:lpstr>仿宋_GB2312</vt:lpstr>
      <vt:lpstr>黑体</vt:lpstr>
      <vt:lpstr>华文琥珀</vt:lpstr>
      <vt:lpstr>华文隶书</vt:lpstr>
      <vt:lpstr>华文细黑</vt:lpstr>
      <vt:lpstr>楷体_GB2312</vt:lpstr>
      <vt:lpstr>隶书</vt:lpstr>
      <vt:lpstr>宋体</vt:lpstr>
      <vt:lpstr>Arial</vt:lpstr>
      <vt:lpstr>Courier New</vt:lpstr>
      <vt:lpstr>Times New Roman</vt:lpstr>
      <vt:lpstr>Wingdings</vt:lpstr>
      <vt:lpstr>Wingdings 2</vt:lpstr>
      <vt:lpstr>个人主页 (标准)</vt:lpstr>
      <vt:lpstr>1_个人主页 (标准)</vt:lpstr>
      <vt:lpstr>2_个人主页 (标准)</vt:lpstr>
      <vt:lpstr>Document</vt:lpstr>
      <vt:lpstr>PowerPoint 演示文稿</vt:lpstr>
      <vt:lpstr>第1章 绪论</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1.2 基本概念和术语</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1.1 数据结构的概念与分类</vt:lpstr>
      <vt:lpstr>1.2 抽象数据类型</vt:lpstr>
      <vt:lpstr>1.2 抽象数据类型</vt:lpstr>
      <vt:lpstr>1.2 抽象数据类型</vt:lpstr>
      <vt:lpstr>1.2 抽象数据类型</vt:lpstr>
      <vt:lpstr>1.3 算法定义</vt:lpstr>
      <vt:lpstr>1.3 算法定义——算法评价方法</vt:lpstr>
      <vt:lpstr>1.3 算法定义——算法评价方法</vt:lpstr>
      <vt:lpstr>1.3 算法定义——几种常用算法的类型</vt:lpstr>
      <vt:lpstr>1.3 算法定义——穷举法举例</vt:lpstr>
      <vt:lpstr>1.3 算法定义——穷举法举例</vt:lpstr>
      <vt:lpstr>1.3 算法定义——穷举法举例</vt:lpstr>
      <vt:lpstr>PowerPoint 演示文稿</vt:lpstr>
      <vt:lpstr>PowerPoint 演示文稿</vt:lpstr>
      <vt:lpstr>PowerPoint 演示文稿</vt:lpstr>
      <vt:lpstr>PowerPoint 演示文稿</vt:lpstr>
      <vt:lpstr>PowerPoint 演示文稿</vt:lpstr>
      <vt:lpstr>PowerPoint 演示文稿</vt:lpstr>
      <vt:lpstr>1.4 算法分析与度量</vt:lpstr>
      <vt:lpstr>1.4 算法分析与度量</vt:lpstr>
      <vt:lpstr>1.4 算法分析与度量</vt:lpstr>
      <vt:lpstr>1.4 算法分析与度量</vt:lpstr>
      <vt:lpstr>1.4 算法分析与度量</vt:lpstr>
      <vt:lpstr>1.4 算法分析与度量</vt:lpstr>
      <vt:lpstr>1.4 算法分析与度量</vt:lpstr>
      <vt:lpstr>1.4 算法分析与度量</vt:lpstr>
      <vt:lpstr>1.4 算法分析与度量</vt:lpstr>
      <vt:lpstr>1.4 算法分析与度量</vt:lpstr>
      <vt:lpstr>1.4 算法分析与度量</vt:lpstr>
      <vt:lpstr>1.4 算法分析与度量</vt:lpstr>
      <vt:lpstr>1.4 算法分析与度量</vt:lpstr>
      <vt:lpstr>PowerPoint 演示文稿</vt:lpstr>
      <vt:lpstr>1.4 算法分析与度量</vt:lpstr>
      <vt:lpstr>1.4 算法分析与度量</vt:lpstr>
      <vt:lpstr>1.4 算法分析与度量</vt:lpstr>
      <vt:lpstr>1.4 算法分析与度量</vt:lpstr>
      <vt:lpstr>1.4 算法分析与度量</vt:lpstr>
      <vt:lpstr>1.4 算法分析与度量</vt:lpstr>
      <vt:lpstr>1.4 算法分析与度量</vt:lpstr>
      <vt:lpstr>算法分析例题</vt:lpstr>
      <vt:lpstr>PowerPoint 演示文稿</vt:lpstr>
      <vt:lpstr>PowerPoint 演示文稿</vt:lpstr>
      <vt:lpstr>PowerPoint 演示文稿</vt:lpstr>
    </vt:vector>
  </TitlesOfParts>
  <Manager/>
  <Company>计算机科学工程系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陈朔鹰</dc:creator>
  <cp:lastModifiedBy>SVAILor</cp:lastModifiedBy>
  <cp:revision>1292</cp:revision>
  <cp:lastPrinted>1995-12-08T18:33:06Z</cp:lastPrinted>
  <dcterms:created xsi:type="dcterms:W3CDTF">2000-02-03T08:31:38Z</dcterms:created>
  <dcterms:modified xsi:type="dcterms:W3CDTF">2021-09-22T08:49:19Z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D:\Cprogram\jianggao\d01</vt:lpwstr>
  </property>
</Properties>
</file>